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4" r:id="rId9"/>
    <p:sldId id="267" r:id="rId10"/>
    <p:sldId id="260" r:id="rId11"/>
    <p:sldId id="265" r:id="rId12"/>
    <p:sldId id="261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u-H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1D64DFD-2CA2-463D-9A80-B31A9A6D6CF7}" type="datetimeFigureOut">
              <a:rPr lang="hu-HU" smtClean="0"/>
              <a:pPr/>
              <a:t>2016.11.27.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B5CF1BE-FF56-4F97-8A34-7FE8714C45F9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6381328"/>
            <a:ext cx="2555776" cy="340455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Horváth Dániel, Balázs Tibor</a:t>
            </a:r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Karakterek, szöveg detektálása képen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93755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Célunk egy olyan algoritmus megalkotása volt, mely nyomtatott szkennelt képen jól detektálja a karaktereket. A maximális hatékonyság sajnos nagyon paraméterfüggő, ezek többszöri tesztelése esetén kaphatunk közelítőleg jó eredményt. A képek a tesztjeink során nem voltak érzékenyek a forgatásra.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96652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[1] http://upcommons.upc.edu/bitstream/handle/2117/78023/BachelorThesis_AlejandroPerez.pdf?sequence=1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91056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Nyomtatott szövegről készült </a:t>
            </a:r>
            <a:r>
              <a:rPr lang="hu-HU" dirty="0" smtClean="0"/>
              <a:t>képeken a karakterek felismerése</a:t>
            </a:r>
          </a:p>
          <a:p>
            <a:r>
              <a:rPr lang="hu-HU" dirty="0"/>
              <a:t>B</a:t>
            </a:r>
            <a:r>
              <a:rPr lang="hu-HU" dirty="0" smtClean="0"/>
              <a:t>efoglaló téglalapuk megadása</a:t>
            </a:r>
          </a:p>
          <a:p>
            <a:r>
              <a:rPr lang="hu-HU" dirty="0" smtClean="0"/>
              <a:t>Elforgatott képeken is</a:t>
            </a:r>
          </a:p>
          <a:p>
            <a:r>
              <a:rPr lang="hu-HU" dirty="0" smtClean="0"/>
              <a:t>Grafikus felület</a:t>
            </a:r>
          </a:p>
          <a:p>
            <a:pPr lvl="1"/>
            <a:r>
              <a:rPr lang="hu-HU" dirty="0" smtClean="0"/>
              <a:t>Képek betöltése</a:t>
            </a:r>
          </a:p>
          <a:p>
            <a:pPr lvl="1"/>
            <a:r>
              <a:rPr lang="hu-HU" dirty="0" smtClean="0"/>
              <a:t>Megjelenítés</a:t>
            </a:r>
          </a:p>
          <a:p>
            <a:pPr lvl="1"/>
            <a:r>
              <a:rPr lang="hu-HU" dirty="0" smtClean="0"/>
              <a:t>Algoritmus választás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745531" cy="4508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93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backend Java frontenddel</a:t>
            </a:r>
            <a:endParaRPr lang="hu-HU" dirty="0"/>
          </a:p>
          <a:p>
            <a:pPr lvl="1"/>
            <a:r>
              <a:rPr lang="hu-HU" dirty="0" smtClean="0"/>
              <a:t>A kép kiválasztása után a Java GUI meghívja a backend .exe-jét</a:t>
            </a:r>
          </a:p>
          <a:p>
            <a:pPr lvl="1"/>
            <a:r>
              <a:rPr lang="hu-HU" dirty="0" smtClean="0"/>
              <a:t>Parancssori paraméterekkel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fájl helye (abszolút útvonal)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A kiválasztott algoritmus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Betűméret</a:t>
            </a:r>
          </a:p>
          <a:p>
            <a:pPr marL="982980" lvl="2" indent="-342900">
              <a:buFont typeface="+mj-lt"/>
              <a:buAutoNum type="arabicPeriod"/>
            </a:pPr>
            <a:r>
              <a:rPr lang="hu-HU" dirty="0" smtClean="0"/>
              <a:t>Sortávolság</a:t>
            </a:r>
          </a:p>
          <a:p>
            <a:pPr marL="982980" lvl="2" indent="-342900">
              <a:buFont typeface="+mj-lt"/>
              <a:buAutoNum type="arabicPeriod"/>
            </a:pPr>
            <a:endParaRPr lang="hu-HU" dirty="0"/>
          </a:p>
          <a:p>
            <a:pPr lvl="1"/>
            <a:r>
              <a:rPr lang="hu-HU" dirty="0" smtClean="0"/>
              <a:t>Az .exe futása után pedig megnyitja az eredményképet, és megjeleníti</a:t>
            </a:r>
            <a:endParaRPr lang="hu-HU" dirty="0"/>
          </a:p>
          <a:p>
            <a:r>
              <a:rPr lang="hu-HU" dirty="0" smtClean="0"/>
              <a:t>Különbféle képfeldolgozó algoritmusok</a:t>
            </a:r>
          </a:p>
          <a:p>
            <a:pPr lvl="1"/>
            <a:endParaRPr lang="hu-HU" dirty="0"/>
          </a:p>
          <a:p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programról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54647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Kipróbált algoritmusok:</a:t>
            </a:r>
          </a:p>
          <a:p>
            <a:pPr lvl="1"/>
            <a:r>
              <a:rPr lang="hu-HU" dirty="0" smtClean="0"/>
              <a:t>MSER: elvetettük</a:t>
            </a:r>
          </a:p>
          <a:p>
            <a:pPr lvl="1"/>
            <a:r>
              <a:rPr lang="hu-HU" dirty="0" err="1" smtClean="0"/>
              <a:t>Knn</a:t>
            </a:r>
            <a:r>
              <a:rPr lang="hu-HU" dirty="0" smtClean="0"/>
              <a:t> osztályozás: szintén elvetettük</a:t>
            </a:r>
          </a:p>
          <a:p>
            <a:r>
              <a:rPr lang="hu-HU" dirty="0" smtClean="0"/>
              <a:t>A jelenlegi algoritmus: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A képet beolvassuk és szürkeárnyalatossá konvertáljuk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Homályosítást alkalmazunk (Gaussi)</a:t>
            </a:r>
          </a:p>
          <a:p>
            <a:pPr marL="708660" lvl="1" indent="-342900">
              <a:buFont typeface="+mj-lt"/>
              <a:buAutoNum type="arabicPeriod"/>
            </a:pPr>
            <a:r>
              <a:rPr lang="hu-HU" dirty="0" smtClean="0"/>
              <a:t>Kétféle módon küszöbölünk [1]:</a:t>
            </a:r>
          </a:p>
          <a:p>
            <a:pPr lvl="2"/>
            <a:r>
              <a:rPr lang="hu-HU" dirty="0" smtClean="0"/>
              <a:t>Adaptív küszöbölés: Itt először nyitást alkalmazunk zajcsökkentés érdekében, majd az OpenCV beépített </a:t>
            </a:r>
            <a:r>
              <a:rPr lang="hu-HU" dirty="0" err="1" smtClean="0"/>
              <a:t>adaptiveThreshold</a:t>
            </a:r>
            <a:r>
              <a:rPr lang="hu-HU" dirty="0" smtClean="0"/>
              <a:t> műveletét használjuk, majd zárást alkalmazunk</a:t>
            </a:r>
          </a:p>
          <a:p>
            <a:pPr lvl="2"/>
            <a:r>
              <a:rPr lang="hu-HU" dirty="0" err="1" smtClean="0"/>
              <a:t>Otsu</a:t>
            </a:r>
            <a:r>
              <a:rPr lang="hu-HU" dirty="0" smtClean="0"/>
              <a:t> küszöbölés: Itt az </a:t>
            </a:r>
            <a:r>
              <a:rPr lang="hu-HU" dirty="0" err="1" smtClean="0"/>
              <a:t>Otsu</a:t>
            </a:r>
            <a:r>
              <a:rPr lang="hu-HU" dirty="0" smtClean="0"/>
              <a:t> algoritmus alapján használunk küszöbölést nyitás és zárás műveletek nélkül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GUI-n</a:t>
            </a:r>
            <a:r>
              <a:rPr lang="hu-HU" dirty="0" smtClean="0"/>
              <a:t> keresztül ebből a két algoritmusból tudunk választani</a:t>
            </a:r>
          </a:p>
          <a:p>
            <a:pPr lvl="2"/>
            <a:endParaRPr lang="hu-HU" dirty="0" smtClean="0"/>
          </a:p>
          <a:p>
            <a:pPr lvl="1"/>
            <a:endParaRPr lang="hu-HU" dirty="0" smtClean="0"/>
          </a:p>
          <a:p>
            <a:pPr lvl="2"/>
            <a:endParaRPr lang="hu-HU" dirty="0" smtClean="0"/>
          </a:p>
          <a:p>
            <a:pPr lvl="1"/>
            <a:endParaRPr lang="hu-HU" dirty="0"/>
          </a:p>
          <a:p>
            <a:pPr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26932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 jelenlegi algoritmus:</a:t>
            </a:r>
          </a:p>
          <a:p>
            <a:pPr marL="708660" lvl="1" indent="-342900">
              <a:buFont typeface="+mj-lt"/>
              <a:buAutoNum type="arabicPeriod" startAt="4"/>
            </a:pPr>
            <a:r>
              <a:rPr lang="hu-HU" dirty="0" smtClean="0"/>
              <a:t>Az OpenCV </a:t>
            </a:r>
            <a:r>
              <a:rPr lang="hu-HU" dirty="0" err="1" smtClean="0"/>
              <a:t>findContours</a:t>
            </a:r>
            <a:r>
              <a:rPr lang="hu-HU" dirty="0" smtClean="0"/>
              <a:t> műveletének segítségével megkeressük a képen a kontúrokat. Bár ezek a kontúrok zajmentesek, és már néhány előfeldolgozó lépést végrehajtottunk rajtuk, még jó eséllyel olyan kontúrokat is fogunk találni, amelyek nem igazi karakterhez tartoznak.</a:t>
            </a:r>
          </a:p>
          <a:p>
            <a:pPr marL="708660" lvl="1" indent="-342900">
              <a:buFont typeface="+mj-lt"/>
              <a:buAutoNum type="arabicPeriod" startAt="4"/>
            </a:pPr>
            <a:r>
              <a:rPr lang="hu-HU" dirty="0" smtClean="0"/>
              <a:t>Annak érdekében, hogy ezeket a kontúrokat kiszelektáljuk, a kontúrok különböző statisztikai jellemzőit vizsgáljuk [1]:</a:t>
            </a:r>
          </a:p>
          <a:p>
            <a:pPr marL="982980" lvl="2" indent="-342900"/>
            <a:r>
              <a:rPr lang="hu-HU" dirty="0" smtClean="0"/>
              <a:t>Méret</a:t>
            </a:r>
          </a:p>
          <a:p>
            <a:pPr marL="982980" lvl="2" indent="-342900"/>
            <a:r>
              <a:rPr lang="hu-HU" dirty="0" smtClean="0"/>
              <a:t>Telítettség</a:t>
            </a:r>
          </a:p>
          <a:p>
            <a:pPr marL="982980" lvl="2" indent="-342900"/>
            <a:r>
              <a:rPr lang="hu-HU" dirty="0" smtClean="0"/>
              <a:t>Kompaktság</a:t>
            </a:r>
          </a:p>
          <a:p>
            <a:pPr marL="708660" lvl="1" indent="-342900">
              <a:buFont typeface="+mj-lt"/>
              <a:buAutoNum type="arabicPeriod" startAt="6"/>
            </a:pPr>
            <a:r>
              <a:rPr lang="hu-HU" dirty="0" smtClean="0"/>
              <a:t>Az ékezetes karakterek detektálásának érdekében módszert kerestünk az ékezetek a betű törzsével való összekötéséhez. A jelenleg implementált módszer az ékezet távolsága és mérete alapján köti össze a betű törzsével az ékezeteket, ügyelve arra, hogy a megfelelő betűvel történjen az uniózás. A </a:t>
            </a:r>
            <a:r>
              <a:rPr lang="hu-HU" dirty="0" err="1" smtClean="0"/>
              <a:t>GUI-n</a:t>
            </a:r>
            <a:r>
              <a:rPr lang="hu-HU" dirty="0" smtClean="0"/>
              <a:t> látható két paraméter az ékezetek detektálásának megkönnyítésére szolgál.</a:t>
            </a:r>
          </a:p>
          <a:p>
            <a:pPr marL="708660" lvl="1" indent="-342900">
              <a:buFont typeface="+mj-lt"/>
              <a:buAutoNum type="arabicPeriod" startAt="4"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Algoritmusok</a:t>
            </a:r>
            <a:endParaRPr lang="hu-H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Swingben készült</a:t>
            </a:r>
          </a:p>
          <a:p>
            <a:r>
              <a:rPr lang="hu-HU" dirty="0" smtClean="0"/>
              <a:t>Komponensei:</a:t>
            </a:r>
          </a:p>
          <a:p>
            <a:pPr lvl="1"/>
            <a:r>
              <a:rPr lang="hu-HU" dirty="0" smtClean="0"/>
              <a:t>Tartalom méretétől függő nagyságú JFrame</a:t>
            </a:r>
          </a:p>
          <a:p>
            <a:pPr lvl="2"/>
            <a:r>
              <a:rPr lang="hu-HU" dirty="0" smtClean="0"/>
              <a:t>Mindig a képernyő közepén van</a:t>
            </a:r>
            <a:endParaRPr lang="hu-HU" dirty="0"/>
          </a:p>
          <a:p>
            <a:pPr lvl="1"/>
            <a:r>
              <a:rPr lang="hu-HU" dirty="0" smtClean="0"/>
              <a:t>Gomb, ami kattintásra egy JFileChooser-t hoz fel</a:t>
            </a:r>
          </a:p>
          <a:p>
            <a:pPr lvl="2"/>
            <a:r>
              <a:rPr lang="hu-HU" dirty="0" smtClean="0"/>
              <a:t>Csak képek nyithatók meg vele</a:t>
            </a:r>
          </a:p>
          <a:p>
            <a:pPr lvl="2"/>
            <a:r>
              <a:rPr lang="hu-HU" dirty="0" smtClean="0"/>
              <a:t>Ad egy thumbnailt a kiválasztott képről</a:t>
            </a:r>
            <a:endParaRPr lang="hu-HU" dirty="0"/>
          </a:p>
          <a:p>
            <a:pPr lvl="1"/>
            <a:r>
              <a:rPr lang="hu-HU" dirty="0" smtClean="0"/>
              <a:t>JComboBox, amivel az algoritmust választhatjuk ki</a:t>
            </a:r>
          </a:p>
          <a:p>
            <a:pPr lvl="1"/>
            <a:r>
              <a:rPr lang="hu-HU" dirty="0" smtClean="0"/>
              <a:t>Két JTextField: betűméret, sortávolság</a:t>
            </a:r>
          </a:p>
          <a:p>
            <a:pPr lvl="2"/>
            <a:r>
              <a:rPr lang="hu-HU" dirty="0" smtClean="0"/>
              <a:t>Az algoritmusokat paraméterezik</a:t>
            </a:r>
          </a:p>
          <a:p>
            <a:pPr lvl="1"/>
            <a:r>
              <a:rPr lang="hu-HU" dirty="0" smtClean="0"/>
              <a:t>Két JScrollPane</a:t>
            </a:r>
          </a:p>
          <a:p>
            <a:pPr lvl="2"/>
            <a:r>
              <a:rPr lang="hu-HU" dirty="0" smtClean="0"/>
              <a:t>Az eredeti és az eredményképek megjelenítésére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grafikus felület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6908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tesztkép</a:t>
            </a:r>
            <a:endParaRPr lang="hu-HU" dirty="0"/>
          </a:p>
        </p:txBody>
      </p:sp>
      <p:pic>
        <p:nvPicPr>
          <p:cNvPr id="4" name="Kép 3" descr="teszt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420888"/>
            <a:ext cx="4176464" cy="3371337"/>
          </a:xfrm>
          <a:prstGeom prst="rect">
            <a:avLst/>
          </a:prstGeom>
        </p:spPr>
      </p:pic>
      <p:pic>
        <p:nvPicPr>
          <p:cNvPr id="5" name="Kép 4" descr="teszt4_er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420888"/>
            <a:ext cx="4210282" cy="3398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tesztkép</a:t>
            </a:r>
            <a:endParaRPr lang="hu-HU" dirty="0"/>
          </a:p>
        </p:txBody>
      </p:sp>
      <p:pic>
        <p:nvPicPr>
          <p:cNvPr id="5" name="Kép 4" descr="teszt2_er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420888"/>
            <a:ext cx="3269566" cy="4005064"/>
          </a:xfrm>
          <a:prstGeom prst="rect">
            <a:avLst/>
          </a:prstGeom>
        </p:spPr>
      </p:pic>
      <p:pic>
        <p:nvPicPr>
          <p:cNvPr id="6" name="Kép 5" descr="w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420888"/>
            <a:ext cx="3240360" cy="3969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tesztkép</a:t>
            </a:r>
            <a:endParaRPr lang="hu-HU" dirty="0"/>
          </a:p>
        </p:txBody>
      </p:sp>
      <p:pic>
        <p:nvPicPr>
          <p:cNvPr id="4" name="Kép 3" descr="scr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92525"/>
            <a:ext cx="8280920" cy="49087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363</TotalTime>
  <Words>398</Words>
  <Application>Microsoft Office PowerPoint</Application>
  <PresentationFormat>Diavetítés a képernyőre (4:3 oldalarány)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Grid</vt:lpstr>
      <vt:lpstr>Karakterek, szöveg detektálása képen</vt:lpstr>
      <vt:lpstr>feladat</vt:lpstr>
      <vt:lpstr>A programról</vt:lpstr>
      <vt:lpstr>Algoritmusok</vt:lpstr>
      <vt:lpstr>Algoritmusok</vt:lpstr>
      <vt:lpstr>grafikus felület</vt:lpstr>
      <vt:lpstr>Néhány tesztkép</vt:lpstr>
      <vt:lpstr>Néhány tesztkép</vt:lpstr>
      <vt:lpstr>Néhány tesztkép</vt:lpstr>
      <vt:lpstr>Összegzés</vt:lpstr>
      <vt:lpstr>Források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Karakterek, szöveg detektálása képen</dc:title>
  <dc:creator>Aecelus</dc:creator>
  <cp:lastModifiedBy>Dani</cp:lastModifiedBy>
  <cp:revision>44</cp:revision>
  <dcterms:created xsi:type="dcterms:W3CDTF">2016-11-27T15:08:21Z</dcterms:created>
  <dcterms:modified xsi:type="dcterms:W3CDTF">2016-11-27T22:25:58Z</dcterms:modified>
</cp:coreProperties>
</file>