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419" r:id="rId5"/>
    <p:sldId id="422" r:id="rId6"/>
    <p:sldId id="420" r:id="rId7"/>
    <p:sldId id="421" r:id="rId8"/>
    <p:sldId id="431" r:id="rId9"/>
    <p:sldId id="429" r:id="rId10"/>
    <p:sldId id="430" r:id="rId11"/>
    <p:sldId id="441" r:id="rId12"/>
    <p:sldId id="423" r:id="rId13"/>
    <p:sldId id="424" r:id="rId14"/>
    <p:sldId id="425" r:id="rId15"/>
    <p:sldId id="426" r:id="rId16"/>
    <p:sldId id="432" r:id="rId17"/>
    <p:sldId id="433" r:id="rId18"/>
    <p:sldId id="437" r:id="rId19"/>
    <p:sldId id="438" r:id="rId20"/>
    <p:sldId id="439" r:id="rId21"/>
    <p:sldId id="427" r:id="rId22"/>
    <p:sldId id="428" r:id="rId23"/>
  </p:sldIdLst>
  <p:sldSz cx="9144000" cy="5143500" type="screen16x9"/>
  <p:notesSz cx="6784975" cy="9906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315" userDrawn="1">
          <p15:clr>
            <a:srgbClr val="A4A3A4"/>
          </p15:clr>
        </p15:guide>
        <p15:guide id="4" pos="44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46B400"/>
    <a:srgbClr val="50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just forma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just format 2 - Dekorfär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just format 3 - Dekorfärg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75"/>
    <p:restoredTop sz="96327"/>
  </p:normalViewPr>
  <p:slideViewPr>
    <p:cSldViewPr snapToGrid="0">
      <p:cViewPr varScale="1">
        <p:scale>
          <a:sx n="162" d="100"/>
          <a:sy n="162" d="100"/>
        </p:scale>
        <p:origin x="200" y="328"/>
      </p:cViewPr>
      <p:guideLst>
        <p:guide orient="horz" pos="1620"/>
        <p:guide pos="2880"/>
        <p:guide pos="1315"/>
        <p:guide pos="44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BE2E8362-7B74-CD41-BED9-51C895E0F26E}" type="datetime1">
              <a:rPr lang="sv-SE"/>
              <a:pPr/>
              <a:t>2024-02-09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6D9D900B-F64A-7D40-A107-5788E4736ED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5633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9:14:06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24575,'57'-9'0,"-35"6"0,34-6 0,-45 9 0,5 0 0,-7-3 0,4 0 0,-6 0 0,2-1 0,-1 1 0,0 0 0,-1 0 0,2 3 0,-3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9:14:08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24575,'11'0'0,"0"0"0,-3-2 0,0-1 0,-3-3 0,-2-2 0,0 0 0,1-3 0,-3 0 0,4 3 0,-5 0 0,0 0 0,3 2 0,0-2 0,0 1 0,1 1 0,-3 0 0,1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9:14:09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24575,'3'9'0,"2"-4"0,1-3 0,4 1 0,-4 0 0,4 0 0,-2-1 0,3-2 0,-3 0 0,0 0 0,-2 3 0,-1-1 0,3 6 0,-5-4 0,2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1 614 24575,'30'-36'0,"4"0"0,18-5 0,-17 15 0,30-21 0,-27 15 0,18-4 0,-14 5 0,-1 0 0,-15 13 0,12-12 0,-9 8 0,13-5 0,-8 5 0,1-6 0,-18 17 0,2-8 0,-8 8 0,14-15 0,-10 17 0,11-16 0,-15 19 0,-3-3 0,0 2 0,-1-1 0,2-1 0,-3 3 0,-2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1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8 301 24575,'-4'-29'0,"1"-1"0,3 0 0,0 1 0,0 1 0,0 12 0,0-11 0,0 18 0,0-24 0,2 21 0,1-13 0,0 17 0,0 0 0,-1-1 0,-1 4 0,1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3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 24575,'5'-8'0,"13"-2"0,8 2 0,28 3 0,-4-9 0,14 11 0,0-7 0,-6 10 0,13-11 0,-28 8 0,16-17 0,-38 17 0,9-7 0,-24 10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4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24575,'36'11'0,"-8"2"0,17 14 0,-19-6 0,18-1 0,-3 3 0,15 6 0,2 11 0,1 2 0,10 9-660,2 0 660,-29-25 0,2 1 0,0 0 0,0 0 0,3-3 0,0-1 0,38 22 0,-11-8 0,-30-12 0,-13-4 0,-25-15 0,-2-2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6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24575,'21'21'0,"-5"-5"0,-6-6 0,-1-2 0,12 23 0,-7-8 0,7 9 0,-8-12 0,-1-9 0,1 5 0,-3-5 0,-4 0 0,-1-3 0,0-1 0,-4-3 0,4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8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24575,'23'0'0,"-9"0"0,9 0 0,-12 0 0,-3-3 0,-2 0 0,-4-2 0,0-1 0,4 1 0,0-1 0,1 3 0,1 1 0,0 2 0,3 0 0,-2-2 0,-2-1 0,1 0 0,-2-2 0,2 2 0,-1 0 0,2 0 0,2-2 0,-1 4 0,1-4 0,0 5 0,4-3 0,-6 0 0,1 0 0,-8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2B30327-357F-3343-805F-CF1F05C4CF93}" type="datetime1">
              <a:rPr lang="sv-SE"/>
              <a:pPr/>
              <a:t>2024-02-09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30" tIns="45615" rIns="91230" bIns="45615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8498" y="4705350"/>
            <a:ext cx="5427980" cy="4457700"/>
          </a:xfrm>
          <a:prstGeom prst="rect">
            <a:avLst/>
          </a:prstGeom>
        </p:spPr>
        <p:txBody>
          <a:bodyPr vert="horz" lIns="91230" tIns="45615" rIns="91230" bIns="45615" rtlCol="0">
            <a:norm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2B1B8E9-9BE0-194F-B3CF-D6D0B7B1DAE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29733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1B8E9-9BE0-194F-B3CF-D6D0B7B1DAE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921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sida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med rundade hörn 2">
            <a:extLst>
              <a:ext uri="{FF2B5EF4-FFF2-40B4-BE49-F238E27FC236}">
                <a16:creationId xmlns:a16="http://schemas.microsoft.com/office/drawing/2014/main" id="{59EEB9C8-53DD-2644-AFDF-D528FA12EB59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E72E7D31-94C4-DE48-83EC-392FA0EE0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8" y="330025"/>
            <a:ext cx="8784000" cy="4500000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</a:t>
            </a:r>
            <a:br>
              <a:rPr lang="sv-SE" dirty="0"/>
            </a:br>
            <a:r>
              <a:rPr lang="sv-SE" dirty="0"/>
              <a:t>att lägga till text</a:t>
            </a:r>
          </a:p>
        </p:txBody>
      </p:sp>
      <p:sp>
        <p:nvSpPr>
          <p:cNvPr id="7" name="Underrubrik 2">
            <a:extLst>
              <a:ext uri="{FF2B5EF4-FFF2-40B4-BE49-F238E27FC236}">
                <a16:creationId xmlns:a16="http://schemas.microsoft.com/office/drawing/2014/main" id="{B5115A27-418C-8D4D-85A5-16E94911E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092497"/>
            <a:ext cx="6400800" cy="591011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CC7DE8E6-8B99-6E4C-A9DC-BC74E3FDE8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676" y="14061"/>
            <a:ext cx="2738572" cy="1533600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B3C86205-D3F5-33B1-44A8-EBBD97535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10AE8DDC-F72F-591C-FC4F-5732D1E9A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9080FABE-FB14-3CA4-DE99-B5C846EC0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12362313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ut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med rundade hörn 4">
            <a:extLst>
              <a:ext uri="{FF2B5EF4-FFF2-40B4-BE49-F238E27FC236}">
                <a16:creationId xmlns:a16="http://schemas.microsoft.com/office/drawing/2014/main" id="{4FA511EC-E53B-3B46-BE46-855079D42B16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A418376C-6D6C-DB44-96B3-C415B2071ED5}"/>
              </a:ext>
            </a:extLst>
          </p:cNvPr>
          <p:cNvSpPr txBox="1"/>
          <p:nvPr userDrawn="1"/>
        </p:nvSpPr>
        <p:spPr>
          <a:xfrm>
            <a:off x="180000" y="1842742"/>
            <a:ext cx="878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b="1" err="1">
                <a:solidFill>
                  <a:schemeClr val="bg1"/>
                </a:solidFill>
                <a:ea typeface="+mn-lt"/>
                <a:cs typeface="+mn-lt"/>
              </a:rPr>
              <a:t>www.hkr.se</a:t>
            </a:r>
            <a:r>
              <a:rPr lang="sv-SE" sz="4000" b="1">
                <a:solidFill>
                  <a:schemeClr val="bg1"/>
                </a:solidFill>
                <a:ea typeface="+mn-lt"/>
                <a:cs typeface="+mn-lt"/>
              </a:rPr>
              <a:t>/en</a:t>
            </a:r>
            <a:endParaRPr lang="sv-SE" sz="4000" b="1">
              <a:solidFill>
                <a:schemeClr val="bg1"/>
              </a:solidFill>
            </a:endParaRP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7FF095BE-5D54-3D4C-B824-DE1A4D2B60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99093" y="4054475"/>
            <a:ext cx="1728392" cy="967900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0A0FFF03-3BBE-7044-BAAD-7B21D3CE9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7260" y="1949184"/>
            <a:ext cx="2778280" cy="1965608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800B81CE-594B-242D-B516-8FEDAAB24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E76F2179-48B1-4CDB-4F1A-0451AB5ED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785B1E7C-57B2-5C9B-DBEB-CE0095758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120800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685800" y="1597825"/>
            <a:ext cx="7772400" cy="1102519"/>
          </a:xfrm>
        </p:spPr>
        <p:txBody>
          <a:bodyPr/>
          <a:lstStyle/>
          <a:p>
            <a:r>
              <a:rPr lang="sv-SE" dirty="0"/>
              <a:t>Klicka här för att lägga till text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bildnummer 5">
            <a:extLst>
              <a:ext uri="{FF2B5EF4-FFF2-40B4-BE49-F238E27FC236}">
                <a16:creationId xmlns:a16="http://schemas.microsoft.com/office/drawing/2014/main" id="{A1842627-ACF1-F680-7A6E-8598939F8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59FF488B-DFB1-59FE-1EE3-EE822D3E1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43A203A9-1B77-09D1-EB41-D9838545F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44782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v-SE" dirty="0"/>
              <a:t>Klicka här för att lägga till text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539999" y="1340827"/>
            <a:ext cx="8229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4" name="Platshållare för bildnummer 5">
            <a:extLst>
              <a:ext uri="{FF2B5EF4-FFF2-40B4-BE49-F238E27FC236}">
                <a16:creationId xmlns:a16="http://schemas.microsoft.com/office/drawing/2014/main" id="{E7B07628-6B43-91C3-13B5-083B33817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977B3B99-0DAA-FEEE-E463-9761320A7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1A0883AE-819F-7F18-BDBD-3E4DF7C37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40050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dirty="0"/>
              <a:t>Klicka här för att lägga till text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 hasCustomPrompt="1"/>
          </p:nvPr>
        </p:nvSpPr>
        <p:spPr>
          <a:xfrm>
            <a:off x="540000" y="1339200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4731000" y="1339200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5" name="Platshållare för bildnummer 5">
            <a:extLst>
              <a:ext uri="{FF2B5EF4-FFF2-40B4-BE49-F238E27FC236}">
                <a16:creationId xmlns:a16="http://schemas.microsoft.com/office/drawing/2014/main" id="{6EBDEE98-1DD4-3275-AA8A-2CB2F66C6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227BBCB5-0AB4-110D-0EC9-DEE436E9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94F4BDBA-8F0B-08AD-AED7-D620FF828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429388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dirty="0"/>
              <a:t>Klicka här för att lägga till text</a:t>
            </a:r>
          </a:p>
        </p:txBody>
      </p:sp>
      <p:sp>
        <p:nvSpPr>
          <p:cNvPr id="3" name="Platshållare för bildnummer 5">
            <a:extLst>
              <a:ext uri="{FF2B5EF4-FFF2-40B4-BE49-F238E27FC236}">
                <a16:creationId xmlns:a16="http://schemas.microsoft.com/office/drawing/2014/main" id="{77A7E406-B850-0E74-66B3-325DFE8F0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59DC8E8-85F6-AD3C-6B23-D496D7FA3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D7077E1-248D-26C8-DA49-3491B60CD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50444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m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9F42B225-B8FE-B724-108B-B92738A0E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0150413F-9B32-5A62-58AF-C2D9E5F08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4" name="Platshållare för sidfot 4">
            <a:extLst>
              <a:ext uri="{FF2B5EF4-FFF2-40B4-BE49-F238E27FC236}">
                <a16:creationId xmlns:a16="http://schemas.microsoft.com/office/drawing/2014/main" id="{A5CD1637-61BA-77F4-25DB-741E95DB5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135190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>
            <a:extLst>
              <a:ext uri="{FF2B5EF4-FFF2-40B4-BE49-F238E27FC236}">
                <a16:creationId xmlns:a16="http://schemas.microsoft.com/office/drawing/2014/main" id="{89F2472A-8E06-1847-97AD-4C6908C7ED7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9" y="179100"/>
            <a:ext cx="8783999" cy="4784400"/>
          </a:xfrm>
        </p:spPr>
        <p:txBody>
          <a:bodyPr/>
          <a:lstStyle>
            <a:lvl1pPr algn="ctr">
              <a:defRPr sz="3500">
                <a:solidFill>
                  <a:schemeClr val="tx2"/>
                </a:solidFill>
              </a:defRPr>
            </a:lvl1pPr>
          </a:lstStyle>
          <a:p>
            <a:r>
              <a:rPr lang="sv-SE" dirty="0"/>
              <a:t>Klicka här för att lägga till text</a:t>
            </a:r>
          </a:p>
        </p:txBody>
      </p:sp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DE349284-16DF-F1CC-7979-F8E2701F0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481A4FFA-A918-509E-F649-2C435122E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4" name="Platshållare för sidfot 4">
            <a:extLst>
              <a:ext uri="{FF2B5EF4-FFF2-40B4-BE49-F238E27FC236}">
                <a16:creationId xmlns:a16="http://schemas.microsoft.com/office/drawing/2014/main" id="{D41B817F-01CB-7CCB-1914-4E577647C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99370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indel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med rundade hörn 2">
            <a:extLst>
              <a:ext uri="{FF2B5EF4-FFF2-40B4-BE49-F238E27FC236}">
                <a16:creationId xmlns:a16="http://schemas.microsoft.com/office/drawing/2014/main" id="{EC7A2B57-2D06-DB4B-9D83-CA353E8C08D2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939D7C24-3561-714A-81E7-5D10B779B9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8" y="179100"/>
            <a:ext cx="8784000" cy="4500000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lägga till text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BFCEB3F4-4EEC-CF4D-88ED-6CCD9D541C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99093" y="4054475"/>
            <a:ext cx="1728392" cy="967900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92C1C441-1EEF-6AEE-30F6-98C3D63D2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14FE3BE3-8D3A-3606-7C53-539C666A9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46F7BFE8-2855-B42C-532A-13F5FE5F5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202330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m 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innehåll 2">
            <a:extLst>
              <a:ext uri="{FF2B5EF4-FFF2-40B4-BE49-F238E27FC236}">
                <a16:creationId xmlns:a16="http://schemas.microsoft.com/office/drawing/2014/main" id="{905736C0-F3D2-1A43-AD76-D10F8DB2BEB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80000" y="180000"/>
            <a:ext cx="8784000" cy="4784400"/>
          </a:xfrm>
          <a:prstGeom prst="roundRect">
            <a:avLst>
              <a:gd name="adj" fmla="val 979"/>
            </a:avLst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v-SE"/>
              <a:t>Lägg till innehåll</a:t>
            </a:r>
          </a:p>
        </p:txBody>
      </p:sp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3CEC8D71-7F9A-A176-C9DC-05FA99165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CF8A44FC-A74A-A756-B1AE-721A58AAB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4" name="Platshållare för sidfot 4">
            <a:extLst>
              <a:ext uri="{FF2B5EF4-FFF2-40B4-BE49-F238E27FC236}">
                <a16:creationId xmlns:a16="http://schemas.microsoft.com/office/drawing/2014/main" id="{50611D07-40EB-139A-47A2-9B5CBBCBB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143301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540000" y="45793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lägga till text</a:t>
            </a:r>
          </a:p>
        </p:txBody>
      </p:sp>
      <p:sp>
        <p:nvSpPr>
          <p:cNvPr id="1027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551723" y="1340827"/>
            <a:ext cx="821787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</p:txBody>
      </p:sp>
      <p:sp>
        <p:nvSpPr>
          <p:cNvPr id="9" name="Rektangel med rundade hörn 8">
            <a:extLst>
              <a:ext uri="{FF2B5EF4-FFF2-40B4-BE49-F238E27FC236}">
                <a16:creationId xmlns:a16="http://schemas.microsoft.com/office/drawing/2014/main" id="{4B6B4981-C9B1-9748-9283-25FD3DE9159D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F45A2FF4-6AE9-CA42-AFD5-9EB14B3A0A0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552714" y="4310584"/>
            <a:ext cx="1229903" cy="468000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DB865ABF-A620-BE21-D242-6001A3E82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59" r:id="rId2"/>
    <p:sldLayoutId id="2147483760" r:id="rId3"/>
    <p:sldLayoutId id="2147483762" r:id="rId4"/>
    <p:sldLayoutId id="2147483764" r:id="rId5"/>
    <p:sldLayoutId id="2147483768" r:id="rId6"/>
    <p:sldLayoutId id="2147483770" r:id="rId7"/>
    <p:sldLayoutId id="2147483771" r:id="rId8"/>
    <p:sldLayoutId id="2147483765" r:id="rId9"/>
    <p:sldLayoutId id="2147483773" r:id="rId10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0.png"/><Relationship Id="rId5" Type="http://schemas.openxmlformats.org/officeDocument/2006/relationships/customXml" Target="../ink/ink2.xml"/><Relationship Id="rId4" Type="http://schemas.openxmlformats.org/officeDocument/2006/relationships/image" Target="../media/image140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8.xml"/><Relationship Id="rId3" Type="http://schemas.openxmlformats.org/officeDocument/2006/relationships/image" Target="../media/image21.png"/><Relationship Id="rId7" Type="http://schemas.openxmlformats.org/officeDocument/2006/relationships/customXml" Target="../ink/ink5.xml"/><Relationship Id="rId12" Type="http://schemas.openxmlformats.org/officeDocument/2006/relationships/image" Target="../media/image26.png"/><Relationship Id="rId2" Type="http://schemas.openxmlformats.org/officeDocument/2006/relationships/image" Target="../media/image20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customXml" Target="../ink/ink6.xml"/><Relationship Id="rId1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java-8-automatic-memoization" TargetMode="External"/><Relationship Id="rId2" Type="http://schemas.openxmlformats.org/officeDocument/2006/relationships/hyperlink" Target="https://www.syncfusion.com/blogs/post/what-is-memoization-in-react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angle.io/blog/react-memoization" TargetMode="External"/><Relationship Id="rId4" Type="http://schemas.openxmlformats.org/officeDocument/2006/relationships/hyperlink" Target="https://www.freecodecamp.org/news/memoization-in-javascript-and-reac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655A58-0C76-E84E-8521-F05BACB0E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98" y="179100"/>
            <a:ext cx="8784000" cy="4779762"/>
          </a:xfrm>
        </p:spPr>
        <p:txBody>
          <a:bodyPr/>
          <a:lstStyle/>
          <a:p>
            <a:r>
              <a:rPr lang="sv-SE" dirty="0" err="1"/>
              <a:t>Memoization</a:t>
            </a:r>
            <a:r>
              <a:rPr lang="sv-SE"/>
              <a:t> in different </a:t>
            </a:r>
            <a:r>
              <a:rPr lang="sv-SE" err="1"/>
              <a:t>programming</a:t>
            </a:r>
            <a:r>
              <a:rPr lang="sv-SE"/>
              <a:t> </a:t>
            </a:r>
            <a:r>
              <a:rPr lang="sv-SE" err="1"/>
              <a:t>languages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C177951-D2D5-0B4C-A487-7FFD488DD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/>
              <a:t>By: Kate </a:t>
            </a:r>
            <a:r>
              <a:rPr lang="sv-SE" err="1"/>
              <a:t>Arvay</a:t>
            </a:r>
            <a:r>
              <a:rPr lang="sv-SE"/>
              <a:t>, Tibor </a:t>
            </a:r>
            <a:r>
              <a:rPr lang="sv-SE" err="1"/>
              <a:t>Blascsok</a:t>
            </a:r>
            <a:r>
              <a:rPr lang="sv-SE"/>
              <a:t>, Antoine Geiger</a:t>
            </a:r>
          </a:p>
        </p:txBody>
      </p:sp>
    </p:spTree>
    <p:extLst>
      <p:ext uri="{BB962C8B-B14F-4D97-AF65-F5344CB8AC3E}">
        <p14:creationId xmlns:p14="http://schemas.microsoft.com/office/powerpoint/2010/main" val="664235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01061-C3D2-D908-5577-0B23761AE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10</a:t>
            </a:fld>
            <a:endParaRPr lang="sv-SE"/>
          </a:p>
        </p:txBody>
      </p:sp>
      <p:pic>
        <p:nvPicPr>
          <p:cNvPr id="6" name="Picture 5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B0889138-7A10-C9CF-2F43-18C0FC93C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60" y="258109"/>
            <a:ext cx="7666495" cy="1317930"/>
          </a:xfrm>
          <a:prstGeom prst="rect">
            <a:avLst/>
          </a:prstGeom>
        </p:spPr>
      </p:pic>
      <p:pic>
        <p:nvPicPr>
          <p:cNvPr id="8" name="Picture 7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2AA7DF8F-6BB0-705C-8DEF-15882DB88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61" y="1886805"/>
            <a:ext cx="5166191" cy="262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30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4CFB4-E244-A565-272C-280768622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11</a:t>
            </a:fld>
            <a:endParaRPr lang="sv-SE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9C2D10F-91A8-7556-F5D7-5641C63B6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70" y="269488"/>
            <a:ext cx="6502632" cy="448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06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D378D-9D94-F325-C647-A3C8C043D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B8832C8-A86B-1438-6DD5-898CBCB0D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/>
              <a:t>4. Java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AF3D0B8-5108-CFEB-CF0D-47165CAD3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Implementation </a:t>
            </a:r>
            <a:r>
              <a:rPr lang="sv-SE" dirty="0" err="1"/>
              <a:t>example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Use</a:t>
            </a:r>
            <a:r>
              <a:rPr lang="sv-SE" dirty="0"/>
              <a:t> Case </a:t>
            </a:r>
            <a:r>
              <a:rPr lang="sv-SE" dirty="0" err="1"/>
              <a:t>algorithm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Test Case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Execution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comparison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98D8AC-2AD5-76E8-68D7-59272CAD5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569" y="2387146"/>
            <a:ext cx="2768432" cy="173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42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791C-9CE0-DCEE-19EA-A12F56D5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/>
              <a:t>Implementation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8973-4D08-BFAE-6993-DAA41F5CC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calculating and</a:t>
            </a:r>
            <a:r>
              <a:rPr lang="en-CZ" sz="1800" dirty="0"/>
              <a:t> displaying the total duration and cost of various service combinations</a:t>
            </a:r>
          </a:p>
          <a:p>
            <a:pPr marL="0" indent="0">
              <a:buNone/>
            </a:pPr>
            <a:endParaRPr lang="en-CZ" sz="1800" dirty="0"/>
          </a:p>
          <a:p>
            <a:r>
              <a:rPr lang="en-GB" sz="1800" dirty="0" err="1"/>
              <a:t>i</a:t>
            </a:r>
            <a:r>
              <a:rPr lang="en-CZ" sz="1800" dirty="0"/>
              <a:t>nstead of computing the totals for same service combination, the result is retrieved from cache</a:t>
            </a:r>
          </a:p>
          <a:p>
            <a:pPr marL="0" indent="0">
              <a:buNone/>
            </a:pPr>
            <a:endParaRPr lang="en-CZ" sz="1800" dirty="0"/>
          </a:p>
          <a:p>
            <a:r>
              <a:rPr lang="en-GB" sz="1800" dirty="0"/>
              <a:t>c</a:t>
            </a:r>
            <a:r>
              <a:rPr lang="en-CZ" sz="1800" dirty="0"/>
              <a:t>aching done by using HashMap</a:t>
            </a:r>
          </a:p>
          <a:p>
            <a:pPr lvl="1"/>
            <a:r>
              <a:rPr lang="en-GB" sz="1800" dirty="0"/>
              <a:t>K</a:t>
            </a:r>
            <a:r>
              <a:rPr lang="en-CZ" sz="1800" dirty="0"/>
              <a:t>ey: serviceCombination (hashed and stringified key (ignore order))</a:t>
            </a:r>
          </a:p>
          <a:p>
            <a:pPr lvl="1"/>
            <a:r>
              <a:rPr lang="en-CZ" sz="1800" dirty="0"/>
              <a:t>Value: computed total duration and total price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57DF0-9413-91EB-CBE4-E0AC15A2C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0680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88B-0C20-A218-3818-037B9F80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Use Case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07EA-137B-88F3-50F4-52A0D2A6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sz="1600" dirty="0"/>
              <a:t>1. user selects a service to be added to/removed from cart (service combination list and UI updated dynamically on button click) </a:t>
            </a:r>
          </a:p>
          <a:p>
            <a:pPr marL="0" indent="0">
              <a:buNone/>
            </a:pPr>
            <a:endParaRPr lang="en-CZ" sz="1600" dirty="0"/>
          </a:p>
          <a:p>
            <a:r>
              <a:rPr lang="en-CZ" sz="1600" dirty="0"/>
              <a:t>2. user clicks “Calculate” which triggers calculation algorithm</a:t>
            </a:r>
          </a:p>
          <a:p>
            <a:pPr marL="0" indent="0">
              <a:buNone/>
            </a:pPr>
            <a:endParaRPr lang="en-CZ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BCF8-1924-8703-F9A7-5AC5C8CF2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14</a:t>
            </a:fld>
            <a:endParaRPr lang="sv-S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31C0C-24FE-0080-730E-6938D52C9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6" y="2496902"/>
            <a:ext cx="2907015" cy="235249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796D99E-CAF2-A9F7-3A2C-210AFE4C430C}"/>
              </a:ext>
            </a:extLst>
          </p:cNvPr>
          <p:cNvGrpSpPr/>
          <p:nvPr/>
        </p:nvGrpSpPr>
        <p:grpSpPr>
          <a:xfrm>
            <a:off x="2043640" y="3477290"/>
            <a:ext cx="88200" cy="73800"/>
            <a:chOff x="5498040" y="3517947"/>
            <a:chExt cx="88200" cy="7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0A35935-9639-212D-DB2A-3F4873883893}"/>
                    </a:ext>
                  </a:extLst>
                </p14:cNvPr>
                <p14:cNvContentPartPr/>
                <p14:nvPr/>
              </p14:nvContentPartPr>
              <p14:xfrm>
                <a:off x="5498760" y="3545667"/>
                <a:ext cx="87480" cy="15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0A35935-9639-212D-DB2A-3F48738838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9760" y="3536667"/>
                  <a:ext cx="1051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50B0C93-ED52-8E56-3F80-4A4D9332458F}"/>
                    </a:ext>
                  </a:extLst>
                </p14:cNvPr>
                <p14:cNvContentPartPr/>
                <p14:nvPr/>
              </p14:nvContentPartPr>
              <p14:xfrm>
                <a:off x="5498040" y="3517947"/>
                <a:ext cx="27360" cy="39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50B0C93-ED52-8E56-3F80-4A4D9332458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89040" y="3509307"/>
                  <a:ext cx="450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ABECDEF-972D-94C8-F16F-5E9FD8638D2C}"/>
                    </a:ext>
                  </a:extLst>
                </p14:cNvPr>
                <p14:cNvContentPartPr/>
                <p14:nvPr/>
              </p14:nvContentPartPr>
              <p14:xfrm>
                <a:off x="5515320" y="3574107"/>
                <a:ext cx="37080" cy="17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ABECDEF-972D-94C8-F16F-5E9FD8638D2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06320" y="3565107"/>
                  <a:ext cx="54720" cy="352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68E37F77-783C-6265-0F83-1E11F6B5F1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7014" y="2825445"/>
            <a:ext cx="4990356" cy="13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95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88B-0C20-A218-3818-037B9F80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/>
              <a:t>Use Case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07EA-137B-88F3-50F4-52A0D2A6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sz="1400" dirty="0"/>
              <a:t>3. checks if the value is in cache by passing key as an argument</a:t>
            </a:r>
          </a:p>
          <a:p>
            <a:pPr lvl="1"/>
            <a:r>
              <a:rPr lang="en-GB" sz="1400" dirty="0"/>
              <a:t>a) key found in cash – retrieve value and update UI</a:t>
            </a:r>
          </a:p>
          <a:p>
            <a:pPr lvl="1"/>
            <a:r>
              <a:rPr lang="en-GB" sz="1400" dirty="0"/>
              <a:t>b) key not found – calculate and put the service combination with the computed value in the cache, update UI</a:t>
            </a:r>
            <a:endParaRPr lang="en-CZ" sz="1400" dirty="0"/>
          </a:p>
          <a:p>
            <a:pPr marL="0" indent="0">
              <a:buNone/>
            </a:pPr>
            <a:endParaRPr lang="en-CZ" sz="1600" dirty="0"/>
          </a:p>
          <a:p>
            <a:pPr marL="0" indent="0">
              <a:buNone/>
            </a:pPr>
            <a:endParaRPr lang="en-CZ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BCF8-1924-8703-F9A7-5AC5C8CF2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15</a:t>
            </a:fld>
            <a:endParaRPr lang="sv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C8BCE-833D-0BB3-87BB-6481FF805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3" y="2393800"/>
            <a:ext cx="4631268" cy="256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20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88B-0C20-A218-3818-037B9F80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07EA-137B-88F3-50F4-52A0D2A6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400" dirty="0"/>
              <a:t>1. </a:t>
            </a:r>
            <a:r>
              <a:rPr lang="cs-CZ" sz="1400" dirty="0" err="1"/>
              <a:t>Select</a:t>
            </a:r>
            <a:r>
              <a:rPr lang="cs-CZ" sz="1400" dirty="0"/>
              <a:t> and </a:t>
            </a:r>
            <a:r>
              <a:rPr lang="cs-CZ" sz="1400" dirty="0" err="1"/>
              <a:t>add</a:t>
            </a:r>
            <a:r>
              <a:rPr lang="cs-CZ" sz="1400" dirty="0"/>
              <a:t> </a:t>
            </a:r>
            <a:r>
              <a:rPr lang="cs-CZ" sz="1400" dirty="0" err="1"/>
              <a:t>following</a:t>
            </a:r>
            <a:r>
              <a:rPr lang="cs-CZ" sz="1400" dirty="0"/>
              <a:t> </a:t>
            </a:r>
            <a:r>
              <a:rPr lang="cs-CZ" sz="1400" dirty="0" err="1"/>
              <a:t>services</a:t>
            </a:r>
            <a:r>
              <a:rPr lang="cs-CZ" sz="1400" dirty="0"/>
              <a:t> to </a:t>
            </a:r>
            <a:r>
              <a:rPr lang="cs-CZ" sz="1400" dirty="0" err="1"/>
              <a:t>cart</a:t>
            </a:r>
            <a:r>
              <a:rPr lang="cs-CZ" sz="1400" dirty="0"/>
              <a:t>:</a:t>
            </a:r>
          </a:p>
          <a:p>
            <a:endParaRPr lang="cs-CZ" sz="1400" dirty="0"/>
          </a:p>
          <a:p>
            <a:endParaRPr lang="cs-CZ" sz="1400" dirty="0"/>
          </a:p>
          <a:p>
            <a:endParaRPr lang="cs-CZ" sz="1400" dirty="0"/>
          </a:p>
          <a:p>
            <a:pPr marL="0" indent="0">
              <a:buNone/>
            </a:pPr>
            <a:endParaRPr lang="cs-CZ" sz="1400" dirty="0"/>
          </a:p>
          <a:p>
            <a:r>
              <a:rPr lang="cs-CZ" sz="1400" dirty="0"/>
              <a:t>2. </a:t>
            </a:r>
            <a:r>
              <a:rPr lang="cs-CZ" sz="1400" dirty="0" err="1"/>
              <a:t>Click</a:t>
            </a:r>
            <a:r>
              <a:rPr lang="cs-CZ" sz="1400" dirty="0"/>
              <a:t> „</a:t>
            </a:r>
            <a:r>
              <a:rPr lang="cs-CZ" sz="1400" dirty="0" err="1"/>
              <a:t>Calculate</a:t>
            </a:r>
            <a:r>
              <a:rPr lang="cs-CZ" sz="1400" dirty="0"/>
              <a:t>“ (</a:t>
            </a:r>
            <a:r>
              <a:rPr lang="cs-CZ" sz="1400" dirty="0" err="1"/>
              <a:t>selected</a:t>
            </a:r>
            <a:r>
              <a:rPr lang="cs-CZ" sz="1400" dirty="0"/>
              <a:t> </a:t>
            </a:r>
            <a:r>
              <a:rPr lang="cs-CZ" sz="1400" dirty="0" err="1"/>
              <a:t>combination</a:t>
            </a:r>
            <a:r>
              <a:rPr lang="cs-CZ" sz="1400" dirty="0"/>
              <a:t> not in </a:t>
            </a:r>
            <a:r>
              <a:rPr lang="cs-CZ" sz="1400" dirty="0" err="1"/>
              <a:t>cache</a:t>
            </a:r>
            <a:r>
              <a:rPr lang="cs-CZ" sz="1400" dirty="0"/>
              <a:t>, </a:t>
            </a:r>
            <a:r>
              <a:rPr lang="cs-CZ" sz="1400" dirty="0" err="1"/>
              <a:t>will</a:t>
            </a:r>
            <a:r>
              <a:rPr lang="cs-CZ" sz="1400" dirty="0"/>
              <a:t> </a:t>
            </a:r>
            <a:r>
              <a:rPr lang="cs-CZ" sz="1400" dirty="0" err="1"/>
              <a:t>be</a:t>
            </a:r>
            <a:r>
              <a:rPr lang="cs-CZ" sz="1400" dirty="0"/>
              <a:t> </a:t>
            </a:r>
            <a:r>
              <a:rPr lang="cs-CZ" sz="1400" dirty="0" err="1"/>
              <a:t>saved</a:t>
            </a:r>
            <a:r>
              <a:rPr lang="cs-CZ" sz="1400" dirty="0"/>
              <a:t> to cash)</a:t>
            </a:r>
          </a:p>
          <a:p>
            <a:r>
              <a:rPr lang="cs-CZ" sz="1400" dirty="0"/>
              <a:t>3. </a:t>
            </a:r>
            <a:r>
              <a:rPr lang="cs-CZ" sz="1400" dirty="0" err="1"/>
              <a:t>Observe</a:t>
            </a:r>
            <a:r>
              <a:rPr lang="cs-CZ" sz="1400" dirty="0"/>
              <a:t>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time</a:t>
            </a:r>
            <a:r>
              <a:rPr lang="cs-CZ" sz="1400" dirty="0"/>
              <a:t> log on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console</a:t>
            </a:r>
            <a:r>
              <a:rPr lang="cs-CZ" sz="1400" dirty="0"/>
              <a:t> (</a:t>
            </a:r>
            <a:r>
              <a:rPr lang="cs-CZ" sz="1400" dirty="0" err="1"/>
              <a:t>without</a:t>
            </a:r>
            <a:r>
              <a:rPr lang="cs-CZ" sz="1400" dirty="0"/>
              <a:t> </a:t>
            </a:r>
            <a:r>
              <a:rPr lang="cs-CZ" sz="1400" dirty="0" err="1"/>
              <a:t>caching</a:t>
            </a:r>
            <a:r>
              <a:rPr lang="cs-CZ" sz="1400" dirty="0"/>
              <a:t>)</a:t>
            </a:r>
          </a:p>
          <a:p>
            <a:r>
              <a:rPr lang="cs-CZ" sz="1400" dirty="0"/>
              <a:t>4. </a:t>
            </a:r>
            <a:r>
              <a:rPr lang="cs-CZ" sz="1400" dirty="0" err="1"/>
              <a:t>Remove</a:t>
            </a:r>
            <a:r>
              <a:rPr lang="cs-CZ" sz="1400" dirty="0"/>
              <a:t> “</a:t>
            </a:r>
            <a:r>
              <a:rPr lang="cs-CZ" sz="1400" dirty="0" err="1"/>
              <a:t>Extensions</a:t>
            </a:r>
            <a:r>
              <a:rPr lang="cs-CZ" sz="1400" dirty="0"/>
              <a:t>“ and </a:t>
            </a:r>
            <a:r>
              <a:rPr lang="cs-CZ" sz="1400" dirty="0" err="1"/>
              <a:t>add</a:t>
            </a:r>
            <a:r>
              <a:rPr lang="cs-CZ" sz="1400" dirty="0"/>
              <a:t> </a:t>
            </a:r>
            <a:r>
              <a:rPr lang="cs-CZ" sz="1400" dirty="0" err="1"/>
              <a:t>them</a:t>
            </a:r>
            <a:r>
              <a:rPr lang="cs-CZ" sz="1400" dirty="0"/>
              <a:t> </a:t>
            </a:r>
            <a:r>
              <a:rPr lang="cs-CZ" sz="1400" dirty="0" err="1"/>
              <a:t>again</a:t>
            </a:r>
            <a:r>
              <a:rPr lang="cs-CZ" sz="1400" dirty="0"/>
              <a:t> </a:t>
            </a:r>
            <a:r>
              <a:rPr lang="cs-CZ" sz="1400" dirty="0" err="1"/>
              <a:t>resulting</a:t>
            </a:r>
            <a:r>
              <a:rPr lang="cs-CZ" sz="1400" dirty="0"/>
              <a:t> in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same</a:t>
            </a:r>
            <a:r>
              <a:rPr lang="cs-CZ" sz="1400" dirty="0"/>
              <a:t> </a:t>
            </a:r>
            <a:r>
              <a:rPr lang="cs-CZ" sz="1400" dirty="0" err="1"/>
              <a:t>service</a:t>
            </a:r>
            <a:r>
              <a:rPr lang="cs-CZ" sz="1400" dirty="0"/>
              <a:t> </a:t>
            </a:r>
            <a:r>
              <a:rPr lang="cs-CZ" sz="1400" dirty="0" err="1"/>
              <a:t>combination</a:t>
            </a:r>
            <a:r>
              <a:rPr lang="cs-CZ" sz="1400" dirty="0"/>
              <a:t> </a:t>
            </a:r>
            <a:r>
              <a:rPr lang="cs-CZ" sz="1400" dirty="0" err="1"/>
              <a:t>that</a:t>
            </a:r>
            <a:r>
              <a:rPr lang="cs-CZ" sz="1400" dirty="0"/>
              <a:t> </a:t>
            </a:r>
            <a:r>
              <a:rPr lang="cs-CZ" sz="1400" dirty="0" err="1"/>
              <a:t>is</a:t>
            </a:r>
            <a:r>
              <a:rPr lang="cs-CZ" sz="1400" dirty="0"/>
              <a:t> </a:t>
            </a:r>
            <a:r>
              <a:rPr lang="cs-CZ" sz="1400" dirty="0" err="1"/>
              <a:t>already</a:t>
            </a:r>
            <a:r>
              <a:rPr lang="cs-CZ" sz="1400" dirty="0"/>
              <a:t> in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cache</a:t>
            </a:r>
            <a:endParaRPr lang="cs-CZ" sz="1400" dirty="0"/>
          </a:p>
          <a:p>
            <a:r>
              <a:rPr lang="cs-CZ" sz="1400" dirty="0"/>
              <a:t>5. </a:t>
            </a:r>
            <a:r>
              <a:rPr lang="cs-CZ" sz="1400" dirty="0" err="1"/>
              <a:t>Click</a:t>
            </a:r>
            <a:r>
              <a:rPr lang="cs-CZ" sz="1400" dirty="0"/>
              <a:t> „</a:t>
            </a:r>
            <a:r>
              <a:rPr lang="cs-CZ" sz="1400" dirty="0" err="1"/>
              <a:t>Calculate</a:t>
            </a:r>
            <a:r>
              <a:rPr lang="cs-CZ" sz="1400" dirty="0"/>
              <a:t>” (</a:t>
            </a:r>
            <a:r>
              <a:rPr lang="cs-CZ" sz="1400" dirty="0" err="1"/>
              <a:t>results</a:t>
            </a:r>
            <a:r>
              <a:rPr lang="cs-CZ" sz="1400" dirty="0"/>
              <a:t> in </a:t>
            </a:r>
            <a:r>
              <a:rPr lang="cs-CZ" sz="1400" dirty="0" err="1"/>
              <a:t>cache</a:t>
            </a:r>
            <a:r>
              <a:rPr lang="cs-CZ" sz="1400" dirty="0"/>
              <a:t> hit, </a:t>
            </a:r>
            <a:r>
              <a:rPr lang="cs-CZ" sz="1400" dirty="0" err="1"/>
              <a:t>item</a:t>
            </a:r>
            <a:r>
              <a:rPr lang="cs-CZ" sz="1400" dirty="0"/>
              <a:t> </a:t>
            </a:r>
            <a:r>
              <a:rPr lang="cs-CZ" sz="1400" dirty="0" err="1"/>
              <a:t>will</a:t>
            </a:r>
            <a:r>
              <a:rPr lang="cs-CZ" sz="1400" dirty="0"/>
              <a:t> </a:t>
            </a:r>
            <a:r>
              <a:rPr lang="cs-CZ" sz="1400" dirty="0" err="1"/>
              <a:t>be</a:t>
            </a:r>
            <a:r>
              <a:rPr lang="cs-CZ" sz="1400" dirty="0"/>
              <a:t> </a:t>
            </a:r>
            <a:r>
              <a:rPr lang="cs-CZ" sz="1400" dirty="0" err="1"/>
              <a:t>retrieved</a:t>
            </a:r>
            <a:r>
              <a:rPr lang="cs-CZ" sz="1400" dirty="0"/>
              <a:t> </a:t>
            </a:r>
            <a:r>
              <a:rPr lang="cs-CZ" sz="1400" dirty="0" err="1"/>
              <a:t>from</a:t>
            </a:r>
            <a:r>
              <a:rPr lang="cs-CZ" sz="1400" dirty="0"/>
              <a:t> </a:t>
            </a:r>
            <a:r>
              <a:rPr lang="cs-CZ" sz="1400" dirty="0" err="1"/>
              <a:t>cache</a:t>
            </a:r>
            <a:r>
              <a:rPr lang="cs-CZ" sz="1400" dirty="0"/>
              <a:t>)</a:t>
            </a:r>
          </a:p>
          <a:p>
            <a:r>
              <a:rPr lang="cs-CZ" sz="1400" dirty="0"/>
              <a:t>6. </a:t>
            </a:r>
            <a:r>
              <a:rPr lang="cs-CZ" sz="1400" dirty="0" err="1"/>
              <a:t>Observe</a:t>
            </a:r>
            <a:r>
              <a:rPr lang="cs-CZ" sz="1400" dirty="0"/>
              <a:t>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time</a:t>
            </a:r>
            <a:r>
              <a:rPr lang="cs-CZ" sz="1400" dirty="0"/>
              <a:t> log on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console</a:t>
            </a:r>
            <a:r>
              <a:rPr lang="cs-CZ" sz="1400" dirty="0"/>
              <a:t> </a:t>
            </a:r>
          </a:p>
          <a:p>
            <a:r>
              <a:rPr lang="cs-CZ" sz="1400" dirty="0"/>
              <a:t>7. </a:t>
            </a:r>
            <a:r>
              <a:rPr lang="cs-CZ" sz="1400" dirty="0" err="1"/>
              <a:t>Compare</a:t>
            </a:r>
            <a:r>
              <a:rPr lang="cs-CZ" sz="1400" dirty="0"/>
              <a:t>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execution</a:t>
            </a:r>
            <a:r>
              <a:rPr lang="cs-CZ" sz="1400" dirty="0"/>
              <a:t> </a:t>
            </a:r>
            <a:r>
              <a:rPr lang="cs-CZ" sz="1400" dirty="0" err="1"/>
              <a:t>time</a:t>
            </a:r>
            <a:endParaRPr lang="cs-CZ" sz="1400" dirty="0"/>
          </a:p>
          <a:p>
            <a:r>
              <a:rPr lang="cs-CZ" sz="1400" b="1" dirty="0" err="1"/>
              <a:t>Expected</a:t>
            </a:r>
            <a:r>
              <a:rPr lang="cs-CZ" sz="1400" b="1" dirty="0"/>
              <a:t> </a:t>
            </a:r>
            <a:r>
              <a:rPr lang="cs-CZ" sz="1400" b="1" dirty="0" err="1"/>
              <a:t>Result</a:t>
            </a:r>
            <a:r>
              <a:rPr lang="cs-CZ" sz="1400" b="1" dirty="0"/>
              <a:t>: </a:t>
            </a:r>
            <a:r>
              <a:rPr lang="cs-CZ" sz="1400" dirty="0" err="1"/>
              <a:t>execution</a:t>
            </a:r>
            <a:r>
              <a:rPr lang="cs-CZ" sz="1400" dirty="0"/>
              <a:t> </a:t>
            </a:r>
            <a:r>
              <a:rPr lang="cs-CZ" sz="1400" dirty="0" err="1"/>
              <a:t>time</a:t>
            </a:r>
            <a:r>
              <a:rPr lang="cs-CZ" sz="1400" dirty="0"/>
              <a:t> </a:t>
            </a:r>
            <a:r>
              <a:rPr lang="cs-CZ" sz="1400" dirty="0" err="1"/>
              <a:t>for</a:t>
            </a:r>
            <a:r>
              <a:rPr lang="cs-CZ" sz="1400" dirty="0"/>
              <a:t> </a:t>
            </a:r>
            <a:r>
              <a:rPr lang="cs-CZ" sz="1400" dirty="0" err="1"/>
              <a:t>cache</a:t>
            </a:r>
            <a:r>
              <a:rPr lang="cs-CZ" sz="1400" dirty="0"/>
              <a:t> hit </a:t>
            </a:r>
            <a:r>
              <a:rPr lang="cs-CZ" sz="1400" dirty="0" err="1"/>
              <a:t>shorter</a:t>
            </a:r>
            <a:r>
              <a:rPr lang="cs-CZ" sz="1400" dirty="0"/>
              <a:t> </a:t>
            </a:r>
            <a:endParaRPr lang="en-CZ" sz="1400" dirty="0"/>
          </a:p>
          <a:p>
            <a:pPr marL="0" indent="0">
              <a:buNone/>
            </a:pPr>
            <a:endParaRPr lang="en-CZ" sz="1600" dirty="0"/>
          </a:p>
          <a:p>
            <a:pPr marL="0" indent="0">
              <a:buNone/>
            </a:pPr>
            <a:endParaRPr lang="en-CZ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BCF8-1924-8703-F9A7-5AC5C8CF2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16</a:t>
            </a:fld>
            <a:endParaRPr lang="sv-S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507236-3727-20BC-8AF1-7EE38AEC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6" y="1642441"/>
            <a:ext cx="1676400" cy="92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52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88B-0C20-A218-3818-037B9F80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Execution Time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07EA-137B-88F3-50F4-52A0D2A6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Z" sz="1600" dirty="0"/>
          </a:p>
          <a:p>
            <a:pPr marL="0" indent="0">
              <a:buNone/>
            </a:pPr>
            <a:endParaRPr lang="en-CZ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BCF8-1924-8703-F9A7-5AC5C8CF2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17</a:t>
            </a:fld>
            <a:endParaRPr lang="sv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1364BF-E669-DC5F-548C-74E9CA525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181" y="1315189"/>
            <a:ext cx="3958334" cy="2550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A2CD2F-4E51-7316-0489-FF25A2333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54" y="3758978"/>
            <a:ext cx="3516637" cy="926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9A35D6-30D7-4875-6385-B9251A0EF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54" y="1234026"/>
            <a:ext cx="4531626" cy="252495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1138223-2FD6-8F6A-BDBD-B4E02E10BEC0}"/>
              </a:ext>
            </a:extLst>
          </p:cNvPr>
          <p:cNvGrpSpPr/>
          <p:nvPr/>
        </p:nvGrpSpPr>
        <p:grpSpPr>
          <a:xfrm>
            <a:off x="2737200" y="3912147"/>
            <a:ext cx="275400" cy="229320"/>
            <a:chOff x="2737200" y="3912147"/>
            <a:chExt cx="27540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C77B967-B83A-7674-4343-BC8AA72C2A32}"/>
                    </a:ext>
                  </a:extLst>
                </p14:cNvPr>
                <p14:cNvContentPartPr/>
                <p14:nvPr/>
              </p14:nvContentPartPr>
              <p14:xfrm>
                <a:off x="2737200" y="3912147"/>
                <a:ext cx="275400" cy="221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C77B967-B83A-7674-4343-BC8AA72C2A3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28560" y="3903147"/>
                  <a:ext cx="2930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258696B-A9C5-EF01-21B0-5D30B8B035E9}"/>
                    </a:ext>
                  </a:extLst>
                </p14:cNvPr>
                <p14:cNvContentPartPr/>
                <p14:nvPr/>
              </p14:nvContentPartPr>
              <p14:xfrm>
                <a:off x="2749440" y="4016547"/>
                <a:ext cx="6120" cy="108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258696B-A9C5-EF01-21B0-5D30B8B035E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40800" y="4007547"/>
                  <a:ext cx="237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EECDF58-CF85-F135-4BC6-8FD406BD3343}"/>
                    </a:ext>
                  </a:extLst>
                </p14:cNvPr>
                <p14:cNvContentPartPr/>
                <p14:nvPr/>
              </p14:nvContentPartPr>
              <p14:xfrm>
                <a:off x="2761680" y="4103307"/>
                <a:ext cx="207000" cy="38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EECDF58-CF85-F135-4BC6-8FD406BD334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52680" y="4094307"/>
                  <a:ext cx="22464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6E095F-62E8-3DC8-7C9F-8297DD7F759F}"/>
              </a:ext>
            </a:extLst>
          </p:cNvPr>
          <p:cNvGrpSpPr/>
          <p:nvPr/>
        </p:nvGrpSpPr>
        <p:grpSpPr>
          <a:xfrm>
            <a:off x="2701200" y="4344867"/>
            <a:ext cx="376920" cy="244440"/>
            <a:chOff x="2701200" y="4344867"/>
            <a:chExt cx="376920" cy="24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3800530-780F-4F84-C0ED-971AEFC8EF88}"/>
                    </a:ext>
                  </a:extLst>
                </p14:cNvPr>
                <p14:cNvContentPartPr/>
                <p14:nvPr/>
              </p14:nvContentPartPr>
              <p14:xfrm>
                <a:off x="2701200" y="4365387"/>
                <a:ext cx="376920" cy="223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800530-780F-4F84-C0ED-971AEFC8EF8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92560" y="4356747"/>
                  <a:ext cx="394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9D10885-2F37-7218-8BA5-CFD7077AE6B5}"/>
                    </a:ext>
                  </a:extLst>
                </p14:cNvPr>
                <p14:cNvContentPartPr/>
                <p14:nvPr/>
              </p14:nvContentPartPr>
              <p14:xfrm>
                <a:off x="2709120" y="4375467"/>
                <a:ext cx="65880" cy="84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9D10885-2F37-7218-8BA5-CFD7077AE6B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700120" y="4366827"/>
                  <a:ext cx="835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D57EA6B-AD8D-81AA-B90E-653FE0C47164}"/>
                    </a:ext>
                  </a:extLst>
                </p14:cNvPr>
                <p14:cNvContentPartPr/>
                <p14:nvPr/>
              </p14:nvContentPartPr>
              <p14:xfrm>
                <a:off x="2734680" y="4344867"/>
                <a:ext cx="96840" cy="28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D57EA6B-AD8D-81AA-B90E-653FE0C4716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25680" y="4335867"/>
                  <a:ext cx="114480" cy="45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5DC5006-B290-8CB7-C6B9-87188F433FA2}"/>
              </a:ext>
            </a:extLst>
          </p:cNvPr>
          <p:cNvSpPr txBox="1"/>
          <p:nvPr/>
        </p:nvSpPr>
        <p:spPr>
          <a:xfrm>
            <a:off x="2889660" y="3590959"/>
            <a:ext cx="2045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w</a:t>
            </a:r>
            <a:r>
              <a:rPr lang="en-CZ" sz="1400" dirty="0">
                <a:solidFill>
                  <a:srgbClr val="FF0000"/>
                </a:solidFill>
              </a:rPr>
              <a:t>ithout cache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40B547-DF6F-6671-CDFC-BE23BDDCD1A7}"/>
              </a:ext>
            </a:extLst>
          </p:cNvPr>
          <p:cNvSpPr txBox="1"/>
          <p:nvPr/>
        </p:nvSpPr>
        <p:spPr>
          <a:xfrm>
            <a:off x="3086040" y="4404641"/>
            <a:ext cx="146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</a:t>
            </a:r>
            <a:r>
              <a:rPr lang="en-CZ" sz="1400" dirty="0">
                <a:solidFill>
                  <a:srgbClr val="FF0000"/>
                </a:solidFill>
              </a:rPr>
              <a:t>ache hit</a:t>
            </a: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C7848665-8853-69A5-BE3A-6DAEC1118266}"/>
              </a:ext>
            </a:extLst>
          </p:cNvPr>
          <p:cNvSpPr>
            <a:spLocks/>
          </p:cNvSpPr>
          <p:nvPr/>
        </p:nvSpPr>
        <p:spPr>
          <a:xfrm>
            <a:off x="833871" y="2469278"/>
            <a:ext cx="3611129" cy="682711"/>
          </a:xfrm>
          <a:prstGeom prst="frame">
            <a:avLst>
              <a:gd name="adj1" fmla="val 3948"/>
            </a:avLst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539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350B3-6DF6-7FF9-7FDA-F1236B50A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D09125A-D64C-70FB-4360-D15AF74A7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/>
              <a:t>5. </a:t>
            </a:r>
            <a:r>
              <a:rPr lang="sv-SE" err="1"/>
              <a:t>Conclusion</a:t>
            </a:r>
            <a:r>
              <a:rPr lang="sv-SE"/>
              <a:t> 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80BA1C3-ABA1-BE19-3716-79A2C40D5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”</a:t>
            </a:r>
            <a:r>
              <a:rPr lang="en-GB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Memoization</a:t>
            </a:r>
            <a:r>
              <a:rPr lang="en-GB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is a simple but powerful trick that can help speed up our code, especially when dealing with repetitive and heavy computing functions”(</a:t>
            </a:r>
            <a:r>
              <a:rPr lang="en-GB" dirty="0">
                <a:solidFill>
                  <a:srgbClr val="0A0A23"/>
                </a:solidFill>
                <a:latin typeface="Lato" panose="020F0502020204030203" pitchFamily="34" charset="0"/>
              </a:rPr>
              <a:t>3)or </a:t>
            </a:r>
            <a:r>
              <a:rPr lang="en-GB" b="0" i="0" dirty="0">
                <a:solidFill>
                  <a:srgbClr val="262626"/>
                </a:solidFill>
                <a:effectLst/>
                <a:latin typeface="Rangle Riforma"/>
              </a:rPr>
              <a:t>or functions that are called frequently with the same input parameters(</a:t>
            </a:r>
            <a:r>
              <a:rPr lang="en-GB" dirty="0">
                <a:solidFill>
                  <a:srgbClr val="262626"/>
                </a:solidFill>
                <a:latin typeface="Rangle Riforma"/>
              </a:rPr>
              <a:t>4)</a:t>
            </a:r>
            <a:endParaRPr lang="en-GB" dirty="0">
              <a:solidFill>
                <a:srgbClr val="0A0A23"/>
              </a:solidFill>
              <a:latin typeface="Lato" panose="020F050202020403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0A0A23"/>
              </a:solidFill>
              <a:latin typeface="Lato" panose="020F050202020403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62626"/>
                </a:solidFill>
                <a:effectLst/>
                <a:latin typeface="Rangle Riforma"/>
              </a:rPr>
              <a:t>“It is important to consider the trade-off between memory usage and computational savings when deciding when to apply </a:t>
            </a:r>
            <a:r>
              <a:rPr lang="en-GB" b="0" i="0" dirty="0" err="1">
                <a:solidFill>
                  <a:srgbClr val="262626"/>
                </a:solidFill>
                <a:effectLst/>
                <a:latin typeface="Rangle Riforma"/>
              </a:rPr>
              <a:t>memoization</a:t>
            </a:r>
            <a:r>
              <a:rPr lang="en-GB" b="0" i="0" dirty="0">
                <a:solidFill>
                  <a:srgbClr val="262626"/>
                </a:solidFill>
                <a:effectLst/>
                <a:latin typeface="Rangle Riforma"/>
              </a:rPr>
              <a:t>”</a:t>
            </a:r>
            <a:r>
              <a:rPr lang="en-GB" dirty="0">
                <a:solidFill>
                  <a:srgbClr val="262626"/>
                </a:solidFill>
                <a:latin typeface="Rangle Riforma"/>
              </a:rPr>
              <a:t> (4)</a:t>
            </a:r>
            <a:r>
              <a:rPr lang="en-GB" b="0" i="0" dirty="0">
                <a:solidFill>
                  <a:srgbClr val="262626"/>
                </a:solidFill>
                <a:effectLst/>
                <a:latin typeface="Rangle Riforma"/>
              </a:rPr>
              <a:t> in real world scenarios.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66850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21880-BF3D-FA2C-406C-8E7B1C4A8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5EA015-44FC-A0E7-2C96-8C8D7FFD9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/>
              <a:t>6. </a:t>
            </a:r>
            <a:r>
              <a:rPr lang="sv-SE" err="1"/>
              <a:t>References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B878165-BDA0-C6D5-A8BC-3449BFA23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2"/>
              </a:rPr>
              <a:t>https://www.syncfusion.com/blogs/post/what-is-memoization-in-react.aspx</a:t>
            </a:r>
            <a:endParaRPr lang="sv-SE" dirty="0"/>
          </a:p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3"/>
              </a:rPr>
              <a:t>https://dzone.com/articles/java-8-automatic-memoization</a:t>
            </a:r>
            <a:endParaRPr lang="sv-SE" dirty="0"/>
          </a:p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4"/>
              </a:rPr>
              <a:t>https://www.freecodecamp.org/news/memoization-in-javascript-and-react/</a:t>
            </a:r>
            <a:endParaRPr lang="sv-SE" dirty="0"/>
          </a:p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5"/>
              </a:rPr>
              <a:t>https://rangle.io/blog/react-memoization</a:t>
            </a:r>
            <a:endParaRPr lang="sv-SE" dirty="0"/>
          </a:p>
          <a:p>
            <a:pPr marL="457200" indent="-457200" algn="l">
              <a:buFont typeface="+mj-lt"/>
              <a:buAutoNum type="arabicPeriod"/>
            </a:pP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107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D2F7B-1039-EF81-2A74-2373EFE74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F33AAB8-6F93-9BB5-6507-1012417C6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6"/>
            <a:ext cx="5165165" cy="631025"/>
          </a:xfrm>
        </p:spPr>
        <p:txBody>
          <a:bodyPr/>
          <a:lstStyle/>
          <a:p>
            <a:r>
              <a:rPr lang="sv-SE"/>
              <a:t>Table </a:t>
            </a:r>
            <a:r>
              <a:rPr lang="sv-SE" err="1"/>
              <a:t>of</a:t>
            </a:r>
            <a:r>
              <a:rPr lang="sv-SE"/>
              <a:t> </a:t>
            </a:r>
            <a:r>
              <a:rPr lang="sv-SE" err="1"/>
              <a:t>contents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08E3730-DC5D-52EB-73D9-6DDAEE74F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err="1"/>
              <a:t>Memoization</a:t>
            </a:r>
            <a:endParaRPr lang="en-US"/>
          </a:p>
          <a:p>
            <a:pPr marL="457200" indent="-457200" algn="l">
              <a:buFont typeface="+mj-lt"/>
              <a:buAutoNum type="arabicPeriod"/>
            </a:pPr>
            <a:r>
              <a:rPr lang="en-US"/>
              <a:t>Python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err="1"/>
              <a:t>PhP</a:t>
            </a:r>
            <a:r>
              <a:rPr lang="en-US"/>
              <a:t> - Laravel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/>
              <a:t>Java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/>
              <a:t>Conclusion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sv-SE" err="1"/>
              <a:t>References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908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0AD7C3A-7647-304A-97C6-F8E2152BC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/>
              <a:t>1. </a:t>
            </a:r>
            <a:r>
              <a:rPr lang="sv-SE" err="1"/>
              <a:t>Memoization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E6A5B54-B1D8-304F-862D-F4BA8D587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memoization</a:t>
            </a:r>
            <a:r>
              <a:rPr lang="sv-SE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sz="1600" dirty="0" err="1"/>
              <a:t>functional</a:t>
            </a:r>
            <a:r>
              <a:rPr lang="sv-SE" sz="1600" dirty="0"/>
              <a:t> </a:t>
            </a:r>
            <a:r>
              <a:rPr lang="sv-SE" sz="1600" dirty="0" err="1"/>
              <a:t>programming</a:t>
            </a:r>
            <a:r>
              <a:rPr lang="sv-SE" sz="1600" dirty="0"/>
              <a:t> </a:t>
            </a:r>
            <a:r>
              <a:rPr lang="sv-SE" sz="1600" dirty="0" err="1"/>
              <a:t>optimisation</a:t>
            </a:r>
            <a:r>
              <a:rPr lang="sv-SE" sz="1600" dirty="0"/>
              <a:t> </a:t>
            </a:r>
            <a:r>
              <a:rPr lang="sv-SE" sz="1600" dirty="0" err="1"/>
              <a:t>technique</a:t>
            </a:r>
            <a:r>
              <a:rPr lang="sv-SE" sz="1600" dirty="0"/>
              <a:t> </a:t>
            </a:r>
            <a:r>
              <a:rPr lang="sv-SE" sz="1600" dirty="0" err="1"/>
              <a:t>used</a:t>
            </a:r>
            <a:r>
              <a:rPr lang="sv-SE" sz="1600" dirty="0"/>
              <a:t> to </a:t>
            </a:r>
            <a:r>
              <a:rPr lang="sv-SE" sz="1600" dirty="0" err="1"/>
              <a:t>accelerate</a:t>
            </a:r>
            <a:r>
              <a:rPr lang="sv-SE" sz="1600" dirty="0"/>
              <a:t> computer programs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600" dirty="0"/>
              <a:t>“it consists of storing in cache the output of a function, and making the function check if each required computation is in the cache before computing it”(3)</a:t>
            </a:r>
            <a:endParaRPr lang="sv-SE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Why</a:t>
            </a:r>
            <a:r>
              <a:rPr lang="sv-SE" dirty="0"/>
              <a:t> is it </a:t>
            </a:r>
            <a:r>
              <a:rPr lang="sv-SE" dirty="0" err="1"/>
              <a:t>useful</a:t>
            </a:r>
            <a:r>
              <a:rPr lang="en-US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sz="1600" dirty="0"/>
              <a:t>speeds </a:t>
            </a:r>
            <a:r>
              <a:rPr lang="sv-SE" sz="1600" dirty="0" err="1"/>
              <a:t>up</a:t>
            </a:r>
            <a:r>
              <a:rPr lang="sv-SE" sz="1600" dirty="0"/>
              <a:t> </a:t>
            </a:r>
            <a:r>
              <a:rPr lang="sv-SE" sz="1600" dirty="0" err="1"/>
              <a:t>application</a:t>
            </a:r>
            <a:r>
              <a:rPr lang="sv-SE" sz="1600" dirty="0"/>
              <a:t> </a:t>
            </a:r>
            <a:r>
              <a:rPr lang="sv-SE" sz="1600" dirty="0" err="1"/>
              <a:t>performance</a:t>
            </a:r>
            <a:r>
              <a:rPr lang="sv-SE" sz="1600" dirty="0"/>
              <a:t> by </a:t>
            </a:r>
            <a:r>
              <a:rPr lang="sv-SE" sz="1600" dirty="0" err="1"/>
              <a:t>cutting</a:t>
            </a:r>
            <a:r>
              <a:rPr lang="sv-SE" sz="1600" dirty="0"/>
              <a:t> </a:t>
            </a:r>
            <a:r>
              <a:rPr lang="sv-SE" sz="1600" dirty="0" err="1"/>
              <a:t>costs</a:t>
            </a:r>
            <a:r>
              <a:rPr lang="sv-SE" sz="1600" dirty="0"/>
              <a:t> </a:t>
            </a:r>
            <a:r>
              <a:rPr lang="sv-SE" sz="1600" dirty="0" err="1"/>
              <a:t>of</a:t>
            </a:r>
            <a:r>
              <a:rPr lang="sv-SE" sz="1600" dirty="0"/>
              <a:t> </a:t>
            </a:r>
            <a:r>
              <a:rPr lang="sv-SE" sz="1600" dirty="0" err="1"/>
              <a:t>heavy</a:t>
            </a:r>
            <a:r>
              <a:rPr lang="sv-SE" sz="1600" dirty="0"/>
              <a:t> </a:t>
            </a:r>
            <a:r>
              <a:rPr lang="sv-SE" sz="1600" dirty="0" err="1"/>
              <a:t>function</a:t>
            </a:r>
            <a:r>
              <a:rPr lang="sv-SE" sz="1600" dirty="0"/>
              <a:t> calls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factors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influence</a:t>
            </a:r>
            <a:r>
              <a:rPr lang="sv-SE" dirty="0"/>
              <a:t> </a:t>
            </a:r>
            <a:r>
              <a:rPr lang="sv-SE" dirty="0" err="1"/>
              <a:t>efficiency</a:t>
            </a:r>
            <a:r>
              <a:rPr lang="en-US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real-world analogy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0002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5F8CE-AE51-F07F-2D96-8E88D3F90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1DD0FB8-2B12-15E3-8FAE-BF233CA81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6"/>
            <a:ext cx="4621307" cy="631025"/>
          </a:xfrm>
        </p:spPr>
        <p:txBody>
          <a:bodyPr/>
          <a:lstStyle/>
          <a:p>
            <a:r>
              <a:rPr lang="sv-SE"/>
              <a:t>2. </a:t>
            </a:r>
            <a:r>
              <a:rPr lang="sv-SE" err="1"/>
              <a:t>Python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23064B3-98C1-3D54-A3BB-780F80507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handling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Practical and scalable usage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Speed comparison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Result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  <p:pic>
        <p:nvPicPr>
          <p:cNvPr id="1026" name="Picture 2" descr="Python - Logos Download">
            <a:extLst>
              <a:ext uri="{FF2B5EF4-FFF2-40B4-BE49-F238E27FC236}">
                <a16:creationId xmlns:a16="http://schemas.microsoft.com/office/drawing/2014/main" id="{B5ADEB76-D212-8EE4-5128-29836A928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079" y="2937441"/>
            <a:ext cx="4291638" cy="124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90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02923-C079-BFA4-E419-AC9CD608D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5AAA-C3D6-2369-585F-2858CB01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Data handling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519AE3-2DFB-DFD4-01FE-BF3BF5765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5</a:t>
            </a:fld>
            <a:endParaRPr lang="sv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7F756-FFCF-EAEA-8534-570856E73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61921"/>
            <a:ext cx="7772400" cy="201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6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34423-6792-62ED-E962-CBAF1F3C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Practical and scalable usage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38BE4A-783E-C722-9667-EF8D12BDC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6</a:t>
            </a:fld>
            <a:endParaRPr lang="sv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6434D-A664-D1E3-62BE-508C1B59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554814"/>
            <a:ext cx="7772400" cy="25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8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2A4E8-73A9-16BB-267E-E275A731A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193D-2558-A49B-5753-EA2224DC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Speed Comparision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DDF36D-C190-BC6B-EE66-B1C93B134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7</a:t>
            </a:fld>
            <a:endParaRPr lang="sv-SE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F0A935A-6A27-4E91-6712-34D2AB5CA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315189"/>
            <a:ext cx="68834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5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92B38-0DBE-569F-FE73-0894D6273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D917-D793-C08B-BFA9-0D2BA3FC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Result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F8AA0A-4C73-AB1F-4C53-04ACF7A64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8</a:t>
            </a:fld>
            <a:endParaRPr lang="sv-S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67343-F79A-31B9-0318-78254B3D8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11" y="1451274"/>
            <a:ext cx="6992633" cy="13433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71B4ED-5514-E819-F721-E01F2047C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11" y="3204041"/>
            <a:ext cx="7416800" cy="9017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407D08-868B-F609-CFA0-66DCFB67CEB8}"/>
              </a:ext>
            </a:extLst>
          </p:cNvPr>
          <p:cNvCxnSpPr>
            <a:cxnSpLocks/>
          </p:cNvCxnSpPr>
          <p:nvPr/>
        </p:nvCxnSpPr>
        <p:spPr>
          <a:xfrm>
            <a:off x="2309647" y="2682298"/>
            <a:ext cx="1434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CD0D4D-234F-6EA5-989C-6322174016C3}"/>
              </a:ext>
            </a:extLst>
          </p:cNvPr>
          <p:cNvCxnSpPr>
            <a:cxnSpLocks/>
          </p:cNvCxnSpPr>
          <p:nvPr/>
        </p:nvCxnSpPr>
        <p:spPr>
          <a:xfrm>
            <a:off x="2438399" y="4011803"/>
            <a:ext cx="1434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A271F73-D10F-02B2-0FF4-D822246BD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415" y="2238484"/>
            <a:ext cx="152400" cy="177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B4D0109-5CD5-F981-2A43-C47D3854C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137" y="3542342"/>
            <a:ext cx="1524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96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60720-EE39-F9EB-7697-BEE80E15E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2A13691-B2B0-9C30-7C84-1BFFCB746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/>
              <a:t>3. </a:t>
            </a:r>
            <a:r>
              <a:rPr lang="sv-SE" err="1"/>
              <a:t>PhP</a:t>
            </a:r>
            <a:r>
              <a:rPr lang="sv-SE"/>
              <a:t> - </a:t>
            </a:r>
            <a:r>
              <a:rPr lang="sv-SE" err="1"/>
              <a:t>Laravel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9F619FE-B3E6-E398-2535-A52242FD4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What is Laravel?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Different caching methods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2001B-9A0B-DD22-AFDE-B1CD61530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986" y="2498312"/>
            <a:ext cx="4947988" cy="182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84253"/>
      </p:ext>
    </p:extLst>
  </p:cSld>
  <p:clrMapOvr>
    <a:masterClrMapping/>
  </p:clrMapOvr>
</p:sld>
</file>

<file path=ppt/theme/theme1.xml><?xml version="1.0" encoding="utf-8"?>
<a:theme xmlns:a="http://schemas.openxmlformats.org/drawingml/2006/main" name="HKRsvensk2016">
  <a:themeElements>
    <a:clrScheme name="Egen 1">
      <a:dk1>
        <a:srgbClr val="000000"/>
      </a:dk1>
      <a:lt1>
        <a:srgbClr val="FFFFFF"/>
      </a:lt1>
      <a:dk2>
        <a:srgbClr val="50AA00"/>
      </a:dk2>
      <a:lt2>
        <a:srgbClr val="FFFFFF"/>
      </a:lt2>
      <a:accent1>
        <a:srgbClr val="50AA00"/>
      </a:accent1>
      <a:accent2>
        <a:srgbClr val="148200"/>
      </a:accent2>
      <a:accent3>
        <a:srgbClr val="005A00"/>
      </a:accent3>
      <a:accent4>
        <a:srgbClr val="6E6E6E"/>
      </a:accent4>
      <a:accent5>
        <a:srgbClr val="A0A0A0"/>
      </a:accent5>
      <a:accent6>
        <a:srgbClr val="E10082"/>
      </a:accent6>
      <a:hlink>
        <a:srgbClr val="0A8200"/>
      </a:hlink>
      <a:folHlink>
        <a:srgbClr val="005A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KR Mall Engelsk" id="{A7AC62B3-ED5D-4B4F-B71F-32D2FBE5E84B}" vid="{A71D2804-D023-6F4F-9924-7FAD5CD2808B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0AFD53EA4FAC4B93D1BAD879B4B205" ma:contentTypeVersion="20" ma:contentTypeDescription="Skapa ett nytt dokument." ma:contentTypeScope="" ma:versionID="d20458860b4e67c8a989bb88ba1189b9">
  <xsd:schema xmlns:xsd="http://www.w3.org/2001/XMLSchema" xmlns:xs="http://www.w3.org/2001/XMLSchema" xmlns:p="http://schemas.microsoft.com/office/2006/metadata/properties" xmlns:ns2="a27dfd0f-a6f2-4712-9137-d9a404cddc60" xmlns:ns3="661728cc-f8de-4546-bc23-5f5fdbb4708e" targetNamespace="http://schemas.microsoft.com/office/2006/metadata/properties" ma:root="true" ma:fieldsID="704e11bb582ec7a1851f532e774c0983" ns2:_="" ns3:_="">
    <xsd:import namespace="a27dfd0f-a6f2-4712-9137-d9a404cddc60"/>
    <xsd:import namespace="661728cc-f8de-4546-bc23-5f5fdbb470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Datum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7dfd0f-a6f2-4712-9137-d9a404cddc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Datum" ma:index="13" nillable="true" ma:displayName="Datum" ma:default="2019-01-08T01:00:00Z" ma:description="Datum möte" ma:format="DateOnly" ma:internalName="Datum">
      <xsd:simpleType>
        <xsd:restriction base="dms:DateTim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Bildmarkeringar" ma:readOnly="false" ma:fieldId="{5cf76f15-5ced-4ddc-b409-7134ff3c332f}" ma:taxonomyMulti="true" ma:sspId="7b39c0b7-3c9c-4b39-ade0-66cfcf86f4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1728cc-f8de-4546-bc23-5f5fdbb4708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ff1ad556-de36-4b03-858a-c66ebca6ffac}" ma:internalName="TaxCatchAll" ma:showField="CatchAllData" ma:web="5d024ade-3791-46a7-9cec-16b154d5b1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27dfd0f-a6f2-4712-9137-d9a404cddc60">
      <Terms xmlns="http://schemas.microsoft.com/office/infopath/2007/PartnerControls"/>
    </lcf76f155ced4ddcb4097134ff3c332f>
    <Datum xmlns="a27dfd0f-a6f2-4712-9137-d9a404cddc60">2019-01-08T01:00:00+00:00</Datum>
    <TaxCatchAll xmlns="661728cc-f8de-4546-bc23-5f5fdbb4708e" xsi:nil="true"/>
  </documentManagement>
</p:properties>
</file>

<file path=customXml/itemProps1.xml><?xml version="1.0" encoding="utf-8"?>
<ds:datastoreItem xmlns:ds="http://schemas.openxmlformats.org/officeDocument/2006/customXml" ds:itemID="{D28E330F-FAEB-43BD-88E9-B921C1D5AE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A24E85-69A4-40E6-B457-5DEA4943BC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7dfd0f-a6f2-4712-9137-d9a404cddc60"/>
    <ds:schemaRef ds:uri="661728cc-f8de-4546-bc23-5f5fdbb470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F91B3D-EC90-430A-AB1E-F0238E505E8F}">
  <ds:schemaRefs>
    <ds:schemaRef ds:uri="http://schemas.microsoft.com/office/2006/metadata/properties"/>
    <ds:schemaRef ds:uri="http://schemas.microsoft.com/office/infopath/2007/PartnerControls"/>
    <ds:schemaRef ds:uri="a27dfd0f-a6f2-4712-9137-d9a404cddc60"/>
    <ds:schemaRef ds:uri="661728cc-f8de-4546-bc23-5f5fdbb4708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HKRsvensk2016</Template>
  <TotalTime>379</TotalTime>
  <Words>549</Words>
  <Application>Microsoft Macintosh PowerPoint</Application>
  <PresentationFormat>On-screen Show (16:9)</PresentationFormat>
  <Paragraphs>91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Rangle Riforma</vt:lpstr>
      <vt:lpstr>Arial</vt:lpstr>
      <vt:lpstr>Calibri</vt:lpstr>
      <vt:lpstr>Lato</vt:lpstr>
      <vt:lpstr>HKRsvensk2016</vt:lpstr>
      <vt:lpstr>Memoization in different programming languages</vt:lpstr>
      <vt:lpstr>Table of contents</vt:lpstr>
      <vt:lpstr>1. Memoization</vt:lpstr>
      <vt:lpstr>2. Python</vt:lpstr>
      <vt:lpstr>Data handling</vt:lpstr>
      <vt:lpstr>Practical and scalable usage</vt:lpstr>
      <vt:lpstr>Speed Comparision</vt:lpstr>
      <vt:lpstr>Result</vt:lpstr>
      <vt:lpstr>3. PhP - Laravel</vt:lpstr>
      <vt:lpstr>PowerPoint Presentation</vt:lpstr>
      <vt:lpstr>PowerPoint Presentation</vt:lpstr>
      <vt:lpstr>4. Java</vt:lpstr>
      <vt:lpstr>Implementation example</vt:lpstr>
      <vt:lpstr>Use Case algorithm</vt:lpstr>
      <vt:lpstr>Use Case algorithm</vt:lpstr>
      <vt:lpstr>Test Case</vt:lpstr>
      <vt:lpstr>Execution Time Comparison</vt:lpstr>
      <vt:lpstr>5. Conclusion </vt:lpstr>
      <vt:lpstr>6.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Annelie Tillman</dc:creator>
  <cp:lastModifiedBy>Antoine Geiger0038</cp:lastModifiedBy>
  <cp:revision>40</cp:revision>
  <dcterms:created xsi:type="dcterms:W3CDTF">2023-11-01T13:13:28Z</dcterms:created>
  <dcterms:modified xsi:type="dcterms:W3CDTF">2024-02-08T23:07:47Z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0x010100830AFD53EA4FAC4B93D1BAD879B4B205</vt:lpwstr>
  </property>
  <property fmtid="{D5CDD505-2E9C-101B-9397-08002B2CF9AE}" pid="3" name="MSIP_Label_9144ccec-98ca-4847-b090-103d5c6592f4_Enabled">
    <vt:lpwstr>true</vt:lpwstr>
  </property>
  <property fmtid="{D5CDD505-2E9C-101B-9397-08002B2CF9AE}" pid="4" name="MSIP_Label_9144ccec-98ca-4847-b090-103d5c6592f4_SetDate">
    <vt:lpwstr>2023-11-01T13:03:55Z</vt:lpwstr>
  </property>
  <property fmtid="{D5CDD505-2E9C-101B-9397-08002B2CF9AE}" pid="5" name="MSIP_Label_9144ccec-98ca-4847-b090-103d5c6592f4_Method">
    <vt:lpwstr>Standard</vt:lpwstr>
  </property>
  <property fmtid="{D5CDD505-2E9C-101B-9397-08002B2CF9AE}" pid="6" name="MSIP_Label_9144ccec-98ca-4847-b090-103d5c6592f4_Name">
    <vt:lpwstr>Information class 1</vt:lpwstr>
  </property>
  <property fmtid="{D5CDD505-2E9C-101B-9397-08002B2CF9AE}" pid="7" name="MSIP_Label_9144ccec-98ca-4847-b090-103d5c6592f4_SiteId">
    <vt:lpwstr>fb665cd7-b4b7-4578-8a42-29ff69176bdf</vt:lpwstr>
  </property>
  <property fmtid="{D5CDD505-2E9C-101B-9397-08002B2CF9AE}" pid="8" name="MSIP_Label_9144ccec-98ca-4847-b090-103d5c6592f4_ActionId">
    <vt:lpwstr>51bbb8bc-73aa-469e-959f-ca75c0e83ba3</vt:lpwstr>
  </property>
  <property fmtid="{D5CDD505-2E9C-101B-9397-08002B2CF9AE}" pid="9" name="MSIP_Label_9144ccec-98ca-4847-b090-103d5c6592f4_ContentBits">
    <vt:lpwstr>0</vt:lpwstr>
  </property>
</Properties>
</file>