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60" r:id="rId3"/>
    <p:sldId id="262" r:id="rId4"/>
    <p:sldId id="263" r:id="rId5"/>
    <p:sldId id="264" r:id="rId6"/>
    <p:sldId id="277" r:id="rId7"/>
    <p:sldId id="299" r:id="rId8"/>
    <p:sldId id="300" r:id="rId9"/>
    <p:sldId id="301" r:id="rId10"/>
    <p:sldId id="302" r:id="rId11"/>
    <p:sldId id="303" r:id="rId12"/>
    <p:sldId id="304" r:id="rId13"/>
    <p:sldId id="273" r:id="rId14"/>
    <p:sldId id="274" r:id="rId15"/>
    <p:sldId id="275" r:id="rId16"/>
    <p:sldId id="305" r:id="rId17"/>
    <p:sldId id="306" r:id="rId18"/>
    <p:sldId id="307" r:id="rId19"/>
    <p:sldId id="278" r:id="rId20"/>
    <p:sldId id="276" r:id="rId21"/>
    <p:sldId id="308" r:id="rId22"/>
    <p:sldId id="309" r:id="rId23"/>
    <p:sldId id="266" r:id="rId24"/>
    <p:sldId id="310" r:id="rId25"/>
    <p:sldId id="311" r:id="rId26"/>
    <p:sldId id="312" r:id="rId27"/>
    <p:sldId id="313" r:id="rId28"/>
    <p:sldId id="259" r:id="rId29"/>
    <p:sldId id="290" r:id="rId30"/>
    <p:sldId id="315" r:id="rId31"/>
    <p:sldId id="316" r:id="rId32"/>
    <p:sldId id="317" r:id="rId33"/>
    <p:sldId id="318" r:id="rId34"/>
    <p:sldId id="269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0DF"/>
    <a:srgbClr val="8491F2"/>
    <a:srgbClr val="FDD70C"/>
    <a:srgbClr val="FFF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54A0-DDF5-42EF-AFDA-B49439B73678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9DE1-2DBF-476F-88BA-74B559B377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54A0-DDF5-42EF-AFDA-B49439B73678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9DE1-2DBF-476F-88BA-74B559B377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54A0-DDF5-42EF-AFDA-B49439B73678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9DE1-2DBF-476F-88BA-74B559B377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54A0-DDF5-42EF-AFDA-B49439B73678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9DE1-2DBF-476F-88BA-74B559B377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54A0-DDF5-42EF-AFDA-B49439B73678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9DE1-2DBF-476F-88BA-74B559B377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54A0-DDF5-42EF-AFDA-B49439B73678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9DE1-2DBF-476F-88BA-74B559B377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54A0-DDF5-42EF-AFDA-B49439B73678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9DE1-2DBF-476F-88BA-74B559B377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54A0-DDF5-42EF-AFDA-B49439B73678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9DE1-2DBF-476F-88BA-74B559B377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54A0-DDF5-42EF-AFDA-B49439B73678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9DE1-2DBF-476F-88BA-74B559B377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54A0-DDF5-42EF-AFDA-B49439B73678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9DE1-2DBF-476F-88BA-74B559B377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54A0-DDF5-42EF-AFDA-B49439B73678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9DE1-2DBF-476F-88BA-74B559B377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054A0-DDF5-42EF-AFDA-B49439B73678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49DE1-2DBF-476F-88BA-74B559B377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6725" y="461963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914" y="1169836"/>
            <a:ext cx="5192973" cy="519297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50950" y="2498725"/>
            <a:ext cx="3922395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5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宝可梦</a:t>
            </a:r>
          </a:p>
        </p:txBody>
      </p:sp>
      <p:sp>
        <p:nvSpPr>
          <p:cNvPr id="12" name="任意多边形: 形状 14"/>
          <p:cNvSpPr/>
          <p:nvPr/>
        </p:nvSpPr>
        <p:spPr>
          <a:xfrm>
            <a:off x="10587645" y="2020295"/>
            <a:ext cx="794936" cy="794936"/>
          </a:xfrm>
          <a:custGeom>
            <a:avLst/>
            <a:gdLst>
              <a:gd name="connsiteX0" fmla="*/ 586946 w 1173892"/>
              <a:gd name="connsiteY0" fmla="*/ 128716 h 1173892"/>
              <a:gd name="connsiteX1" fmla="*/ 128716 w 1173892"/>
              <a:gd name="connsiteY1" fmla="*/ 586946 h 1173892"/>
              <a:gd name="connsiteX2" fmla="*/ 586946 w 1173892"/>
              <a:gd name="connsiteY2" fmla="*/ 1045176 h 1173892"/>
              <a:gd name="connsiteX3" fmla="*/ 1045176 w 1173892"/>
              <a:gd name="connsiteY3" fmla="*/ 586946 h 1173892"/>
              <a:gd name="connsiteX4" fmla="*/ 586946 w 1173892"/>
              <a:gd name="connsiteY4" fmla="*/ 128716 h 1173892"/>
              <a:gd name="connsiteX5" fmla="*/ 586946 w 1173892"/>
              <a:gd name="connsiteY5" fmla="*/ 0 h 1173892"/>
              <a:gd name="connsiteX6" fmla="*/ 1173892 w 1173892"/>
              <a:gd name="connsiteY6" fmla="*/ 586946 h 1173892"/>
              <a:gd name="connsiteX7" fmla="*/ 586946 w 1173892"/>
              <a:gd name="connsiteY7" fmla="*/ 1173892 h 1173892"/>
              <a:gd name="connsiteX8" fmla="*/ 0 w 1173892"/>
              <a:gd name="connsiteY8" fmla="*/ 586946 h 1173892"/>
              <a:gd name="connsiteX9" fmla="*/ 586946 w 1173892"/>
              <a:gd name="connsiteY9" fmla="*/ 0 h 1173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892" h="1173892">
                <a:moveTo>
                  <a:pt x="586946" y="128716"/>
                </a:moveTo>
                <a:cubicBezTo>
                  <a:pt x="333873" y="128716"/>
                  <a:pt x="128716" y="333873"/>
                  <a:pt x="128716" y="586946"/>
                </a:cubicBezTo>
                <a:cubicBezTo>
                  <a:pt x="128716" y="840019"/>
                  <a:pt x="333873" y="1045176"/>
                  <a:pt x="586946" y="1045176"/>
                </a:cubicBezTo>
                <a:cubicBezTo>
                  <a:pt x="840019" y="1045176"/>
                  <a:pt x="1045176" y="840019"/>
                  <a:pt x="1045176" y="586946"/>
                </a:cubicBezTo>
                <a:cubicBezTo>
                  <a:pt x="1045176" y="333873"/>
                  <a:pt x="840019" y="128716"/>
                  <a:pt x="586946" y="128716"/>
                </a:cubicBezTo>
                <a:close/>
                <a:moveTo>
                  <a:pt x="586946" y="0"/>
                </a:moveTo>
                <a:cubicBezTo>
                  <a:pt x="911107" y="0"/>
                  <a:pt x="1173892" y="262785"/>
                  <a:pt x="1173892" y="586946"/>
                </a:cubicBezTo>
                <a:cubicBezTo>
                  <a:pt x="1173892" y="911107"/>
                  <a:pt x="911107" y="1173892"/>
                  <a:pt x="586946" y="1173892"/>
                </a:cubicBezTo>
                <a:cubicBezTo>
                  <a:pt x="262785" y="1173892"/>
                  <a:pt x="0" y="911107"/>
                  <a:pt x="0" y="586946"/>
                </a:cubicBezTo>
                <a:cubicBezTo>
                  <a:pt x="0" y="262785"/>
                  <a:pt x="262785" y="0"/>
                  <a:pt x="586946" y="0"/>
                </a:cubicBezTo>
                <a:close/>
              </a:path>
            </a:pathLst>
          </a:custGeom>
          <a:solidFill>
            <a:srgbClr val="FDD7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25"/>
          <p:cNvSpPr/>
          <p:nvPr/>
        </p:nvSpPr>
        <p:spPr>
          <a:xfrm>
            <a:off x="9366559" y="4081501"/>
            <a:ext cx="2689147" cy="2689147"/>
          </a:xfrm>
          <a:custGeom>
            <a:avLst/>
            <a:gdLst>
              <a:gd name="connsiteX0" fmla="*/ 586946 w 1173892"/>
              <a:gd name="connsiteY0" fmla="*/ 128716 h 1173892"/>
              <a:gd name="connsiteX1" fmla="*/ 128716 w 1173892"/>
              <a:gd name="connsiteY1" fmla="*/ 586946 h 1173892"/>
              <a:gd name="connsiteX2" fmla="*/ 586946 w 1173892"/>
              <a:gd name="connsiteY2" fmla="*/ 1045176 h 1173892"/>
              <a:gd name="connsiteX3" fmla="*/ 1045176 w 1173892"/>
              <a:gd name="connsiteY3" fmla="*/ 586946 h 1173892"/>
              <a:gd name="connsiteX4" fmla="*/ 586946 w 1173892"/>
              <a:gd name="connsiteY4" fmla="*/ 128716 h 1173892"/>
              <a:gd name="connsiteX5" fmla="*/ 586946 w 1173892"/>
              <a:gd name="connsiteY5" fmla="*/ 0 h 1173892"/>
              <a:gd name="connsiteX6" fmla="*/ 1173892 w 1173892"/>
              <a:gd name="connsiteY6" fmla="*/ 586946 h 1173892"/>
              <a:gd name="connsiteX7" fmla="*/ 586946 w 1173892"/>
              <a:gd name="connsiteY7" fmla="*/ 1173892 h 1173892"/>
              <a:gd name="connsiteX8" fmla="*/ 0 w 1173892"/>
              <a:gd name="connsiteY8" fmla="*/ 586946 h 1173892"/>
              <a:gd name="connsiteX9" fmla="*/ 586946 w 1173892"/>
              <a:gd name="connsiteY9" fmla="*/ 0 h 1173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892" h="1173892">
                <a:moveTo>
                  <a:pt x="586946" y="128716"/>
                </a:moveTo>
                <a:cubicBezTo>
                  <a:pt x="333873" y="128716"/>
                  <a:pt x="128716" y="333873"/>
                  <a:pt x="128716" y="586946"/>
                </a:cubicBezTo>
                <a:cubicBezTo>
                  <a:pt x="128716" y="840019"/>
                  <a:pt x="333873" y="1045176"/>
                  <a:pt x="586946" y="1045176"/>
                </a:cubicBezTo>
                <a:cubicBezTo>
                  <a:pt x="840019" y="1045176"/>
                  <a:pt x="1045176" y="840019"/>
                  <a:pt x="1045176" y="586946"/>
                </a:cubicBezTo>
                <a:cubicBezTo>
                  <a:pt x="1045176" y="333873"/>
                  <a:pt x="840019" y="128716"/>
                  <a:pt x="586946" y="128716"/>
                </a:cubicBezTo>
                <a:close/>
                <a:moveTo>
                  <a:pt x="586946" y="0"/>
                </a:moveTo>
                <a:cubicBezTo>
                  <a:pt x="911107" y="0"/>
                  <a:pt x="1173892" y="262785"/>
                  <a:pt x="1173892" y="586946"/>
                </a:cubicBezTo>
                <a:cubicBezTo>
                  <a:pt x="1173892" y="911107"/>
                  <a:pt x="911107" y="1173892"/>
                  <a:pt x="586946" y="1173892"/>
                </a:cubicBezTo>
                <a:cubicBezTo>
                  <a:pt x="262785" y="1173892"/>
                  <a:pt x="0" y="911107"/>
                  <a:pt x="0" y="586946"/>
                </a:cubicBezTo>
                <a:cubicBezTo>
                  <a:pt x="0" y="262785"/>
                  <a:pt x="262785" y="0"/>
                  <a:pt x="586946" y="0"/>
                </a:cubicBezTo>
                <a:close/>
              </a:path>
            </a:pathLst>
          </a:custGeom>
          <a:solidFill>
            <a:srgbClr val="FDD70C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250950" y="4250690"/>
            <a:ext cx="2797810" cy="489585"/>
          </a:xfrm>
          <a:prstGeom prst="roundRect">
            <a:avLst>
              <a:gd name="adj" fmla="val 50000"/>
            </a:avLst>
          </a:prstGeom>
          <a:solidFill>
            <a:srgbClr val="849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250950" y="4372610"/>
            <a:ext cx="3546475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汇报人：王佳辉 李磊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33682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代码展示</a:t>
            </a:r>
          </a:p>
        </p:txBody>
      </p:sp>
      <p:sp>
        <p:nvSpPr>
          <p:cNvPr id="18" name="Oval 42"/>
          <p:cNvSpPr/>
          <p:nvPr/>
        </p:nvSpPr>
        <p:spPr>
          <a:xfrm flipH="1">
            <a:off x="6569253" y="3242075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0" name="Oval 36"/>
          <p:cNvSpPr/>
          <p:nvPr/>
        </p:nvSpPr>
        <p:spPr>
          <a:xfrm flipH="1">
            <a:off x="6569253" y="2208502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6FAF74-A2D4-AD05-E5A9-246DA7B134CC}"/>
              </a:ext>
            </a:extLst>
          </p:cNvPr>
          <p:cNvSpPr txBox="1"/>
          <p:nvPr/>
        </p:nvSpPr>
        <p:spPr>
          <a:xfrm>
            <a:off x="4998243" y="642735"/>
            <a:ext cx="5869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这是一些要用到的提前定义好的实例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90B57C-8BAE-A2E4-1486-0684D96EE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445" y="1246636"/>
            <a:ext cx="9211961" cy="519976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A981F6A-2149-DDDA-2C1C-C224E04885A5}"/>
              </a:ext>
            </a:extLst>
          </p:cNvPr>
          <p:cNvSpPr txBox="1"/>
          <p:nvPr/>
        </p:nvSpPr>
        <p:spPr>
          <a:xfrm>
            <a:off x="1131209" y="1628048"/>
            <a:ext cx="11689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一些图片</a:t>
            </a:r>
          </a:p>
        </p:txBody>
      </p:sp>
    </p:spTree>
    <p:extLst>
      <p:ext uri="{BB962C8B-B14F-4D97-AF65-F5344CB8AC3E}">
        <p14:creationId xmlns:p14="http://schemas.microsoft.com/office/powerpoint/2010/main" val="141936989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33682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代码展示</a:t>
            </a:r>
          </a:p>
        </p:txBody>
      </p:sp>
      <p:sp>
        <p:nvSpPr>
          <p:cNvPr id="18" name="Oval 42"/>
          <p:cNvSpPr/>
          <p:nvPr/>
        </p:nvSpPr>
        <p:spPr>
          <a:xfrm flipH="1">
            <a:off x="6569253" y="3242075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0" name="Oval 36"/>
          <p:cNvSpPr/>
          <p:nvPr/>
        </p:nvSpPr>
        <p:spPr>
          <a:xfrm flipH="1">
            <a:off x="6569253" y="2208502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6FAF74-A2D4-AD05-E5A9-246DA7B134CC}"/>
              </a:ext>
            </a:extLst>
          </p:cNvPr>
          <p:cNvSpPr txBox="1"/>
          <p:nvPr/>
        </p:nvSpPr>
        <p:spPr>
          <a:xfrm>
            <a:off x="4998243" y="642735"/>
            <a:ext cx="5869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这是一些要用到的提前定义好的实例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A981F6A-2149-DDDA-2C1C-C224E04885A5}"/>
              </a:ext>
            </a:extLst>
          </p:cNvPr>
          <p:cNvSpPr txBox="1"/>
          <p:nvPr/>
        </p:nvSpPr>
        <p:spPr>
          <a:xfrm>
            <a:off x="978405" y="1315257"/>
            <a:ext cx="116893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另一些图片和组件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816FB14-50CA-0688-AD4B-D80BE97FE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948" y="1122690"/>
            <a:ext cx="7897327" cy="51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7484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33682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代码展示</a:t>
            </a:r>
          </a:p>
        </p:txBody>
      </p:sp>
      <p:sp>
        <p:nvSpPr>
          <p:cNvPr id="18" name="Oval 42"/>
          <p:cNvSpPr/>
          <p:nvPr/>
        </p:nvSpPr>
        <p:spPr>
          <a:xfrm flipH="1">
            <a:off x="6569253" y="3242075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0" name="Oval 36"/>
          <p:cNvSpPr/>
          <p:nvPr/>
        </p:nvSpPr>
        <p:spPr>
          <a:xfrm flipH="1">
            <a:off x="6569253" y="2208502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6FAF74-A2D4-AD05-E5A9-246DA7B134CC}"/>
              </a:ext>
            </a:extLst>
          </p:cNvPr>
          <p:cNvSpPr txBox="1"/>
          <p:nvPr/>
        </p:nvSpPr>
        <p:spPr>
          <a:xfrm>
            <a:off x="4998243" y="642735"/>
            <a:ext cx="5869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这是一些要用到的提前定义好的实例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A981F6A-2149-DDDA-2C1C-C224E04885A5}"/>
              </a:ext>
            </a:extLst>
          </p:cNvPr>
          <p:cNvSpPr txBox="1"/>
          <p:nvPr/>
        </p:nvSpPr>
        <p:spPr>
          <a:xfrm>
            <a:off x="798288" y="1447610"/>
            <a:ext cx="10069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另一些组件和怪物实例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1C48E07-17B3-348C-C0D3-DE5656C52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7" y="2601234"/>
            <a:ext cx="11117226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3611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61963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代码展示</a:t>
            </a:r>
          </a:p>
        </p:txBody>
      </p:sp>
      <p:sp>
        <p:nvSpPr>
          <p:cNvPr id="18" name="Oval 42"/>
          <p:cNvSpPr/>
          <p:nvPr/>
        </p:nvSpPr>
        <p:spPr>
          <a:xfrm flipH="1">
            <a:off x="6569253" y="3242075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0" name="Oval 36"/>
          <p:cNvSpPr/>
          <p:nvPr/>
        </p:nvSpPr>
        <p:spPr>
          <a:xfrm flipH="1">
            <a:off x="6569253" y="2208502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89256" y="2879918"/>
            <a:ext cx="2965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添加开始界面和开始按钮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6F8BF27-6CD7-E658-9895-B8B9CFCEC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533" y="592911"/>
            <a:ext cx="7035840" cy="55499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61963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代码展示</a:t>
            </a:r>
          </a:p>
        </p:txBody>
      </p:sp>
      <p:sp>
        <p:nvSpPr>
          <p:cNvPr id="18" name="Oval 42"/>
          <p:cNvSpPr/>
          <p:nvPr/>
        </p:nvSpPr>
        <p:spPr>
          <a:xfrm flipH="1">
            <a:off x="6569253" y="3242075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0" name="Oval 36"/>
          <p:cNvSpPr/>
          <p:nvPr/>
        </p:nvSpPr>
        <p:spPr>
          <a:xfrm flipH="1">
            <a:off x="6569253" y="2208502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448CDCF-5CA2-B65B-08AB-92CA50667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920" y="2358367"/>
            <a:ext cx="9455084" cy="397827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F058084-7773-57F7-8187-1CCCDC418958}"/>
              </a:ext>
            </a:extLst>
          </p:cNvPr>
          <p:cNvSpPr txBox="1"/>
          <p:nvPr/>
        </p:nvSpPr>
        <p:spPr>
          <a:xfrm>
            <a:off x="541339" y="1788284"/>
            <a:ext cx="9736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点击开始按钮后弹出设置游玩性别窗口，之后执行</a:t>
            </a:r>
            <a:r>
              <a:rPr lang="en-US" altLang="zh-CN" sz="2400" dirty="0" err="1"/>
              <a:t>beginGame</a:t>
            </a:r>
            <a:r>
              <a:rPr lang="zh-CN" altLang="en-US" sz="2400" dirty="0"/>
              <a:t>代码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A47359F-CB68-B13F-E323-3A5F5C69B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810" y="509229"/>
            <a:ext cx="3181794" cy="120031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63868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代码展示</a:t>
            </a:r>
          </a:p>
        </p:txBody>
      </p:sp>
      <p:sp>
        <p:nvSpPr>
          <p:cNvPr id="18" name="Oval 42"/>
          <p:cNvSpPr/>
          <p:nvPr/>
        </p:nvSpPr>
        <p:spPr>
          <a:xfrm flipH="1">
            <a:off x="6569253" y="3242075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0" name="Oval 36"/>
          <p:cNvSpPr/>
          <p:nvPr/>
        </p:nvSpPr>
        <p:spPr>
          <a:xfrm flipH="1">
            <a:off x="6569253" y="2208502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3C4864B-6197-21EF-E665-9279D0A84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077" y="-1588"/>
            <a:ext cx="7325747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6DB92DC-BF70-725B-DB90-CB0F0FFFC642}"/>
              </a:ext>
            </a:extLst>
          </p:cNvPr>
          <p:cNvSpPr txBox="1"/>
          <p:nvPr/>
        </p:nvSpPr>
        <p:spPr>
          <a:xfrm>
            <a:off x="951477" y="1879317"/>
            <a:ext cx="31854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加载地图：加载地图</a:t>
            </a:r>
            <a:r>
              <a:rPr lang="en-US" altLang="zh-CN" sz="3200" dirty="0" err="1"/>
              <a:t>png</a:t>
            </a:r>
            <a:r>
              <a:rPr lang="zh-CN" altLang="en-US" sz="3200" dirty="0"/>
              <a:t>和宝可梦</a:t>
            </a:r>
            <a:r>
              <a:rPr lang="en-US" altLang="zh-CN" sz="3200" dirty="0" err="1"/>
              <a:t>png</a:t>
            </a:r>
            <a:r>
              <a:rPr lang="zh-CN" altLang="en-US" sz="3200" dirty="0"/>
              <a:t>，如果是第一次加载（即</a:t>
            </a:r>
            <a:r>
              <a:rPr lang="en-US" altLang="zh-CN" sz="3200" dirty="0" err="1"/>
              <a:t>ibegin</a:t>
            </a:r>
            <a:r>
              <a:rPr lang="en-US" altLang="zh-CN" sz="3200" dirty="0"/>
              <a:t>=0),</a:t>
            </a:r>
            <a:r>
              <a:rPr lang="zh-CN" altLang="en-US" sz="3200" dirty="0"/>
              <a:t>弹出游戏开始需要的对话框</a:t>
            </a: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63868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代码展示</a:t>
            </a:r>
          </a:p>
        </p:txBody>
      </p:sp>
      <p:sp>
        <p:nvSpPr>
          <p:cNvPr id="18" name="Oval 42"/>
          <p:cNvSpPr/>
          <p:nvPr/>
        </p:nvSpPr>
        <p:spPr>
          <a:xfrm flipH="1">
            <a:off x="6569253" y="3242075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0" name="Oval 36"/>
          <p:cNvSpPr/>
          <p:nvPr/>
        </p:nvSpPr>
        <p:spPr>
          <a:xfrm flipH="1">
            <a:off x="6569253" y="2208502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DB92DC-BF70-725B-DB90-CB0F0FFFC642}"/>
              </a:ext>
            </a:extLst>
          </p:cNvPr>
          <p:cNvSpPr txBox="1"/>
          <p:nvPr/>
        </p:nvSpPr>
        <p:spPr>
          <a:xfrm>
            <a:off x="1240665" y="1474102"/>
            <a:ext cx="92699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宝可梦移动：移动时轮流展示移动的两张图片，静止时恢复静止图片。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636D474-1B00-467F-A83A-F50771107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37" y="2969679"/>
            <a:ext cx="9634201" cy="342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6096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25637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代码展示</a:t>
            </a:r>
          </a:p>
        </p:txBody>
      </p:sp>
      <p:sp>
        <p:nvSpPr>
          <p:cNvPr id="18" name="Oval 42"/>
          <p:cNvSpPr/>
          <p:nvPr/>
        </p:nvSpPr>
        <p:spPr>
          <a:xfrm flipH="1">
            <a:off x="6569253" y="3242075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0" name="Oval 36"/>
          <p:cNvSpPr/>
          <p:nvPr/>
        </p:nvSpPr>
        <p:spPr>
          <a:xfrm flipH="1">
            <a:off x="6569253" y="2208502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DB92DC-BF70-725B-DB90-CB0F0FFFC642}"/>
              </a:ext>
            </a:extLst>
          </p:cNvPr>
          <p:cNvSpPr txBox="1"/>
          <p:nvPr/>
        </p:nvSpPr>
        <p:spPr>
          <a:xfrm>
            <a:off x="3676610" y="638870"/>
            <a:ext cx="81450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地图上碰到怪物时按</a:t>
            </a:r>
            <a:r>
              <a:rPr lang="en-US" altLang="zh-CN" sz="3200" dirty="0"/>
              <a:t>F</a:t>
            </a:r>
            <a:r>
              <a:rPr lang="zh-CN" altLang="en-US" sz="3200" dirty="0"/>
              <a:t>加载事件：无论碰到哪里的怪物都调用</a:t>
            </a:r>
            <a:r>
              <a:rPr lang="en-US" altLang="zh-CN" sz="3200" dirty="0"/>
              <a:t>Fight</a:t>
            </a:r>
            <a:r>
              <a:rPr lang="zh-CN" altLang="en-US" sz="3200" dirty="0"/>
              <a:t>（该处怪物实例），因为战斗背景和怪物立绘都存储在了怪物的实例里边。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465C158-1DA2-47CD-9C07-16ED1C941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135" y="2749233"/>
            <a:ext cx="8145012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2223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25637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代码展示</a:t>
            </a:r>
          </a:p>
        </p:txBody>
      </p:sp>
      <p:sp>
        <p:nvSpPr>
          <p:cNvPr id="18" name="Oval 42"/>
          <p:cNvSpPr/>
          <p:nvPr/>
        </p:nvSpPr>
        <p:spPr>
          <a:xfrm flipH="1">
            <a:off x="6569253" y="3242075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0" name="Oval 36"/>
          <p:cNvSpPr/>
          <p:nvPr/>
        </p:nvSpPr>
        <p:spPr>
          <a:xfrm flipH="1">
            <a:off x="6569253" y="2208502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8412321-DAC0-6268-E056-770AC9881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046" y="425637"/>
            <a:ext cx="7806229" cy="593407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E04CABB-2028-63CC-A159-AC3285EC633E}"/>
              </a:ext>
            </a:extLst>
          </p:cNvPr>
          <p:cNvSpPr txBox="1"/>
          <p:nvPr/>
        </p:nvSpPr>
        <p:spPr>
          <a:xfrm>
            <a:off x="952688" y="2630472"/>
            <a:ext cx="24803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Fight</a:t>
            </a:r>
            <a:r>
              <a:rPr lang="zh-CN" altLang="en-US" sz="3600" dirty="0"/>
              <a:t>函数加载战斗场景的部分代码</a:t>
            </a:r>
          </a:p>
        </p:txBody>
      </p:sp>
    </p:spTree>
    <p:extLst>
      <p:ext uri="{BB962C8B-B14F-4D97-AF65-F5344CB8AC3E}">
        <p14:creationId xmlns:p14="http://schemas.microsoft.com/office/powerpoint/2010/main" val="355089614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63868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代码展示</a:t>
            </a:r>
          </a:p>
        </p:txBody>
      </p:sp>
      <p:sp>
        <p:nvSpPr>
          <p:cNvPr id="18" name="Oval 42"/>
          <p:cNvSpPr/>
          <p:nvPr/>
        </p:nvSpPr>
        <p:spPr>
          <a:xfrm flipH="1">
            <a:off x="6569253" y="3242075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0" name="Oval 36"/>
          <p:cNvSpPr/>
          <p:nvPr/>
        </p:nvSpPr>
        <p:spPr>
          <a:xfrm flipH="1">
            <a:off x="6569253" y="2208502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66243BF-BD77-AE56-69D0-13984EE32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563" y="0"/>
            <a:ext cx="8509613" cy="691760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4799189-F0EF-3632-43FA-9E17C0C3D920}"/>
              </a:ext>
            </a:extLst>
          </p:cNvPr>
          <p:cNvSpPr txBox="1"/>
          <p:nvPr/>
        </p:nvSpPr>
        <p:spPr>
          <a:xfrm>
            <a:off x="823954" y="2125538"/>
            <a:ext cx="25257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选择电气鼠技能的按钮监听代码，每次行动完之后判断双方血量，一方血量低于等于零之后调用</a:t>
            </a:r>
            <a:r>
              <a:rPr lang="en-US" altLang="zh-CN" sz="2400" dirty="0" err="1"/>
              <a:t>fightVictory</a:t>
            </a:r>
            <a:r>
              <a:rPr lang="zh-CN" altLang="en-US" sz="2400" dirty="0"/>
              <a:t>函数或</a:t>
            </a:r>
            <a:r>
              <a:rPr lang="en-US" altLang="zh-CN" sz="2400" dirty="0" err="1"/>
              <a:t>fighDefeat</a:t>
            </a:r>
            <a:r>
              <a:rPr lang="zh-CN" altLang="en-US" sz="2400" dirty="0"/>
              <a:t>函数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61963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6724" y="1017546"/>
            <a:ext cx="981222" cy="497356"/>
          </a:xfrm>
          <a:prstGeom prst="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išľïḋé"/>
          <p:cNvSpPr txBox="1"/>
          <p:nvPr/>
        </p:nvSpPr>
        <p:spPr>
          <a:xfrm>
            <a:off x="1547960" y="943058"/>
            <a:ext cx="2946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453139" y="2149046"/>
            <a:ext cx="3110865" cy="504056"/>
            <a:chOff x="5865379" y="2479881"/>
            <a:chExt cx="3110865" cy="504056"/>
          </a:xfrm>
        </p:grpSpPr>
        <p:sp>
          <p:nvSpPr>
            <p:cNvPr id="23" name="矩形: 圆角 14"/>
            <p:cNvSpPr/>
            <p:nvPr/>
          </p:nvSpPr>
          <p:spPr>
            <a:xfrm>
              <a:off x="5865379" y="2479881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rgbClr val="6660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009395" y="2485688"/>
              <a:ext cx="21602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ea typeface="微软雅黑" panose="020B0503020204020204" pitchFamily="34" charset="-122"/>
                  <a:cs typeface="Calibri" panose="020F0502020204030204" pitchFamily="34" charset="0"/>
                </a:rPr>
                <a:t>1</a:t>
              </a:r>
              <a:endParaRPr lang="zh-CN" altLang="en-US" sz="3200" b="1" dirty="0">
                <a:solidFill>
                  <a:schemeClr val="bg1"/>
                </a:solidFill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688974" y="2557986"/>
              <a:ext cx="2287270" cy="368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zh-CN" altLang="en-US" sz="2400" b="1" dirty="0">
                  <a:solidFill>
                    <a:srgbClr val="6660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游戏功能设计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453774" y="2892399"/>
            <a:ext cx="3110638" cy="504056"/>
            <a:chOff x="5865379" y="2479881"/>
            <a:chExt cx="3110638" cy="504056"/>
          </a:xfrm>
        </p:grpSpPr>
        <p:sp>
          <p:nvSpPr>
            <p:cNvPr id="27" name="矩形: 圆角 14"/>
            <p:cNvSpPr/>
            <p:nvPr/>
          </p:nvSpPr>
          <p:spPr>
            <a:xfrm>
              <a:off x="5865379" y="2479881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rgbClr val="6660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009395" y="2485688"/>
              <a:ext cx="21602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ea typeface="微软雅黑" panose="020B0503020204020204" pitchFamily="34" charset="-122"/>
                  <a:cs typeface="Calibri" panose="020F0502020204030204" pitchFamily="34" charset="0"/>
                </a:rPr>
                <a:t>2</a:t>
              </a:r>
              <a:endParaRPr lang="zh-CN" altLang="en-US" sz="3200" b="1" dirty="0">
                <a:solidFill>
                  <a:schemeClr val="bg1"/>
                </a:solidFill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688968" y="2557756"/>
              <a:ext cx="228704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zh-CN" altLang="en-US" sz="2400" b="1" dirty="0">
                  <a:solidFill>
                    <a:srgbClr val="6660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部分代码展示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453774" y="3635752"/>
            <a:ext cx="3110638" cy="504056"/>
            <a:chOff x="5865379" y="2479881"/>
            <a:chExt cx="3110638" cy="504056"/>
          </a:xfrm>
        </p:grpSpPr>
        <p:sp>
          <p:nvSpPr>
            <p:cNvPr id="31" name="矩形: 圆角 14"/>
            <p:cNvSpPr/>
            <p:nvPr/>
          </p:nvSpPr>
          <p:spPr>
            <a:xfrm>
              <a:off x="5865379" y="2479881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rgbClr val="6660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009395" y="2485688"/>
              <a:ext cx="21602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ea typeface="微软雅黑" panose="020B0503020204020204" pitchFamily="34" charset="-122"/>
                  <a:cs typeface="Calibri" panose="020F0502020204030204" pitchFamily="34" charset="0"/>
                </a:rPr>
                <a:t>3</a:t>
              </a:r>
              <a:endParaRPr lang="zh-CN" altLang="en-US" sz="3200" b="1" dirty="0">
                <a:solidFill>
                  <a:schemeClr val="bg1"/>
                </a:solidFill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688968" y="2557756"/>
              <a:ext cx="2287049" cy="368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zh-CN" altLang="en-US" sz="2400" b="1" dirty="0">
                  <a:solidFill>
                    <a:srgbClr val="6660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实际演示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453774" y="4297910"/>
            <a:ext cx="3096160" cy="738664"/>
            <a:chOff x="5865379" y="2398687"/>
            <a:chExt cx="3096160" cy="738664"/>
          </a:xfrm>
        </p:grpSpPr>
        <p:sp>
          <p:nvSpPr>
            <p:cNvPr id="35" name="矩形: 圆角 14"/>
            <p:cNvSpPr/>
            <p:nvPr/>
          </p:nvSpPr>
          <p:spPr>
            <a:xfrm>
              <a:off x="5865379" y="2479881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rgbClr val="6660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009395" y="2485688"/>
              <a:ext cx="21602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ea typeface="微软雅黑" panose="020B0503020204020204" pitchFamily="34" charset="-122"/>
                  <a:cs typeface="Calibri" panose="020F0502020204030204" pitchFamily="34" charset="0"/>
                </a:rPr>
                <a:t>4</a:t>
              </a:r>
              <a:endParaRPr lang="zh-CN" altLang="en-US" sz="3200" b="1" dirty="0">
                <a:solidFill>
                  <a:schemeClr val="bg1"/>
                </a:solidFill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674490" y="2398687"/>
              <a:ext cx="2287049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zh-CN" altLang="en-US" sz="2400" b="1" dirty="0">
                  <a:solidFill>
                    <a:srgbClr val="6660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 目 中 遇 到 的问题和解决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C0C0063-0EF8-448E-2AFC-BF9DA23B4646}"/>
              </a:ext>
            </a:extLst>
          </p:cNvPr>
          <p:cNvGrpSpPr/>
          <p:nvPr/>
        </p:nvGrpSpPr>
        <p:grpSpPr>
          <a:xfrm>
            <a:off x="4453366" y="5174047"/>
            <a:ext cx="3110638" cy="504056"/>
            <a:chOff x="5865379" y="2479881"/>
            <a:chExt cx="3110638" cy="504056"/>
          </a:xfrm>
        </p:grpSpPr>
        <p:sp>
          <p:nvSpPr>
            <p:cNvPr id="39" name="矩形: 圆角 14">
              <a:extLst>
                <a:ext uri="{FF2B5EF4-FFF2-40B4-BE49-F238E27FC236}">
                  <a16:creationId xmlns:a16="http://schemas.microsoft.com/office/drawing/2014/main" id="{FB49B098-120C-F9BD-B9D6-AFB2CDA7C3B2}"/>
                </a:ext>
              </a:extLst>
            </p:cNvPr>
            <p:cNvSpPr/>
            <p:nvPr/>
          </p:nvSpPr>
          <p:spPr>
            <a:xfrm>
              <a:off x="5865379" y="2479881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rgbClr val="6660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AB120436-6517-7275-414E-18E2632859B5}"/>
                </a:ext>
              </a:extLst>
            </p:cNvPr>
            <p:cNvSpPr txBox="1"/>
            <p:nvPr/>
          </p:nvSpPr>
          <p:spPr>
            <a:xfrm>
              <a:off x="6009395" y="2485688"/>
              <a:ext cx="21602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ea typeface="微软雅黑" panose="020B0503020204020204" pitchFamily="34" charset="-122"/>
                  <a:cs typeface="Calibri" panose="020F0502020204030204" pitchFamily="34" charset="0"/>
                </a:rPr>
                <a:t>5</a:t>
              </a:r>
              <a:endParaRPr lang="zh-CN" altLang="en-US" sz="3200" b="1" dirty="0">
                <a:solidFill>
                  <a:schemeClr val="bg1"/>
                </a:solidFill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D370FFD6-D335-A3E5-8216-E7124B15E693}"/>
                </a:ext>
              </a:extLst>
            </p:cNvPr>
            <p:cNvSpPr txBox="1"/>
            <p:nvPr/>
          </p:nvSpPr>
          <p:spPr>
            <a:xfrm>
              <a:off x="6688968" y="2557756"/>
              <a:ext cx="2287049" cy="368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zh-CN" altLang="en-US" sz="2400" b="1" dirty="0">
                  <a:solidFill>
                    <a:srgbClr val="6660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</a:p>
          </p:txBody>
        </p:sp>
      </p:grp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63868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代码展示</a:t>
            </a:r>
          </a:p>
        </p:txBody>
      </p:sp>
      <p:sp>
        <p:nvSpPr>
          <p:cNvPr id="18" name="Oval 42"/>
          <p:cNvSpPr/>
          <p:nvPr/>
        </p:nvSpPr>
        <p:spPr>
          <a:xfrm flipH="1">
            <a:off x="6569253" y="3242075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0" name="Oval 36"/>
          <p:cNvSpPr/>
          <p:nvPr/>
        </p:nvSpPr>
        <p:spPr>
          <a:xfrm flipH="1">
            <a:off x="6569253" y="2208502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1702357-FA96-9F4A-48FE-72C467E6E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986" y="490529"/>
            <a:ext cx="6457289" cy="311084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568BB0E-9032-5D6B-1CBC-C5E5601EC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939" y="3970975"/>
            <a:ext cx="5759336" cy="244037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18ACA46-FC38-0519-384D-DED5F85E70D0}"/>
              </a:ext>
            </a:extLst>
          </p:cNvPr>
          <p:cNvSpPr txBox="1"/>
          <p:nvPr/>
        </p:nvSpPr>
        <p:spPr>
          <a:xfrm>
            <a:off x="566585" y="1326154"/>
            <a:ext cx="43377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战斗失败界面展示代码和按键监听。（确认逃跑后也是调用战斗失败）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zh-CN" altLang="en-US" sz="4000" dirty="0"/>
              <a:t>战斗成功界面同理，只不过多了一个判断是否游戏结束。</a:t>
            </a:r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63868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代码展示</a:t>
            </a:r>
          </a:p>
        </p:txBody>
      </p:sp>
      <p:sp>
        <p:nvSpPr>
          <p:cNvPr id="18" name="Oval 42"/>
          <p:cNvSpPr/>
          <p:nvPr/>
        </p:nvSpPr>
        <p:spPr>
          <a:xfrm flipH="1">
            <a:off x="6569253" y="3242075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0" name="Oval 36"/>
          <p:cNvSpPr/>
          <p:nvPr/>
        </p:nvSpPr>
        <p:spPr>
          <a:xfrm flipH="1">
            <a:off x="6569253" y="2208502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799189-F0EF-3632-43FA-9E17C0C3D920}"/>
              </a:ext>
            </a:extLst>
          </p:cNvPr>
          <p:cNvSpPr txBox="1"/>
          <p:nvPr/>
        </p:nvSpPr>
        <p:spPr>
          <a:xfrm>
            <a:off x="823954" y="2125538"/>
            <a:ext cx="25257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这是技能</a:t>
            </a:r>
            <a:r>
              <a:rPr lang="en-US" altLang="zh-CN" sz="4400" dirty="0"/>
              <a:t>gif</a:t>
            </a:r>
            <a:r>
              <a:rPr lang="zh-CN" altLang="en-US" sz="4400" dirty="0"/>
              <a:t>的实现代码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056F6AF-84A7-9F5A-C39A-F96D9D45B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952" y="460057"/>
            <a:ext cx="8358811" cy="598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3860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63868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代码展示</a:t>
            </a:r>
          </a:p>
        </p:txBody>
      </p:sp>
      <p:sp>
        <p:nvSpPr>
          <p:cNvPr id="18" name="Oval 42"/>
          <p:cNvSpPr/>
          <p:nvPr/>
        </p:nvSpPr>
        <p:spPr>
          <a:xfrm flipH="1">
            <a:off x="6569253" y="3242075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0" name="Oval 36"/>
          <p:cNvSpPr/>
          <p:nvPr/>
        </p:nvSpPr>
        <p:spPr>
          <a:xfrm flipH="1">
            <a:off x="6569253" y="2208502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1B3190-6F88-04EF-1CFC-19C845F43595}"/>
              </a:ext>
            </a:extLst>
          </p:cNvPr>
          <p:cNvSpPr txBox="1"/>
          <p:nvPr/>
        </p:nvSpPr>
        <p:spPr>
          <a:xfrm flipH="1">
            <a:off x="1395413" y="2601631"/>
            <a:ext cx="92679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还有与音乐相关代码，文本框相关代码，逃跑相关的代码，宝箱（</a:t>
            </a:r>
            <a:r>
              <a:rPr lang="en-US" altLang="zh-CN" sz="3200" dirty="0"/>
              <a:t>NPC</a:t>
            </a:r>
            <a:r>
              <a:rPr lang="zh-CN" altLang="en-US" sz="3200" dirty="0"/>
              <a:t>）互动相关代码，战斗逻辑相关代码就不一一赘述了，来看一看实例演示吧。</a:t>
            </a:r>
          </a:p>
        </p:txBody>
      </p:sp>
    </p:spTree>
    <p:extLst>
      <p:ext uri="{BB962C8B-B14F-4D97-AF65-F5344CB8AC3E}">
        <p14:creationId xmlns:p14="http://schemas.microsoft.com/office/powerpoint/2010/main" val="429448300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3671248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66725" y="461963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074460" y="2067103"/>
            <a:ext cx="2866030" cy="2866030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723924" y="2779530"/>
            <a:ext cx="160813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9000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49240" y="3213561"/>
            <a:ext cx="3564898" cy="676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4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实机演示</a:t>
            </a:r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3671248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66725" y="461963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074460" y="2067103"/>
            <a:ext cx="2866030" cy="2866030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723924" y="2779530"/>
            <a:ext cx="160813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9000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903178" y="2902641"/>
            <a:ext cx="3564898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4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项目中遇到的问题与解决</a:t>
            </a:r>
          </a:p>
        </p:txBody>
      </p:sp>
    </p:spTree>
    <p:extLst>
      <p:ext uri="{BB962C8B-B14F-4D97-AF65-F5344CB8AC3E}">
        <p14:creationId xmlns:p14="http://schemas.microsoft.com/office/powerpoint/2010/main" val="196066685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3671248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66725" y="461963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23924" y="2779530"/>
            <a:ext cx="160813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90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4A748D-1E64-F611-D7E0-956B9AEEE992}"/>
              </a:ext>
            </a:extLst>
          </p:cNvPr>
          <p:cNvSpPr txBox="1"/>
          <p:nvPr/>
        </p:nvSpPr>
        <p:spPr>
          <a:xfrm>
            <a:off x="810705" y="659011"/>
            <a:ext cx="1015266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宝可梦项目中遇到的问题与解决：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开始按钮被掩盖到开始界面下面，无法显示开始按钮。</a:t>
            </a:r>
          </a:p>
          <a:p>
            <a:pPr marL="228600" indent="266700"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解决方法：开始界面不透明属性设置为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lvl="0" algn="just"/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为地图界面设置键盘监听，可是键盘操控不起作用。</a:t>
            </a:r>
          </a:p>
          <a:p>
            <a:pPr marL="228600" indent="266700"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问题原因：判断按键的时候使用的是</a:t>
            </a:r>
            <a:r>
              <a:rPr lang="en-US" altLang="zh-CN" sz="2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KeyEvent.VK._KP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上下左右</a:t>
            </a:r>
          </a:p>
          <a:p>
            <a:pPr marL="228600" indent="266700"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解决方法：去掉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KP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地图界面宝可梦移动的实现：</a:t>
            </a:r>
          </a:p>
          <a:p>
            <a:pPr marL="228600" indent="266700"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解决方法：使用总共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张图，四个方向各三张，分别为静止，移动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，移动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，一般情况下显示静止，移动情况下移动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和移动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交替显示。</a:t>
            </a:r>
          </a:p>
          <a:p>
            <a:pPr lvl="0" algn="just"/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地图的实现</a:t>
            </a:r>
          </a:p>
          <a:p>
            <a:pPr marL="228600" indent="266700"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解决方法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初步设计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50*30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的地图，然后从网络上找来基础一格一格的素材，自己设计好地图对应的二维数组，然后使用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程序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GUI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写一个循环，让其一格一格的画出来，然后截图，作为地图素材。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894957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3671248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66725" y="461963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23924" y="2779530"/>
            <a:ext cx="160813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90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4A748D-1E64-F611-D7E0-956B9AEEE992}"/>
              </a:ext>
            </a:extLst>
          </p:cNvPr>
          <p:cNvSpPr txBox="1"/>
          <p:nvPr/>
        </p:nvSpPr>
        <p:spPr>
          <a:xfrm>
            <a:off x="466724" y="461962"/>
            <a:ext cx="10152667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宝可梦项目中遇到的问题与解决：</a:t>
            </a:r>
          </a:p>
          <a:p>
            <a:pPr lvl="0" algn="just"/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释放技能动态的实现（耗费十多个小时）：</a:t>
            </a:r>
          </a:p>
          <a:p>
            <a:pPr marL="228600" indent="266700" algn="just"/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从网络找的动图或者视频，但是由于不需要背景，因此使用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PS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一帧一帧的将背景扣掉，然后因为视频没有透明格式，因此只能保存为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gif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gif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保存时有两种：永远循环和只演示一次，使用永远循环的话点一下技能按钮就会一直演示技能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gif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，而只演示一次的话就会定格在最后一帧，且第二次点技能时无变化依然是最后一帧。当时初步考虑使用线程休眠，在显示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gif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和关掉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gif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之间设置线程休眠，时间设置为一次技能演示时间，但是实际情况是线程休眠时整个程序休眠，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gif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并不显示，效果为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gif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被瞬间打开并关闭。（在第一周课堂看到第一组的兄弟展示飞机大战的时候，他们的爆炸效果使用一个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timer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计时，我们这个技能演示应该也可以用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timer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另开线程计时来实现，但是当时不知道有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timer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这个东西）。</a:t>
            </a:r>
          </a:p>
          <a:p>
            <a:pPr marL="228600" indent="38100" algn="just"/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最后的实现是采用新写一个</a:t>
            </a:r>
            <a:r>
              <a:rPr lang="en-US" altLang="zh-CN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Mypanel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类继承</a:t>
            </a:r>
            <a:r>
              <a:rPr lang="en-US" altLang="zh-CN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JPanel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，重写其中的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paint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方法。但是起初的情况与之前一样，都是无限循环或者固定最后一帧。然后我发现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Paint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中的代码会多次执行，于是去网络上搜索相关原理，之后了解到当使用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paint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绘制有多帧的画面时，每一帧绘制完之后都会让</a:t>
            </a:r>
            <a:r>
              <a:rPr lang="en-US" altLang="zh-CN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imageObserver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检测还有没有下一帧，如果有就会再次执行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paint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绘制下一帧，其中的</a:t>
            </a:r>
            <a:r>
              <a:rPr lang="en-US" altLang="zh-CN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super.paint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的作用时抹除上一帧，以免重叠。于是我想到在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paint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中数帧数，数到最后一帧时返回，然而在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paint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中数是没有用的，即使在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paint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中数到最后一帧时加入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也无法避免继续循环，因为本来就是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paint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的循环，你这个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只是中止了其中的一个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paint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，下一个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paint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继续正常进行。</a:t>
            </a:r>
          </a:p>
          <a:p>
            <a:pPr marL="266700" algn="just"/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于是我转变思路决定在</a:t>
            </a:r>
            <a:r>
              <a:rPr lang="en-US" altLang="zh-CN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imageObserve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中计数，发现</a:t>
            </a:r>
            <a:r>
              <a:rPr lang="en-US" altLang="zh-CN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Jpanel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继承有</a:t>
            </a:r>
            <a:r>
              <a:rPr lang="en-US" altLang="zh-CN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imageObserver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imageUpdate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函数，于是重写这个函数，在其中计数，起初对于一个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帧的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gif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我设定为执行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次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paint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，可是没有显示任何图像，然后设置为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gif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不断循环执行直至计数到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，于是发现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paint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在第一百四十多次执行时才开始绘制第一帧（之前应该</a:t>
            </a:r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读取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gif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）信息。之后就解决了技能释放的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gif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问题。</a:t>
            </a:r>
          </a:p>
          <a:p>
            <a:pPr marL="228600"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ACD0437-65EA-3D1A-E74A-83009F162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106" y="0"/>
            <a:ext cx="520128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68499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3671248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66725" y="461963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23924" y="2779530"/>
            <a:ext cx="160813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90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4A748D-1E64-F611-D7E0-956B9AEEE992}"/>
              </a:ext>
            </a:extLst>
          </p:cNvPr>
          <p:cNvSpPr txBox="1"/>
          <p:nvPr/>
        </p:nvSpPr>
        <p:spPr>
          <a:xfrm>
            <a:off x="796813" y="623963"/>
            <a:ext cx="101526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宝可梦项目中遇到的问题与解决：</a:t>
            </a:r>
          </a:p>
          <a:p>
            <a:pPr lvl="0" algn="just"/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6. 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逃跑时的多次确认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bug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（随战斗次数需确认次数为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等）</a:t>
            </a:r>
          </a:p>
          <a:p>
            <a:pPr marL="228600" indent="266700" algn="just"/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Bug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原因：监听会叠加，我以为删除组件会删除监听，但不是这样的，监听依然保留。同样的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bug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还有多次加载地图之后宝可梦的移动速度一下就能飞出地图。</a:t>
            </a:r>
          </a:p>
          <a:p>
            <a:pPr marL="228600" indent="266700"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解决方法：每次添加监听之前取消监听就可以了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553725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3671248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66725" y="461963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074460" y="2067103"/>
            <a:ext cx="2866030" cy="2866030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723924" y="2779530"/>
            <a:ext cx="160813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9000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49240" y="3213561"/>
            <a:ext cx="3564898" cy="676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4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61963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31209" y="2417763"/>
            <a:ext cx="98701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1.1200</a:t>
            </a:r>
            <a:r>
              <a:rPr lang="zh-CN" altLang="en-US" sz="3600" dirty="0"/>
              <a:t>行代码（包含地图绘制代码）</a:t>
            </a:r>
            <a:endParaRPr lang="en-US" altLang="zh-CN" sz="3600" dirty="0"/>
          </a:p>
          <a:p>
            <a:r>
              <a:rPr lang="en-US" altLang="zh-CN" sz="3600" dirty="0"/>
              <a:t>2.</a:t>
            </a:r>
            <a:r>
              <a:rPr lang="zh-CN" altLang="en-US" sz="3600" dirty="0"/>
              <a:t>游戏剧情设计，地图二维数组设计，图片原素材寻找，使用</a:t>
            </a:r>
            <a:r>
              <a:rPr lang="en-US" altLang="zh-CN" sz="3600" dirty="0"/>
              <a:t>PS</a:t>
            </a:r>
            <a:r>
              <a:rPr lang="zh-CN" altLang="en-US" sz="3600" dirty="0"/>
              <a:t>进行图片和</a:t>
            </a:r>
            <a:r>
              <a:rPr lang="en-US" altLang="zh-CN" sz="3600" dirty="0"/>
              <a:t>GIF</a:t>
            </a:r>
            <a:r>
              <a:rPr lang="zh-CN" altLang="en-US" sz="3600" dirty="0"/>
              <a:t>加工。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3671248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66725" y="433683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074460" y="2067103"/>
            <a:ext cx="2866030" cy="2866030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723924" y="2779530"/>
            <a:ext cx="160813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9000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49240" y="3213561"/>
            <a:ext cx="4368300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4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游戏功能设计</a:t>
            </a:r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61963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6724" y="1344813"/>
            <a:ext cx="9870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一些源素材：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2C1160D-827E-3BDB-AFF7-FD1B255A8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65" y="479112"/>
            <a:ext cx="5274310" cy="3168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在这里插入图片描述">
            <a:extLst>
              <a:ext uri="{FF2B5EF4-FFF2-40B4-BE49-F238E27FC236}">
                <a16:creationId xmlns:a16="http://schemas.microsoft.com/office/drawing/2014/main" id="{14F4C396-9F9C-CB6E-FE95-4B18EC723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133795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3242F0D-F7B0-0B77-113F-E867BAB54B15}"/>
              </a:ext>
            </a:extLst>
          </p:cNvPr>
          <p:cNvSpPr txBox="1"/>
          <p:nvPr/>
        </p:nvSpPr>
        <p:spPr>
          <a:xfrm>
            <a:off x="907331" y="4522451"/>
            <a:ext cx="511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制作好之后的素材：见文件夹</a:t>
            </a:r>
          </a:p>
        </p:txBody>
      </p:sp>
    </p:spTree>
    <p:extLst>
      <p:ext uri="{BB962C8B-B14F-4D97-AF65-F5344CB8AC3E}">
        <p14:creationId xmlns:p14="http://schemas.microsoft.com/office/powerpoint/2010/main" val="2622305636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61963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41339" y="1838117"/>
            <a:ext cx="113552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3:</a:t>
            </a:r>
            <a:r>
              <a:rPr lang="zh-CN" altLang="en-US" sz="3600" dirty="0"/>
              <a:t>一些设计模式使用：</a:t>
            </a:r>
            <a:endParaRPr lang="en-US" altLang="zh-CN" sz="3600" dirty="0"/>
          </a:p>
          <a:p>
            <a:r>
              <a:rPr lang="zh-CN" altLang="en-US" sz="3600" dirty="0"/>
              <a:t>单例模式（前面已经说了）；</a:t>
            </a:r>
            <a:endParaRPr lang="en-US" altLang="zh-CN" sz="3600" dirty="0"/>
          </a:p>
          <a:p>
            <a:r>
              <a:rPr lang="zh-CN" altLang="en-US" sz="3600" dirty="0"/>
              <a:t>策略模式：体现在游戏中皮卡丘的行为由玩家操作来动态改变，</a:t>
            </a:r>
            <a:r>
              <a:rPr lang="en-US" altLang="zh-CN" sz="3600" dirty="0"/>
              <a:t>fight</a:t>
            </a:r>
            <a:r>
              <a:rPr lang="zh-CN" altLang="en-US" sz="3600" dirty="0"/>
              <a:t>函数的呈现内容由传入的参数动态决定；</a:t>
            </a:r>
            <a:endParaRPr lang="en-US" altLang="zh-CN" sz="3600" dirty="0"/>
          </a:p>
          <a:p>
            <a:r>
              <a:rPr lang="zh-CN" altLang="en-US" sz="3600" dirty="0"/>
              <a:t>观察者模式：对于战斗双方血量的观察。</a:t>
            </a:r>
            <a:endParaRPr lang="en-US" altLang="zh-CN" sz="3600" dirty="0"/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07808574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61963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31209" y="2417763"/>
            <a:ext cx="98701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4.</a:t>
            </a:r>
            <a:r>
              <a:rPr lang="zh-CN" altLang="en-US" sz="3600" dirty="0"/>
              <a:t>分工：王佳辉：</a:t>
            </a:r>
            <a:r>
              <a:rPr lang="en-US" altLang="zh-CN" sz="3600" dirty="0"/>
              <a:t>PPT</a:t>
            </a:r>
            <a:r>
              <a:rPr lang="zh-CN" altLang="en-US" sz="3600" dirty="0"/>
              <a:t>制作，代码实现，部分素材收集，素材加工。</a:t>
            </a:r>
            <a:endParaRPr lang="en-US" altLang="zh-CN" sz="3600" dirty="0"/>
          </a:p>
          <a:p>
            <a:r>
              <a:rPr lang="zh-CN" altLang="en-US" sz="3600" dirty="0"/>
              <a:t>李磊：剧情设计，地图二维数组设计，部分素材收集。</a:t>
            </a:r>
          </a:p>
        </p:txBody>
      </p:sp>
    </p:spTree>
    <p:extLst>
      <p:ext uri="{BB962C8B-B14F-4D97-AF65-F5344CB8AC3E}">
        <p14:creationId xmlns:p14="http://schemas.microsoft.com/office/powerpoint/2010/main" val="1190029178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61963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69987" y="1559235"/>
            <a:ext cx="113552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最后，我们确实从这个项目中学到了很多，在前期对</a:t>
            </a:r>
            <a:r>
              <a:rPr lang="en-US" altLang="zh-CN" sz="3600" dirty="0" err="1"/>
              <a:t>Gui</a:t>
            </a:r>
            <a:r>
              <a:rPr lang="zh-CN" altLang="en-US" sz="3600" dirty="0"/>
              <a:t>不了解，一个简单的</a:t>
            </a:r>
            <a:r>
              <a:rPr lang="en-US" altLang="zh-CN" sz="3600" dirty="0"/>
              <a:t>bug</a:t>
            </a:r>
            <a:r>
              <a:rPr lang="zh-CN" altLang="en-US" sz="3600" dirty="0"/>
              <a:t>都能卡好几个小时，后面对</a:t>
            </a:r>
            <a:r>
              <a:rPr lang="en-US" altLang="zh-CN" sz="3600" dirty="0" err="1"/>
              <a:t>Gui</a:t>
            </a:r>
            <a:r>
              <a:rPr lang="zh-CN" altLang="en-US" sz="3600" dirty="0"/>
              <a:t>的习性逐渐熟悉，修</a:t>
            </a:r>
            <a:r>
              <a:rPr lang="en-US" altLang="zh-CN" sz="3600" dirty="0"/>
              <a:t>bug</a:t>
            </a:r>
            <a:r>
              <a:rPr lang="zh-CN" altLang="en-US" sz="3600" dirty="0"/>
              <a:t>也越来越快。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感谢项目实现过程中的资料来源参考：菜鸟教程中的</a:t>
            </a:r>
            <a:r>
              <a:rPr lang="en-US" altLang="zh-CN" sz="3600" dirty="0"/>
              <a:t>jdk11</a:t>
            </a:r>
            <a:r>
              <a:rPr lang="zh-CN" altLang="en-US" sz="3600" dirty="0"/>
              <a:t>文档，菜鸟教程中的</a:t>
            </a:r>
            <a:r>
              <a:rPr lang="en-US" altLang="zh-CN" sz="3600" dirty="0"/>
              <a:t>GUI</a:t>
            </a:r>
            <a:r>
              <a:rPr lang="zh-CN" altLang="en-US" sz="3600" dirty="0"/>
              <a:t>入门教学，</a:t>
            </a:r>
            <a:r>
              <a:rPr lang="en-US" altLang="zh-CN" sz="3600" dirty="0"/>
              <a:t>CSDN</a:t>
            </a:r>
            <a:r>
              <a:rPr lang="zh-CN" altLang="en-US" sz="3600" dirty="0"/>
              <a:t>，百度。</a:t>
            </a:r>
          </a:p>
        </p:txBody>
      </p:sp>
    </p:spTree>
    <p:extLst>
      <p:ext uri="{BB962C8B-B14F-4D97-AF65-F5344CB8AC3E}">
        <p14:creationId xmlns:p14="http://schemas.microsoft.com/office/powerpoint/2010/main" val="1646090052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6725" y="461963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914" y="1169836"/>
            <a:ext cx="5192973" cy="5192973"/>
          </a:xfrm>
          <a:prstGeom prst="rect">
            <a:avLst/>
          </a:prstGeom>
        </p:spPr>
      </p:pic>
      <p:sp>
        <p:nvSpPr>
          <p:cNvPr id="10" name="TextBox 7"/>
          <p:cNvSpPr>
            <a:spLocks noChangeArrowheads="1"/>
          </p:cNvSpPr>
          <p:nvPr/>
        </p:nvSpPr>
        <p:spPr bwMode="auto">
          <a:xfrm>
            <a:off x="1090513" y="3366492"/>
            <a:ext cx="428967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36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感谢您的观看！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11469" y="2420697"/>
            <a:ext cx="344146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5400" b="1" dirty="0">
              <a:solidFill>
                <a:srgbClr val="6660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: 形状 14"/>
          <p:cNvSpPr/>
          <p:nvPr/>
        </p:nvSpPr>
        <p:spPr>
          <a:xfrm>
            <a:off x="10587645" y="2020295"/>
            <a:ext cx="794936" cy="794936"/>
          </a:xfrm>
          <a:custGeom>
            <a:avLst/>
            <a:gdLst>
              <a:gd name="connsiteX0" fmla="*/ 586946 w 1173892"/>
              <a:gd name="connsiteY0" fmla="*/ 128716 h 1173892"/>
              <a:gd name="connsiteX1" fmla="*/ 128716 w 1173892"/>
              <a:gd name="connsiteY1" fmla="*/ 586946 h 1173892"/>
              <a:gd name="connsiteX2" fmla="*/ 586946 w 1173892"/>
              <a:gd name="connsiteY2" fmla="*/ 1045176 h 1173892"/>
              <a:gd name="connsiteX3" fmla="*/ 1045176 w 1173892"/>
              <a:gd name="connsiteY3" fmla="*/ 586946 h 1173892"/>
              <a:gd name="connsiteX4" fmla="*/ 586946 w 1173892"/>
              <a:gd name="connsiteY4" fmla="*/ 128716 h 1173892"/>
              <a:gd name="connsiteX5" fmla="*/ 586946 w 1173892"/>
              <a:gd name="connsiteY5" fmla="*/ 0 h 1173892"/>
              <a:gd name="connsiteX6" fmla="*/ 1173892 w 1173892"/>
              <a:gd name="connsiteY6" fmla="*/ 586946 h 1173892"/>
              <a:gd name="connsiteX7" fmla="*/ 586946 w 1173892"/>
              <a:gd name="connsiteY7" fmla="*/ 1173892 h 1173892"/>
              <a:gd name="connsiteX8" fmla="*/ 0 w 1173892"/>
              <a:gd name="connsiteY8" fmla="*/ 586946 h 1173892"/>
              <a:gd name="connsiteX9" fmla="*/ 586946 w 1173892"/>
              <a:gd name="connsiteY9" fmla="*/ 0 h 1173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892" h="1173892">
                <a:moveTo>
                  <a:pt x="586946" y="128716"/>
                </a:moveTo>
                <a:cubicBezTo>
                  <a:pt x="333873" y="128716"/>
                  <a:pt x="128716" y="333873"/>
                  <a:pt x="128716" y="586946"/>
                </a:cubicBezTo>
                <a:cubicBezTo>
                  <a:pt x="128716" y="840019"/>
                  <a:pt x="333873" y="1045176"/>
                  <a:pt x="586946" y="1045176"/>
                </a:cubicBezTo>
                <a:cubicBezTo>
                  <a:pt x="840019" y="1045176"/>
                  <a:pt x="1045176" y="840019"/>
                  <a:pt x="1045176" y="586946"/>
                </a:cubicBezTo>
                <a:cubicBezTo>
                  <a:pt x="1045176" y="333873"/>
                  <a:pt x="840019" y="128716"/>
                  <a:pt x="586946" y="128716"/>
                </a:cubicBezTo>
                <a:close/>
                <a:moveTo>
                  <a:pt x="586946" y="0"/>
                </a:moveTo>
                <a:cubicBezTo>
                  <a:pt x="911107" y="0"/>
                  <a:pt x="1173892" y="262785"/>
                  <a:pt x="1173892" y="586946"/>
                </a:cubicBezTo>
                <a:cubicBezTo>
                  <a:pt x="1173892" y="911107"/>
                  <a:pt x="911107" y="1173892"/>
                  <a:pt x="586946" y="1173892"/>
                </a:cubicBezTo>
                <a:cubicBezTo>
                  <a:pt x="262785" y="1173892"/>
                  <a:pt x="0" y="911107"/>
                  <a:pt x="0" y="586946"/>
                </a:cubicBezTo>
                <a:cubicBezTo>
                  <a:pt x="0" y="262785"/>
                  <a:pt x="262785" y="0"/>
                  <a:pt x="586946" y="0"/>
                </a:cubicBezTo>
                <a:close/>
              </a:path>
            </a:pathLst>
          </a:custGeom>
          <a:solidFill>
            <a:srgbClr val="FDD7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25"/>
          <p:cNvSpPr/>
          <p:nvPr/>
        </p:nvSpPr>
        <p:spPr>
          <a:xfrm>
            <a:off x="9366559" y="4081501"/>
            <a:ext cx="2689147" cy="2689147"/>
          </a:xfrm>
          <a:custGeom>
            <a:avLst/>
            <a:gdLst>
              <a:gd name="connsiteX0" fmla="*/ 586946 w 1173892"/>
              <a:gd name="connsiteY0" fmla="*/ 128716 h 1173892"/>
              <a:gd name="connsiteX1" fmla="*/ 128716 w 1173892"/>
              <a:gd name="connsiteY1" fmla="*/ 586946 h 1173892"/>
              <a:gd name="connsiteX2" fmla="*/ 586946 w 1173892"/>
              <a:gd name="connsiteY2" fmla="*/ 1045176 h 1173892"/>
              <a:gd name="connsiteX3" fmla="*/ 1045176 w 1173892"/>
              <a:gd name="connsiteY3" fmla="*/ 586946 h 1173892"/>
              <a:gd name="connsiteX4" fmla="*/ 586946 w 1173892"/>
              <a:gd name="connsiteY4" fmla="*/ 128716 h 1173892"/>
              <a:gd name="connsiteX5" fmla="*/ 586946 w 1173892"/>
              <a:gd name="connsiteY5" fmla="*/ 0 h 1173892"/>
              <a:gd name="connsiteX6" fmla="*/ 1173892 w 1173892"/>
              <a:gd name="connsiteY6" fmla="*/ 586946 h 1173892"/>
              <a:gd name="connsiteX7" fmla="*/ 586946 w 1173892"/>
              <a:gd name="connsiteY7" fmla="*/ 1173892 h 1173892"/>
              <a:gd name="connsiteX8" fmla="*/ 0 w 1173892"/>
              <a:gd name="connsiteY8" fmla="*/ 586946 h 1173892"/>
              <a:gd name="connsiteX9" fmla="*/ 586946 w 1173892"/>
              <a:gd name="connsiteY9" fmla="*/ 0 h 1173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892" h="1173892">
                <a:moveTo>
                  <a:pt x="586946" y="128716"/>
                </a:moveTo>
                <a:cubicBezTo>
                  <a:pt x="333873" y="128716"/>
                  <a:pt x="128716" y="333873"/>
                  <a:pt x="128716" y="586946"/>
                </a:cubicBezTo>
                <a:cubicBezTo>
                  <a:pt x="128716" y="840019"/>
                  <a:pt x="333873" y="1045176"/>
                  <a:pt x="586946" y="1045176"/>
                </a:cubicBezTo>
                <a:cubicBezTo>
                  <a:pt x="840019" y="1045176"/>
                  <a:pt x="1045176" y="840019"/>
                  <a:pt x="1045176" y="586946"/>
                </a:cubicBezTo>
                <a:cubicBezTo>
                  <a:pt x="1045176" y="333873"/>
                  <a:pt x="840019" y="128716"/>
                  <a:pt x="586946" y="128716"/>
                </a:cubicBezTo>
                <a:close/>
                <a:moveTo>
                  <a:pt x="586946" y="0"/>
                </a:moveTo>
                <a:cubicBezTo>
                  <a:pt x="911107" y="0"/>
                  <a:pt x="1173892" y="262785"/>
                  <a:pt x="1173892" y="586946"/>
                </a:cubicBezTo>
                <a:cubicBezTo>
                  <a:pt x="1173892" y="911107"/>
                  <a:pt x="911107" y="1173892"/>
                  <a:pt x="586946" y="1173892"/>
                </a:cubicBezTo>
                <a:cubicBezTo>
                  <a:pt x="262785" y="1173892"/>
                  <a:pt x="0" y="911107"/>
                  <a:pt x="0" y="586946"/>
                </a:cubicBezTo>
                <a:cubicBezTo>
                  <a:pt x="0" y="262785"/>
                  <a:pt x="262785" y="0"/>
                  <a:pt x="586946" y="0"/>
                </a:cubicBezTo>
                <a:close/>
              </a:path>
            </a:pathLst>
          </a:custGeom>
          <a:solidFill>
            <a:srgbClr val="FDD70C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61963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游戏功能设计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31209" y="1620794"/>
            <a:ext cx="83032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1.</a:t>
            </a:r>
            <a:r>
              <a:rPr lang="zh-CN" altLang="en-US" sz="3600" dirty="0"/>
              <a:t>开始界面与开始按钮</a:t>
            </a:r>
            <a:endParaRPr lang="en-US" altLang="zh-CN" sz="3600" dirty="0"/>
          </a:p>
          <a:p>
            <a:r>
              <a:rPr lang="en-US" altLang="zh-CN" sz="3600" dirty="0"/>
              <a:t>2.</a:t>
            </a:r>
            <a:r>
              <a:rPr lang="zh-CN" altLang="en-US" sz="3600" dirty="0"/>
              <a:t>游戏地图加载</a:t>
            </a:r>
            <a:endParaRPr lang="en-US" altLang="zh-CN" sz="3600" dirty="0"/>
          </a:p>
          <a:p>
            <a:r>
              <a:rPr lang="en-US" altLang="zh-CN" sz="3600" dirty="0"/>
              <a:t>3.</a:t>
            </a:r>
            <a:r>
              <a:rPr lang="zh-CN" altLang="en-US" sz="3600" dirty="0"/>
              <a:t>宝可梦移动设计</a:t>
            </a:r>
            <a:endParaRPr lang="en-US" altLang="zh-CN" sz="3600" dirty="0"/>
          </a:p>
          <a:p>
            <a:r>
              <a:rPr lang="en-US" altLang="zh-CN" sz="3600" dirty="0"/>
              <a:t>4.</a:t>
            </a:r>
            <a:r>
              <a:rPr lang="zh-CN" altLang="en-US" sz="3600" dirty="0"/>
              <a:t>对话，发现宝箱等事件</a:t>
            </a:r>
            <a:endParaRPr lang="en-US" altLang="zh-CN" sz="3600" dirty="0"/>
          </a:p>
          <a:p>
            <a:r>
              <a:rPr lang="en-US" altLang="zh-CN" sz="3600" dirty="0"/>
              <a:t>4.</a:t>
            </a:r>
            <a:r>
              <a:rPr lang="zh-CN" altLang="en-US" sz="3600" dirty="0"/>
              <a:t>战斗界面加载</a:t>
            </a:r>
            <a:endParaRPr lang="en-US" altLang="zh-CN" sz="3600" dirty="0"/>
          </a:p>
          <a:p>
            <a:r>
              <a:rPr lang="en-US" altLang="zh-CN" sz="3600" dirty="0"/>
              <a:t>5.</a:t>
            </a:r>
            <a:r>
              <a:rPr lang="zh-CN" altLang="en-US" sz="3600" dirty="0"/>
              <a:t>战斗动画展示与游戏战斗逻辑</a:t>
            </a:r>
            <a:endParaRPr lang="en-US" altLang="zh-CN" sz="3600" dirty="0"/>
          </a:p>
          <a:p>
            <a:r>
              <a:rPr lang="en-US" altLang="zh-CN" sz="3600" dirty="0"/>
              <a:t>6.</a:t>
            </a:r>
            <a:r>
              <a:rPr lang="zh-CN" altLang="en-US" sz="3600" dirty="0"/>
              <a:t>战败与战胜界面</a:t>
            </a:r>
            <a:endParaRPr lang="en-US" altLang="zh-CN" sz="3600" dirty="0"/>
          </a:p>
          <a:p>
            <a:r>
              <a:rPr lang="en-US" altLang="zh-CN" sz="3600" dirty="0"/>
              <a:t>Extra:</a:t>
            </a:r>
            <a:r>
              <a:rPr lang="zh-CN" altLang="en-US" sz="3600" dirty="0"/>
              <a:t>背景音乐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3671248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66725" y="461963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074460" y="2067103"/>
            <a:ext cx="2866030" cy="2866030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723924" y="2779530"/>
            <a:ext cx="160813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9000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02300" y="3213735"/>
            <a:ext cx="3611880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4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部分代码展示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61962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代码展示</a:t>
            </a:r>
          </a:p>
        </p:txBody>
      </p:sp>
      <p:sp>
        <p:nvSpPr>
          <p:cNvPr id="18" name="Oval 42"/>
          <p:cNvSpPr/>
          <p:nvPr/>
        </p:nvSpPr>
        <p:spPr>
          <a:xfrm flipH="1">
            <a:off x="6569253" y="3242075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0" name="Oval 36"/>
          <p:cNvSpPr/>
          <p:nvPr/>
        </p:nvSpPr>
        <p:spPr>
          <a:xfrm flipH="1">
            <a:off x="6569253" y="2208502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6FAF74-A2D4-AD05-E5A9-246DA7B134CC}"/>
              </a:ext>
            </a:extLst>
          </p:cNvPr>
          <p:cNvSpPr txBox="1"/>
          <p:nvPr/>
        </p:nvSpPr>
        <p:spPr>
          <a:xfrm>
            <a:off x="4998243" y="642735"/>
            <a:ext cx="5869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这是一些要用到的提前定义好的实例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42544A3-0000-412C-226F-3D82DA1CF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427" y="1501608"/>
            <a:ext cx="6887536" cy="120031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10EF558-BE63-3662-9E8F-6294953FF3C3}"/>
              </a:ext>
            </a:extLst>
          </p:cNvPr>
          <p:cNvSpPr txBox="1"/>
          <p:nvPr/>
        </p:nvSpPr>
        <p:spPr>
          <a:xfrm>
            <a:off x="4144235" y="3889584"/>
            <a:ext cx="6089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这是一些监听器</a:t>
            </a:r>
          </a:p>
        </p:txBody>
      </p:sp>
    </p:spTree>
    <p:extLst>
      <p:ext uri="{BB962C8B-B14F-4D97-AF65-F5344CB8AC3E}">
        <p14:creationId xmlns:p14="http://schemas.microsoft.com/office/powerpoint/2010/main" val="417297469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61962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代码展示</a:t>
            </a:r>
          </a:p>
        </p:txBody>
      </p:sp>
      <p:sp>
        <p:nvSpPr>
          <p:cNvPr id="18" name="Oval 42"/>
          <p:cNvSpPr/>
          <p:nvPr/>
        </p:nvSpPr>
        <p:spPr>
          <a:xfrm flipH="1">
            <a:off x="6569253" y="3242075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0" name="Oval 36"/>
          <p:cNvSpPr/>
          <p:nvPr/>
        </p:nvSpPr>
        <p:spPr>
          <a:xfrm flipH="1">
            <a:off x="6569253" y="2208502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6FAF74-A2D4-AD05-E5A9-246DA7B134CC}"/>
              </a:ext>
            </a:extLst>
          </p:cNvPr>
          <p:cNvSpPr txBox="1"/>
          <p:nvPr/>
        </p:nvSpPr>
        <p:spPr>
          <a:xfrm>
            <a:off x="4998243" y="642735"/>
            <a:ext cx="5869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这是一些要用到的提前定义好的实例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DBF1428-59C9-BCE4-9988-B238B521F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158" y="1593376"/>
            <a:ext cx="8545118" cy="473458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74B6488-2041-3EB8-5FF6-67CAF9FA2168}"/>
              </a:ext>
            </a:extLst>
          </p:cNvPr>
          <p:cNvSpPr txBox="1"/>
          <p:nvPr/>
        </p:nvSpPr>
        <p:spPr>
          <a:xfrm>
            <a:off x="733964" y="2600221"/>
            <a:ext cx="22870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这是地图二维数组的一部分</a:t>
            </a:r>
          </a:p>
        </p:txBody>
      </p:sp>
    </p:spTree>
    <p:extLst>
      <p:ext uri="{BB962C8B-B14F-4D97-AF65-F5344CB8AC3E}">
        <p14:creationId xmlns:p14="http://schemas.microsoft.com/office/powerpoint/2010/main" val="71774717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89270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代码展示</a:t>
            </a:r>
          </a:p>
        </p:txBody>
      </p:sp>
      <p:sp>
        <p:nvSpPr>
          <p:cNvPr id="18" name="Oval 42"/>
          <p:cNvSpPr/>
          <p:nvPr/>
        </p:nvSpPr>
        <p:spPr>
          <a:xfrm flipH="1">
            <a:off x="6569253" y="3242075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0" name="Oval 36"/>
          <p:cNvSpPr/>
          <p:nvPr/>
        </p:nvSpPr>
        <p:spPr>
          <a:xfrm flipH="1">
            <a:off x="6569253" y="2208502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6FAF74-A2D4-AD05-E5A9-246DA7B134CC}"/>
              </a:ext>
            </a:extLst>
          </p:cNvPr>
          <p:cNvSpPr txBox="1"/>
          <p:nvPr/>
        </p:nvSpPr>
        <p:spPr>
          <a:xfrm>
            <a:off x="4998243" y="642735"/>
            <a:ext cx="5869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这是一些要用到的提前定义好的实例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672CE8-2EA0-C3C9-2367-75A63A4E3559}"/>
              </a:ext>
            </a:extLst>
          </p:cNvPr>
          <p:cNvSpPr txBox="1"/>
          <p:nvPr/>
        </p:nvSpPr>
        <p:spPr>
          <a:xfrm>
            <a:off x="411266" y="1390240"/>
            <a:ext cx="44330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以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开头的均为记录文本对话框进行到第几步的记录变量（</a:t>
            </a:r>
            <a:r>
              <a:rPr lang="en-US" altLang="zh-CN" sz="2400" dirty="0" err="1"/>
              <a:t>iPaint</a:t>
            </a:r>
            <a:r>
              <a:rPr lang="zh-CN" altLang="en-US" sz="2400" dirty="0"/>
              <a:t>为例外，用于绘制技能</a:t>
            </a:r>
            <a:r>
              <a:rPr lang="en-US" altLang="zh-CN" sz="2400" dirty="0"/>
              <a:t>gif),</a:t>
            </a:r>
            <a:r>
              <a:rPr lang="en-US" altLang="zh-CN" sz="2400" dirty="0" err="1"/>
              <a:t>movePixel</a:t>
            </a:r>
            <a:r>
              <a:rPr lang="zh-CN" altLang="en-US" sz="2400" dirty="0"/>
              <a:t>为宝可梦移动一步的像素电，</a:t>
            </a:r>
            <a:r>
              <a:rPr lang="en-US" altLang="zh-CN" sz="2400" dirty="0" err="1"/>
              <a:t>map_x</a:t>
            </a:r>
            <a:r>
              <a:rPr lang="zh-CN" altLang="en-US" sz="2400" dirty="0"/>
              <a:t>与</a:t>
            </a:r>
            <a:r>
              <a:rPr lang="en-US" altLang="zh-CN" sz="2400" dirty="0" err="1"/>
              <a:t>map_y</a:t>
            </a:r>
            <a:r>
              <a:rPr lang="zh-CN" altLang="en-US" sz="2400" dirty="0"/>
              <a:t>为绘制时所需定位地图的坐标，</a:t>
            </a:r>
            <a:r>
              <a:rPr lang="en-US" altLang="zh-CN" sz="2400" dirty="0" err="1"/>
              <a:t>myx</a:t>
            </a:r>
            <a:r>
              <a:rPr lang="zh-CN" altLang="en-US" sz="2400" dirty="0"/>
              <a:t>与</a:t>
            </a:r>
            <a:r>
              <a:rPr lang="en-US" altLang="zh-CN" sz="2400" dirty="0" err="1"/>
              <a:t>myy</a:t>
            </a:r>
            <a:r>
              <a:rPr lang="zh-CN" altLang="en-US" sz="2400" dirty="0"/>
              <a:t>记录宝可梦的地图坐标来进行事件的逻辑判断，</a:t>
            </a:r>
            <a:r>
              <a:rPr lang="en-US" altLang="zh-CN" sz="2400" dirty="0" err="1"/>
              <a:t>moveState</a:t>
            </a:r>
            <a:r>
              <a:rPr lang="zh-CN" altLang="en-US" sz="2400" dirty="0"/>
              <a:t>用于宝可梦移动的图片轮换，</a:t>
            </a:r>
            <a:r>
              <a:rPr lang="en-US" altLang="zh-CN" sz="2400" dirty="0" err="1"/>
              <a:t>myname</a:t>
            </a:r>
            <a:r>
              <a:rPr lang="zh-CN" altLang="en-US" sz="2400" dirty="0"/>
              <a:t>为游玩名称</a:t>
            </a:r>
            <a:endParaRPr lang="en-US" altLang="zh-CN" sz="2400" dirty="0"/>
          </a:p>
          <a:p>
            <a:r>
              <a:rPr lang="zh-CN" altLang="en-US" sz="2400" dirty="0"/>
              <a:t>，</a:t>
            </a:r>
            <a:r>
              <a:rPr lang="en-US" altLang="zh-CN" sz="2400" dirty="0"/>
              <a:t>r</a:t>
            </a:r>
            <a:r>
              <a:rPr lang="zh-CN" altLang="en-US" sz="2400" dirty="0"/>
              <a:t>用于技能伤害浮动的实现，</a:t>
            </a:r>
            <a:r>
              <a:rPr lang="en-US" altLang="zh-CN" sz="2400" dirty="0" err="1"/>
              <a:t>ElectricMouse</a:t>
            </a:r>
            <a:r>
              <a:rPr lang="zh-CN" altLang="en-US" sz="2400" dirty="0"/>
              <a:t>为我方战斗时的电气鼠实例（采用单例模式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28D061B-7DBC-D1E1-4BA2-81A330A92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816" y="1265006"/>
            <a:ext cx="7169821" cy="4696480"/>
          </a:xfrm>
          <a:prstGeom prst="rect">
            <a:avLst/>
          </a:prstGeom>
        </p:spPr>
      </p:pic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301ED44-3140-4712-27C9-233C0A515BD5}"/>
              </a:ext>
            </a:extLst>
          </p:cNvPr>
          <p:cNvCxnSpPr/>
          <p:nvPr/>
        </p:nvCxnSpPr>
        <p:spPr>
          <a:xfrm>
            <a:off x="4998243" y="3973954"/>
            <a:ext cx="4025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36DD54B-83FE-7AB5-C3AD-D86182572119}"/>
              </a:ext>
            </a:extLst>
          </p:cNvPr>
          <p:cNvCxnSpPr/>
          <p:nvPr/>
        </p:nvCxnSpPr>
        <p:spPr>
          <a:xfrm>
            <a:off x="5026328" y="4675695"/>
            <a:ext cx="3099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9027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61962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代码展示</a:t>
            </a:r>
          </a:p>
        </p:txBody>
      </p:sp>
      <p:sp>
        <p:nvSpPr>
          <p:cNvPr id="18" name="Oval 42"/>
          <p:cNvSpPr/>
          <p:nvPr/>
        </p:nvSpPr>
        <p:spPr>
          <a:xfrm flipH="1">
            <a:off x="6569253" y="3242075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0" name="Oval 36"/>
          <p:cNvSpPr/>
          <p:nvPr/>
        </p:nvSpPr>
        <p:spPr>
          <a:xfrm flipH="1">
            <a:off x="6569253" y="2208502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6FAF74-A2D4-AD05-E5A9-246DA7B134CC}"/>
              </a:ext>
            </a:extLst>
          </p:cNvPr>
          <p:cNvSpPr txBox="1"/>
          <p:nvPr/>
        </p:nvSpPr>
        <p:spPr>
          <a:xfrm>
            <a:off x="4998243" y="642735"/>
            <a:ext cx="5869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这是一些要用到的提前定义好的实例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A753045-8363-43C6-0327-B1EB352B9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829" y="2028271"/>
            <a:ext cx="7297168" cy="286492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6E2251A-D5A5-8FD1-A88D-9F21744ED9B5}"/>
              </a:ext>
            </a:extLst>
          </p:cNvPr>
          <p:cNvSpPr txBox="1"/>
          <p:nvPr/>
        </p:nvSpPr>
        <p:spPr>
          <a:xfrm>
            <a:off x="1131208" y="2208502"/>
            <a:ext cx="22870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使用</a:t>
            </a:r>
            <a:r>
              <a:rPr lang="en-US" altLang="zh-CN" sz="2800" dirty="0" err="1"/>
              <a:t>getInstance</a:t>
            </a:r>
            <a:endParaRPr lang="en-US" altLang="zh-CN" sz="2800" dirty="0"/>
          </a:p>
          <a:p>
            <a:r>
              <a:rPr lang="zh-CN" altLang="en-US" sz="2800" dirty="0"/>
              <a:t>获得</a:t>
            </a:r>
            <a:r>
              <a:rPr lang="en-US" altLang="zh-CN" sz="2800" dirty="0" err="1"/>
              <a:t>ElectricMouse</a:t>
            </a:r>
            <a:r>
              <a:rPr lang="zh-CN" altLang="en-US" sz="2800" dirty="0"/>
              <a:t>实例</a:t>
            </a:r>
          </a:p>
        </p:txBody>
      </p:sp>
    </p:spTree>
    <p:extLst>
      <p:ext uri="{BB962C8B-B14F-4D97-AF65-F5344CB8AC3E}">
        <p14:creationId xmlns:p14="http://schemas.microsoft.com/office/powerpoint/2010/main" val="5393873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1607</Words>
  <Application>Microsoft Office PowerPoint</Application>
  <PresentationFormat>宽屏</PresentationFormat>
  <Paragraphs>121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等线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王 佳辉</cp:lastModifiedBy>
  <cp:revision>13</cp:revision>
  <dcterms:created xsi:type="dcterms:W3CDTF">2022-06-07T07:04:39Z</dcterms:created>
  <dcterms:modified xsi:type="dcterms:W3CDTF">2022-06-07T09:44:33Z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2E6604B759B9622687F89E62F250E0B8</vt:lpwstr>
  </property>
  <property fmtid="{D5CDD505-2E9C-101B-9397-08002B2CF9AE}" pid="3" name="KSOProductBuildVer">
    <vt:lpwstr>2052-4.2.2.6882</vt:lpwstr>
  </property>
</Properties>
</file>