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1" r:id="rId6"/>
    <p:sldId id="259" r:id="rId7"/>
    <p:sldId id="262" r:id="rId8"/>
    <p:sldId id="263" r:id="rId9"/>
    <p:sldId id="257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D8"/>
    <a:srgbClr val="596365"/>
    <a:srgbClr val="F6F6F6"/>
    <a:srgbClr val="227547"/>
    <a:srgbClr val="464646"/>
    <a:srgbClr val="660033"/>
    <a:srgbClr val="990033"/>
    <a:srgbClr val="A5002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65532-AAC4-4F6C-A71B-05CEEA6E6F36}" v="60" dt="2018-12-06T22:22:57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St Roseman" userId="fe6aa91b445600b3" providerId="LiveId" clId="{19F65532-AAC4-4F6C-A71B-05CEEA6E6F36}"/>
    <pc:docChg chg="modSld">
      <pc:chgData name="Paul St Roseman" userId="fe6aa91b445600b3" providerId="LiveId" clId="{19F65532-AAC4-4F6C-A71B-05CEEA6E6F36}" dt="2018-12-06T22:22:57.507" v="72" actId="20577"/>
      <pc:docMkLst>
        <pc:docMk/>
      </pc:docMkLst>
      <pc:sldChg chg="modSp">
        <pc:chgData name="Paul St Roseman" userId="fe6aa91b445600b3" providerId="LiveId" clId="{19F65532-AAC4-4F6C-A71B-05CEEA6E6F36}" dt="2018-12-06T22:16:13.649" v="70" actId="20577"/>
        <pc:sldMkLst>
          <pc:docMk/>
          <pc:sldMk cId="3985782431" sldId="256"/>
        </pc:sldMkLst>
        <pc:spChg chg="mod">
          <ac:chgData name="Paul St Roseman" userId="fe6aa91b445600b3" providerId="LiveId" clId="{19F65532-AAC4-4F6C-A71B-05CEEA6E6F36}" dt="2018-12-06T22:16:13.649" v="70" actId="20577"/>
          <ac:spMkLst>
            <pc:docMk/>
            <pc:sldMk cId="3985782431" sldId="256"/>
            <ac:spMk id="7" creationId="{92923672-E7FC-4161-A810-6F5405B2D381}"/>
          </ac:spMkLst>
        </pc:spChg>
      </pc:sldChg>
      <pc:sldChg chg="modSp">
        <pc:chgData name="Paul St Roseman" userId="fe6aa91b445600b3" providerId="LiveId" clId="{19F65532-AAC4-4F6C-A71B-05CEEA6E6F36}" dt="2018-12-06T22:16:29.442" v="71" actId="20577"/>
        <pc:sldMkLst>
          <pc:docMk/>
          <pc:sldMk cId="2144443030" sldId="258"/>
        </pc:sldMkLst>
        <pc:spChg chg="mod">
          <ac:chgData name="Paul St Roseman" userId="fe6aa91b445600b3" providerId="LiveId" clId="{19F65532-AAC4-4F6C-A71B-05CEEA6E6F36}" dt="2018-12-06T22:16:29.442" v="71" actId="20577"/>
          <ac:spMkLst>
            <pc:docMk/>
            <pc:sldMk cId="2144443030" sldId="258"/>
            <ac:spMk id="3" creationId="{0197743B-718D-44BA-897F-C3B15C18A5E9}"/>
          </ac:spMkLst>
        </pc:spChg>
        <pc:spChg chg="mod">
          <ac:chgData name="Paul St Roseman" userId="fe6aa91b445600b3" providerId="LiveId" clId="{19F65532-AAC4-4F6C-A71B-05CEEA6E6F36}" dt="2018-12-06T22:14:44.960" v="45" actId="20577"/>
          <ac:spMkLst>
            <pc:docMk/>
            <pc:sldMk cId="2144443030" sldId="258"/>
            <ac:spMk id="15" creationId="{8107E072-2F5E-4796-A464-DA5DBA53A880}"/>
          </ac:spMkLst>
        </pc:spChg>
      </pc:sldChg>
      <pc:sldChg chg="modSp">
        <pc:chgData name="Paul St Roseman" userId="fe6aa91b445600b3" providerId="LiveId" clId="{19F65532-AAC4-4F6C-A71B-05CEEA6E6F36}" dt="2018-12-06T22:22:57.507" v="72" actId="20577"/>
        <pc:sldMkLst>
          <pc:docMk/>
          <pc:sldMk cId="1641920364" sldId="265"/>
        </pc:sldMkLst>
        <pc:spChg chg="mod">
          <ac:chgData name="Paul St Roseman" userId="fe6aa91b445600b3" providerId="LiveId" clId="{19F65532-AAC4-4F6C-A71B-05CEEA6E6F36}" dt="2018-12-06T22:22:57.507" v="72" actId="20577"/>
          <ac:spMkLst>
            <pc:docMk/>
            <pc:sldMk cId="1641920364" sldId="265"/>
            <ac:spMk id="17" creationId="{67757163-990B-40B0-B81B-DA4F29AC5DD5}"/>
          </ac:spMkLst>
        </pc:spChg>
      </pc:sldChg>
      <pc:sldChg chg="modSp">
        <pc:chgData name="Paul St Roseman" userId="fe6aa91b445600b3" providerId="LiveId" clId="{19F65532-AAC4-4F6C-A71B-05CEEA6E6F36}" dt="2018-12-06T01:42:02.990" v="30" actId="166"/>
        <pc:sldMkLst>
          <pc:docMk/>
          <pc:sldMk cId="2562847269" sldId="268"/>
        </pc:sldMkLst>
        <pc:picChg chg="ord">
          <ac:chgData name="Paul St Roseman" userId="fe6aa91b445600b3" providerId="LiveId" clId="{19F65532-AAC4-4F6C-A71B-05CEEA6E6F36}" dt="2018-12-06T01:41:58.063" v="29" actId="166"/>
          <ac:picMkLst>
            <pc:docMk/>
            <pc:sldMk cId="2562847269" sldId="268"/>
            <ac:picMk id="9" creationId="{4319ED5D-DB9C-4C97-B221-6F78E4254E1F}"/>
          </ac:picMkLst>
        </pc:picChg>
        <pc:picChg chg="ord">
          <ac:chgData name="Paul St Roseman" userId="fe6aa91b445600b3" providerId="LiveId" clId="{19F65532-AAC4-4F6C-A71B-05CEEA6E6F36}" dt="2018-12-06T01:41:53.751" v="28" actId="166"/>
          <ac:picMkLst>
            <pc:docMk/>
            <pc:sldMk cId="2562847269" sldId="268"/>
            <ac:picMk id="17" creationId="{CEEE34D8-E2DD-4FC5-B668-9B5D896ED1AB}"/>
          </ac:picMkLst>
        </pc:picChg>
        <pc:picChg chg="ord">
          <ac:chgData name="Paul St Roseman" userId="fe6aa91b445600b3" providerId="LiveId" clId="{19F65532-AAC4-4F6C-A71B-05CEEA6E6F36}" dt="2018-12-06T01:42:02.990" v="30" actId="166"/>
          <ac:picMkLst>
            <pc:docMk/>
            <pc:sldMk cId="2562847269" sldId="268"/>
            <ac:picMk id="29" creationId="{A8E36CCB-6DAC-4D97-A80D-6D1BAD66B129}"/>
          </ac:picMkLst>
        </pc:picChg>
      </pc:sldChg>
      <pc:sldChg chg="modAnim">
        <pc:chgData name="Paul St Roseman" userId="fe6aa91b445600b3" providerId="LiveId" clId="{19F65532-AAC4-4F6C-A71B-05CEEA6E6F36}" dt="2018-12-06T01:38:56.123" v="26"/>
        <pc:sldMkLst>
          <pc:docMk/>
          <pc:sldMk cId="4013660502" sldId="269"/>
        </pc:sldMkLst>
      </pc:sldChg>
      <pc:sldChg chg="modAnim">
        <pc:chgData name="Paul St Roseman" userId="fe6aa91b445600b3" providerId="LiveId" clId="{19F65532-AAC4-4F6C-A71B-05CEEA6E6F36}" dt="2018-12-06T01:39:43.100" v="27"/>
        <pc:sldMkLst>
          <pc:docMk/>
          <pc:sldMk cId="487974483" sldId="270"/>
        </pc:sldMkLst>
      </pc:sldChg>
      <pc:sldChg chg="modAnim">
        <pc:chgData name="Paul St Roseman" userId="fe6aa91b445600b3" providerId="LiveId" clId="{19F65532-AAC4-4F6C-A71B-05CEEA6E6F36}" dt="2018-12-06T01:47:15.526" v="37"/>
        <pc:sldMkLst>
          <pc:docMk/>
          <pc:sldMk cId="4228330312" sldId="271"/>
        </pc:sldMkLst>
      </pc:sldChg>
      <pc:sldChg chg="modAnim">
        <pc:chgData name="Paul St Roseman" userId="fe6aa91b445600b3" providerId="LiveId" clId="{19F65532-AAC4-4F6C-A71B-05CEEA6E6F36}" dt="2018-12-06T01:46:08.764" v="31"/>
        <pc:sldMkLst>
          <pc:docMk/>
          <pc:sldMk cId="209887051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9B4-4EB1-4AC3-BC55-C0B9E9834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87727-ED70-483D-A187-FEC75EB9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5D0C-5850-484F-B0DF-CE193FA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74C9-32D7-4ECB-A3C0-CC60A45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7C84-1271-4045-85DA-B1A8121B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4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CE6-1374-4238-BC98-7D850CA7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88533-A784-4035-AF43-18EBBC2AB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41F9-B7E1-41EE-971F-023E670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51EE-157C-4904-98AF-9D99E9D7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F9BF-557A-40C3-AD3C-A8C7B76A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8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0AE24-88A1-4DA2-8095-13F70B41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8AE5D-E413-4229-A9DE-88B42579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EA82-C458-413F-90C7-CEF2714A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643B-04B3-4510-A782-1DF52EE3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3FC1-92C6-4394-8850-3254C04A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A19-1E86-4AAA-A4FD-9E11126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3752-C3B3-4816-A442-DA0BBA9E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C9CB-51E3-4EB6-B396-17D2EE6B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AAE1-5F54-4EBD-B1E4-70B8ABA5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CF17-C9B3-445D-8431-ABB1580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C0E3-3BD1-45C0-B9DC-C9CC266E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54EF-0B31-452D-B10D-3AEF5871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8B08-8CA4-4ECA-9F5E-FE8821F8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96CE-0D2C-496C-B0F7-EC41C1C8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BC24-A2A8-4406-90EF-CF033B0F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964-492A-4D4D-AD9E-619B957D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0E11-4CA5-44E9-A7CC-A35ADD1A8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87B3-E234-4AD1-BA4F-BC7BC955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BE40-9576-44EA-8E77-B01AE71B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F07BA-97F7-4E70-AA64-8CFEADBA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C3DAA-DA52-4202-8DE2-5B82439D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F52-1F48-45C0-860D-70414159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526C-353E-4812-AB1A-5B3E887C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606A8-680D-4A0D-9E94-8A0BC5C5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500FA-8335-4C3D-89F9-4B9164522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B6056-EC76-4748-9ABA-3F10ADEFB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D9A9B-9776-4EB9-AF7A-6965580C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9B9F3-92AC-4121-A347-E51063BA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AE210-4C69-4257-ADDC-6BBCD4CC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1C4B-28D8-4C44-8881-0D0C03D0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FF101-B10D-40E1-ACB5-7A9FB45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96C0-0174-4853-9544-82E774D1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4085-01BD-42C5-B253-977378C6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DC71C-F3B4-4594-B6FE-710E104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5F20-181A-4164-BD33-5CB1149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0B44-6205-4551-9137-3C3165C5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1AE6-F6F7-4A6F-A8C6-2885A203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658F-2A75-4B0D-BE66-3CB94426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2644E-9EF0-480C-AEAB-0B4BB695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6A999-BEF7-4289-9F2C-FC5C140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F12E-C597-4974-AEFD-F18E40E9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7E5D-1275-4C28-8145-D48CC464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AAB-0408-479A-8588-504FBE40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F23E6-7798-4D01-9E94-0C2BC1E14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A521-EE51-4590-9D07-283EA2D0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1B6C-2D2F-4663-AA59-69CDF88A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62C0-1516-4938-A320-56F64DCB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1CC0-11B9-4A87-B716-AD26AD5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E00E5-BFE2-4404-BD54-1AB5DB7E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4B5A-0813-45E3-B82C-C772349C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B2F0-29DC-41FD-98B7-6455B97DB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A06DE-BF7E-40DF-AF38-6ABFD49A0B8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8E19-9D2C-4037-A0B7-C79EAD46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35047-EA41-4E8A-A948-579BC4107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5AB1-F79B-405B-93D9-FD434C25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4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4060D-2EAF-431A-8475-DDFB296B8E09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8FDB2-D5D4-4F42-8CCC-39BFB8851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0532"/>
            <a:ext cx="3363132" cy="2043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23672-E7FC-4161-A810-6F5405B2D381}"/>
              </a:ext>
            </a:extLst>
          </p:cNvPr>
          <p:cNvSpPr txBox="1"/>
          <p:nvPr/>
        </p:nvSpPr>
        <p:spPr>
          <a:xfrm>
            <a:off x="4305994" y="1259175"/>
            <a:ext cx="72237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Breaking the Black Box of Data Analysis</a:t>
            </a:r>
          </a:p>
          <a:p>
            <a:endParaRPr lang="en-US" sz="2000" dirty="0"/>
          </a:p>
          <a:p>
            <a:r>
              <a:rPr lang="en-US" sz="3200" dirty="0"/>
              <a:t>December 6, 2018</a:t>
            </a:r>
          </a:p>
          <a:p>
            <a:endParaRPr lang="en-US" sz="3200" dirty="0"/>
          </a:p>
          <a:p>
            <a:r>
              <a:rPr lang="en-US" sz="3200" dirty="0"/>
              <a:t>Presenters</a:t>
            </a:r>
          </a:p>
          <a:p>
            <a:pPr lvl="1"/>
            <a:r>
              <a:rPr lang="en-US" sz="3200" dirty="0"/>
              <a:t>Paul St. Roseman</a:t>
            </a:r>
          </a:p>
          <a:p>
            <a:pPr lvl="1"/>
            <a:r>
              <a:rPr lang="en-US" sz="3200" dirty="0"/>
              <a:t>Roberto Flores</a:t>
            </a:r>
          </a:p>
        </p:txBody>
      </p:sp>
    </p:spTree>
    <p:extLst>
      <p:ext uri="{BB962C8B-B14F-4D97-AF65-F5344CB8AC3E}">
        <p14:creationId xmlns:p14="http://schemas.microsoft.com/office/powerpoint/2010/main" val="398578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57163-990B-40B0-B81B-DA4F29AC5DD5}"/>
              </a:ext>
            </a:extLst>
          </p:cNvPr>
          <p:cNvSpPr/>
          <p:nvPr/>
        </p:nvSpPr>
        <p:spPr>
          <a:xfrm>
            <a:off x="4792031" y="2282532"/>
            <a:ext cx="647838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/>
              <a:t>Task 2</a:t>
            </a:r>
          </a:p>
          <a:p>
            <a:pPr lvl="1"/>
            <a:r>
              <a:rPr lang="en-US" sz="3200" dirty="0"/>
              <a:t>Use machine learning to </a:t>
            </a:r>
            <a:r>
              <a:rPr lang="en-US" sz="3200"/>
              <a:t>identify relationships </a:t>
            </a:r>
            <a:r>
              <a:rPr lang="en-US" sz="3200" dirty="0"/>
              <a:t>between data variables.</a:t>
            </a:r>
          </a:p>
        </p:txBody>
      </p:sp>
    </p:spTree>
    <p:extLst>
      <p:ext uri="{BB962C8B-B14F-4D97-AF65-F5344CB8AC3E}">
        <p14:creationId xmlns:p14="http://schemas.microsoft.com/office/powerpoint/2010/main" val="164192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1B0973-5AE3-4269-BDD8-7910DDAC630B}"/>
              </a:ext>
            </a:extLst>
          </p:cNvPr>
          <p:cNvGrpSpPr/>
          <p:nvPr/>
        </p:nvGrpSpPr>
        <p:grpSpPr>
          <a:xfrm>
            <a:off x="4206240" y="1939880"/>
            <a:ext cx="2103120" cy="3747947"/>
            <a:chOff x="4206240" y="1939880"/>
            <a:chExt cx="2103120" cy="37479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1D8B6E-8995-432E-9535-8F8ED102030D}"/>
                </a:ext>
              </a:extLst>
            </p:cNvPr>
            <p:cNvSpPr txBox="1"/>
            <p:nvPr/>
          </p:nvSpPr>
          <p:spPr>
            <a:xfrm>
              <a:off x="4206240" y="4056611"/>
              <a:ext cx="2103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1</a:t>
              </a:r>
            </a:p>
            <a:p>
              <a:r>
                <a:rPr lang="en-US" sz="2000" dirty="0"/>
                <a:t>Wrangle data using Python and a </a:t>
              </a:r>
              <a:r>
                <a:rPr lang="en-US" sz="2000" dirty="0" err="1"/>
                <a:t>Jupyter</a:t>
              </a:r>
              <a:r>
                <a:rPr lang="en-US" sz="2000" dirty="0"/>
                <a:t> Notebook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2E1E81-9C6F-4C3B-B881-9F909A7AC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7" t="15492" r="16733" b="16334"/>
            <a:stretch/>
          </p:blipFill>
          <p:spPr>
            <a:xfrm>
              <a:off x="4335231" y="1939880"/>
              <a:ext cx="1680210" cy="172301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CB4678-6DBF-45C9-BBC3-1BF9B64BF831}"/>
              </a:ext>
            </a:extLst>
          </p:cNvPr>
          <p:cNvGrpSpPr/>
          <p:nvPr/>
        </p:nvGrpSpPr>
        <p:grpSpPr>
          <a:xfrm>
            <a:off x="6987540" y="2038237"/>
            <a:ext cx="2103120" cy="3341813"/>
            <a:chOff x="6987540" y="2038237"/>
            <a:chExt cx="2103120" cy="33418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F26A7-A687-48CA-A75E-F2E0861C0BCF}"/>
                </a:ext>
              </a:extLst>
            </p:cNvPr>
            <p:cNvSpPr txBox="1"/>
            <p:nvPr/>
          </p:nvSpPr>
          <p:spPr>
            <a:xfrm>
              <a:off x="6987540" y="4056611"/>
              <a:ext cx="21031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2</a:t>
              </a:r>
            </a:p>
            <a:p>
              <a:r>
                <a:rPr lang="en-US" sz="2000" dirty="0"/>
                <a:t>Create data visualization using Excel</a:t>
              </a:r>
            </a:p>
          </p:txBody>
        </p: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575512AD-C897-40BC-BC0A-6EB320146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1" r="14191"/>
            <a:stretch/>
          </p:blipFill>
          <p:spPr bwMode="auto">
            <a:xfrm>
              <a:off x="7198995" y="2038237"/>
              <a:ext cx="1680210" cy="1624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DF05D1-90BD-4151-9392-8FC6A35CF5CD}"/>
              </a:ext>
            </a:extLst>
          </p:cNvPr>
          <p:cNvGrpSpPr/>
          <p:nvPr/>
        </p:nvGrpSpPr>
        <p:grpSpPr>
          <a:xfrm>
            <a:off x="9768840" y="1806861"/>
            <a:ext cx="2103120" cy="3865960"/>
            <a:chOff x="9768840" y="1821867"/>
            <a:chExt cx="2103120" cy="38659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276F2B-0D43-4AB7-8279-2CF2668459A1}"/>
                </a:ext>
              </a:extLst>
            </p:cNvPr>
            <p:cNvSpPr txBox="1"/>
            <p:nvPr/>
          </p:nvSpPr>
          <p:spPr>
            <a:xfrm>
              <a:off x="9768840" y="4056611"/>
              <a:ext cx="2103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Step 3</a:t>
              </a:r>
            </a:p>
            <a:p>
              <a:r>
                <a:rPr lang="en-US" sz="2000" dirty="0"/>
                <a:t>Test relationships between variables using machine learning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00CDD9-B00A-49EB-8DA2-9576BD0F2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332" y="1821867"/>
              <a:ext cx="1890136" cy="205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845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1</a:t>
              </a:r>
            </a:p>
            <a:p>
              <a:pPr algn="ctr"/>
              <a:r>
                <a:rPr lang="en-US" sz="2800" b="1" dirty="0"/>
                <a:t>Data Wrangling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2B8D015-1D54-4B4D-92D9-A3EB8E0B809E}"/>
              </a:ext>
            </a:extLst>
          </p:cNvPr>
          <p:cNvSpPr/>
          <p:nvPr/>
        </p:nvSpPr>
        <p:spPr>
          <a:xfrm>
            <a:off x="6541739" y="1142405"/>
            <a:ext cx="500853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Content from 13 CV files were merged.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total data set included 1,991 rows of with over 300 variables.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The final transformed data set included 641 rows and 200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70549-1B46-4999-9F19-8BEB4431E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13"/>
          <a:stretch/>
        </p:blipFill>
        <p:spPr>
          <a:xfrm>
            <a:off x="3363132" y="0"/>
            <a:ext cx="228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3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2275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247382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2</a:t>
              </a:r>
            </a:p>
            <a:p>
              <a:pPr algn="ctr"/>
              <a:r>
                <a:rPr lang="en-US" sz="2800" b="1" dirty="0"/>
                <a:t>Data Visualization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7F9CB6D-2A8C-480C-BE67-CAFBBC06C71A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7054886" y="1681963"/>
            <a:ext cx="764765" cy="198368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978816-97CB-4A72-BB2B-9CACAEEFBF0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7054886" y="3665648"/>
            <a:ext cx="764765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5860D1-E5A9-45F9-962E-FB7C5278DE1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18967" y="1983250"/>
            <a:ext cx="0" cy="91498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E689BDD-6642-42C0-ACDD-803F5181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48" y="2898233"/>
            <a:ext cx="3271838" cy="153483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1A3C753-0DFA-457D-87FF-3AD650528E78}"/>
              </a:ext>
            </a:extLst>
          </p:cNvPr>
          <p:cNvCxnSpPr>
            <a:stCxn id="6" idx="3"/>
            <a:endCxn id="29" idx="1"/>
          </p:cNvCxnSpPr>
          <p:nvPr/>
        </p:nvCxnSpPr>
        <p:spPr>
          <a:xfrm>
            <a:off x="7054886" y="3665649"/>
            <a:ext cx="763063" cy="2062447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EAD1E8A-6A94-491E-81FC-618C3241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48" y="141644"/>
            <a:ext cx="3271838" cy="1841606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E34D8-E2DD-4FC5-B668-9B5D896ED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651" y="2795849"/>
            <a:ext cx="4089904" cy="173959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19ED5D-DB9C-4C97-B221-6F78E4254E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407"/>
          <a:stretch/>
        </p:blipFill>
        <p:spPr>
          <a:xfrm>
            <a:off x="7819651" y="962694"/>
            <a:ext cx="4088202" cy="1438537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E36CCB-6DAC-4D97-A80D-6D1BAD66B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7949" y="4930065"/>
            <a:ext cx="4089904" cy="1596061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284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A47EB319-D52A-4644-A557-EFCEAC2D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401" y="0"/>
            <a:ext cx="5961739" cy="110007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Machine Learning</a:t>
            </a:r>
            <a:br>
              <a:rPr lang="en-US" sz="4000" b="1" dirty="0">
                <a:latin typeface="+mn-lt"/>
              </a:rPr>
            </a:br>
            <a:r>
              <a:rPr lang="en-US" sz="3200" i="1" dirty="0">
                <a:latin typeface="+mn-lt"/>
              </a:rPr>
              <a:t>Regression Analysis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1E32602-6F6C-4241-A785-7F80E670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62842"/>
            <a:ext cx="5922135" cy="3500830"/>
          </a:xfrm>
        </p:spPr>
        <p:txBody>
          <a:bodyPr>
            <a:noAutofit/>
          </a:bodyPr>
          <a:lstStyle/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Focus: Data Munging and Deciding </a:t>
            </a:r>
            <a:r>
              <a:rPr lang="en-US" sz="2800" b="1" dirty="0"/>
              <a:t>(y)</a:t>
            </a:r>
            <a:r>
              <a:rPr lang="en-US" sz="2800" dirty="0"/>
              <a:t> Dependent Variable and </a:t>
            </a:r>
            <a:r>
              <a:rPr lang="en-US" sz="2800" b="1" dirty="0"/>
              <a:t>(x)</a:t>
            </a:r>
            <a:r>
              <a:rPr lang="en-US" sz="2800" dirty="0"/>
              <a:t> Independent variable </a:t>
            </a:r>
          </a:p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Used </a:t>
            </a:r>
            <a:r>
              <a:rPr lang="en-US" sz="2800" b="1" dirty="0"/>
              <a:t>Google Cloud Platform</a:t>
            </a:r>
            <a:r>
              <a:rPr lang="en-US" sz="2800" dirty="0"/>
              <a:t> [GCP]</a:t>
            </a:r>
          </a:p>
          <a:p>
            <a:pPr marL="342900" indent="-342900" algn="l" fontAlgn="base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Used </a:t>
            </a:r>
            <a:r>
              <a:rPr lang="en-US" sz="2800" b="1" i="1" dirty="0" err="1"/>
              <a:t>Dataprep</a:t>
            </a:r>
            <a:r>
              <a:rPr lang="en-US" sz="2800" dirty="0"/>
              <a:t> service to support data munging and </a:t>
            </a:r>
            <a:r>
              <a:rPr lang="en-US" sz="2800" i="1" dirty="0"/>
              <a:t>high level</a:t>
            </a:r>
            <a:r>
              <a:rPr lang="en-US" sz="2800" dirty="0"/>
              <a:t> Data correlation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C79B49-8D9A-4396-A3D5-93CD1DAE8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24"/>
          <a:stretch/>
        </p:blipFill>
        <p:spPr>
          <a:xfrm>
            <a:off x="3381273" y="-1"/>
            <a:ext cx="2298310" cy="685799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366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E5DFECC-28F3-4C42-B656-7EFCEFBB27C6}"/>
              </a:ext>
            </a:extLst>
          </p:cNvPr>
          <p:cNvSpPr txBox="1">
            <a:spLocks/>
          </p:cNvSpPr>
          <p:nvPr/>
        </p:nvSpPr>
        <p:spPr>
          <a:xfrm>
            <a:off x="3352800" y="0"/>
            <a:ext cx="885217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Data Prep</a:t>
            </a:r>
          </a:p>
          <a:p>
            <a:r>
              <a:rPr lang="en-US" sz="3200" i="1" dirty="0">
                <a:latin typeface="+mn-lt"/>
              </a:rPr>
              <a:t>Drafting Hypothesis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DE668A0-F557-4F62-876B-7D27594E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332" y="1951541"/>
            <a:ext cx="7918801" cy="3704191"/>
          </a:xfrm>
          <a:prstGeom prst="rect">
            <a:avLst/>
          </a:prstGeom>
          <a:solidFill>
            <a:srgbClr val="DFDBD8"/>
          </a:solidFill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7974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E5DFECC-28F3-4C42-B656-7EFCEFBB27C6}"/>
              </a:ext>
            </a:extLst>
          </p:cNvPr>
          <p:cNvSpPr txBox="1">
            <a:spLocks/>
          </p:cNvSpPr>
          <p:nvPr/>
        </p:nvSpPr>
        <p:spPr>
          <a:xfrm>
            <a:off x="3308213" y="366598"/>
            <a:ext cx="8852174" cy="628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</a:rPr>
              <a:t>Hypothesis &amp; Testing Variables</a:t>
            </a:r>
            <a:r>
              <a:rPr lang="en-US" sz="3200" i="1" dirty="0">
                <a:latin typeface="+mn-lt"/>
              </a:rPr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DC2816-3A27-414A-9442-E6533BFF3AA7}"/>
              </a:ext>
            </a:extLst>
          </p:cNvPr>
          <p:cNvSpPr txBox="1">
            <a:spLocks/>
          </p:cNvSpPr>
          <p:nvPr/>
        </p:nvSpPr>
        <p:spPr>
          <a:xfrm>
            <a:off x="4114800" y="1825625"/>
            <a:ext cx="723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i="1" dirty="0"/>
              <a:t>Preliminary Finding: Students who take more time to complete the MAP test have lower RIT scores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Analysis 1:Test Growth Mindset Survey Questions [X Variable] Against Scores [Y Variable]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Analysis 2: Test Growth Mindset Average Scores [X Variable] Against Test Scores [Y Variable]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887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BA464AD-A0C6-7447-801F-B03713F3F0DB}"/>
              </a:ext>
            </a:extLst>
          </p:cNvPr>
          <p:cNvSpPr>
            <a:spLocks noGrp="1"/>
          </p:cNvSpPr>
          <p:nvPr/>
        </p:nvSpPr>
        <p:spPr>
          <a:xfrm>
            <a:off x="3352799" y="0"/>
            <a:ext cx="8839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Model Predictions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FEA44C30-83B2-4AE2-AF6F-A95D8EE9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43" y="1752276"/>
            <a:ext cx="8198711" cy="3353448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33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DFDBD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46208" cy="6161314"/>
            <a:chOff x="457200" y="696686"/>
            <a:chExt cx="2446208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75340" y="1370345"/>
              <a:ext cx="24280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Step 3</a:t>
              </a:r>
            </a:p>
            <a:p>
              <a:pPr algn="ctr"/>
              <a:r>
                <a:rPr lang="en-US" sz="2800" b="1" dirty="0"/>
                <a:t>Machine Learning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BA464AD-A0C6-7447-801F-B03713F3F0DB}"/>
              </a:ext>
            </a:extLst>
          </p:cNvPr>
          <p:cNvSpPr>
            <a:spLocks noGrp="1"/>
          </p:cNvSpPr>
          <p:nvPr/>
        </p:nvSpPr>
        <p:spPr>
          <a:xfrm>
            <a:off x="3352799" y="0"/>
            <a:ext cx="8839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Engagement Vs. RIT Scores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C4B99F04-DDD6-E64C-801F-485CED39184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805" y="1653755"/>
            <a:ext cx="8183522" cy="3550489"/>
          </a:xfrm>
          <a:prstGeom prst="rect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29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Question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760420" y="2644170"/>
            <a:ext cx="63952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How do we make data analysis an inclusive, engaging and empowering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214444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768733" y="2644170"/>
            <a:ext cx="63952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Data Use Consulting Group (DCG) is a firm that specializes in collaborative program evaluation research.</a:t>
            </a:r>
          </a:p>
        </p:txBody>
      </p:sp>
    </p:spTree>
    <p:extLst>
      <p:ext uri="{BB962C8B-B14F-4D97-AF65-F5344CB8AC3E}">
        <p14:creationId xmlns:p14="http://schemas.microsoft.com/office/powerpoint/2010/main" val="379803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860173" y="2151727"/>
            <a:ext cx="6478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DCG works with mid-size education and human service organizations to develop custom solutions that design, implement, and sustain cost effective internal program evaluation studies.</a:t>
            </a:r>
          </a:p>
        </p:txBody>
      </p:sp>
    </p:spTree>
    <p:extLst>
      <p:ext uri="{BB962C8B-B14F-4D97-AF65-F5344CB8AC3E}">
        <p14:creationId xmlns:p14="http://schemas.microsoft.com/office/powerpoint/2010/main" val="280551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Who we are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197743B-718D-44BA-897F-C3B15C18A5E9}"/>
              </a:ext>
            </a:extLst>
          </p:cNvPr>
          <p:cNvSpPr/>
          <p:nvPr/>
        </p:nvSpPr>
        <p:spPr>
          <a:xfrm>
            <a:off x="4285670" y="2470174"/>
            <a:ext cx="64783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/>
              <a:t>DCG guiding principal is: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146D2-FA4B-45CA-ADBC-FCA4D5D37E2F}"/>
              </a:ext>
            </a:extLst>
          </p:cNvPr>
          <p:cNvSpPr/>
          <p:nvPr/>
        </p:nvSpPr>
        <p:spPr>
          <a:xfrm>
            <a:off x="3602849" y="3710191"/>
            <a:ext cx="49863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3200" dirty="0">
                <a:solidFill>
                  <a:srgbClr val="A50021"/>
                </a:solidFill>
              </a:rPr>
              <a:t>Your data… your decisions</a:t>
            </a:r>
          </a:p>
        </p:txBody>
      </p:sp>
    </p:spTree>
    <p:extLst>
      <p:ext uri="{BB962C8B-B14F-4D97-AF65-F5344CB8AC3E}">
        <p14:creationId xmlns:p14="http://schemas.microsoft.com/office/powerpoint/2010/main" val="77095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13789 2.22222E-6 C 0.19974 2.22222E-6 0.27591 0.01991 0.27591 0.03611 L 0.27591 0.07245 " pathEditMode="relative" rAng="0" ptsTypes="AAAA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3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1805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53164B-153F-437E-A4A2-8544ED2CEA86}"/>
              </a:ext>
            </a:extLst>
          </p:cNvPr>
          <p:cNvSpPr/>
          <p:nvPr/>
        </p:nvSpPr>
        <p:spPr>
          <a:xfrm>
            <a:off x="3820332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E7D90-578C-4DC3-8EA9-8D978CF0C8FE}"/>
              </a:ext>
            </a:extLst>
          </p:cNvPr>
          <p:cNvSpPr/>
          <p:nvPr/>
        </p:nvSpPr>
        <p:spPr>
          <a:xfrm>
            <a:off x="5940078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214249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Challenge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53164B-153F-437E-A4A2-8544ED2CEA86}"/>
              </a:ext>
            </a:extLst>
          </p:cNvPr>
          <p:cNvSpPr/>
          <p:nvPr/>
        </p:nvSpPr>
        <p:spPr>
          <a:xfrm>
            <a:off x="3820332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E7D90-578C-4DC3-8EA9-8D978CF0C8FE}"/>
              </a:ext>
            </a:extLst>
          </p:cNvPr>
          <p:cNvSpPr/>
          <p:nvPr/>
        </p:nvSpPr>
        <p:spPr>
          <a:xfrm>
            <a:off x="5940078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Collect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FA3E1-22E9-4B0A-8BFF-39E8AE09E787}"/>
              </a:ext>
            </a:extLst>
          </p:cNvPr>
          <p:cNvSpPr txBox="1"/>
          <p:nvPr/>
        </p:nvSpPr>
        <p:spPr>
          <a:xfrm>
            <a:off x="3820332" y="4904509"/>
            <a:ext cx="8212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analysis is a black box experience</a:t>
            </a:r>
          </a:p>
          <a:p>
            <a:pPr algn="ctr"/>
            <a:r>
              <a:rPr lang="en-US" sz="3200" dirty="0"/>
              <a:t>for DCG clients that needs to be disrupted.</a:t>
            </a:r>
          </a:p>
        </p:txBody>
      </p:sp>
    </p:spTree>
    <p:extLst>
      <p:ext uri="{BB962C8B-B14F-4D97-AF65-F5344CB8AC3E}">
        <p14:creationId xmlns:p14="http://schemas.microsoft.com/office/powerpoint/2010/main" val="395383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0033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The Challenge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792747-3669-42C0-BD6F-DF76CAF3A5F3}"/>
              </a:ext>
            </a:extLst>
          </p:cNvPr>
          <p:cNvSpPr/>
          <p:nvPr/>
        </p:nvSpPr>
        <p:spPr>
          <a:xfrm>
            <a:off x="8059824" y="3054927"/>
            <a:ext cx="1853738" cy="748146"/>
          </a:xfrm>
          <a:prstGeom prst="roundRect">
            <a:avLst/>
          </a:prstGeom>
          <a:solidFill>
            <a:srgbClr val="660033"/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Analyze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94359F-3E45-4C97-84FB-43AEC8215000}"/>
              </a:ext>
            </a:extLst>
          </p:cNvPr>
          <p:cNvSpPr/>
          <p:nvPr/>
        </p:nvSpPr>
        <p:spPr>
          <a:xfrm>
            <a:off x="10179570" y="3054927"/>
            <a:ext cx="1853738" cy="748146"/>
          </a:xfrm>
          <a:prstGeom prst="roundRect">
            <a:avLst/>
          </a:prstGeom>
          <a:solidFill>
            <a:srgbClr val="660033"/>
          </a:solidFill>
          <a:ln w="28575"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B4689-656D-4512-A600-5DAA5C511B90}"/>
              </a:ext>
            </a:extLst>
          </p:cNvPr>
          <p:cNvSpPr/>
          <p:nvPr/>
        </p:nvSpPr>
        <p:spPr>
          <a:xfrm>
            <a:off x="7383109" y="4767487"/>
            <a:ext cx="1271847" cy="48632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68837D-2B1F-4944-B805-411183E52B4B}"/>
              </a:ext>
            </a:extLst>
          </p:cNvPr>
          <p:cNvGrpSpPr/>
          <p:nvPr/>
        </p:nvGrpSpPr>
        <p:grpSpPr>
          <a:xfrm>
            <a:off x="3820332" y="3975683"/>
            <a:ext cx="3164120" cy="2611877"/>
            <a:chOff x="3820332" y="3975683"/>
            <a:chExt cx="3164120" cy="2611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27AB06-DB27-43B3-A70E-6254758282BF}"/>
                </a:ext>
              </a:extLst>
            </p:cNvPr>
            <p:cNvSpPr txBox="1"/>
            <p:nvPr/>
          </p:nvSpPr>
          <p:spPr>
            <a:xfrm>
              <a:off x="3820332" y="6218228"/>
              <a:ext cx="31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Static Reports and PowerPoints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C213B9-E04F-4A0F-8C8E-8B07776B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288" y="3975683"/>
              <a:ext cx="2300208" cy="23002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B292D6-C1EC-464F-B3AB-2D6401EAB61F}"/>
              </a:ext>
            </a:extLst>
          </p:cNvPr>
          <p:cNvGrpSpPr/>
          <p:nvPr/>
        </p:nvGrpSpPr>
        <p:grpSpPr>
          <a:xfrm>
            <a:off x="8869188" y="4433568"/>
            <a:ext cx="3164120" cy="2153992"/>
            <a:chOff x="8869188" y="4433568"/>
            <a:chExt cx="3164120" cy="21539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7FEC06-B2FA-42E8-93B2-B26C3B2AA795}"/>
                </a:ext>
              </a:extLst>
            </p:cNvPr>
            <p:cNvSpPr txBox="1"/>
            <p:nvPr/>
          </p:nvSpPr>
          <p:spPr>
            <a:xfrm>
              <a:off x="8869188" y="6218228"/>
              <a:ext cx="316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Interactive Visualizations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CF13CA-F554-4533-A812-B663BF44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5570" y="4433568"/>
              <a:ext cx="2094968" cy="15017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6224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707C4-2F04-4B29-A737-7BBF17FE0276}"/>
              </a:ext>
            </a:extLst>
          </p:cNvPr>
          <p:cNvSpPr/>
          <p:nvPr/>
        </p:nvSpPr>
        <p:spPr>
          <a:xfrm>
            <a:off x="0" y="0"/>
            <a:ext cx="336313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D100A-64AA-4381-AB8C-55C895EBCAB0}"/>
              </a:ext>
            </a:extLst>
          </p:cNvPr>
          <p:cNvGrpSpPr/>
          <p:nvPr/>
        </p:nvGrpSpPr>
        <p:grpSpPr>
          <a:xfrm>
            <a:off x="457200" y="696686"/>
            <a:ext cx="2438400" cy="6161314"/>
            <a:chOff x="457200" y="696686"/>
            <a:chExt cx="2438400" cy="61613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BED984-6964-4707-BF41-DAF17338F9B1}"/>
                </a:ext>
              </a:extLst>
            </p:cNvPr>
            <p:cNvGrpSpPr/>
            <p:nvPr/>
          </p:nvGrpSpPr>
          <p:grpSpPr>
            <a:xfrm>
              <a:off x="457200" y="696686"/>
              <a:ext cx="2438400" cy="6161314"/>
              <a:chOff x="457200" y="696686"/>
              <a:chExt cx="2438400" cy="616131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DBE9B78-2B79-4DA3-9F20-A6FFFD8F9881}"/>
                  </a:ext>
                </a:extLst>
              </p:cNvPr>
              <p:cNvCxnSpPr>
                <a:cxnSpLocks/>
                <a:stCxn id="7" idx="4"/>
                <a:endCxn id="2" idx="2"/>
              </p:cNvCxnSpPr>
              <p:nvPr/>
            </p:nvCxnSpPr>
            <p:spPr>
              <a:xfrm>
                <a:off x="1676400" y="3429000"/>
                <a:ext cx="5166" cy="3429000"/>
              </a:xfrm>
              <a:prstGeom prst="line">
                <a:avLst/>
              </a:prstGeom>
              <a:ln w="254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03A228-9C2D-4436-95B8-915C26D41941}"/>
                  </a:ext>
                </a:extLst>
              </p:cNvPr>
              <p:cNvSpPr/>
              <p:nvPr/>
            </p:nvSpPr>
            <p:spPr>
              <a:xfrm>
                <a:off x="457200" y="696686"/>
                <a:ext cx="2438400" cy="27323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07E072-2F5E-4796-A464-DA5DBA53A880}"/>
                </a:ext>
              </a:extLst>
            </p:cNvPr>
            <p:cNvSpPr txBox="1"/>
            <p:nvPr/>
          </p:nvSpPr>
          <p:spPr>
            <a:xfrm>
              <a:off x="457200" y="1801233"/>
              <a:ext cx="2428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Project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57163-990B-40B0-B81B-DA4F29AC5DD5}"/>
              </a:ext>
            </a:extLst>
          </p:cNvPr>
          <p:cNvSpPr/>
          <p:nvPr/>
        </p:nvSpPr>
        <p:spPr>
          <a:xfrm>
            <a:off x="4782899" y="1790090"/>
            <a:ext cx="6478387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/>
              <a:t>Task 1</a:t>
            </a:r>
          </a:p>
          <a:p>
            <a:pPr lvl="1"/>
            <a:r>
              <a:rPr lang="en-US" sz="3200" dirty="0"/>
              <a:t>Merge academic assessment, social emotional learning, and cultural climate data tables into one interactive visualization for a local Bay Area Charter school.</a:t>
            </a:r>
          </a:p>
        </p:txBody>
      </p:sp>
    </p:spTree>
    <p:extLst>
      <p:ext uri="{BB962C8B-B14F-4D97-AF65-F5344CB8AC3E}">
        <p14:creationId xmlns:p14="http://schemas.microsoft.com/office/powerpoint/2010/main" val="285148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370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Regression 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St Roseman</dc:creator>
  <cp:lastModifiedBy>Paul St Roseman</cp:lastModifiedBy>
  <cp:revision>31</cp:revision>
  <dcterms:created xsi:type="dcterms:W3CDTF">2018-12-05T16:21:15Z</dcterms:created>
  <dcterms:modified xsi:type="dcterms:W3CDTF">2018-12-06T22:23:01Z</dcterms:modified>
</cp:coreProperties>
</file>