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66" r:id="rId3"/>
    <p:sldId id="305" r:id="rId4"/>
    <p:sldId id="262" r:id="rId5"/>
    <p:sldId id="303" r:id="rId6"/>
    <p:sldId id="304" r:id="rId7"/>
    <p:sldId id="309" r:id="rId8"/>
    <p:sldId id="311" r:id="rId9"/>
    <p:sldId id="312" r:id="rId10"/>
    <p:sldId id="274" r:id="rId11"/>
    <p:sldId id="283" r:id="rId12"/>
    <p:sldId id="277" r:id="rId13"/>
    <p:sldId id="307" r:id="rId14"/>
    <p:sldId id="280" r:id="rId15"/>
    <p:sldId id="294" r:id="rId16"/>
    <p:sldId id="295" r:id="rId17"/>
    <p:sldId id="279" r:id="rId18"/>
    <p:sldId id="287" r:id="rId19"/>
    <p:sldId id="288" r:id="rId20"/>
    <p:sldId id="290" r:id="rId21"/>
    <p:sldId id="293" r:id="rId22"/>
    <p:sldId id="291" r:id="rId23"/>
    <p:sldId id="296" r:id="rId24"/>
    <p:sldId id="297" r:id="rId25"/>
    <p:sldId id="308" r:id="rId26"/>
    <p:sldId id="301" r:id="rId27"/>
    <p:sldId id="269" r:id="rId28"/>
    <p:sldId id="302" r:id="rId29"/>
    <p:sldId id="298" r:id="rId30"/>
    <p:sldId id="299" r:id="rId31"/>
    <p:sldId id="30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lake Anthony Wilson" initials="BAW" lastIdx="1" clrIdx="0">
    <p:extLst>
      <p:ext uri="{19B8F6BF-5375-455C-9EA6-DF929625EA0E}">
        <p15:presenceInfo xmlns:p15="http://schemas.microsoft.com/office/powerpoint/2012/main" userId="S::wilso692@purdue.edu::1d628ca1-de08-412a-ac49-5c503af1379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63" autoAdjust="0"/>
    <p:restoredTop sz="94660"/>
  </p:normalViewPr>
  <p:slideViewPr>
    <p:cSldViewPr snapToGrid="0">
      <p:cViewPr varScale="1">
        <p:scale>
          <a:sx n="77" d="100"/>
          <a:sy n="77" d="100"/>
        </p:scale>
        <p:origin x="114" y="7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D525A2-EAC8-4113-B1C4-15BC55BC8B4B}" type="datetimeFigureOut">
              <a:rPr lang="en-US" smtClean="0"/>
              <a:t>4/26/2022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44BCF7-99A4-406D-9A88-0BCF73D579DA}" type="slidenum">
              <a:rPr lang="en-US" smtClean="0"/>
              <a:t>‹#›</a:t>
            </a:fld>
            <a:endParaRPr lang="en-US"/>
          </a:p>
        </p:txBody>
      </p:sp>
    </p:spTree>
    <p:extLst>
      <p:ext uri="{BB962C8B-B14F-4D97-AF65-F5344CB8AC3E}">
        <p14:creationId xmlns:p14="http://schemas.microsoft.com/office/powerpoint/2010/main" val="4069076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Main contribution of the work was to develop an alternating SVD method for decomposing A.</a:t>
            </a:r>
          </a:p>
        </p:txBody>
      </p:sp>
      <p:sp>
        <p:nvSpPr>
          <p:cNvPr id="4" name="Slide Number Placeholder 3"/>
          <p:cNvSpPr>
            <a:spLocks noGrp="1"/>
          </p:cNvSpPr>
          <p:nvPr>
            <p:ph type="sldNum" sz="quarter" idx="5"/>
          </p:nvPr>
        </p:nvSpPr>
        <p:spPr/>
        <p:txBody>
          <a:bodyPr/>
          <a:lstStyle/>
          <a:p>
            <a:fld id="{8744BCF7-99A4-406D-9A88-0BCF73D579DA}" type="slidenum">
              <a:rPr lang="en-US" smtClean="0"/>
              <a:t>17</a:t>
            </a:fld>
            <a:endParaRPr lang="en-US"/>
          </a:p>
        </p:txBody>
      </p:sp>
    </p:spTree>
    <p:extLst>
      <p:ext uri="{BB962C8B-B14F-4D97-AF65-F5344CB8AC3E}">
        <p14:creationId xmlns:p14="http://schemas.microsoft.com/office/powerpoint/2010/main" val="3068305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Main contribution of the work was to develop an alternating SVD method for decomposing A.</a:t>
            </a:r>
          </a:p>
        </p:txBody>
      </p:sp>
      <p:sp>
        <p:nvSpPr>
          <p:cNvPr id="4" name="Slide Number Placeholder 3"/>
          <p:cNvSpPr>
            <a:spLocks noGrp="1"/>
          </p:cNvSpPr>
          <p:nvPr>
            <p:ph type="sldNum" sz="quarter" idx="5"/>
          </p:nvPr>
        </p:nvSpPr>
        <p:spPr/>
        <p:txBody>
          <a:bodyPr/>
          <a:lstStyle/>
          <a:p>
            <a:fld id="{8744BCF7-99A4-406D-9A88-0BCF73D579DA}" type="slidenum">
              <a:rPr lang="en-US" smtClean="0"/>
              <a:t>18</a:t>
            </a:fld>
            <a:endParaRPr lang="en-US"/>
          </a:p>
        </p:txBody>
      </p:sp>
    </p:spTree>
    <p:extLst>
      <p:ext uri="{BB962C8B-B14F-4D97-AF65-F5344CB8AC3E}">
        <p14:creationId xmlns:p14="http://schemas.microsoft.com/office/powerpoint/2010/main" val="2145171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8F3A2B-14A6-8F47-B753-A658CA12576A}" type="slidenum">
              <a:rPr lang="en-US" smtClean="0"/>
              <a:t>28</a:t>
            </a:fld>
            <a:endParaRPr lang="en-US"/>
          </a:p>
        </p:txBody>
      </p:sp>
    </p:spTree>
    <p:extLst>
      <p:ext uri="{BB962C8B-B14F-4D97-AF65-F5344CB8AC3E}">
        <p14:creationId xmlns:p14="http://schemas.microsoft.com/office/powerpoint/2010/main" val="4568514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source Page - PPT Accessibility">
    <p:bg>
      <p:bgPr>
        <a:solidFill>
          <a:schemeClr val="accent4"/>
        </a:solidFill>
        <a:effectLst/>
      </p:bgPr>
    </p:bg>
    <p:spTree>
      <p:nvGrpSpPr>
        <p:cNvPr id="1" name=""/>
        <p:cNvGrpSpPr/>
        <p:nvPr/>
      </p:nvGrpSpPr>
      <p:grpSpPr>
        <a:xfrm>
          <a:off x="0" y="0"/>
          <a:ext cx="0" cy="0"/>
          <a:chOff x="0" y="0"/>
          <a:chExt cx="0" cy="0"/>
        </a:xfrm>
      </p:grpSpPr>
      <p:sp>
        <p:nvSpPr>
          <p:cNvPr id="3" name="PPT Accessibility"/>
          <p:cNvSpPr>
            <a:spLocks noGrp="1"/>
          </p:cNvSpPr>
          <p:nvPr>
            <p:ph type="subTitle" idx="1" hasCustomPrompt="1"/>
          </p:nvPr>
        </p:nvSpPr>
        <p:spPr>
          <a:xfrm>
            <a:off x="2667001" y="1597307"/>
            <a:ext cx="6581495" cy="1038746"/>
          </a:xfrm>
          <a:noFill/>
        </p:spPr>
        <p:txBody>
          <a:bodyPr wrap="square" lIns="0" tIns="0" rIns="0" bIns="0" anchor="t" anchorCtr="0">
            <a:spAutoFit/>
          </a:bodyPr>
          <a:lstStyle>
            <a:lvl1pPr marL="0" indent="0" algn="l">
              <a:buNone/>
              <a:defRPr lang="en-US" b="0" smtClean="0">
                <a:solidFill>
                  <a:schemeClr val="bg1"/>
                </a:solidFill>
                <a:effectLst/>
              </a:defRPr>
            </a:lvl1pPr>
            <a:lvl2pPr marL="342900" indent="0" algn="ctr">
              <a:buNone/>
              <a:defRPr sz="1425"/>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effectLst/>
                <a:latin typeface="Acumin Pro" panose="020B0504020202020204" pitchFamily="34" charset="77"/>
              </a:rPr>
              <a:t>Support the Purdue University brand in your presentations by using a brand-friendly template. This template uses an accessible master layout. Please note that some changes  to the PowerPoint template could impact accessibility by those with disabilities. Follow the instructions provided by Microsoft Office to ensure that your PowerPoint presentations are accessible to all users:</a:t>
            </a:r>
          </a:p>
        </p:txBody>
      </p:sp>
      <p:sp>
        <p:nvSpPr>
          <p:cNvPr id="10" name="PPT Accessibility URL" descr="PPT Accessibility URL">
            <a:extLst>
              <a:ext uri="{FF2B5EF4-FFF2-40B4-BE49-F238E27FC236}">
                <a16:creationId xmlns:a16="http://schemas.microsoft.com/office/drawing/2014/main" id="{E7B0FF2D-DA7C-7D4D-A32C-27DF18CCFBFD}"/>
              </a:ext>
            </a:extLst>
          </p:cNvPr>
          <p:cNvSpPr>
            <a:spLocks noGrp="1"/>
          </p:cNvSpPr>
          <p:nvPr>
            <p:ph type="body" sz="quarter" idx="14" hasCustomPrompt="1"/>
          </p:nvPr>
        </p:nvSpPr>
        <p:spPr>
          <a:xfrm>
            <a:off x="2667001" y="3813008"/>
            <a:ext cx="6725195" cy="602238"/>
          </a:xfrm>
        </p:spPr>
        <p:txBody>
          <a:bodyPr lIns="0" tIns="0" rIns="0" bIns="0">
            <a:normAutofit/>
          </a:bodyPr>
          <a:lstStyle>
            <a:lvl1pPr marL="0" marR="0" indent="0" algn="l" defTabSz="342900" rtl="0" eaLnBrk="1" fontAlgn="auto" latinLnBrk="0" hangingPunct="1">
              <a:lnSpc>
                <a:spcPct val="100000"/>
              </a:lnSpc>
              <a:spcBef>
                <a:spcPts val="0"/>
              </a:spcBef>
              <a:spcAft>
                <a:spcPts val="0"/>
              </a:spcAft>
              <a:buClrTx/>
              <a:buSzTx/>
              <a:buFontTx/>
              <a:buNone/>
              <a:tabLst/>
              <a:defRPr sz="1350" b="0" i="0" normalizeH="0" baseline="0">
                <a:solidFill>
                  <a:schemeClr val="bg1"/>
                </a:solidFill>
                <a:latin typeface="Acumin Pro" panose="020B0504020202020204" pitchFamily="34" charset="77"/>
              </a:defRPr>
            </a:lvl1pPr>
          </a:lstStyle>
          <a:p>
            <a:r>
              <a:rPr lang="en-US" dirty="0">
                <a:solidFill>
                  <a:schemeClr val="accent1"/>
                </a:solidFill>
                <a:effectLst/>
                <a:latin typeface="Acumin Pro" panose="020B0504020202020204" pitchFamily="34" charset="77"/>
              </a:rPr>
              <a:t>https://</a:t>
            </a:r>
            <a:r>
              <a:rPr lang="en-US" dirty="0" err="1">
                <a:solidFill>
                  <a:schemeClr val="accent1"/>
                </a:solidFill>
                <a:effectLst/>
                <a:latin typeface="Acumin Pro" panose="020B0504020202020204" pitchFamily="34" charset="77"/>
              </a:rPr>
              <a:t>support.office.com</a:t>
            </a:r>
            <a:r>
              <a:rPr lang="en-US" dirty="0">
                <a:solidFill>
                  <a:schemeClr val="accent1"/>
                </a:solidFill>
                <a:effectLst/>
                <a:latin typeface="Acumin Pro" panose="020B0504020202020204" pitchFamily="34" charset="77"/>
              </a:rPr>
              <a:t>/</a:t>
            </a:r>
            <a:r>
              <a:rPr lang="en-US" dirty="0" err="1">
                <a:solidFill>
                  <a:schemeClr val="accent1"/>
                </a:solidFill>
                <a:effectLst/>
                <a:latin typeface="Acumin Pro" panose="020B0504020202020204" pitchFamily="34" charset="77"/>
              </a:rPr>
              <a:t>en</a:t>
            </a:r>
            <a:r>
              <a:rPr lang="en-US" dirty="0">
                <a:solidFill>
                  <a:schemeClr val="accent1"/>
                </a:solidFill>
                <a:effectLst/>
                <a:latin typeface="Acumin Pro" panose="020B0504020202020204" pitchFamily="34" charset="77"/>
              </a:rPr>
              <a:t>-us/article/Make-your-PowerPoint-presentations-accessible-6f7772b2-2f33-4bd2-8ca7-dae3b2b3ef25</a:t>
            </a:r>
            <a:endParaRPr lang="en-US" dirty="0">
              <a:solidFill>
                <a:schemeClr val="accent1"/>
              </a:solidFill>
            </a:endParaRPr>
          </a:p>
        </p:txBody>
      </p:sp>
      <p:pic>
        <p:nvPicPr>
          <p:cNvPr id="11" name="Purdue Logo" descr="Purdue Logo">
            <a:extLst>
              <a:ext uri="{FF2B5EF4-FFF2-40B4-BE49-F238E27FC236}">
                <a16:creationId xmlns:a16="http://schemas.microsoft.com/office/drawing/2014/main" id="{729E0708-CAA1-6E42-88EC-DDAEC16FAE2E}"/>
              </a:ext>
            </a:extLst>
          </p:cNvPr>
          <p:cNvPicPr>
            <a:picLocks noChangeAspect="1"/>
          </p:cNvPicPr>
          <p:nvPr userDrawn="1"/>
        </p:nvPicPr>
        <p:blipFill>
          <a:blip r:embed="rId2"/>
          <a:stretch>
            <a:fillRect/>
          </a:stretch>
        </p:blipFill>
        <p:spPr>
          <a:xfrm>
            <a:off x="1738644" y="5984087"/>
            <a:ext cx="2463665" cy="440990"/>
          </a:xfrm>
          <a:prstGeom prst="rect">
            <a:avLst/>
          </a:prstGeom>
        </p:spPr>
      </p:pic>
      <p:sp>
        <p:nvSpPr>
          <p:cNvPr id="7" name="Date"/>
          <p:cNvSpPr>
            <a:spLocks noGrp="1"/>
          </p:cNvSpPr>
          <p:nvPr>
            <p:ph type="dt" sz="half" idx="10"/>
          </p:nvPr>
        </p:nvSpPr>
        <p:spPr>
          <a:xfrm>
            <a:off x="8926249" y="6220740"/>
            <a:ext cx="1021891" cy="323968"/>
          </a:xfrm>
        </p:spPr>
        <p:txBody>
          <a:bodyPr/>
          <a:lstStyle>
            <a:lvl1pPr>
              <a:defRPr>
                <a:solidFill>
                  <a:schemeClr val="bg1">
                    <a:alpha val="70000"/>
                  </a:schemeClr>
                </a:solidFill>
              </a:defRPr>
            </a:lvl1pPr>
          </a:lstStyle>
          <a:p>
            <a:fld id="{D47A9A36-4EB0-BF46-AE48-7CDA251B954B}" type="datetime1">
              <a:rPr lang="en-US" smtClean="0"/>
              <a:t>4/26/2022</a:t>
            </a:fld>
            <a:endParaRPr lang="en-US" dirty="0"/>
          </a:p>
        </p:txBody>
      </p:sp>
      <p:sp>
        <p:nvSpPr>
          <p:cNvPr id="9" name="Slide Number"/>
          <p:cNvSpPr>
            <a:spLocks noGrp="1"/>
          </p:cNvSpPr>
          <p:nvPr>
            <p:ph type="sldNum" sz="quarter" idx="12"/>
          </p:nvPr>
        </p:nvSpPr>
        <p:spPr/>
        <p:txBody>
          <a:bodyPr/>
          <a:lstStyle>
            <a:lvl1pPr>
              <a:defRPr>
                <a:solidFill>
                  <a:schemeClr val="bg1"/>
                </a:solidFill>
              </a:defRPr>
            </a:lvl1pPr>
          </a:lstStyle>
          <a:p>
            <a:fld id="{8A7A6979-0714-4377-B894-6BE4C2D6E202}" type="slidenum">
              <a:rPr lang="en-US" smtClean="0"/>
              <a:pPr/>
              <a:t>‹#›</a:t>
            </a:fld>
            <a:endParaRPr lang="en-US" dirty="0"/>
          </a:p>
        </p:txBody>
      </p:sp>
      <p:cxnSp>
        <p:nvCxnSpPr>
          <p:cNvPr id="13" name="Line 1">
            <a:extLst>
              <a:ext uri="{FF2B5EF4-FFF2-40B4-BE49-F238E27FC236}">
                <a16:creationId xmlns:a16="http://schemas.microsoft.com/office/drawing/2014/main" id="{A746CD05-A191-A442-A002-3AD9F5CCAD2A}"/>
              </a:ext>
            </a:extLst>
          </p:cNvPr>
          <p:cNvCxnSpPr/>
          <p:nvPr/>
        </p:nvCxnSpPr>
        <p:spPr>
          <a:xfrm>
            <a:off x="1281648" y="5791"/>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8724900"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0880901"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192917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5120">
          <p15:clr>
            <a:srgbClr val="FBAE40"/>
          </p15:clr>
        </p15:guide>
        <p15:guide id="3" orient="horz" pos="4032">
          <p15:clr>
            <a:srgbClr val="FBAE40"/>
          </p15:clr>
        </p15:guide>
        <p15:guide id="4" pos="7328">
          <p15:clr>
            <a:srgbClr val="FBAE40"/>
          </p15:clr>
        </p15:guide>
        <p15:guide id="5" pos="9131">
          <p15:clr>
            <a:srgbClr val="FBAE40"/>
          </p15:clr>
        </p15:guide>
        <p15:guide id="6" orient="horz" pos="4080">
          <p15:clr>
            <a:srgbClr val="FBAE40"/>
          </p15:clr>
        </p15:guide>
        <p15:guide id="7" pos="1749">
          <p15:clr>
            <a:srgbClr val="FBAE40"/>
          </p15:clr>
        </p15:guide>
        <p15:guide id="8" pos="2240">
          <p15:clr>
            <a:srgbClr val="FBAE40"/>
          </p15:clr>
        </p15:guide>
        <p15:guide id="9" pos="8352">
          <p15:clr>
            <a:srgbClr val="FBAE40"/>
          </p15:clr>
        </p15:guide>
        <p15:guide id="10" pos="8480">
          <p15:clr>
            <a:srgbClr val="FBAE40"/>
          </p15:clr>
        </p15:guide>
        <p15:guide id="11" orient="horz" pos="100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accent4"/>
        </a:solidFill>
        <a:effectLst/>
      </p:bgPr>
    </p:bg>
    <p:spTree>
      <p:nvGrpSpPr>
        <p:cNvPr id="1" name=""/>
        <p:cNvGrpSpPr/>
        <p:nvPr/>
      </p:nvGrpSpPr>
      <p:grpSpPr>
        <a:xfrm>
          <a:off x="0" y="0"/>
          <a:ext cx="0" cy="0"/>
          <a:chOff x="0" y="0"/>
          <a:chExt cx="0" cy="0"/>
        </a:xfrm>
      </p:grpSpPr>
      <p:sp>
        <p:nvSpPr>
          <p:cNvPr id="20" name="Black Background">
            <a:extLst>
              <a:ext uri="{FF2B5EF4-FFF2-40B4-BE49-F238E27FC236}">
                <a16:creationId xmlns:a16="http://schemas.microsoft.com/office/drawing/2014/main" id="{EACB2F0C-1C3D-CD48-AD13-7B5AD683F7C7}"/>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p:cNvSpPr>
            <a:spLocks noGrp="1"/>
          </p:cNvSpPr>
          <p:nvPr>
            <p:ph type="ctrTitle" hasCustomPrompt="1"/>
          </p:nvPr>
        </p:nvSpPr>
        <p:spPr bwMode="blackWhite">
          <a:xfrm>
            <a:off x="2647199" y="1501743"/>
            <a:ext cx="6801603" cy="1869743"/>
          </a:xfrm>
          <a:prstGeom prst="rect">
            <a:avLst/>
          </a:prstGeom>
          <a:noFill/>
          <a:ln w="38100">
            <a:noFill/>
          </a:ln>
        </p:spPr>
        <p:txBody>
          <a:bodyPr wrap="square" lIns="0" tIns="0" rIns="0" bIns="0" anchor="t" anchorCtr="0">
            <a:spAutoFit/>
          </a:bodyPr>
          <a:lstStyle>
            <a:lvl1pPr algn="l">
              <a:defRPr sz="4500" b="1" i="1" spc="0">
                <a:solidFill>
                  <a:schemeClr val="tx2"/>
                </a:solidFill>
                <a:latin typeface="Acumin Pro ExtraCondensed" panose="020B0508020202020204" pitchFamily="34" charset="77"/>
              </a:defRPr>
            </a:lvl1pPr>
          </a:lstStyle>
          <a:p>
            <a:r>
              <a:rPr lang="en-US" dirty="0"/>
              <a:t>Title Slide </a:t>
            </a:r>
            <a:r>
              <a:rPr lang="en-US" dirty="0" err="1"/>
              <a:t>Acumin</a:t>
            </a:r>
            <a:r>
              <a:rPr lang="en-US" dirty="0"/>
              <a:t> Pro Extra Cond Bold Italic 60</a:t>
            </a:r>
          </a:p>
        </p:txBody>
      </p:sp>
      <p:sp>
        <p:nvSpPr>
          <p:cNvPr id="3" name="Subtitle"/>
          <p:cNvSpPr>
            <a:spLocks noGrp="1"/>
          </p:cNvSpPr>
          <p:nvPr>
            <p:ph type="subTitle" idx="1" hasCustomPrompt="1"/>
          </p:nvPr>
        </p:nvSpPr>
        <p:spPr>
          <a:xfrm>
            <a:off x="2647197" y="3937835"/>
            <a:ext cx="6801603" cy="253916"/>
          </a:xfrm>
          <a:noFill/>
        </p:spPr>
        <p:txBody>
          <a:bodyPr wrap="square" lIns="0" tIns="0" rIns="0" bIns="0" anchor="t" anchorCtr="0">
            <a:spAutoFit/>
          </a:bodyPr>
          <a:lstStyle>
            <a:lvl1pPr marL="0" indent="0" algn="l">
              <a:buNone/>
              <a:defRPr sz="1650" b="1" i="0">
                <a:solidFill>
                  <a:schemeClr val="accent4"/>
                </a:solidFill>
                <a:latin typeface="Acumin Pro SemiCondensed" panose="020B0506020202020204" pitchFamily="34" charset="77"/>
              </a:defRPr>
            </a:lvl1pPr>
            <a:lvl2pPr marL="342900" indent="0" algn="ctr">
              <a:buNone/>
              <a:defRPr sz="1425"/>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Subtitle </a:t>
            </a:r>
            <a:r>
              <a:rPr lang="en-US" dirty="0" err="1"/>
              <a:t>Acumin</a:t>
            </a:r>
            <a:r>
              <a:rPr lang="en-US" dirty="0"/>
              <a:t> Pro Semi Cond Bold 22 </a:t>
            </a:r>
            <a:r>
              <a:rPr lang="en-US" dirty="0" err="1"/>
              <a:t>pt</a:t>
            </a:r>
            <a:endParaRPr lang="en-US" dirty="0"/>
          </a:p>
        </p:txBody>
      </p:sp>
      <p:sp>
        <p:nvSpPr>
          <p:cNvPr id="12" name="Date">
            <a:extLst>
              <a:ext uri="{FF2B5EF4-FFF2-40B4-BE49-F238E27FC236}">
                <a16:creationId xmlns:a16="http://schemas.microsoft.com/office/drawing/2014/main" id="{569EEC58-EAB4-064A-8F4A-AFD41D2C52E3}"/>
              </a:ext>
            </a:extLst>
          </p:cNvPr>
          <p:cNvSpPr>
            <a:spLocks noGrp="1"/>
          </p:cNvSpPr>
          <p:nvPr>
            <p:ph type="dt" sz="half" idx="10"/>
          </p:nvPr>
        </p:nvSpPr>
        <p:spPr>
          <a:xfrm>
            <a:off x="8926249" y="6220740"/>
            <a:ext cx="1021891" cy="323968"/>
          </a:xfrm>
        </p:spPr>
        <p:txBody>
          <a:bodyPr/>
          <a:lstStyle>
            <a:lvl1pPr>
              <a:defRPr>
                <a:solidFill>
                  <a:schemeClr val="accent4">
                    <a:alpha val="70000"/>
                  </a:schemeClr>
                </a:solidFill>
              </a:defRPr>
            </a:lvl1pPr>
          </a:lstStyle>
          <a:p>
            <a:fld id="{D47A9A36-4EB0-BF46-AE48-7CDA251B954B}" type="datetime1">
              <a:rPr lang="en-US" smtClean="0"/>
              <a:pPr/>
              <a:t>4/26/2022</a:t>
            </a:fld>
            <a:endParaRPr lang="en-US" dirty="0"/>
          </a:p>
        </p:txBody>
      </p:sp>
      <p:sp>
        <p:nvSpPr>
          <p:cNvPr id="14" name="Slide Number">
            <a:extLst>
              <a:ext uri="{FF2B5EF4-FFF2-40B4-BE49-F238E27FC236}">
                <a16:creationId xmlns:a16="http://schemas.microsoft.com/office/drawing/2014/main" id="{F5536D05-EE19-B94F-AEFA-CBB9C74BE38E}"/>
              </a:ext>
            </a:extLst>
          </p:cNvPr>
          <p:cNvSpPr>
            <a:spLocks noGrp="1"/>
          </p:cNvSpPr>
          <p:nvPr>
            <p:ph type="sldNum" sz="quarter" idx="12"/>
          </p:nvPr>
        </p:nvSpPr>
        <p:spPr>
          <a:xfrm>
            <a:off x="10096500" y="6200875"/>
            <a:ext cx="487680" cy="365760"/>
          </a:xfrm>
        </p:spPr>
        <p:txBody>
          <a:bodyPr/>
          <a:lstStyle>
            <a:lvl1pPr>
              <a:defRPr>
                <a:solidFill>
                  <a:schemeClr val="accent4"/>
                </a:solidFill>
              </a:defRPr>
            </a:lvl1pPr>
          </a:lstStyle>
          <a:p>
            <a:fld id="{8A7A6979-0714-4377-B894-6BE4C2D6E202}" type="slidenum">
              <a:rPr lang="en-US" smtClean="0"/>
              <a:pPr/>
              <a:t>‹#›</a:t>
            </a:fld>
            <a:endParaRPr lang="en-US" dirty="0"/>
          </a:p>
        </p:txBody>
      </p:sp>
      <p:cxnSp>
        <p:nvCxnSpPr>
          <p:cNvPr id="16" name="Line 1">
            <a:extLst>
              <a:ext uri="{FF2B5EF4-FFF2-40B4-BE49-F238E27FC236}">
                <a16:creationId xmlns:a16="http://schemas.microsoft.com/office/drawing/2014/main" id="{6A4A8F82-5B38-7048-AC2C-C6614B1C1F87}"/>
              </a:ext>
            </a:extLst>
          </p:cNvPr>
          <p:cNvCxnSpPr/>
          <p:nvPr userDrawn="1"/>
        </p:nvCxnSpPr>
        <p:spPr>
          <a:xfrm>
            <a:off x="1281648" y="5791"/>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Line 2">
            <a:extLst>
              <a:ext uri="{FF2B5EF4-FFF2-40B4-BE49-F238E27FC236}">
                <a16:creationId xmlns:a16="http://schemas.microsoft.com/office/drawing/2014/main" id="{8D8B04B8-2399-454A-B669-A05BD4291FE0}"/>
              </a:ext>
            </a:extLst>
          </p:cNvPr>
          <p:cNvCxnSpPr>
            <a:cxnSpLocks/>
          </p:cNvCxnSpPr>
          <p:nvPr userDrawn="1"/>
        </p:nvCxnSpPr>
        <p:spPr>
          <a:xfrm>
            <a:off x="8724900"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Line 3">
            <a:extLst>
              <a:ext uri="{FF2B5EF4-FFF2-40B4-BE49-F238E27FC236}">
                <a16:creationId xmlns:a16="http://schemas.microsoft.com/office/drawing/2014/main" id="{E7D4788F-092F-E04C-9AB1-9F6377412706}"/>
              </a:ext>
            </a:extLst>
          </p:cNvPr>
          <p:cNvCxnSpPr>
            <a:cxnSpLocks/>
          </p:cNvCxnSpPr>
          <p:nvPr userDrawn="1"/>
        </p:nvCxnSpPr>
        <p:spPr>
          <a:xfrm>
            <a:off x="10880901"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36830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5120">
          <p15:clr>
            <a:srgbClr val="FBAE40"/>
          </p15:clr>
        </p15:guide>
        <p15:guide id="3" orient="horz" pos="3960">
          <p15:clr>
            <a:srgbClr val="FBAE40"/>
          </p15:clr>
        </p15:guide>
        <p15:guide id="4" pos="7936">
          <p15:clr>
            <a:srgbClr val="FBAE40"/>
          </p15:clr>
        </p15:guide>
        <p15:guide id="5" pos="9131">
          <p15:clr>
            <a:srgbClr val="FBAE40"/>
          </p15:clr>
        </p15:guide>
        <p15:guide id="6" orient="horz" pos="4080">
          <p15:clr>
            <a:srgbClr val="FBAE40"/>
          </p15:clr>
        </p15:guide>
        <p15:guide id="7" pos="220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Slide - Copy">
    <p:bg>
      <p:bgPr>
        <a:solidFill>
          <a:schemeClr val="accent4"/>
        </a:solidFill>
        <a:effectLst/>
      </p:bgPr>
    </p:bg>
    <p:spTree>
      <p:nvGrpSpPr>
        <p:cNvPr id="1" name=""/>
        <p:cNvGrpSpPr/>
        <p:nvPr/>
      </p:nvGrpSpPr>
      <p:grpSpPr>
        <a:xfrm>
          <a:off x="0" y="0"/>
          <a:ext cx="0" cy="0"/>
          <a:chOff x="0" y="0"/>
          <a:chExt cx="0" cy="0"/>
        </a:xfrm>
      </p:grpSpPr>
      <p:sp>
        <p:nvSpPr>
          <p:cNvPr id="26" name="Black Bar">
            <a:extLst>
              <a:ext uri="{FF2B5EF4-FFF2-40B4-BE49-F238E27FC236}">
                <a16:creationId xmlns:a16="http://schemas.microsoft.com/office/drawing/2014/main" id="{A66A797F-CC2D-F24E-8D26-8632FDB68C4C}"/>
              </a:ext>
            </a:extLst>
          </p:cNvPr>
          <p:cNvSpPr/>
          <p:nvPr userDrawn="1"/>
        </p:nvSpPr>
        <p:spPr>
          <a:xfrm>
            <a:off x="1773864" y="0"/>
            <a:ext cx="9884736" cy="9081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p:cNvSpPr>
            <a:spLocks noGrp="1"/>
          </p:cNvSpPr>
          <p:nvPr>
            <p:ph type="ctrTitle" hasCustomPrompt="1"/>
          </p:nvPr>
        </p:nvSpPr>
        <p:spPr bwMode="blackWhite">
          <a:xfrm>
            <a:off x="2107521" y="437031"/>
            <a:ext cx="7988980" cy="373949"/>
          </a:xfrm>
          <a:prstGeom prst="rect">
            <a:avLst/>
          </a:prstGeom>
          <a:noFill/>
          <a:ln w="38100">
            <a:noFill/>
          </a:ln>
        </p:spPr>
        <p:txBody>
          <a:bodyPr wrap="square" lIns="0" tIns="0" rIns="0" bIns="0" anchor="t" anchorCtr="0">
            <a:spAutoFit/>
          </a:bodyPr>
          <a:lstStyle>
            <a:lvl1pPr algn="l">
              <a:defRPr sz="2700" b="1" i="1" cap="none" spc="0">
                <a:solidFill>
                  <a:schemeClr val="tx2"/>
                </a:solidFill>
                <a:latin typeface="Acumin Pro ExtraCondensed" panose="020B0508020202020204" pitchFamily="34" charset="77"/>
              </a:defRPr>
            </a:lvl1pPr>
          </a:lstStyle>
          <a:p>
            <a:r>
              <a:rPr lang="en-US" dirty="0"/>
              <a:t>Title </a:t>
            </a:r>
            <a:r>
              <a:rPr lang="en-US" dirty="0" err="1"/>
              <a:t>Acumin</a:t>
            </a:r>
            <a:r>
              <a:rPr lang="en-US" dirty="0"/>
              <a:t> Pro Extra Cond Bold Italic 36 </a:t>
            </a:r>
            <a:r>
              <a:rPr lang="en-US" dirty="0" err="1"/>
              <a:t>pt</a:t>
            </a:r>
            <a:endParaRPr lang="en-US" dirty="0"/>
          </a:p>
        </p:txBody>
      </p:sp>
      <p:sp>
        <p:nvSpPr>
          <p:cNvPr id="3" name="Subhead"/>
          <p:cNvSpPr>
            <a:spLocks noGrp="1"/>
          </p:cNvSpPr>
          <p:nvPr>
            <p:ph type="subTitle" idx="1" hasCustomPrompt="1"/>
          </p:nvPr>
        </p:nvSpPr>
        <p:spPr>
          <a:xfrm>
            <a:off x="2107518" y="1345168"/>
            <a:ext cx="7988983" cy="253916"/>
          </a:xfrm>
          <a:noFill/>
        </p:spPr>
        <p:txBody>
          <a:bodyPr wrap="square" lIns="0" tIns="0" rIns="0" bIns="0" anchor="t" anchorCtr="0">
            <a:spAutoFit/>
          </a:bodyPr>
          <a:lstStyle>
            <a:lvl1pPr marL="0" indent="0" algn="l">
              <a:buNone/>
              <a:defRPr sz="1650" b="1" i="0">
                <a:solidFill>
                  <a:schemeClr val="accent2"/>
                </a:solidFill>
                <a:latin typeface="Acumin Pro SemiCondensed" panose="020B0506020202020204" pitchFamily="34" charset="77"/>
              </a:defRPr>
            </a:lvl1pPr>
            <a:lvl2pPr marL="342900" indent="0" algn="ctr">
              <a:buNone/>
              <a:defRPr sz="1425"/>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Subhead </a:t>
            </a:r>
            <a:r>
              <a:rPr lang="en-US" dirty="0" err="1"/>
              <a:t>Acumin</a:t>
            </a:r>
            <a:r>
              <a:rPr lang="en-US" dirty="0"/>
              <a:t> Pro Semi Cond Bold 22 </a:t>
            </a:r>
            <a:r>
              <a:rPr lang="en-US" dirty="0" err="1"/>
              <a:t>pt</a:t>
            </a:r>
            <a:endParaRPr lang="en-US" dirty="0"/>
          </a:p>
        </p:txBody>
      </p:sp>
      <p:sp>
        <p:nvSpPr>
          <p:cNvPr id="25" name="Body Text">
            <a:extLst>
              <a:ext uri="{FF2B5EF4-FFF2-40B4-BE49-F238E27FC236}">
                <a16:creationId xmlns:a16="http://schemas.microsoft.com/office/drawing/2014/main" id="{9F798712-4535-8340-942F-27FFD5E3FE9B}"/>
              </a:ext>
            </a:extLst>
          </p:cNvPr>
          <p:cNvSpPr>
            <a:spLocks noGrp="1"/>
          </p:cNvSpPr>
          <p:nvPr>
            <p:ph type="body" sz="quarter" idx="14" hasCustomPrompt="1"/>
          </p:nvPr>
        </p:nvSpPr>
        <p:spPr>
          <a:xfrm>
            <a:off x="2666056" y="1917391"/>
            <a:ext cx="7366000" cy="3411537"/>
          </a:xfrm>
        </p:spPr>
        <p:txBody>
          <a:bodyPr lIns="0" tIns="0" rIns="0" bIns="0">
            <a:normAutofit/>
          </a:bodyPr>
          <a:lstStyle>
            <a:lvl1pPr marL="205740" marR="0" indent="-205740" algn="l" defTabSz="342900" rtl="0" eaLnBrk="1" fontAlgn="auto" latinLnBrk="0" hangingPunct="1">
              <a:lnSpc>
                <a:spcPct val="100000"/>
              </a:lnSpc>
              <a:spcBef>
                <a:spcPts val="0"/>
              </a:spcBef>
              <a:spcAft>
                <a:spcPts val="0"/>
              </a:spcAft>
              <a:buClrTx/>
              <a:buSzTx/>
              <a:buFont typeface="Wingdings" charset="2"/>
              <a:buChar char="§"/>
              <a:tabLst/>
              <a:defRPr sz="1350" b="0" i="0" normalizeH="0" baseline="0">
                <a:solidFill>
                  <a:schemeClr val="bg1"/>
                </a:solidFill>
                <a:latin typeface="Acumin Pro" panose="020B0504020202020204" pitchFamily="34" charset="77"/>
              </a:defRPr>
            </a:lvl1pPr>
          </a:lstStyle>
          <a:p>
            <a:pPr lvl="0"/>
            <a:r>
              <a:rPr lang="en-US" dirty="0"/>
              <a:t>Bulleted copy. </a:t>
            </a:r>
            <a:r>
              <a:rPr lang="en-US" dirty="0" err="1"/>
              <a:t>Acumin</a:t>
            </a:r>
            <a:r>
              <a:rPr lang="en-US" dirty="0"/>
              <a:t> Pro Reg 18 pt. Keep it short with bite-size chunks of information.</a:t>
            </a:r>
          </a:p>
          <a:p>
            <a:pPr lvl="0"/>
            <a:endParaRPr lang="en-US" dirty="0"/>
          </a:p>
          <a:p>
            <a:pPr lvl="0"/>
            <a:r>
              <a:rPr lang="en-US" dirty="0"/>
              <a:t>Bulleted copy. </a:t>
            </a:r>
            <a:r>
              <a:rPr lang="en-US" dirty="0" err="1"/>
              <a:t>Acumin</a:t>
            </a:r>
            <a:r>
              <a:rPr lang="en-US" dirty="0"/>
              <a:t> Pro Reg 18 pt. Keep it short with bite-size chunks of information.</a:t>
            </a:r>
          </a:p>
          <a:p>
            <a:pPr lvl="0"/>
            <a:endParaRPr lang="en-US" dirty="0"/>
          </a:p>
          <a:p>
            <a:pPr marL="205740" marR="0" lvl="0" indent="-205740" algn="l" defTabSz="342900"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a:p>
            <a:pPr marL="205740" marR="0" lvl="0" indent="-205740" algn="l" defTabSz="342900"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p:txBody>
      </p:sp>
      <p:sp>
        <p:nvSpPr>
          <p:cNvPr id="16" name="Date">
            <a:extLst>
              <a:ext uri="{FF2B5EF4-FFF2-40B4-BE49-F238E27FC236}">
                <a16:creationId xmlns:a16="http://schemas.microsoft.com/office/drawing/2014/main" id="{714077B3-45FB-7B43-8C19-3B82C49646B4}"/>
              </a:ext>
            </a:extLst>
          </p:cNvPr>
          <p:cNvSpPr>
            <a:spLocks noGrp="1"/>
          </p:cNvSpPr>
          <p:nvPr>
            <p:ph type="dt" sz="half" idx="10"/>
          </p:nvPr>
        </p:nvSpPr>
        <p:spPr>
          <a:xfrm>
            <a:off x="8926249" y="6220740"/>
            <a:ext cx="1021891" cy="323968"/>
          </a:xfrm>
        </p:spPr>
        <p:txBody>
          <a:bodyPr/>
          <a:lstStyle>
            <a:lvl1pPr>
              <a:defRPr>
                <a:solidFill>
                  <a:schemeClr val="bg1">
                    <a:alpha val="70000"/>
                  </a:schemeClr>
                </a:solidFill>
              </a:defRPr>
            </a:lvl1pPr>
          </a:lstStyle>
          <a:p>
            <a:fld id="{D47A9A36-4EB0-BF46-AE48-7CDA251B954B}" type="datetime1">
              <a:rPr lang="en-US" smtClean="0"/>
              <a:t>4/26/2022</a:t>
            </a:fld>
            <a:endParaRPr lang="en-US" dirty="0"/>
          </a:p>
        </p:txBody>
      </p:sp>
      <p:sp>
        <p:nvSpPr>
          <p:cNvPr id="17" name="Slide Number">
            <a:extLst>
              <a:ext uri="{FF2B5EF4-FFF2-40B4-BE49-F238E27FC236}">
                <a16:creationId xmlns:a16="http://schemas.microsoft.com/office/drawing/2014/main" id="{9877984E-7F57-E649-B9D9-2C2240989518}"/>
              </a:ext>
            </a:extLst>
          </p:cNvPr>
          <p:cNvSpPr>
            <a:spLocks noGrp="1"/>
          </p:cNvSpPr>
          <p:nvPr>
            <p:ph type="sldNum" sz="quarter" idx="12"/>
          </p:nvPr>
        </p:nvSpPr>
        <p:spPr>
          <a:xfrm>
            <a:off x="10096500" y="6200875"/>
            <a:ext cx="487680" cy="365760"/>
          </a:xfrm>
        </p:spPr>
        <p:txBody>
          <a:bodyPr/>
          <a:lstStyle>
            <a:lvl1pPr>
              <a:defRPr>
                <a:solidFill>
                  <a:schemeClr val="bg1"/>
                </a:solidFill>
              </a:defRPr>
            </a:lvl1pPr>
          </a:lstStyle>
          <a:p>
            <a:fld id="{8A7A6979-0714-4377-B894-6BE4C2D6E202}" type="slidenum">
              <a:rPr lang="en-US" smtClean="0"/>
              <a:pPr/>
              <a:t>‹#›</a:t>
            </a:fld>
            <a:endParaRPr lang="en-US" dirty="0"/>
          </a:p>
        </p:txBody>
      </p:sp>
      <p:cxnSp>
        <p:nvCxnSpPr>
          <p:cNvPr id="19" name="Line 1">
            <a:extLst>
              <a:ext uri="{FF2B5EF4-FFF2-40B4-BE49-F238E27FC236}">
                <a16:creationId xmlns:a16="http://schemas.microsoft.com/office/drawing/2014/main" id="{8936B9D4-1725-3C46-A32F-C28623BAF26E}"/>
              </a:ext>
            </a:extLst>
          </p:cNvPr>
          <p:cNvCxnSpPr/>
          <p:nvPr userDrawn="1"/>
        </p:nvCxnSpPr>
        <p:spPr>
          <a:xfrm>
            <a:off x="1281648" y="5791"/>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Line 2">
            <a:extLst>
              <a:ext uri="{FF2B5EF4-FFF2-40B4-BE49-F238E27FC236}">
                <a16:creationId xmlns:a16="http://schemas.microsoft.com/office/drawing/2014/main" id="{A8A4F2E5-6CC0-B242-9D18-2446C1D7DE8A}"/>
              </a:ext>
            </a:extLst>
          </p:cNvPr>
          <p:cNvCxnSpPr>
            <a:cxnSpLocks/>
          </p:cNvCxnSpPr>
          <p:nvPr userDrawn="1"/>
        </p:nvCxnSpPr>
        <p:spPr>
          <a:xfrm>
            <a:off x="8724900"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Line 3">
            <a:extLst>
              <a:ext uri="{FF2B5EF4-FFF2-40B4-BE49-F238E27FC236}">
                <a16:creationId xmlns:a16="http://schemas.microsoft.com/office/drawing/2014/main" id="{C07B1E83-E1FB-094B-9F1A-D5DE2767524D}"/>
              </a:ext>
            </a:extLst>
          </p:cNvPr>
          <p:cNvCxnSpPr>
            <a:cxnSpLocks/>
          </p:cNvCxnSpPr>
          <p:nvPr userDrawn="1"/>
        </p:nvCxnSpPr>
        <p:spPr>
          <a:xfrm>
            <a:off x="10880901"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637997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5120">
          <p15:clr>
            <a:srgbClr val="FBAE40"/>
          </p15:clr>
        </p15:guide>
        <p15:guide id="3" orient="horz" pos="3960">
          <p15:clr>
            <a:srgbClr val="FBAE40"/>
          </p15:clr>
        </p15:guide>
        <p15:guide id="4" pos="7936">
          <p15:clr>
            <a:srgbClr val="FBAE40"/>
          </p15:clr>
        </p15:guide>
        <p15:guide id="5" pos="9131">
          <p15:clr>
            <a:srgbClr val="FBAE40"/>
          </p15:clr>
        </p15:guide>
        <p15:guide id="6" orient="horz" pos="4080">
          <p15:clr>
            <a:srgbClr val="FBAE40"/>
          </p15:clr>
        </p15:guide>
        <p15:guide id="7" pos="1472">
          <p15:clr>
            <a:srgbClr val="FBAE40"/>
          </p15:clr>
        </p15:guide>
        <p15:guide id="8" pos="22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 Copy &amp; Pic/Chart">
    <p:bg>
      <p:bgPr>
        <a:solidFill>
          <a:schemeClr val="accent4"/>
        </a:solidFill>
        <a:effectLst/>
      </p:bgPr>
    </p:bg>
    <p:spTree>
      <p:nvGrpSpPr>
        <p:cNvPr id="1" name=""/>
        <p:cNvGrpSpPr/>
        <p:nvPr/>
      </p:nvGrpSpPr>
      <p:grpSpPr>
        <a:xfrm>
          <a:off x="0" y="0"/>
          <a:ext cx="0" cy="0"/>
          <a:chOff x="0" y="0"/>
          <a:chExt cx="0" cy="0"/>
        </a:xfrm>
      </p:grpSpPr>
      <p:sp>
        <p:nvSpPr>
          <p:cNvPr id="24" name="Black Bar">
            <a:extLst>
              <a:ext uri="{FF2B5EF4-FFF2-40B4-BE49-F238E27FC236}">
                <a16:creationId xmlns:a16="http://schemas.microsoft.com/office/drawing/2014/main" id="{0AE71379-F4D3-D147-9F20-2FE1D74B2D32}"/>
              </a:ext>
            </a:extLst>
          </p:cNvPr>
          <p:cNvSpPr/>
          <p:nvPr userDrawn="1"/>
        </p:nvSpPr>
        <p:spPr>
          <a:xfrm>
            <a:off x="1773864" y="0"/>
            <a:ext cx="9884736" cy="9081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Title">
            <a:extLst>
              <a:ext uri="{FF2B5EF4-FFF2-40B4-BE49-F238E27FC236}">
                <a16:creationId xmlns:a16="http://schemas.microsoft.com/office/drawing/2014/main" id="{D4CA7DB8-4B5A-E34E-9870-26F61BD3E47D}"/>
              </a:ext>
            </a:extLst>
          </p:cNvPr>
          <p:cNvSpPr>
            <a:spLocks noGrp="1"/>
          </p:cNvSpPr>
          <p:nvPr>
            <p:ph type="ctrTitle" hasCustomPrompt="1"/>
          </p:nvPr>
        </p:nvSpPr>
        <p:spPr bwMode="blackWhite">
          <a:xfrm>
            <a:off x="2107520" y="437031"/>
            <a:ext cx="7988979" cy="373949"/>
          </a:xfrm>
          <a:prstGeom prst="rect">
            <a:avLst/>
          </a:prstGeom>
          <a:noFill/>
          <a:ln w="38100">
            <a:noFill/>
          </a:ln>
        </p:spPr>
        <p:txBody>
          <a:bodyPr wrap="square" lIns="0" tIns="0" rIns="0" bIns="0" anchor="t" anchorCtr="0">
            <a:spAutoFit/>
          </a:bodyPr>
          <a:lstStyle>
            <a:lvl1pPr algn="l">
              <a:defRPr sz="2700" b="1" i="1" cap="none" spc="0">
                <a:solidFill>
                  <a:schemeClr val="tx2"/>
                </a:solidFill>
                <a:latin typeface="Acumin Pro ExtraCondensed" panose="020B0508020202020204" pitchFamily="34" charset="77"/>
              </a:defRPr>
            </a:lvl1pPr>
          </a:lstStyle>
          <a:p>
            <a:r>
              <a:rPr lang="en-US" dirty="0"/>
              <a:t>Title </a:t>
            </a:r>
            <a:r>
              <a:rPr lang="en-US" dirty="0" err="1"/>
              <a:t>Acumin</a:t>
            </a:r>
            <a:r>
              <a:rPr lang="en-US" dirty="0"/>
              <a:t> Pro Extra Cond Bold Italic 36 </a:t>
            </a:r>
            <a:r>
              <a:rPr lang="en-US" dirty="0" err="1"/>
              <a:t>pt</a:t>
            </a:r>
            <a:endParaRPr lang="en-US" dirty="0"/>
          </a:p>
        </p:txBody>
      </p:sp>
      <p:sp>
        <p:nvSpPr>
          <p:cNvPr id="26" name="Subhead">
            <a:extLst>
              <a:ext uri="{FF2B5EF4-FFF2-40B4-BE49-F238E27FC236}">
                <a16:creationId xmlns:a16="http://schemas.microsoft.com/office/drawing/2014/main" id="{1DF492DD-020D-4A41-BFE4-1758A1DC7221}"/>
              </a:ext>
            </a:extLst>
          </p:cNvPr>
          <p:cNvSpPr>
            <a:spLocks noGrp="1"/>
          </p:cNvSpPr>
          <p:nvPr>
            <p:ph type="subTitle" idx="1" hasCustomPrompt="1"/>
          </p:nvPr>
        </p:nvSpPr>
        <p:spPr>
          <a:xfrm>
            <a:off x="2107518" y="1345168"/>
            <a:ext cx="7988980" cy="253916"/>
          </a:xfrm>
          <a:noFill/>
        </p:spPr>
        <p:txBody>
          <a:bodyPr wrap="square" lIns="0" tIns="0" rIns="0" bIns="0" anchor="t" anchorCtr="0">
            <a:spAutoFit/>
          </a:bodyPr>
          <a:lstStyle>
            <a:lvl1pPr marL="0" indent="0" algn="l">
              <a:buNone/>
              <a:defRPr sz="1650" b="1" i="0">
                <a:solidFill>
                  <a:schemeClr val="accent2"/>
                </a:solidFill>
                <a:latin typeface="Acumin Pro SemiCondensed" panose="020B0506020202020204" pitchFamily="34" charset="77"/>
              </a:defRPr>
            </a:lvl1pPr>
            <a:lvl2pPr marL="342900" indent="0" algn="ctr">
              <a:buNone/>
              <a:defRPr sz="1425"/>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Subhead </a:t>
            </a:r>
            <a:r>
              <a:rPr lang="en-US" dirty="0" err="1"/>
              <a:t>Acumin</a:t>
            </a:r>
            <a:r>
              <a:rPr lang="en-US" dirty="0"/>
              <a:t> Pro Semi Cond Bold 22 </a:t>
            </a:r>
            <a:r>
              <a:rPr lang="en-US" dirty="0" err="1"/>
              <a:t>pt</a:t>
            </a:r>
            <a:endParaRPr lang="en-US" dirty="0"/>
          </a:p>
        </p:txBody>
      </p:sp>
      <p:sp>
        <p:nvSpPr>
          <p:cNvPr id="19" name="Body Text">
            <a:extLst>
              <a:ext uri="{FF2B5EF4-FFF2-40B4-BE49-F238E27FC236}">
                <a16:creationId xmlns:a16="http://schemas.microsoft.com/office/drawing/2014/main" id="{4B5CCD19-DE21-294C-8B0B-3103725AE082}"/>
              </a:ext>
            </a:extLst>
          </p:cNvPr>
          <p:cNvSpPr>
            <a:spLocks noGrp="1"/>
          </p:cNvSpPr>
          <p:nvPr>
            <p:ph type="body" sz="quarter" idx="14" hasCustomPrompt="1"/>
          </p:nvPr>
        </p:nvSpPr>
        <p:spPr>
          <a:xfrm>
            <a:off x="2665914" y="1917391"/>
            <a:ext cx="4081047" cy="3411537"/>
          </a:xfrm>
        </p:spPr>
        <p:txBody>
          <a:bodyPr lIns="0" tIns="0" rIns="0" bIns="0">
            <a:normAutofit/>
          </a:bodyPr>
          <a:lstStyle>
            <a:lvl1pPr marL="205740" marR="0" indent="-205740" algn="l" defTabSz="342900" rtl="0" eaLnBrk="1" fontAlgn="auto" latinLnBrk="0" hangingPunct="1">
              <a:lnSpc>
                <a:spcPct val="100000"/>
              </a:lnSpc>
              <a:spcBef>
                <a:spcPts val="0"/>
              </a:spcBef>
              <a:spcAft>
                <a:spcPts val="0"/>
              </a:spcAft>
              <a:buClrTx/>
              <a:buSzTx/>
              <a:buFont typeface="Wingdings" charset="2"/>
              <a:buChar char="§"/>
              <a:tabLst/>
              <a:defRPr sz="1350" b="0" i="0" normalizeH="0" baseline="0">
                <a:solidFill>
                  <a:schemeClr val="bg1"/>
                </a:solidFill>
                <a:latin typeface="Acumin Pro" panose="020B0504020202020204" pitchFamily="34" charset="77"/>
              </a:defRPr>
            </a:lvl1pPr>
          </a:lstStyle>
          <a:p>
            <a:pPr lvl="0"/>
            <a:r>
              <a:rPr lang="en-US" dirty="0"/>
              <a:t>Bulleted copy. </a:t>
            </a:r>
            <a:r>
              <a:rPr lang="en-US" dirty="0" err="1"/>
              <a:t>Acumin</a:t>
            </a:r>
            <a:r>
              <a:rPr lang="en-US" dirty="0"/>
              <a:t> Pro Reg 18 pt. Keep it short with bite-size chunks of information.</a:t>
            </a:r>
          </a:p>
          <a:p>
            <a:pPr lvl="0"/>
            <a:endParaRPr lang="en-US" dirty="0"/>
          </a:p>
          <a:p>
            <a:pPr lvl="0"/>
            <a:r>
              <a:rPr lang="en-US" dirty="0"/>
              <a:t>Bulleted copy. </a:t>
            </a:r>
            <a:r>
              <a:rPr lang="en-US" dirty="0" err="1"/>
              <a:t>Acumin</a:t>
            </a:r>
            <a:r>
              <a:rPr lang="en-US" dirty="0"/>
              <a:t> Pro Reg 18 pt. Keep it short with bite-size chunks of information.</a:t>
            </a:r>
          </a:p>
          <a:p>
            <a:pPr lvl="0"/>
            <a:endParaRPr lang="en-US" dirty="0"/>
          </a:p>
          <a:p>
            <a:pPr marL="205740" marR="0" lvl="0" indent="-205740" algn="l" defTabSz="342900"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a:p>
            <a:pPr lvl="0"/>
            <a:endParaRPr lang="en-US" dirty="0"/>
          </a:p>
        </p:txBody>
      </p:sp>
      <p:cxnSp>
        <p:nvCxnSpPr>
          <p:cNvPr id="23" name="Line 3">
            <a:extLst>
              <a:ext uri="{FF2B5EF4-FFF2-40B4-BE49-F238E27FC236}">
                <a16:creationId xmlns:a16="http://schemas.microsoft.com/office/drawing/2014/main" id="{3DD2E154-C016-6747-BDF9-C46FDA8D5574}"/>
              </a:ext>
            </a:extLst>
          </p:cNvPr>
          <p:cNvCxnSpPr>
            <a:cxnSpLocks/>
          </p:cNvCxnSpPr>
          <p:nvPr userDrawn="1"/>
        </p:nvCxnSpPr>
        <p:spPr>
          <a:xfrm>
            <a:off x="10880901"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Picture or Chart" descr="Picture or Chart">
            <a:extLst>
              <a:ext uri="{FF2B5EF4-FFF2-40B4-BE49-F238E27FC236}">
                <a16:creationId xmlns:a16="http://schemas.microsoft.com/office/drawing/2014/main" id="{699BD747-48B6-2547-8F7C-25A44594F612}"/>
              </a:ext>
            </a:extLst>
          </p:cNvPr>
          <p:cNvSpPr>
            <a:spLocks noGrp="1"/>
          </p:cNvSpPr>
          <p:nvPr>
            <p:ph sz="quarter" idx="13" hasCustomPrompt="1"/>
          </p:nvPr>
        </p:nvSpPr>
        <p:spPr>
          <a:xfrm>
            <a:off x="7093132" y="1920878"/>
            <a:ext cx="4561597" cy="2982913"/>
          </a:xfrm>
          <a:solidFill>
            <a:schemeClr val="accent4"/>
          </a:solidFill>
        </p:spPr>
        <p:txBody>
          <a:bodyPr lIns="0" tIns="0" rIns="0" bIns="0" anchor="ctr" anchorCtr="0"/>
          <a:lstStyle>
            <a:lvl1pPr algn="ctr">
              <a:defRPr b="0" i="0">
                <a:solidFill>
                  <a:schemeClr val="bg1"/>
                </a:solidFill>
                <a:latin typeface="Acumin Pro" panose="020B0504020202020204" pitchFamily="34" charset="77"/>
              </a:defRPr>
            </a:lvl1pPr>
            <a:lvl4pPr marL="514350" indent="0" algn="ctr">
              <a:buNone/>
              <a:defRPr>
                <a:solidFill>
                  <a:schemeClr val="bg1"/>
                </a:solidFill>
              </a:defRPr>
            </a:lvl4pPr>
          </a:lstStyle>
          <a:p>
            <a:pPr lvl="0"/>
            <a:r>
              <a:rPr lang="en-US" dirty="0"/>
              <a:t>Insert picture or chart here</a:t>
            </a:r>
          </a:p>
        </p:txBody>
      </p:sp>
      <p:sp>
        <p:nvSpPr>
          <p:cNvPr id="16" name="Date">
            <a:extLst>
              <a:ext uri="{FF2B5EF4-FFF2-40B4-BE49-F238E27FC236}">
                <a16:creationId xmlns:a16="http://schemas.microsoft.com/office/drawing/2014/main" id="{C8365B71-1339-9448-BF22-95AA51DA73FB}"/>
              </a:ext>
            </a:extLst>
          </p:cNvPr>
          <p:cNvSpPr>
            <a:spLocks noGrp="1"/>
          </p:cNvSpPr>
          <p:nvPr>
            <p:ph type="dt" sz="half" idx="10"/>
          </p:nvPr>
        </p:nvSpPr>
        <p:spPr>
          <a:xfrm>
            <a:off x="8926249" y="6220740"/>
            <a:ext cx="1021891" cy="323968"/>
          </a:xfrm>
        </p:spPr>
        <p:txBody>
          <a:bodyPr/>
          <a:lstStyle>
            <a:lvl1pPr>
              <a:defRPr>
                <a:solidFill>
                  <a:schemeClr val="bg1">
                    <a:alpha val="70000"/>
                  </a:schemeClr>
                </a:solidFill>
              </a:defRPr>
            </a:lvl1pPr>
          </a:lstStyle>
          <a:p>
            <a:fld id="{D47A9A36-4EB0-BF46-AE48-7CDA251B954B}" type="datetime1">
              <a:rPr lang="en-US" smtClean="0"/>
              <a:t>4/26/2022</a:t>
            </a:fld>
            <a:endParaRPr lang="en-US" dirty="0"/>
          </a:p>
        </p:txBody>
      </p:sp>
      <p:sp>
        <p:nvSpPr>
          <p:cNvPr id="17" name="Slide Number">
            <a:extLst>
              <a:ext uri="{FF2B5EF4-FFF2-40B4-BE49-F238E27FC236}">
                <a16:creationId xmlns:a16="http://schemas.microsoft.com/office/drawing/2014/main" id="{90CEF399-1C96-2B44-8CD0-34997E7B715B}"/>
              </a:ext>
            </a:extLst>
          </p:cNvPr>
          <p:cNvSpPr>
            <a:spLocks noGrp="1"/>
          </p:cNvSpPr>
          <p:nvPr>
            <p:ph type="sldNum" sz="quarter" idx="12"/>
          </p:nvPr>
        </p:nvSpPr>
        <p:spPr>
          <a:xfrm>
            <a:off x="10096500" y="6200875"/>
            <a:ext cx="487680" cy="365760"/>
          </a:xfrm>
        </p:spPr>
        <p:txBody>
          <a:bodyPr/>
          <a:lstStyle>
            <a:lvl1pPr>
              <a:defRPr>
                <a:solidFill>
                  <a:schemeClr val="bg1"/>
                </a:solidFill>
              </a:defRPr>
            </a:lvl1pPr>
          </a:lstStyle>
          <a:p>
            <a:fld id="{8A7A6979-0714-4377-B894-6BE4C2D6E202}" type="slidenum">
              <a:rPr lang="en-US" smtClean="0"/>
              <a:pPr/>
              <a:t>‹#›</a:t>
            </a:fld>
            <a:endParaRPr lang="en-US" dirty="0"/>
          </a:p>
        </p:txBody>
      </p:sp>
      <p:cxnSp>
        <p:nvCxnSpPr>
          <p:cNvPr id="21" name="Line 1">
            <a:extLst>
              <a:ext uri="{FF2B5EF4-FFF2-40B4-BE49-F238E27FC236}">
                <a16:creationId xmlns:a16="http://schemas.microsoft.com/office/drawing/2014/main" id="{CADA4B44-4E54-AC4F-B94D-753D8198844A}"/>
              </a:ext>
            </a:extLst>
          </p:cNvPr>
          <p:cNvCxnSpPr/>
          <p:nvPr userDrawn="1"/>
        </p:nvCxnSpPr>
        <p:spPr>
          <a:xfrm>
            <a:off x="1281648" y="5791"/>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Line 2">
            <a:extLst>
              <a:ext uri="{FF2B5EF4-FFF2-40B4-BE49-F238E27FC236}">
                <a16:creationId xmlns:a16="http://schemas.microsoft.com/office/drawing/2014/main" id="{FC7C8D95-DE0A-F44D-8875-2ED2F195BB2F}"/>
              </a:ext>
            </a:extLst>
          </p:cNvPr>
          <p:cNvCxnSpPr>
            <a:cxnSpLocks/>
          </p:cNvCxnSpPr>
          <p:nvPr userDrawn="1"/>
        </p:nvCxnSpPr>
        <p:spPr>
          <a:xfrm>
            <a:off x="8724900"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193709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5120">
          <p15:clr>
            <a:srgbClr val="FBAE40"/>
          </p15:clr>
        </p15:guide>
        <p15:guide id="3" orient="horz" pos="4032">
          <p15:clr>
            <a:srgbClr val="FBAE40"/>
          </p15:clr>
        </p15:guide>
        <p15:guide id="4" pos="9792">
          <p15:clr>
            <a:srgbClr val="FBAE40"/>
          </p15:clr>
        </p15:guide>
        <p15:guide id="5" pos="9131">
          <p15:clr>
            <a:srgbClr val="FBAE40"/>
          </p15:clr>
        </p15:guide>
        <p15:guide id="6" orient="horz" pos="4080">
          <p15:clr>
            <a:srgbClr val="FBAE40"/>
          </p15:clr>
        </p15:guide>
        <p15:guide id="7" pos="1472">
          <p15:clr>
            <a:srgbClr val="FBAE40"/>
          </p15:clr>
        </p15:guide>
        <p15:guide id="8" pos="22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CE Highlights">
    <p:bg>
      <p:bgPr>
        <a:solidFill>
          <a:schemeClr val="accent4"/>
        </a:solidFill>
        <a:effectLst/>
      </p:bgPr>
    </p:bg>
    <p:spTree>
      <p:nvGrpSpPr>
        <p:cNvPr id="1" name=""/>
        <p:cNvGrpSpPr/>
        <p:nvPr/>
      </p:nvGrpSpPr>
      <p:grpSpPr>
        <a:xfrm>
          <a:off x="0" y="0"/>
          <a:ext cx="0" cy="0"/>
          <a:chOff x="0" y="0"/>
          <a:chExt cx="0" cy="0"/>
        </a:xfrm>
      </p:grpSpPr>
      <p:sp>
        <p:nvSpPr>
          <p:cNvPr id="27" name="Gold Background">
            <a:extLst>
              <a:ext uri="{FF2B5EF4-FFF2-40B4-BE49-F238E27FC236}">
                <a16:creationId xmlns:a16="http://schemas.microsoft.com/office/drawing/2014/main" id="{5CCAEC11-865D-CB4B-88E8-5AF51FB37FBE}"/>
              </a:ext>
            </a:extLst>
          </p:cNvPr>
          <p:cNvSpPr/>
          <p:nvPr userDrawn="1"/>
        </p:nvSpPr>
        <p:spPr>
          <a:xfrm>
            <a:off x="2" y="0"/>
            <a:ext cx="12191999" cy="68522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Gold Background">
            <a:extLst>
              <a:ext uri="{FF2B5EF4-FFF2-40B4-BE49-F238E27FC236}">
                <a16:creationId xmlns:a16="http://schemas.microsoft.com/office/drawing/2014/main" id="{5CCAEC11-865D-CB4B-88E8-5AF51FB37FBE}"/>
              </a:ext>
            </a:extLst>
          </p:cNvPr>
          <p:cNvSpPr/>
          <p:nvPr userDrawn="1"/>
        </p:nvSpPr>
        <p:spPr>
          <a:xfrm>
            <a:off x="1554997" y="1216144"/>
            <a:ext cx="9029185" cy="46291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Title">
            <a:extLst>
              <a:ext uri="{FF2B5EF4-FFF2-40B4-BE49-F238E27FC236}">
                <a16:creationId xmlns:a16="http://schemas.microsoft.com/office/drawing/2014/main" id="{D4CA7DB8-4B5A-E34E-9870-26F61BD3E47D}"/>
              </a:ext>
            </a:extLst>
          </p:cNvPr>
          <p:cNvSpPr>
            <a:spLocks noGrp="1"/>
          </p:cNvSpPr>
          <p:nvPr>
            <p:ph type="ctrTitle" hasCustomPrompt="1"/>
          </p:nvPr>
        </p:nvSpPr>
        <p:spPr bwMode="blackWhite">
          <a:xfrm>
            <a:off x="1554997" y="525837"/>
            <a:ext cx="9029185" cy="570284"/>
          </a:xfrm>
          <a:prstGeom prst="rect">
            <a:avLst/>
          </a:prstGeom>
          <a:noFill/>
          <a:ln w="38100">
            <a:noFill/>
          </a:ln>
        </p:spPr>
        <p:txBody>
          <a:bodyPr wrap="square" lIns="0" tIns="0" rIns="0" bIns="0" anchor="ctr" anchorCtr="0">
            <a:spAutoFit/>
          </a:bodyPr>
          <a:lstStyle>
            <a:lvl1pPr algn="ctr">
              <a:defRPr sz="4050" b="1" i="0" cap="none" spc="0">
                <a:solidFill>
                  <a:schemeClr val="accent4"/>
                </a:solidFill>
                <a:latin typeface="United Sans Cd Md" pitchFamily="50" charset="0"/>
              </a:defRPr>
            </a:lvl1pPr>
          </a:lstStyle>
          <a:p>
            <a:r>
              <a:rPr lang="en-US" dirty="0"/>
              <a:t>ECE HIGHLIGHTS</a:t>
            </a:r>
          </a:p>
        </p:txBody>
      </p:sp>
      <p:cxnSp>
        <p:nvCxnSpPr>
          <p:cNvPr id="23" name="Line 3">
            <a:extLst>
              <a:ext uri="{FF2B5EF4-FFF2-40B4-BE49-F238E27FC236}">
                <a16:creationId xmlns:a16="http://schemas.microsoft.com/office/drawing/2014/main" id="{3DD2E154-C016-6747-BDF9-C46FDA8D5574}"/>
              </a:ext>
            </a:extLst>
          </p:cNvPr>
          <p:cNvCxnSpPr>
            <a:cxnSpLocks/>
          </p:cNvCxnSpPr>
          <p:nvPr userDrawn="1"/>
        </p:nvCxnSpPr>
        <p:spPr>
          <a:xfrm>
            <a:off x="10880901"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Picture or Chart" descr="Picture or Chart">
            <a:extLst>
              <a:ext uri="{FF2B5EF4-FFF2-40B4-BE49-F238E27FC236}">
                <a16:creationId xmlns:a16="http://schemas.microsoft.com/office/drawing/2014/main" id="{699BD747-48B6-2547-8F7C-25A44594F612}"/>
              </a:ext>
            </a:extLst>
          </p:cNvPr>
          <p:cNvSpPr>
            <a:spLocks noGrp="1"/>
          </p:cNvSpPr>
          <p:nvPr>
            <p:ph sz="quarter" idx="13" hasCustomPrompt="1"/>
          </p:nvPr>
        </p:nvSpPr>
        <p:spPr>
          <a:xfrm>
            <a:off x="1554995" y="1218412"/>
            <a:ext cx="3008376" cy="2313432"/>
          </a:xfrm>
          <a:solidFill>
            <a:schemeClr val="accent4"/>
          </a:solidFill>
        </p:spPr>
        <p:txBody>
          <a:bodyPr lIns="0" tIns="0" rIns="0" bIns="0" anchor="ctr" anchorCtr="0"/>
          <a:lstStyle>
            <a:lvl1pPr algn="ctr">
              <a:defRPr b="0" i="0">
                <a:solidFill>
                  <a:schemeClr val="bg1"/>
                </a:solidFill>
                <a:latin typeface="Acumin Pro" panose="020B0504020202020204" pitchFamily="34" charset="77"/>
              </a:defRPr>
            </a:lvl1pPr>
            <a:lvl4pPr marL="514350" indent="0" algn="ctr">
              <a:buNone/>
              <a:defRPr>
                <a:solidFill>
                  <a:schemeClr val="bg1"/>
                </a:solidFill>
              </a:defRPr>
            </a:lvl4pPr>
          </a:lstStyle>
          <a:p>
            <a:pPr lvl="0"/>
            <a:r>
              <a:rPr lang="en-US" dirty="0"/>
              <a:t>Insert picture or chart here</a:t>
            </a:r>
          </a:p>
        </p:txBody>
      </p:sp>
      <p:cxnSp>
        <p:nvCxnSpPr>
          <p:cNvPr id="21" name="Line 1">
            <a:extLst>
              <a:ext uri="{FF2B5EF4-FFF2-40B4-BE49-F238E27FC236}">
                <a16:creationId xmlns:a16="http://schemas.microsoft.com/office/drawing/2014/main" id="{CADA4B44-4E54-AC4F-B94D-753D8198844A}"/>
              </a:ext>
            </a:extLst>
          </p:cNvPr>
          <p:cNvCxnSpPr/>
          <p:nvPr userDrawn="1"/>
        </p:nvCxnSpPr>
        <p:spPr>
          <a:xfrm>
            <a:off x="1281648" y="5791"/>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Picture or Chart" descr="Picture or Chart">
            <a:extLst>
              <a:ext uri="{FF2B5EF4-FFF2-40B4-BE49-F238E27FC236}">
                <a16:creationId xmlns:a16="http://schemas.microsoft.com/office/drawing/2014/main" id="{699BD747-48B6-2547-8F7C-25A44594F612}"/>
              </a:ext>
            </a:extLst>
          </p:cNvPr>
          <p:cNvSpPr>
            <a:spLocks noGrp="1"/>
          </p:cNvSpPr>
          <p:nvPr>
            <p:ph sz="quarter" idx="14" hasCustomPrompt="1"/>
          </p:nvPr>
        </p:nvSpPr>
        <p:spPr>
          <a:xfrm>
            <a:off x="4563371" y="1218412"/>
            <a:ext cx="3008376" cy="2313432"/>
          </a:xfrm>
          <a:solidFill>
            <a:schemeClr val="accent4"/>
          </a:solidFill>
        </p:spPr>
        <p:txBody>
          <a:bodyPr lIns="0" tIns="0" rIns="0" bIns="0" anchor="ctr" anchorCtr="0"/>
          <a:lstStyle>
            <a:lvl1pPr algn="ctr">
              <a:defRPr b="0" i="0">
                <a:solidFill>
                  <a:schemeClr val="bg1"/>
                </a:solidFill>
                <a:latin typeface="Acumin Pro" panose="020B0504020202020204" pitchFamily="34" charset="77"/>
              </a:defRPr>
            </a:lvl1pPr>
            <a:lvl4pPr marL="514350" indent="0" algn="ctr">
              <a:buNone/>
              <a:defRPr>
                <a:solidFill>
                  <a:schemeClr val="bg1"/>
                </a:solidFill>
              </a:defRPr>
            </a:lvl4pPr>
          </a:lstStyle>
          <a:p>
            <a:pPr lvl="0"/>
            <a:r>
              <a:rPr lang="en-US" dirty="0"/>
              <a:t>Insert picture or chart here</a:t>
            </a:r>
          </a:p>
        </p:txBody>
      </p:sp>
      <p:sp>
        <p:nvSpPr>
          <p:cNvPr id="14" name="Picture or Chart" descr="Picture or Chart">
            <a:extLst>
              <a:ext uri="{FF2B5EF4-FFF2-40B4-BE49-F238E27FC236}">
                <a16:creationId xmlns:a16="http://schemas.microsoft.com/office/drawing/2014/main" id="{699BD747-48B6-2547-8F7C-25A44594F612}"/>
              </a:ext>
            </a:extLst>
          </p:cNvPr>
          <p:cNvSpPr>
            <a:spLocks noGrp="1"/>
          </p:cNvSpPr>
          <p:nvPr>
            <p:ph sz="quarter" idx="15" hasCustomPrompt="1"/>
          </p:nvPr>
        </p:nvSpPr>
        <p:spPr>
          <a:xfrm>
            <a:off x="7571747" y="1217278"/>
            <a:ext cx="3008376" cy="2313432"/>
          </a:xfrm>
          <a:solidFill>
            <a:schemeClr val="accent4"/>
          </a:solidFill>
        </p:spPr>
        <p:txBody>
          <a:bodyPr lIns="0" tIns="0" rIns="0" bIns="0" anchor="ctr" anchorCtr="0"/>
          <a:lstStyle>
            <a:lvl1pPr algn="ctr">
              <a:defRPr b="0" i="0">
                <a:solidFill>
                  <a:schemeClr val="bg1"/>
                </a:solidFill>
                <a:latin typeface="Acumin Pro" panose="020B0504020202020204" pitchFamily="34" charset="77"/>
              </a:defRPr>
            </a:lvl1pPr>
            <a:lvl4pPr marL="514350" indent="0" algn="ctr">
              <a:buNone/>
              <a:defRPr>
                <a:solidFill>
                  <a:schemeClr val="bg1"/>
                </a:solidFill>
              </a:defRPr>
            </a:lvl4pPr>
          </a:lstStyle>
          <a:p>
            <a:pPr lvl="0"/>
            <a:r>
              <a:rPr lang="en-US" dirty="0"/>
              <a:t>Insert picture or chart here</a:t>
            </a:r>
          </a:p>
        </p:txBody>
      </p:sp>
      <p:sp>
        <p:nvSpPr>
          <p:cNvPr id="15" name="Picture or Chart" descr="Picture or Chart">
            <a:extLst>
              <a:ext uri="{FF2B5EF4-FFF2-40B4-BE49-F238E27FC236}">
                <a16:creationId xmlns:a16="http://schemas.microsoft.com/office/drawing/2014/main" id="{699BD747-48B6-2547-8F7C-25A44594F612}"/>
              </a:ext>
            </a:extLst>
          </p:cNvPr>
          <p:cNvSpPr>
            <a:spLocks noGrp="1"/>
          </p:cNvSpPr>
          <p:nvPr>
            <p:ph sz="quarter" idx="16" hasCustomPrompt="1"/>
          </p:nvPr>
        </p:nvSpPr>
        <p:spPr>
          <a:xfrm>
            <a:off x="1554995" y="3531844"/>
            <a:ext cx="3008376" cy="2313432"/>
          </a:xfrm>
          <a:solidFill>
            <a:schemeClr val="accent4"/>
          </a:solidFill>
        </p:spPr>
        <p:txBody>
          <a:bodyPr lIns="0" tIns="0" rIns="0" bIns="0" anchor="ctr" anchorCtr="0"/>
          <a:lstStyle>
            <a:lvl1pPr algn="ctr">
              <a:defRPr b="0" i="0">
                <a:solidFill>
                  <a:schemeClr val="bg1"/>
                </a:solidFill>
                <a:latin typeface="Acumin Pro" panose="020B0504020202020204" pitchFamily="34" charset="77"/>
              </a:defRPr>
            </a:lvl1pPr>
            <a:lvl4pPr marL="514350" indent="0" algn="ctr">
              <a:buNone/>
              <a:defRPr>
                <a:solidFill>
                  <a:schemeClr val="bg1"/>
                </a:solidFill>
              </a:defRPr>
            </a:lvl4pPr>
          </a:lstStyle>
          <a:p>
            <a:pPr lvl="0"/>
            <a:r>
              <a:rPr lang="en-US" dirty="0"/>
              <a:t>Insert picture or chart here</a:t>
            </a:r>
          </a:p>
        </p:txBody>
      </p:sp>
      <p:sp>
        <p:nvSpPr>
          <p:cNvPr id="18" name="Picture or Chart" descr="Picture or Chart">
            <a:extLst>
              <a:ext uri="{FF2B5EF4-FFF2-40B4-BE49-F238E27FC236}">
                <a16:creationId xmlns:a16="http://schemas.microsoft.com/office/drawing/2014/main" id="{699BD747-48B6-2547-8F7C-25A44594F612}"/>
              </a:ext>
            </a:extLst>
          </p:cNvPr>
          <p:cNvSpPr>
            <a:spLocks noGrp="1"/>
          </p:cNvSpPr>
          <p:nvPr>
            <p:ph sz="quarter" idx="17" hasCustomPrompt="1"/>
          </p:nvPr>
        </p:nvSpPr>
        <p:spPr>
          <a:xfrm>
            <a:off x="4563371" y="3531844"/>
            <a:ext cx="3008376" cy="2313432"/>
          </a:xfrm>
          <a:solidFill>
            <a:schemeClr val="accent4"/>
          </a:solidFill>
        </p:spPr>
        <p:txBody>
          <a:bodyPr lIns="0" tIns="0" rIns="0" bIns="0" anchor="ctr" anchorCtr="0"/>
          <a:lstStyle>
            <a:lvl1pPr algn="ctr">
              <a:defRPr b="0" i="0">
                <a:solidFill>
                  <a:schemeClr val="bg1"/>
                </a:solidFill>
                <a:latin typeface="Acumin Pro" panose="020B0504020202020204" pitchFamily="34" charset="77"/>
              </a:defRPr>
            </a:lvl1pPr>
            <a:lvl4pPr marL="514350" indent="0" algn="ctr">
              <a:buNone/>
              <a:defRPr>
                <a:solidFill>
                  <a:schemeClr val="bg1"/>
                </a:solidFill>
              </a:defRPr>
            </a:lvl4pPr>
          </a:lstStyle>
          <a:p>
            <a:pPr lvl="0"/>
            <a:r>
              <a:rPr lang="en-US" dirty="0"/>
              <a:t>Insert picture or chart here</a:t>
            </a:r>
          </a:p>
        </p:txBody>
      </p:sp>
      <p:cxnSp>
        <p:nvCxnSpPr>
          <p:cNvPr id="28" name="Line 2">
            <a:extLst>
              <a:ext uri="{FF2B5EF4-FFF2-40B4-BE49-F238E27FC236}">
                <a16:creationId xmlns:a16="http://schemas.microsoft.com/office/drawing/2014/main" id="{18A2134F-0116-6740-AD2E-82D54002455E}"/>
              </a:ext>
            </a:extLst>
          </p:cNvPr>
          <p:cNvCxnSpPr>
            <a:cxnSpLocks/>
          </p:cNvCxnSpPr>
          <p:nvPr userDrawn="1"/>
        </p:nvCxnSpPr>
        <p:spPr>
          <a:xfrm>
            <a:off x="8724900"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Picture or Chart" descr="Picture or Chart">
            <a:extLst>
              <a:ext uri="{FF2B5EF4-FFF2-40B4-BE49-F238E27FC236}">
                <a16:creationId xmlns:a16="http://schemas.microsoft.com/office/drawing/2014/main" id="{699BD747-48B6-2547-8F7C-25A44594F612}"/>
              </a:ext>
            </a:extLst>
          </p:cNvPr>
          <p:cNvSpPr>
            <a:spLocks noGrp="1"/>
          </p:cNvSpPr>
          <p:nvPr>
            <p:ph sz="quarter" idx="18" hasCustomPrompt="1"/>
          </p:nvPr>
        </p:nvSpPr>
        <p:spPr>
          <a:xfrm>
            <a:off x="7571747" y="3530710"/>
            <a:ext cx="3008376" cy="2313432"/>
          </a:xfrm>
          <a:solidFill>
            <a:schemeClr val="accent4"/>
          </a:solidFill>
        </p:spPr>
        <p:txBody>
          <a:bodyPr lIns="0" tIns="0" rIns="0" bIns="0" anchor="ctr" anchorCtr="0"/>
          <a:lstStyle>
            <a:lvl1pPr algn="ctr">
              <a:defRPr b="0" i="0">
                <a:solidFill>
                  <a:schemeClr val="bg1"/>
                </a:solidFill>
                <a:latin typeface="Acumin Pro" panose="020B0504020202020204" pitchFamily="34" charset="77"/>
              </a:defRPr>
            </a:lvl1pPr>
            <a:lvl4pPr marL="514350" indent="0" algn="ctr">
              <a:buNone/>
              <a:defRPr>
                <a:solidFill>
                  <a:schemeClr val="bg1"/>
                </a:solidFill>
              </a:defRPr>
            </a:lvl4pPr>
          </a:lstStyle>
          <a:p>
            <a:pPr lvl="0"/>
            <a:r>
              <a:rPr lang="en-US" dirty="0"/>
              <a:t>Insert picture or chart here</a:t>
            </a:r>
          </a:p>
        </p:txBody>
      </p:sp>
      <p:sp>
        <p:nvSpPr>
          <p:cNvPr id="19" name="Date">
            <a:extLst>
              <a:ext uri="{FF2B5EF4-FFF2-40B4-BE49-F238E27FC236}">
                <a16:creationId xmlns:a16="http://schemas.microsoft.com/office/drawing/2014/main" id="{569EEC58-EAB4-064A-8F4A-AFD41D2C52E3}"/>
              </a:ext>
            </a:extLst>
          </p:cNvPr>
          <p:cNvSpPr>
            <a:spLocks noGrp="1"/>
          </p:cNvSpPr>
          <p:nvPr>
            <p:ph type="dt" sz="half" idx="10"/>
          </p:nvPr>
        </p:nvSpPr>
        <p:spPr>
          <a:xfrm>
            <a:off x="8926249" y="6220740"/>
            <a:ext cx="1021891" cy="323968"/>
          </a:xfrm>
        </p:spPr>
        <p:txBody>
          <a:bodyPr/>
          <a:lstStyle>
            <a:lvl1pPr>
              <a:defRPr>
                <a:solidFill>
                  <a:schemeClr val="accent4">
                    <a:alpha val="70000"/>
                  </a:schemeClr>
                </a:solidFill>
              </a:defRPr>
            </a:lvl1pPr>
          </a:lstStyle>
          <a:p>
            <a:fld id="{D47A9A36-4EB0-BF46-AE48-7CDA251B954B}" type="datetime1">
              <a:rPr lang="en-US" smtClean="0"/>
              <a:pPr/>
              <a:t>4/26/2022</a:t>
            </a:fld>
            <a:endParaRPr lang="en-US" dirty="0"/>
          </a:p>
        </p:txBody>
      </p:sp>
      <p:sp>
        <p:nvSpPr>
          <p:cNvPr id="22" name="Slide Number">
            <a:extLst>
              <a:ext uri="{FF2B5EF4-FFF2-40B4-BE49-F238E27FC236}">
                <a16:creationId xmlns:a16="http://schemas.microsoft.com/office/drawing/2014/main" id="{F5536D05-EE19-B94F-AEFA-CBB9C74BE38E}"/>
              </a:ext>
            </a:extLst>
          </p:cNvPr>
          <p:cNvSpPr>
            <a:spLocks noGrp="1"/>
          </p:cNvSpPr>
          <p:nvPr>
            <p:ph type="sldNum" sz="quarter" idx="12"/>
          </p:nvPr>
        </p:nvSpPr>
        <p:spPr>
          <a:xfrm>
            <a:off x="10096500" y="6200875"/>
            <a:ext cx="487680" cy="365760"/>
          </a:xfrm>
        </p:spPr>
        <p:txBody>
          <a:bodyPr/>
          <a:lstStyle>
            <a:lvl1pPr>
              <a:defRPr>
                <a:solidFill>
                  <a:schemeClr val="accent4"/>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61174328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5120">
          <p15:clr>
            <a:srgbClr val="FBAE40"/>
          </p15:clr>
        </p15:guide>
        <p15:guide id="3" orient="horz" pos="4032">
          <p15:clr>
            <a:srgbClr val="FBAE40"/>
          </p15:clr>
        </p15:guide>
        <p15:guide id="4" pos="9792">
          <p15:clr>
            <a:srgbClr val="FBAE40"/>
          </p15:clr>
        </p15:guide>
        <p15:guide id="5" pos="9131">
          <p15:clr>
            <a:srgbClr val="FBAE40"/>
          </p15:clr>
        </p15:guide>
        <p15:guide id="6" orient="horz" pos="4080">
          <p15:clr>
            <a:srgbClr val="FBAE40"/>
          </p15:clr>
        </p15:guide>
        <p15:guide id="7" pos="1472">
          <p15:clr>
            <a:srgbClr val="FBAE40"/>
          </p15:clr>
        </p15:guide>
        <p15:guide id="8" pos="22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Slide - Picture">
    <p:bg>
      <p:bgPr>
        <a:solidFill>
          <a:schemeClr val="accent4"/>
        </a:solidFill>
        <a:effectLst/>
      </p:bgPr>
    </p:bg>
    <p:spTree>
      <p:nvGrpSpPr>
        <p:cNvPr id="1" name=""/>
        <p:cNvGrpSpPr/>
        <p:nvPr/>
      </p:nvGrpSpPr>
      <p:grpSpPr>
        <a:xfrm>
          <a:off x="0" y="0"/>
          <a:ext cx="0" cy="0"/>
          <a:chOff x="0" y="0"/>
          <a:chExt cx="0" cy="0"/>
        </a:xfrm>
      </p:grpSpPr>
      <p:sp>
        <p:nvSpPr>
          <p:cNvPr id="17" name="Picture" descr="Picture Description">
            <a:extLst>
              <a:ext uri="{FF2B5EF4-FFF2-40B4-BE49-F238E27FC236}">
                <a16:creationId xmlns:a16="http://schemas.microsoft.com/office/drawing/2014/main" id="{B6A7C9B5-3617-0144-A4ED-16186741E8C3}"/>
              </a:ext>
            </a:extLst>
          </p:cNvPr>
          <p:cNvSpPr>
            <a:spLocks noGrp="1"/>
          </p:cNvSpPr>
          <p:nvPr>
            <p:ph type="pic" sz="quarter" idx="13"/>
          </p:nvPr>
        </p:nvSpPr>
        <p:spPr>
          <a:xfrm>
            <a:off x="0" y="0"/>
            <a:ext cx="12192000" cy="6858000"/>
          </a:xfrm>
        </p:spPr>
        <p:txBody>
          <a:bodyPr anchor="ctr" anchorCtr="1"/>
          <a:lstStyle>
            <a:lvl1pPr marL="0" indent="0" algn="ctr">
              <a:buFontTx/>
              <a:buNone/>
              <a:defRPr baseline="0">
                <a:solidFill>
                  <a:schemeClr val="bg1"/>
                </a:solidFill>
                <a:latin typeface="Acumin Pro" panose="020B0504020202020204" pitchFamily="34" charset="77"/>
              </a:defRPr>
            </a:lvl1pPr>
          </a:lstStyle>
          <a:p>
            <a:r>
              <a:rPr lang="en-US"/>
              <a:t>Click icon to add picture</a:t>
            </a:r>
            <a:endParaRPr lang="en-US" dirty="0"/>
          </a:p>
        </p:txBody>
      </p:sp>
      <p:sp>
        <p:nvSpPr>
          <p:cNvPr id="3" name="Photo caption"/>
          <p:cNvSpPr>
            <a:spLocks noGrp="1"/>
          </p:cNvSpPr>
          <p:nvPr>
            <p:ph type="subTitle" idx="1" hasCustomPrompt="1"/>
          </p:nvPr>
        </p:nvSpPr>
        <p:spPr>
          <a:xfrm>
            <a:off x="7301171" y="219207"/>
            <a:ext cx="3574087" cy="623248"/>
          </a:xfrm>
          <a:noFill/>
        </p:spPr>
        <p:txBody>
          <a:bodyPr wrap="square" lIns="0" tIns="0" rIns="0" bIns="0" anchor="t" anchorCtr="0">
            <a:spAutoFit/>
          </a:bodyPr>
          <a:lstStyle>
            <a:lvl1pPr marL="0" indent="0" algn="l">
              <a:buNone/>
              <a:defRPr sz="1350" b="1" i="0">
                <a:solidFill>
                  <a:schemeClr val="bg1"/>
                </a:solidFill>
                <a:latin typeface="Acumin Pro" panose="020B0504020202020204" pitchFamily="34" charset="77"/>
              </a:defRPr>
            </a:lvl1pPr>
            <a:lvl2pPr marL="342900" indent="0" algn="ctr">
              <a:buNone/>
              <a:defRPr sz="1425"/>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Brief photo caption. Place in top left or right corner. </a:t>
            </a:r>
            <a:r>
              <a:rPr lang="en-US" dirty="0" err="1"/>
              <a:t>Acumin</a:t>
            </a:r>
            <a:r>
              <a:rPr lang="en-US" dirty="0"/>
              <a:t> Pro Bold 18 pt. Make text black or white for legibility.</a:t>
            </a:r>
          </a:p>
        </p:txBody>
      </p:sp>
      <p:sp>
        <p:nvSpPr>
          <p:cNvPr id="11" name="Date">
            <a:extLst>
              <a:ext uri="{FF2B5EF4-FFF2-40B4-BE49-F238E27FC236}">
                <a16:creationId xmlns:a16="http://schemas.microsoft.com/office/drawing/2014/main" id="{F330C439-AFA6-B840-9D2A-258668D35CA5}"/>
              </a:ext>
            </a:extLst>
          </p:cNvPr>
          <p:cNvSpPr>
            <a:spLocks noGrp="1"/>
          </p:cNvSpPr>
          <p:nvPr>
            <p:ph type="dt" sz="half" idx="10"/>
          </p:nvPr>
        </p:nvSpPr>
        <p:spPr>
          <a:xfrm>
            <a:off x="8926249" y="6220740"/>
            <a:ext cx="1021891" cy="323968"/>
          </a:xfrm>
        </p:spPr>
        <p:txBody>
          <a:bodyPr/>
          <a:lstStyle>
            <a:lvl1pPr>
              <a:defRPr>
                <a:solidFill>
                  <a:schemeClr val="bg1">
                    <a:alpha val="70000"/>
                  </a:schemeClr>
                </a:solidFill>
              </a:defRPr>
            </a:lvl1pPr>
          </a:lstStyle>
          <a:p>
            <a:fld id="{D47A9A36-4EB0-BF46-AE48-7CDA251B954B}" type="datetime1">
              <a:rPr lang="en-US" smtClean="0"/>
              <a:t>4/26/2022</a:t>
            </a:fld>
            <a:endParaRPr lang="en-US" dirty="0"/>
          </a:p>
        </p:txBody>
      </p:sp>
      <p:sp>
        <p:nvSpPr>
          <p:cNvPr id="14" name="Slide Number">
            <a:extLst>
              <a:ext uri="{FF2B5EF4-FFF2-40B4-BE49-F238E27FC236}">
                <a16:creationId xmlns:a16="http://schemas.microsoft.com/office/drawing/2014/main" id="{ACC80B6D-3922-3742-99F9-101C945C2B33}"/>
              </a:ext>
            </a:extLst>
          </p:cNvPr>
          <p:cNvSpPr>
            <a:spLocks noGrp="1"/>
          </p:cNvSpPr>
          <p:nvPr>
            <p:ph type="sldNum" sz="quarter" idx="12"/>
          </p:nvPr>
        </p:nvSpPr>
        <p:spPr>
          <a:xfrm>
            <a:off x="10096500" y="6200875"/>
            <a:ext cx="487680" cy="365760"/>
          </a:xfrm>
        </p:spPr>
        <p:txBody>
          <a:bodyPr/>
          <a:lstStyle>
            <a:lvl1pPr>
              <a:defRPr>
                <a:solidFill>
                  <a:schemeClr val="bg1"/>
                </a:solidFill>
              </a:defRPr>
            </a:lvl1pPr>
          </a:lstStyle>
          <a:p>
            <a:fld id="{8A7A6979-0714-4377-B894-6BE4C2D6E202}" type="slidenum">
              <a:rPr lang="en-US" smtClean="0"/>
              <a:pPr/>
              <a:t>‹#›</a:t>
            </a:fld>
            <a:endParaRPr lang="en-US" dirty="0"/>
          </a:p>
        </p:txBody>
      </p:sp>
      <p:cxnSp>
        <p:nvCxnSpPr>
          <p:cNvPr id="16" name="Line 1">
            <a:extLst>
              <a:ext uri="{FF2B5EF4-FFF2-40B4-BE49-F238E27FC236}">
                <a16:creationId xmlns:a16="http://schemas.microsoft.com/office/drawing/2014/main" id="{C3371811-B9A9-444C-B8E2-DFC8B92FFA90}"/>
              </a:ext>
            </a:extLst>
          </p:cNvPr>
          <p:cNvCxnSpPr/>
          <p:nvPr userDrawn="1"/>
        </p:nvCxnSpPr>
        <p:spPr>
          <a:xfrm>
            <a:off x="1281648" y="5791"/>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Line 2">
            <a:extLst>
              <a:ext uri="{FF2B5EF4-FFF2-40B4-BE49-F238E27FC236}">
                <a16:creationId xmlns:a16="http://schemas.microsoft.com/office/drawing/2014/main" id="{E3D41B36-C946-AA44-BFF4-3F3A6A8607A2}"/>
              </a:ext>
            </a:extLst>
          </p:cNvPr>
          <p:cNvCxnSpPr>
            <a:cxnSpLocks/>
          </p:cNvCxnSpPr>
          <p:nvPr userDrawn="1"/>
        </p:nvCxnSpPr>
        <p:spPr>
          <a:xfrm>
            <a:off x="8724900"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Line 3">
            <a:extLst>
              <a:ext uri="{FF2B5EF4-FFF2-40B4-BE49-F238E27FC236}">
                <a16:creationId xmlns:a16="http://schemas.microsoft.com/office/drawing/2014/main" id="{A246739C-3DD5-DF4C-BFF4-0B3AF76695B4}"/>
              </a:ext>
            </a:extLst>
          </p:cNvPr>
          <p:cNvCxnSpPr>
            <a:cxnSpLocks/>
          </p:cNvCxnSpPr>
          <p:nvPr userDrawn="1"/>
        </p:nvCxnSpPr>
        <p:spPr>
          <a:xfrm>
            <a:off x="10880901"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451232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5120">
          <p15:clr>
            <a:srgbClr val="FBAE40"/>
          </p15:clr>
        </p15:guide>
        <p15:guide id="3" orient="horz" pos="3960">
          <p15:clr>
            <a:srgbClr val="FBAE40"/>
          </p15:clr>
        </p15:guide>
        <p15:guide id="4" pos="7936">
          <p15:clr>
            <a:srgbClr val="FBAE40"/>
          </p15:clr>
        </p15:guide>
        <p15:guide id="5" pos="9131">
          <p15:clr>
            <a:srgbClr val="FBAE40"/>
          </p15:clr>
        </p15:guide>
        <p15:guide id="6" orient="horz" pos="40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ogan">
    <p:bg>
      <p:bgPr>
        <a:solidFill>
          <a:schemeClr val="accent4"/>
        </a:solidFill>
        <a:effectLst/>
      </p:bgPr>
    </p:bg>
    <p:spTree>
      <p:nvGrpSpPr>
        <p:cNvPr id="1" name=""/>
        <p:cNvGrpSpPr/>
        <p:nvPr/>
      </p:nvGrpSpPr>
      <p:grpSpPr>
        <a:xfrm>
          <a:off x="0" y="0"/>
          <a:ext cx="0" cy="0"/>
          <a:chOff x="0" y="0"/>
          <a:chExt cx="0" cy="0"/>
        </a:xfrm>
      </p:grpSpPr>
      <p:sp>
        <p:nvSpPr>
          <p:cNvPr id="23" name="Gold Background">
            <a:extLst>
              <a:ext uri="{FF2B5EF4-FFF2-40B4-BE49-F238E27FC236}">
                <a16:creationId xmlns:a16="http://schemas.microsoft.com/office/drawing/2014/main" id="{5CCAEC11-865D-CB4B-88E8-5AF51FB37FBE}"/>
              </a:ext>
            </a:extLst>
          </p:cNvPr>
          <p:cNvSpPr/>
          <p:nvPr userDrawn="1"/>
        </p:nvSpPr>
        <p:spPr>
          <a:xfrm>
            <a:off x="2" y="0"/>
            <a:ext cx="12191999" cy="68522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6" name="Line 1">
            <a:extLst>
              <a:ext uri="{FF2B5EF4-FFF2-40B4-BE49-F238E27FC236}">
                <a16:creationId xmlns:a16="http://schemas.microsoft.com/office/drawing/2014/main" id="{C3371811-B9A9-444C-B8E2-DFC8B92FFA90}"/>
              </a:ext>
            </a:extLst>
          </p:cNvPr>
          <p:cNvCxnSpPr/>
          <p:nvPr userDrawn="1"/>
        </p:nvCxnSpPr>
        <p:spPr>
          <a:xfrm>
            <a:off x="1281648" y="5791"/>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Line 3">
            <a:extLst>
              <a:ext uri="{FF2B5EF4-FFF2-40B4-BE49-F238E27FC236}">
                <a16:creationId xmlns:a16="http://schemas.microsoft.com/office/drawing/2014/main" id="{A246739C-3DD5-DF4C-BFF4-0B3AF76695B4}"/>
              </a:ext>
            </a:extLst>
          </p:cNvPr>
          <p:cNvCxnSpPr>
            <a:cxnSpLocks/>
          </p:cNvCxnSpPr>
          <p:nvPr userDrawn="1"/>
        </p:nvCxnSpPr>
        <p:spPr>
          <a:xfrm>
            <a:off x="10880901"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Line 3">
            <a:extLst>
              <a:ext uri="{FF2B5EF4-FFF2-40B4-BE49-F238E27FC236}">
                <a16:creationId xmlns:a16="http://schemas.microsoft.com/office/drawing/2014/main" id="{313F26B3-63DC-44B0-A055-C4A99B32799C}"/>
              </a:ext>
            </a:extLst>
          </p:cNvPr>
          <p:cNvCxnSpPr>
            <a:cxnSpLocks/>
          </p:cNvCxnSpPr>
          <p:nvPr userDrawn="1"/>
        </p:nvCxnSpPr>
        <p:spPr>
          <a:xfrm flipH="1">
            <a:off x="6095996" y="-6673"/>
            <a:ext cx="3" cy="968781"/>
          </a:xfrm>
          <a:prstGeom prst="line">
            <a:avLst/>
          </a:prstGeom>
          <a:noFill/>
          <a:ln w="12700" cap="flat" cmpd="sng" algn="ctr">
            <a:solidFill>
              <a:schemeClr val="accent4"/>
            </a:solidFill>
            <a:prstDash val="solid"/>
          </a:ln>
          <a:effectLst/>
        </p:spPr>
      </p:cxnSp>
      <p:cxnSp>
        <p:nvCxnSpPr>
          <p:cNvPr id="10" name="Line 3">
            <a:extLst>
              <a:ext uri="{FF2B5EF4-FFF2-40B4-BE49-F238E27FC236}">
                <a16:creationId xmlns:a16="http://schemas.microsoft.com/office/drawing/2014/main" id="{1CF02FB5-77A0-4D5D-94E9-69FBCD2CFED5}"/>
              </a:ext>
            </a:extLst>
          </p:cNvPr>
          <p:cNvCxnSpPr>
            <a:cxnSpLocks/>
          </p:cNvCxnSpPr>
          <p:nvPr userDrawn="1"/>
        </p:nvCxnSpPr>
        <p:spPr>
          <a:xfrm>
            <a:off x="6095996" y="5888736"/>
            <a:ext cx="0" cy="969264"/>
          </a:xfrm>
          <a:prstGeom prst="line">
            <a:avLst/>
          </a:prstGeom>
          <a:noFill/>
          <a:ln w="12700" cap="flat" cmpd="sng" algn="ctr">
            <a:solidFill>
              <a:schemeClr val="accent4"/>
            </a:solidFill>
            <a:prstDash val="solid"/>
          </a:ln>
          <a:effectLst/>
        </p:spPr>
      </p:cxnSp>
      <p:sp>
        <p:nvSpPr>
          <p:cNvPr id="15" name="Heading">
            <a:extLst>
              <a:ext uri="{FF2B5EF4-FFF2-40B4-BE49-F238E27FC236}">
                <a16:creationId xmlns:a16="http://schemas.microsoft.com/office/drawing/2014/main" id="{A599B269-46D4-4F11-AAB6-0EE4F1DFD9CB}"/>
              </a:ext>
            </a:extLst>
          </p:cNvPr>
          <p:cNvSpPr txBox="1">
            <a:spLocks/>
          </p:cNvSpPr>
          <p:nvPr userDrawn="1"/>
        </p:nvSpPr>
        <p:spPr bwMode="blackWhite">
          <a:xfrm>
            <a:off x="2045706" y="2244592"/>
            <a:ext cx="8100583" cy="893321"/>
          </a:xfrm>
          <a:prstGeom prst="rect">
            <a:avLst/>
          </a:prstGeom>
          <a:noFill/>
          <a:ln w="38100" cap="sq">
            <a:noFill/>
            <a:miter lim="800000"/>
          </a:ln>
        </p:spPr>
        <p:txBody>
          <a:bodyPr vert="horz" wrap="square" lIns="0" tIns="0" rIns="0" bIns="0" rtlCol="0" anchor="ctr" anchorCtr="0">
            <a:spAutoFit/>
          </a:bodyPr>
          <a:lstStyle>
            <a:lvl1pPr algn="ctr" defTabSz="914400" rtl="0" eaLnBrk="1" latinLnBrk="0" hangingPunct="1">
              <a:lnSpc>
                <a:spcPct val="90000"/>
              </a:lnSpc>
              <a:spcBef>
                <a:spcPct val="0"/>
              </a:spcBef>
              <a:buNone/>
              <a:defRPr sz="8600" b="1" i="0" kern="1200" cap="none" spc="300" baseline="0">
                <a:solidFill>
                  <a:schemeClr val="accent2"/>
                </a:solidFill>
                <a:latin typeface="United Sans Cd Md" pitchFamily="50" charset="0"/>
                <a:ea typeface="+mj-ea"/>
                <a:cs typeface="+mj-cs"/>
              </a:defRPr>
            </a:lvl1pPr>
          </a:lstStyle>
          <a:p>
            <a:pPr marL="0" marR="0" lvl="0" indent="0" algn="ctr" defTabSz="685800" rtl="0" eaLnBrk="1" fontAlgn="auto" latinLnBrk="0" hangingPunct="1">
              <a:lnSpc>
                <a:spcPct val="90000"/>
              </a:lnSpc>
              <a:spcBef>
                <a:spcPct val="0"/>
              </a:spcBef>
              <a:spcAft>
                <a:spcPts val="0"/>
              </a:spcAft>
              <a:buClrTx/>
              <a:buSzTx/>
              <a:buFontTx/>
              <a:buNone/>
              <a:tabLst/>
              <a:defRPr/>
            </a:pPr>
            <a:r>
              <a:rPr kumimoji="0" lang="en-US" sz="6450" b="0" i="1" u="none" strike="noStrike" kern="1200" cap="none" spc="0" normalizeH="0" baseline="0" noProof="0" dirty="0">
                <a:ln>
                  <a:noFill/>
                </a:ln>
                <a:solidFill>
                  <a:schemeClr val="accent4"/>
                </a:solidFill>
                <a:effectLst/>
                <a:uLnTx/>
                <a:uFillTx/>
                <a:latin typeface="Acumin Pro ExtraCondensed" panose="020B0508020202020204" pitchFamily="34" charset="0"/>
              </a:rPr>
              <a:t>PHYSICAL</a:t>
            </a:r>
            <a:endParaRPr kumimoji="0" lang="en-US" sz="6450" b="0" i="1" u="none" strike="noStrike" kern="1200" cap="none" spc="225" normalizeH="0" baseline="0" noProof="0" dirty="0">
              <a:ln>
                <a:noFill/>
              </a:ln>
              <a:solidFill>
                <a:schemeClr val="accent4"/>
              </a:solidFill>
              <a:effectLst/>
              <a:uLnTx/>
              <a:uFillTx/>
              <a:latin typeface="Acumin Pro ExtraCondensed" panose="020B0508020202020204" pitchFamily="34" charset="0"/>
            </a:endParaRPr>
          </a:p>
        </p:txBody>
      </p:sp>
      <p:sp>
        <p:nvSpPr>
          <p:cNvPr id="18" name="Subhead">
            <a:extLst>
              <a:ext uri="{FF2B5EF4-FFF2-40B4-BE49-F238E27FC236}">
                <a16:creationId xmlns:a16="http://schemas.microsoft.com/office/drawing/2014/main" id="{25564AF8-83EE-4FD1-BF06-8C8FC0362AB1}"/>
              </a:ext>
            </a:extLst>
          </p:cNvPr>
          <p:cNvSpPr txBox="1">
            <a:spLocks/>
          </p:cNvSpPr>
          <p:nvPr userDrawn="1"/>
        </p:nvSpPr>
        <p:spPr>
          <a:xfrm>
            <a:off x="4614923" y="1337123"/>
            <a:ext cx="2962147" cy="415498"/>
          </a:xfrm>
          <a:prstGeom prst="rect">
            <a:avLst/>
          </a:prstGeom>
          <a:solidFill>
            <a:schemeClr val="tx2"/>
          </a:solidFill>
        </p:spPr>
        <p:txBody>
          <a:bodyPr vert="horz" wrap="square" lIns="0" tIns="0" rIns="0" bIns="0" rtlCol="0" anchor="ctr" anchorCtr="0">
            <a:sp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3600" b="1" i="0" kern="1200" spc="300">
                <a:solidFill>
                  <a:schemeClr val="accent4"/>
                </a:solidFill>
                <a:latin typeface="United Sans Cd Md" pitchFamily="50" charset="0"/>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19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marL="0" marR="0" lvl="0" indent="0" algn="ctr" defTabSz="685800" rtl="0" eaLnBrk="1" fontAlgn="auto" latinLnBrk="0" hangingPunct="1">
              <a:lnSpc>
                <a:spcPct val="100000"/>
              </a:lnSpc>
              <a:spcBef>
                <a:spcPts val="750"/>
              </a:spcBef>
              <a:spcAft>
                <a:spcPts val="0"/>
              </a:spcAft>
              <a:buClr>
                <a:srgbClr val="555960"/>
              </a:buClr>
              <a:buSzTx/>
              <a:buFont typeface="Arial" panose="020B0604020202020204" pitchFamily="34" charset="0"/>
              <a:buNone/>
              <a:tabLst/>
              <a:defRPr/>
            </a:pPr>
            <a:r>
              <a:rPr kumimoji="0" lang="en-US" sz="2700" b="1" i="0" u="none" strike="noStrike" kern="1200" cap="none" spc="225" normalizeH="0" baseline="0" noProof="0" dirty="0">
                <a:ln>
                  <a:noFill/>
                </a:ln>
                <a:solidFill>
                  <a:schemeClr val="bg1"/>
                </a:solidFill>
                <a:effectLst/>
                <a:uLnTx/>
                <a:uFillTx/>
                <a:latin typeface="United Sans Cd Md" pitchFamily="50" charset="0"/>
                <a:ea typeface="+mn-ea"/>
                <a:cs typeface="+mn-cs"/>
              </a:rPr>
              <a:t>WHERE THE</a:t>
            </a:r>
          </a:p>
        </p:txBody>
      </p:sp>
      <p:sp>
        <p:nvSpPr>
          <p:cNvPr id="21" name="Heading">
            <a:extLst>
              <a:ext uri="{FF2B5EF4-FFF2-40B4-BE49-F238E27FC236}">
                <a16:creationId xmlns:a16="http://schemas.microsoft.com/office/drawing/2014/main" id="{1CC83368-E6FC-4EF2-A6B7-CC6A8D35C9D9}"/>
              </a:ext>
            </a:extLst>
          </p:cNvPr>
          <p:cNvSpPr txBox="1">
            <a:spLocks/>
          </p:cNvSpPr>
          <p:nvPr userDrawn="1"/>
        </p:nvSpPr>
        <p:spPr bwMode="blackWhite">
          <a:xfrm>
            <a:off x="2045706" y="4842187"/>
            <a:ext cx="8100583" cy="893321"/>
          </a:xfrm>
          <a:prstGeom prst="rect">
            <a:avLst/>
          </a:prstGeom>
          <a:noFill/>
          <a:ln w="38100" cap="sq">
            <a:noFill/>
            <a:miter lim="800000"/>
          </a:ln>
        </p:spPr>
        <p:txBody>
          <a:bodyPr vert="horz" wrap="square" lIns="0" tIns="0" rIns="0" bIns="0" rtlCol="0" anchor="ctr" anchorCtr="0">
            <a:spAutoFit/>
          </a:bodyPr>
          <a:lstStyle>
            <a:lvl1pPr algn="ctr" defTabSz="914400" rtl="0" eaLnBrk="1" latinLnBrk="0" hangingPunct="1">
              <a:lnSpc>
                <a:spcPct val="90000"/>
              </a:lnSpc>
              <a:spcBef>
                <a:spcPct val="0"/>
              </a:spcBef>
              <a:buNone/>
              <a:defRPr sz="8600" b="1" i="0" kern="1200" cap="none" spc="300" baseline="0">
                <a:solidFill>
                  <a:schemeClr val="accent2"/>
                </a:solidFill>
                <a:latin typeface="United Sans Cd Md" pitchFamily="50" charset="0"/>
                <a:ea typeface="+mj-ea"/>
                <a:cs typeface="+mj-cs"/>
              </a:defRPr>
            </a:lvl1pPr>
          </a:lstStyle>
          <a:p>
            <a:pPr marL="0" marR="0" lvl="0" indent="0" algn="ctr" defTabSz="685800" rtl="0" eaLnBrk="1" fontAlgn="auto" latinLnBrk="0" hangingPunct="1">
              <a:lnSpc>
                <a:spcPct val="90000"/>
              </a:lnSpc>
              <a:spcBef>
                <a:spcPct val="0"/>
              </a:spcBef>
              <a:spcAft>
                <a:spcPts val="0"/>
              </a:spcAft>
              <a:buClrTx/>
              <a:buSzTx/>
              <a:buFontTx/>
              <a:buNone/>
              <a:tabLst/>
              <a:defRPr/>
            </a:pPr>
            <a:r>
              <a:rPr kumimoji="0" lang="en-US" sz="6450" b="0" i="1" u="none" strike="noStrike" kern="1200" cap="none" spc="0" normalizeH="0" baseline="0" noProof="0" dirty="0">
                <a:ln>
                  <a:noFill/>
                </a:ln>
                <a:solidFill>
                  <a:schemeClr val="accent4"/>
                </a:solidFill>
                <a:effectLst/>
                <a:uLnTx/>
                <a:uFillTx/>
                <a:latin typeface="Acumin Pro ExtraCondensed" panose="020B0508020202020204" pitchFamily="34" charset="0"/>
              </a:rPr>
              <a:t>VIRTUAL</a:t>
            </a:r>
            <a:endParaRPr kumimoji="0" lang="en-US" sz="6450" b="0" i="1" u="none" strike="noStrike" kern="1200" cap="none" spc="225" normalizeH="0" baseline="0" noProof="0" dirty="0">
              <a:ln>
                <a:noFill/>
              </a:ln>
              <a:solidFill>
                <a:schemeClr val="accent4"/>
              </a:solidFill>
              <a:effectLst/>
              <a:uLnTx/>
              <a:uFillTx/>
              <a:latin typeface="Acumin Pro ExtraCondensed" panose="020B0508020202020204" pitchFamily="34" charset="0"/>
            </a:endParaRPr>
          </a:p>
        </p:txBody>
      </p:sp>
      <p:sp>
        <p:nvSpPr>
          <p:cNvPr id="22" name="Subhead">
            <a:extLst>
              <a:ext uri="{FF2B5EF4-FFF2-40B4-BE49-F238E27FC236}">
                <a16:creationId xmlns:a16="http://schemas.microsoft.com/office/drawing/2014/main" id="{754F489C-707B-422D-8603-E8CA5D01FFBE}"/>
              </a:ext>
            </a:extLst>
          </p:cNvPr>
          <p:cNvSpPr txBox="1">
            <a:spLocks/>
          </p:cNvSpPr>
          <p:nvPr userDrawn="1"/>
        </p:nvSpPr>
        <p:spPr>
          <a:xfrm>
            <a:off x="4614923" y="3934718"/>
            <a:ext cx="2962147" cy="415498"/>
          </a:xfrm>
          <a:prstGeom prst="rect">
            <a:avLst/>
          </a:prstGeom>
          <a:solidFill>
            <a:schemeClr val="tx2"/>
          </a:solidFill>
        </p:spPr>
        <p:txBody>
          <a:bodyPr vert="horz" wrap="square" lIns="0" tIns="0" rIns="0" bIns="0" rtlCol="0" anchor="ctr" anchorCtr="0">
            <a:sp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3600" b="1" i="0" kern="1200" spc="300">
                <a:solidFill>
                  <a:schemeClr val="accent4"/>
                </a:solidFill>
                <a:latin typeface="United Sans Cd Md" pitchFamily="50" charset="0"/>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19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marL="0" marR="0" lvl="0" indent="0" algn="ctr" defTabSz="685800" rtl="0" eaLnBrk="1" fontAlgn="auto" latinLnBrk="0" hangingPunct="1">
              <a:lnSpc>
                <a:spcPct val="100000"/>
              </a:lnSpc>
              <a:spcBef>
                <a:spcPts val="750"/>
              </a:spcBef>
              <a:spcAft>
                <a:spcPts val="0"/>
              </a:spcAft>
              <a:buClr>
                <a:srgbClr val="555960"/>
              </a:buClr>
              <a:buSzTx/>
              <a:buFont typeface="Arial" panose="020B0604020202020204" pitchFamily="34" charset="0"/>
              <a:buNone/>
              <a:tabLst/>
              <a:defRPr/>
            </a:pPr>
            <a:r>
              <a:rPr kumimoji="0" lang="en-US" sz="2700" b="1" i="0" u="none" strike="noStrike" kern="1200" cap="none" spc="225" normalizeH="0" baseline="0" noProof="0" dirty="0">
                <a:ln>
                  <a:noFill/>
                </a:ln>
                <a:solidFill>
                  <a:schemeClr val="bg1"/>
                </a:solidFill>
                <a:effectLst/>
                <a:uLnTx/>
                <a:uFillTx/>
                <a:latin typeface="United Sans Cd Md" pitchFamily="50" charset="0"/>
                <a:ea typeface="+mn-ea"/>
                <a:cs typeface="+mn-cs"/>
              </a:rPr>
              <a:t>MEETS THE</a:t>
            </a:r>
          </a:p>
        </p:txBody>
      </p:sp>
      <p:sp>
        <p:nvSpPr>
          <p:cNvPr id="11" name="Date">
            <a:extLst>
              <a:ext uri="{FF2B5EF4-FFF2-40B4-BE49-F238E27FC236}">
                <a16:creationId xmlns:a16="http://schemas.microsoft.com/office/drawing/2014/main" id="{569EEC58-EAB4-064A-8F4A-AFD41D2C52E3}"/>
              </a:ext>
            </a:extLst>
          </p:cNvPr>
          <p:cNvSpPr>
            <a:spLocks noGrp="1"/>
          </p:cNvSpPr>
          <p:nvPr>
            <p:ph type="dt" sz="half" idx="10"/>
          </p:nvPr>
        </p:nvSpPr>
        <p:spPr>
          <a:xfrm>
            <a:off x="8926249" y="6220740"/>
            <a:ext cx="1021891" cy="323968"/>
          </a:xfrm>
        </p:spPr>
        <p:txBody>
          <a:bodyPr/>
          <a:lstStyle>
            <a:lvl1pPr>
              <a:defRPr>
                <a:solidFill>
                  <a:schemeClr val="accent4">
                    <a:alpha val="70000"/>
                  </a:schemeClr>
                </a:solidFill>
              </a:defRPr>
            </a:lvl1pPr>
          </a:lstStyle>
          <a:p>
            <a:fld id="{D47A9A36-4EB0-BF46-AE48-7CDA251B954B}" type="datetime1">
              <a:rPr lang="en-US" smtClean="0"/>
              <a:pPr/>
              <a:t>4/26/2022</a:t>
            </a:fld>
            <a:endParaRPr lang="en-US" dirty="0"/>
          </a:p>
        </p:txBody>
      </p:sp>
      <p:sp>
        <p:nvSpPr>
          <p:cNvPr id="12" name="Slide Number">
            <a:extLst>
              <a:ext uri="{FF2B5EF4-FFF2-40B4-BE49-F238E27FC236}">
                <a16:creationId xmlns:a16="http://schemas.microsoft.com/office/drawing/2014/main" id="{F5536D05-EE19-B94F-AEFA-CBB9C74BE38E}"/>
              </a:ext>
            </a:extLst>
          </p:cNvPr>
          <p:cNvSpPr>
            <a:spLocks noGrp="1"/>
          </p:cNvSpPr>
          <p:nvPr>
            <p:ph type="sldNum" sz="quarter" idx="12"/>
          </p:nvPr>
        </p:nvSpPr>
        <p:spPr>
          <a:xfrm>
            <a:off x="10096500" y="6200875"/>
            <a:ext cx="487680" cy="365760"/>
          </a:xfrm>
        </p:spPr>
        <p:txBody>
          <a:bodyPr/>
          <a:lstStyle>
            <a:lvl1pPr>
              <a:defRPr>
                <a:solidFill>
                  <a:schemeClr val="accent4"/>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77644188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5120">
          <p15:clr>
            <a:srgbClr val="FBAE40"/>
          </p15:clr>
        </p15:guide>
        <p15:guide id="3" orient="horz" pos="3960">
          <p15:clr>
            <a:srgbClr val="FBAE40"/>
          </p15:clr>
        </p15:guide>
        <p15:guide id="4" pos="7936">
          <p15:clr>
            <a:srgbClr val="FBAE40"/>
          </p15:clr>
        </p15:guide>
        <p15:guide id="5" pos="9131">
          <p15:clr>
            <a:srgbClr val="FBAE40"/>
          </p15:clr>
        </p15:guide>
        <p15:guide id="6" orient="horz" pos="40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Slide - Fact/Highlight">
    <p:bg>
      <p:bgPr>
        <a:solidFill>
          <a:schemeClr val="accent4"/>
        </a:solidFill>
        <a:effectLst/>
      </p:bgPr>
    </p:bg>
    <p:spTree>
      <p:nvGrpSpPr>
        <p:cNvPr id="1" name=""/>
        <p:cNvGrpSpPr/>
        <p:nvPr/>
      </p:nvGrpSpPr>
      <p:grpSpPr>
        <a:xfrm>
          <a:off x="0" y="0"/>
          <a:ext cx="0" cy="0"/>
          <a:chOff x="0" y="0"/>
          <a:chExt cx="0" cy="0"/>
        </a:xfrm>
      </p:grpSpPr>
      <p:sp>
        <p:nvSpPr>
          <p:cNvPr id="6" name="Gold Background">
            <a:extLst>
              <a:ext uri="{FF2B5EF4-FFF2-40B4-BE49-F238E27FC236}">
                <a16:creationId xmlns:a16="http://schemas.microsoft.com/office/drawing/2014/main" id="{5CCAEC11-865D-CB4B-88E8-5AF51FB37FBE}"/>
              </a:ext>
            </a:extLst>
          </p:cNvPr>
          <p:cNvSpPr/>
          <p:nvPr/>
        </p:nvSpPr>
        <p:spPr>
          <a:xfrm>
            <a:off x="2" y="0"/>
            <a:ext cx="12191999" cy="68522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Heading"/>
          <p:cNvSpPr>
            <a:spLocks noGrp="1"/>
          </p:cNvSpPr>
          <p:nvPr>
            <p:ph type="ctrTitle" hasCustomPrompt="1"/>
          </p:nvPr>
        </p:nvSpPr>
        <p:spPr bwMode="blackWhite">
          <a:xfrm>
            <a:off x="2893545" y="1479630"/>
            <a:ext cx="6419331" cy="908197"/>
          </a:xfrm>
          <a:prstGeom prst="rect">
            <a:avLst/>
          </a:prstGeom>
          <a:noFill/>
          <a:ln w="38100">
            <a:noFill/>
          </a:ln>
        </p:spPr>
        <p:txBody>
          <a:bodyPr wrap="square" lIns="0" tIns="0" rIns="0" bIns="0" anchor="t" anchorCtr="0">
            <a:spAutoFit/>
          </a:bodyPr>
          <a:lstStyle>
            <a:lvl1pPr algn="ctr">
              <a:defRPr sz="6450" b="1" i="0" cap="none" spc="225">
                <a:solidFill>
                  <a:schemeClr val="accent4"/>
                </a:solidFill>
                <a:latin typeface="United Sans Rg Md" pitchFamily="50" charset="0"/>
              </a:defRPr>
            </a:lvl1pPr>
          </a:lstStyle>
          <a:p>
            <a:r>
              <a:rPr lang="en-US" spc="0" dirty="0">
                <a:latin typeface="United Sans Rg Md" pitchFamily="50" charset="0"/>
              </a:rPr>
              <a:t>123</a:t>
            </a:r>
            <a:endParaRPr lang="en-US" dirty="0"/>
          </a:p>
        </p:txBody>
      </p:sp>
      <p:sp>
        <p:nvSpPr>
          <p:cNvPr id="20" name="Black Bar">
            <a:extLst>
              <a:ext uri="{FF2B5EF4-FFF2-40B4-BE49-F238E27FC236}">
                <a16:creationId xmlns:a16="http://schemas.microsoft.com/office/drawing/2014/main" id="{EACB2F0C-1C3D-CD48-AD13-7B5AD683F7C7}"/>
              </a:ext>
            </a:extLst>
          </p:cNvPr>
          <p:cNvSpPr/>
          <p:nvPr/>
        </p:nvSpPr>
        <p:spPr>
          <a:xfrm>
            <a:off x="2648277" y="2744421"/>
            <a:ext cx="6905456" cy="44099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Subhead"/>
          <p:cNvSpPr>
            <a:spLocks noGrp="1"/>
          </p:cNvSpPr>
          <p:nvPr>
            <p:ph type="subTitle" idx="1" hasCustomPrompt="1"/>
          </p:nvPr>
        </p:nvSpPr>
        <p:spPr>
          <a:xfrm>
            <a:off x="2648278" y="2706475"/>
            <a:ext cx="6895463" cy="415498"/>
          </a:xfrm>
          <a:noFill/>
        </p:spPr>
        <p:txBody>
          <a:bodyPr wrap="square" lIns="0" tIns="0" rIns="0" bIns="0" anchor="t" anchorCtr="0">
            <a:spAutoFit/>
          </a:bodyPr>
          <a:lstStyle>
            <a:lvl1pPr marL="0" indent="0" algn="ctr">
              <a:buNone/>
              <a:defRPr sz="2700" b="1" i="0" spc="225">
                <a:solidFill>
                  <a:schemeClr val="accent2"/>
                </a:solidFill>
                <a:latin typeface="United Sans Cd Md" pitchFamily="50" charset="0"/>
              </a:defRPr>
            </a:lvl1pPr>
            <a:lvl2pPr marL="342900" indent="0" algn="ctr">
              <a:buNone/>
              <a:defRPr sz="1425"/>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TOPIC OR TITLE</a:t>
            </a:r>
          </a:p>
        </p:txBody>
      </p:sp>
      <p:sp>
        <p:nvSpPr>
          <p:cNvPr id="23" name="Body Text">
            <a:extLst>
              <a:ext uri="{FF2B5EF4-FFF2-40B4-BE49-F238E27FC236}">
                <a16:creationId xmlns:a16="http://schemas.microsoft.com/office/drawing/2014/main" id="{BD416322-CF1A-F143-B2A9-844B608C50DA}"/>
              </a:ext>
            </a:extLst>
          </p:cNvPr>
          <p:cNvSpPr>
            <a:spLocks noGrp="1"/>
          </p:cNvSpPr>
          <p:nvPr>
            <p:ph type="body" sz="quarter" idx="14" hasCustomPrompt="1"/>
          </p:nvPr>
        </p:nvSpPr>
        <p:spPr>
          <a:xfrm>
            <a:off x="2875269" y="3540352"/>
            <a:ext cx="6678467" cy="1122744"/>
          </a:xfrm>
        </p:spPr>
        <p:txBody>
          <a:bodyPr lIns="0" tIns="0" rIns="0" bIns="0">
            <a:noAutofit/>
          </a:bodyPr>
          <a:lstStyle>
            <a:lvl1pPr marL="0" marR="0" indent="0" algn="l" defTabSz="342900" rtl="0" eaLnBrk="1" fontAlgn="auto" latinLnBrk="0" hangingPunct="1">
              <a:lnSpc>
                <a:spcPct val="100000"/>
              </a:lnSpc>
              <a:spcBef>
                <a:spcPts val="0"/>
              </a:spcBef>
              <a:spcAft>
                <a:spcPts val="0"/>
              </a:spcAft>
              <a:buClrTx/>
              <a:buSzTx/>
              <a:buFontTx/>
              <a:buNone/>
              <a:tabLst/>
              <a:defRPr sz="1800" b="0" i="0" normalizeH="0" baseline="0">
                <a:solidFill>
                  <a:schemeClr val="accent4"/>
                </a:solidFill>
                <a:latin typeface="Acumin Pro Medium" panose="020B0504020202020204" pitchFamily="34" charset="77"/>
              </a:defRPr>
            </a:lvl1pPr>
          </a:lstStyle>
          <a:p>
            <a:pPr lvl="0"/>
            <a:r>
              <a:rPr lang="en-US" dirty="0"/>
              <a:t>Fact or highlight. </a:t>
            </a:r>
            <a:r>
              <a:rPr lang="en-US" dirty="0" err="1"/>
              <a:t>Acumin</a:t>
            </a:r>
            <a:r>
              <a:rPr lang="en-US" dirty="0"/>
              <a:t> Pro Medium 24 pt. Keep it short with bite-size chunks of information.</a:t>
            </a:r>
          </a:p>
        </p:txBody>
      </p:sp>
      <p:sp>
        <p:nvSpPr>
          <p:cNvPr id="16" name="Date">
            <a:extLst>
              <a:ext uri="{FF2B5EF4-FFF2-40B4-BE49-F238E27FC236}">
                <a16:creationId xmlns:a16="http://schemas.microsoft.com/office/drawing/2014/main" id="{D5F83FDC-674A-8F42-A488-884B2867DCC3}"/>
              </a:ext>
            </a:extLst>
          </p:cNvPr>
          <p:cNvSpPr>
            <a:spLocks noGrp="1"/>
          </p:cNvSpPr>
          <p:nvPr>
            <p:ph type="dt" sz="half" idx="10"/>
          </p:nvPr>
        </p:nvSpPr>
        <p:spPr>
          <a:xfrm>
            <a:off x="8926249" y="6220740"/>
            <a:ext cx="1021891" cy="323968"/>
          </a:xfrm>
        </p:spPr>
        <p:txBody>
          <a:bodyPr/>
          <a:lstStyle>
            <a:lvl1pPr>
              <a:defRPr>
                <a:solidFill>
                  <a:schemeClr val="accent4">
                    <a:alpha val="70000"/>
                  </a:schemeClr>
                </a:solidFill>
              </a:defRPr>
            </a:lvl1pPr>
          </a:lstStyle>
          <a:p>
            <a:fld id="{D47A9A36-4EB0-BF46-AE48-7CDA251B954B}" type="datetime1">
              <a:rPr lang="en-US" smtClean="0"/>
              <a:pPr/>
              <a:t>4/26/2022</a:t>
            </a:fld>
            <a:endParaRPr lang="en-US" dirty="0"/>
          </a:p>
        </p:txBody>
      </p:sp>
      <p:sp>
        <p:nvSpPr>
          <p:cNvPr id="17" name="Slide Number">
            <a:extLst>
              <a:ext uri="{FF2B5EF4-FFF2-40B4-BE49-F238E27FC236}">
                <a16:creationId xmlns:a16="http://schemas.microsoft.com/office/drawing/2014/main" id="{DF9C56DA-C412-B14C-8168-05E55A21B5E5}"/>
              </a:ext>
            </a:extLst>
          </p:cNvPr>
          <p:cNvSpPr>
            <a:spLocks noGrp="1"/>
          </p:cNvSpPr>
          <p:nvPr>
            <p:ph type="sldNum" sz="quarter" idx="12"/>
          </p:nvPr>
        </p:nvSpPr>
        <p:spPr>
          <a:xfrm>
            <a:off x="10096500" y="6200875"/>
            <a:ext cx="487680" cy="365760"/>
          </a:xfrm>
        </p:spPr>
        <p:txBody>
          <a:bodyPr/>
          <a:lstStyle>
            <a:lvl1pPr>
              <a:defRPr>
                <a:solidFill>
                  <a:schemeClr val="accent4"/>
                </a:solidFill>
              </a:defRPr>
            </a:lvl1pPr>
          </a:lstStyle>
          <a:p>
            <a:fld id="{8A7A6979-0714-4377-B894-6BE4C2D6E202}" type="slidenum">
              <a:rPr lang="en-US" smtClean="0"/>
              <a:pPr/>
              <a:t>‹#›</a:t>
            </a:fld>
            <a:endParaRPr lang="en-US" dirty="0"/>
          </a:p>
        </p:txBody>
      </p:sp>
      <p:cxnSp>
        <p:nvCxnSpPr>
          <p:cNvPr id="21" name="Line 1">
            <a:extLst>
              <a:ext uri="{FF2B5EF4-FFF2-40B4-BE49-F238E27FC236}">
                <a16:creationId xmlns:a16="http://schemas.microsoft.com/office/drawing/2014/main" id="{DE31DD2C-32F5-F345-872B-C1CCC72846EE}"/>
              </a:ext>
            </a:extLst>
          </p:cNvPr>
          <p:cNvCxnSpPr/>
          <p:nvPr userDrawn="1"/>
        </p:nvCxnSpPr>
        <p:spPr>
          <a:xfrm>
            <a:off x="1281648" y="5791"/>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Line 2">
            <a:extLst>
              <a:ext uri="{FF2B5EF4-FFF2-40B4-BE49-F238E27FC236}">
                <a16:creationId xmlns:a16="http://schemas.microsoft.com/office/drawing/2014/main" id="{18A2134F-0116-6740-AD2E-82D54002455E}"/>
              </a:ext>
            </a:extLst>
          </p:cNvPr>
          <p:cNvCxnSpPr>
            <a:cxnSpLocks/>
          </p:cNvCxnSpPr>
          <p:nvPr userDrawn="1"/>
        </p:nvCxnSpPr>
        <p:spPr>
          <a:xfrm>
            <a:off x="8724900"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Line 3">
            <a:extLst>
              <a:ext uri="{FF2B5EF4-FFF2-40B4-BE49-F238E27FC236}">
                <a16:creationId xmlns:a16="http://schemas.microsoft.com/office/drawing/2014/main" id="{7E7A5392-EE7B-7141-B159-172DDE0D6824}"/>
              </a:ext>
            </a:extLst>
          </p:cNvPr>
          <p:cNvCxnSpPr>
            <a:cxnSpLocks/>
          </p:cNvCxnSpPr>
          <p:nvPr userDrawn="1"/>
        </p:nvCxnSpPr>
        <p:spPr>
          <a:xfrm>
            <a:off x="10880901"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50603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5120">
          <p15:clr>
            <a:srgbClr val="FBAE40"/>
          </p15:clr>
        </p15:guide>
        <p15:guide id="3" orient="horz" pos="3960">
          <p15:clr>
            <a:srgbClr val="FBAE40"/>
          </p15:clr>
        </p15:guide>
        <p15:guide id="4" pos="7936">
          <p15:clr>
            <a:srgbClr val="FBAE40"/>
          </p15:clr>
        </p15:guide>
        <p15:guide id="5" pos="9131">
          <p15:clr>
            <a:srgbClr val="FBAE40"/>
          </p15:clr>
        </p15:guide>
        <p15:guide id="6" orient="horz" pos="4080">
          <p15:clr>
            <a:srgbClr val="FBAE40"/>
          </p15:clr>
        </p15:guide>
        <p15:guide id="7" orient="horz" pos="1008">
          <p15:clr>
            <a:srgbClr val="FBAE40"/>
          </p15:clr>
        </p15:guide>
        <p15:guide id="8" orient="horz" pos="1488">
          <p15:clr>
            <a:srgbClr val="FBAE40"/>
          </p15:clr>
        </p15:guide>
        <p15:guide id="9" orient="horz" pos="86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losing Slide">
    <p:bg>
      <p:bgPr>
        <a:solidFill>
          <a:schemeClr val="accent4"/>
        </a:solidFill>
        <a:effectLst/>
      </p:bgPr>
    </p:bg>
    <p:spTree>
      <p:nvGrpSpPr>
        <p:cNvPr id="1" name=""/>
        <p:cNvGrpSpPr/>
        <p:nvPr/>
      </p:nvGrpSpPr>
      <p:grpSpPr>
        <a:xfrm>
          <a:off x="0" y="0"/>
          <a:ext cx="0" cy="0"/>
          <a:chOff x="0" y="0"/>
          <a:chExt cx="0" cy="0"/>
        </a:xfrm>
      </p:grpSpPr>
      <p:sp>
        <p:nvSpPr>
          <p:cNvPr id="20" name="Black Background">
            <a:extLst>
              <a:ext uri="{FF2B5EF4-FFF2-40B4-BE49-F238E27FC236}">
                <a16:creationId xmlns:a16="http://schemas.microsoft.com/office/drawing/2014/main" id="{EACB2F0C-1C3D-CD48-AD13-7B5AD683F7C7}"/>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Heading"/>
          <p:cNvSpPr>
            <a:spLocks noGrp="1"/>
          </p:cNvSpPr>
          <p:nvPr>
            <p:ph type="ctrTitle" hasCustomPrompt="1"/>
          </p:nvPr>
        </p:nvSpPr>
        <p:spPr bwMode="blackWhite">
          <a:xfrm>
            <a:off x="2628901" y="1521334"/>
            <a:ext cx="6347459" cy="623248"/>
          </a:xfrm>
          <a:prstGeom prst="rect">
            <a:avLst/>
          </a:prstGeom>
          <a:noFill/>
          <a:ln w="38100">
            <a:noFill/>
          </a:ln>
        </p:spPr>
        <p:txBody>
          <a:bodyPr wrap="square" lIns="0" tIns="0" rIns="0" bIns="0" anchor="t" anchorCtr="0">
            <a:spAutoFit/>
          </a:bodyPr>
          <a:lstStyle>
            <a:lvl1pPr algn="l">
              <a:defRPr sz="4500" b="1" i="1" spc="0">
                <a:solidFill>
                  <a:schemeClr val="tx2"/>
                </a:solidFill>
                <a:latin typeface="Acumin Pro ExtraCondensed" panose="020B0508020202020204" pitchFamily="34" charset="77"/>
              </a:defRPr>
            </a:lvl1pPr>
          </a:lstStyle>
          <a:p>
            <a:r>
              <a:rPr lang="en-US" dirty="0"/>
              <a:t>Thank You</a:t>
            </a:r>
          </a:p>
        </p:txBody>
      </p:sp>
      <p:sp>
        <p:nvSpPr>
          <p:cNvPr id="16" name="Body Text">
            <a:extLst>
              <a:ext uri="{FF2B5EF4-FFF2-40B4-BE49-F238E27FC236}">
                <a16:creationId xmlns:a16="http://schemas.microsoft.com/office/drawing/2014/main" id="{900775FC-E9E4-FF46-A522-92CC39196093}"/>
              </a:ext>
            </a:extLst>
          </p:cNvPr>
          <p:cNvSpPr>
            <a:spLocks noGrp="1"/>
          </p:cNvSpPr>
          <p:nvPr>
            <p:ph type="body" sz="quarter" idx="14" hasCustomPrompt="1"/>
          </p:nvPr>
        </p:nvSpPr>
        <p:spPr>
          <a:xfrm>
            <a:off x="2628901" y="2548210"/>
            <a:ext cx="6347460" cy="880790"/>
          </a:xfrm>
        </p:spPr>
        <p:txBody>
          <a:bodyPr lIns="0" tIns="0" rIns="0" bIns="0">
            <a:noAutofit/>
          </a:bodyPr>
          <a:lstStyle>
            <a:lvl1pPr marL="0" marR="0" indent="0" algn="l" defTabSz="342900" rtl="0" eaLnBrk="1" fontAlgn="auto" latinLnBrk="0" hangingPunct="1">
              <a:lnSpc>
                <a:spcPct val="100000"/>
              </a:lnSpc>
              <a:spcBef>
                <a:spcPts val="0"/>
              </a:spcBef>
              <a:spcAft>
                <a:spcPts val="0"/>
              </a:spcAft>
              <a:buClrTx/>
              <a:buSzTx/>
              <a:buFontTx/>
              <a:buNone/>
              <a:tabLst/>
              <a:defRPr sz="1350" b="0" i="0" normalizeH="0" baseline="0">
                <a:solidFill>
                  <a:schemeClr val="accent4"/>
                </a:solidFill>
                <a:latin typeface="Acumin Pro" panose="020B0504020202020204" pitchFamily="34" charset="77"/>
              </a:defRPr>
            </a:lvl1pPr>
          </a:lstStyle>
          <a:p>
            <a:pPr lvl="0"/>
            <a:r>
              <a:rPr lang="en-US" dirty="0"/>
              <a:t>Conclusion, call to action or contact information. </a:t>
            </a:r>
            <a:r>
              <a:rPr lang="en-US" dirty="0" err="1"/>
              <a:t>Acumin</a:t>
            </a:r>
            <a:r>
              <a:rPr lang="en-US" dirty="0"/>
              <a:t> Pro Reg 18 pt. Keep it short with bite-size chunks of information.</a:t>
            </a:r>
          </a:p>
        </p:txBody>
      </p:sp>
      <p:sp>
        <p:nvSpPr>
          <p:cNvPr id="12" name="Date">
            <a:extLst>
              <a:ext uri="{FF2B5EF4-FFF2-40B4-BE49-F238E27FC236}">
                <a16:creationId xmlns:a16="http://schemas.microsoft.com/office/drawing/2014/main" id="{E7D56F3A-D0B6-8A49-81C9-B6A0051C7E73}"/>
              </a:ext>
            </a:extLst>
          </p:cNvPr>
          <p:cNvSpPr>
            <a:spLocks noGrp="1"/>
          </p:cNvSpPr>
          <p:nvPr>
            <p:ph type="dt" sz="half" idx="10"/>
          </p:nvPr>
        </p:nvSpPr>
        <p:spPr>
          <a:xfrm>
            <a:off x="8926249" y="6220740"/>
            <a:ext cx="1021891" cy="323968"/>
          </a:xfrm>
        </p:spPr>
        <p:txBody>
          <a:bodyPr/>
          <a:lstStyle>
            <a:lvl1pPr>
              <a:defRPr>
                <a:solidFill>
                  <a:schemeClr val="accent4">
                    <a:alpha val="70000"/>
                  </a:schemeClr>
                </a:solidFill>
              </a:defRPr>
            </a:lvl1pPr>
          </a:lstStyle>
          <a:p>
            <a:fld id="{D47A9A36-4EB0-BF46-AE48-7CDA251B954B}" type="datetime1">
              <a:rPr lang="en-US" smtClean="0"/>
              <a:pPr/>
              <a:t>4/26/2022</a:t>
            </a:fld>
            <a:endParaRPr lang="en-US" dirty="0"/>
          </a:p>
        </p:txBody>
      </p:sp>
      <p:sp>
        <p:nvSpPr>
          <p:cNvPr id="14" name="Slide Number">
            <a:extLst>
              <a:ext uri="{FF2B5EF4-FFF2-40B4-BE49-F238E27FC236}">
                <a16:creationId xmlns:a16="http://schemas.microsoft.com/office/drawing/2014/main" id="{DED03763-61BB-3343-B3CC-0623CC8EAA03}"/>
              </a:ext>
            </a:extLst>
          </p:cNvPr>
          <p:cNvSpPr>
            <a:spLocks noGrp="1"/>
          </p:cNvSpPr>
          <p:nvPr>
            <p:ph type="sldNum" sz="quarter" idx="12"/>
          </p:nvPr>
        </p:nvSpPr>
        <p:spPr>
          <a:xfrm>
            <a:off x="10096500" y="6200875"/>
            <a:ext cx="487680" cy="365760"/>
          </a:xfrm>
        </p:spPr>
        <p:txBody>
          <a:bodyPr/>
          <a:lstStyle>
            <a:lvl1pPr>
              <a:defRPr>
                <a:solidFill>
                  <a:schemeClr val="accent4"/>
                </a:solidFill>
              </a:defRPr>
            </a:lvl1pPr>
          </a:lstStyle>
          <a:p>
            <a:fld id="{8A7A6979-0714-4377-B894-6BE4C2D6E202}" type="slidenum">
              <a:rPr lang="en-US" smtClean="0"/>
              <a:pPr/>
              <a:t>‹#›</a:t>
            </a:fld>
            <a:endParaRPr lang="en-US" dirty="0"/>
          </a:p>
        </p:txBody>
      </p:sp>
      <p:cxnSp>
        <p:nvCxnSpPr>
          <p:cNvPr id="17" name="Line 1">
            <a:extLst>
              <a:ext uri="{FF2B5EF4-FFF2-40B4-BE49-F238E27FC236}">
                <a16:creationId xmlns:a16="http://schemas.microsoft.com/office/drawing/2014/main" id="{9B9CC658-FCDB-754D-83A8-E72E62847F53}"/>
              </a:ext>
            </a:extLst>
          </p:cNvPr>
          <p:cNvCxnSpPr/>
          <p:nvPr userDrawn="1"/>
        </p:nvCxnSpPr>
        <p:spPr>
          <a:xfrm>
            <a:off x="1281648" y="5791"/>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Line 2">
            <a:extLst>
              <a:ext uri="{FF2B5EF4-FFF2-40B4-BE49-F238E27FC236}">
                <a16:creationId xmlns:a16="http://schemas.microsoft.com/office/drawing/2014/main" id="{52700362-C315-8A41-8A37-D1C4D5A0E238}"/>
              </a:ext>
            </a:extLst>
          </p:cNvPr>
          <p:cNvCxnSpPr>
            <a:cxnSpLocks/>
          </p:cNvCxnSpPr>
          <p:nvPr userDrawn="1"/>
        </p:nvCxnSpPr>
        <p:spPr>
          <a:xfrm>
            <a:off x="8724900"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Line 3">
            <a:extLst>
              <a:ext uri="{FF2B5EF4-FFF2-40B4-BE49-F238E27FC236}">
                <a16:creationId xmlns:a16="http://schemas.microsoft.com/office/drawing/2014/main" id="{14A431DC-9C67-D94C-982A-8D0C2E3D10D8}"/>
              </a:ext>
            </a:extLst>
          </p:cNvPr>
          <p:cNvCxnSpPr>
            <a:cxnSpLocks/>
          </p:cNvCxnSpPr>
          <p:nvPr userDrawn="1"/>
        </p:nvCxnSpPr>
        <p:spPr>
          <a:xfrm>
            <a:off x="10880901"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446264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5120">
          <p15:clr>
            <a:srgbClr val="FBAE40"/>
          </p15:clr>
        </p15:guide>
        <p15:guide id="3" orient="horz" pos="3960">
          <p15:clr>
            <a:srgbClr val="FBAE40"/>
          </p15:clr>
        </p15:guide>
        <p15:guide id="4" pos="7936">
          <p15:clr>
            <a:srgbClr val="FBAE40"/>
          </p15:clr>
        </p15:guide>
        <p15:guide id="5" pos="9131">
          <p15:clr>
            <a:srgbClr val="FBAE40"/>
          </p15:clr>
        </p15:guide>
        <p15:guide id="6" orient="horz" pos="4080">
          <p15:clr>
            <a:srgbClr val="FBAE40"/>
          </p15:clr>
        </p15:guide>
        <p15:guide id="7" pos="220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141395" y="964692"/>
            <a:ext cx="7917007"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141395" y="2638048"/>
            <a:ext cx="7917007" cy="310198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744770" y="6227670"/>
            <a:ext cx="1161231" cy="323968"/>
          </a:xfrm>
          <a:prstGeom prst="rect">
            <a:avLst/>
          </a:prstGeom>
        </p:spPr>
        <p:txBody>
          <a:bodyPr vert="horz" lIns="91440" tIns="45720" rIns="91440" bIns="45720" rtlCol="0" anchor="ctr"/>
          <a:lstStyle>
            <a:lvl1pPr algn="r">
              <a:defRPr sz="750" b="0" i="0">
                <a:solidFill>
                  <a:schemeClr val="tx1">
                    <a:alpha val="70000"/>
                  </a:schemeClr>
                </a:solidFill>
                <a:latin typeface="Acumin Pro" panose="020B0504020202020204" pitchFamily="34" charset="77"/>
              </a:defRPr>
            </a:lvl1pPr>
          </a:lstStyle>
          <a:p>
            <a:fld id="{E0C8DACD-4E35-4E4C-AC75-C3DE50F04E7E}" type="datetime1">
              <a:rPr lang="en-US" smtClean="0"/>
              <a:pPr/>
              <a:t>4/26/2022</a:t>
            </a:fld>
            <a:endParaRPr lang="en-US" dirty="0"/>
          </a:p>
        </p:txBody>
      </p:sp>
      <p:sp>
        <p:nvSpPr>
          <p:cNvPr id="5" name="Footer Placeholder 4"/>
          <p:cNvSpPr>
            <a:spLocks noGrp="1"/>
          </p:cNvSpPr>
          <p:nvPr>
            <p:ph type="ftr" sz="quarter" idx="3"/>
          </p:nvPr>
        </p:nvSpPr>
        <p:spPr>
          <a:xfrm>
            <a:off x="1137845" y="6219163"/>
            <a:ext cx="6075552" cy="320040"/>
          </a:xfrm>
          <a:prstGeom prst="rect">
            <a:avLst/>
          </a:prstGeom>
        </p:spPr>
        <p:txBody>
          <a:bodyPr vert="horz" lIns="91440" tIns="45720" rIns="91440" bIns="45720" rtlCol="0" anchor="ctr"/>
          <a:lstStyle>
            <a:lvl1pPr algn="l">
              <a:defRPr sz="7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096500" y="6200875"/>
            <a:ext cx="487680" cy="365760"/>
          </a:xfrm>
          <a:prstGeom prst="ellipse">
            <a:avLst/>
          </a:prstGeom>
          <a:noFill/>
        </p:spPr>
        <p:txBody>
          <a:bodyPr vert="horz" lIns="18288" tIns="45720" rIns="18288" bIns="45720" rtlCol="0" anchor="ctr">
            <a:noAutofit/>
          </a:bodyPr>
          <a:lstStyle>
            <a:lvl1pPr algn="ctr">
              <a:defRPr sz="750" b="1" i="0" spc="0" baseline="0">
                <a:solidFill>
                  <a:schemeClr val="tx1"/>
                </a:solidFill>
                <a:latin typeface="Acumin Pro Semibold" panose="020B0504020202020204" pitchFamily="34" charset="77"/>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7337821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ftr="0"/>
  <p:txStyles>
    <p:titleStyle>
      <a:lvl1pPr algn="ctr" defTabSz="685800" rtl="0" eaLnBrk="1" latinLnBrk="0" hangingPunct="1">
        <a:lnSpc>
          <a:spcPct val="90000"/>
        </a:lnSpc>
        <a:spcBef>
          <a:spcPct val="0"/>
        </a:spcBef>
        <a:buNone/>
        <a:defRPr sz="1950" kern="1200" cap="all" spc="150" baseline="0">
          <a:solidFill>
            <a:srgbClr val="262626"/>
          </a:solidFill>
          <a:latin typeface="+mj-lt"/>
          <a:ea typeface="+mj-ea"/>
          <a:cs typeface="+mj-cs"/>
        </a:defRPr>
      </a:lvl1pPr>
    </p:titleStyle>
    <p:bodyStyle>
      <a:lvl1pPr marL="171450" indent="-171450" algn="l" defTabSz="685800" rtl="0" eaLnBrk="1" latinLnBrk="0" hangingPunct="1">
        <a:lnSpc>
          <a:spcPct val="100000"/>
        </a:lnSpc>
        <a:spcBef>
          <a:spcPts val="750"/>
        </a:spcBef>
        <a:buClr>
          <a:schemeClr val="accent2"/>
        </a:buClr>
        <a:buFont typeface="Arial" panose="020B0604020202020204" pitchFamily="34" charset="0"/>
        <a:buChar char="•"/>
        <a:defRPr sz="1350" kern="1200">
          <a:solidFill>
            <a:schemeClr val="tx1">
              <a:lumMod val="85000"/>
              <a:lumOff val="15000"/>
            </a:schemeClr>
          </a:solidFill>
          <a:latin typeface="+mn-lt"/>
          <a:ea typeface="+mn-ea"/>
          <a:cs typeface="+mn-cs"/>
        </a:defRPr>
      </a:lvl1pPr>
      <a:lvl2pPr marL="3429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2pPr>
      <a:lvl3pPr marL="5143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3pPr>
      <a:lvl4pPr marL="6858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4pPr>
      <a:lvl5pPr marL="8572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5pPr>
      <a:lvl6pPr marL="985838"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6pPr>
      <a:lvl7pPr marL="1114425"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7pPr>
      <a:lvl8pPr marL="1243013"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8pPr>
      <a:lvl9pPr marL="13716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5120">
          <p15:clr>
            <a:srgbClr val="F26B43"/>
          </p15:clr>
        </p15:guide>
        <p15:guide id="3" orient="horz" pos="4056">
          <p15:clr>
            <a:srgbClr val="F26B43"/>
          </p15:clr>
        </p15:guide>
        <p15:guide id="4" pos="8320">
          <p15:clr>
            <a:srgbClr val="F26B43"/>
          </p15:clr>
        </p15:guide>
        <p15:guide id="5" pos="84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4.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4.xml"/><Relationship Id="rId5" Type="http://schemas.openxmlformats.org/officeDocument/2006/relationships/image" Target="../media/image62.png"/><Relationship Id="rId4" Type="http://schemas.openxmlformats.org/officeDocument/2006/relationships/image" Target="../media/image61.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open.umich.edu/education/med/resources/second-look-series/materials" TargetMode="External"/><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71.png"/><Relationship Id="rId1" Type="http://schemas.openxmlformats.org/officeDocument/2006/relationships/slideLayout" Target="../slideLayouts/slideLayout4.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hyperlink" Target="mailto:wilso692@purdue.edu" TargetMode="External"/><Relationship Id="rId2" Type="http://schemas.openxmlformats.org/officeDocument/2006/relationships/notesSlide" Target="../notesSlides/notesSlide3.xml"/><Relationship Id="rId1" Type="http://schemas.openxmlformats.org/officeDocument/2006/relationships/slideLayout" Target="../slideLayouts/slideLayout9.xml"/><Relationship Id="rId5" Type="http://schemas.openxmlformats.org/officeDocument/2006/relationships/image" Target="../media/image32.png"/><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80.png"/><Relationship Id="rId1" Type="http://schemas.openxmlformats.org/officeDocument/2006/relationships/slideLayout" Target="../slideLayouts/slideLayout4.xml"/><Relationship Id="rId5" Type="http://schemas.openxmlformats.org/officeDocument/2006/relationships/image" Target="../media/image39.png"/><Relationship Id="rId4" Type="http://schemas.openxmlformats.org/officeDocument/2006/relationships/image" Target="../media/image38.png"/></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4.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4.xml"/><Relationship Id="rId4"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CF7AF-9CA9-4D59-AD19-259E230EB581}"/>
              </a:ext>
            </a:extLst>
          </p:cNvPr>
          <p:cNvSpPr>
            <a:spLocks noGrp="1"/>
          </p:cNvSpPr>
          <p:nvPr>
            <p:ph type="ctrTitle"/>
          </p:nvPr>
        </p:nvSpPr>
        <p:spPr>
          <a:xfrm>
            <a:off x="1714500" y="1501743"/>
            <a:ext cx="9151422" cy="1661993"/>
          </a:xfrm>
        </p:spPr>
        <p:txBody>
          <a:bodyPr/>
          <a:lstStyle/>
          <a:p>
            <a:r>
              <a:rPr lang="en-US" sz="4000" dirty="0"/>
              <a:t>Exponential SVD Embeddings for Trajectory Inference of Oligodendrocytes</a:t>
            </a:r>
          </a:p>
        </p:txBody>
      </p:sp>
      <p:sp>
        <p:nvSpPr>
          <p:cNvPr id="6" name="Subtitle">
            <a:extLst>
              <a:ext uri="{FF2B5EF4-FFF2-40B4-BE49-F238E27FC236}">
                <a16:creationId xmlns:a16="http://schemas.microsoft.com/office/drawing/2014/main" id="{ADB17F1E-9663-4D7C-B580-0D0C4E62A00E}"/>
              </a:ext>
            </a:extLst>
          </p:cNvPr>
          <p:cNvSpPr txBox="1">
            <a:spLocks/>
          </p:cNvSpPr>
          <p:nvPr/>
        </p:nvSpPr>
        <p:spPr>
          <a:xfrm>
            <a:off x="2695198" y="4135410"/>
            <a:ext cx="6801603" cy="1682512"/>
          </a:xfrm>
          <a:prstGeom prst="rect">
            <a:avLst/>
          </a:prstGeom>
          <a:noFill/>
        </p:spPr>
        <p:txBody>
          <a:bodyPr vert="horz" wrap="square" lIns="0" tIns="0" rIns="0" bIns="0" rtlCol="0" anchor="t" anchorCtr="0">
            <a:spAutoFit/>
          </a:bodyPr>
          <a:lstStyle>
            <a:lvl1pPr marL="0" indent="0" algn="l" defTabSz="685800" rtl="0" eaLnBrk="1" latinLnBrk="0" hangingPunct="1">
              <a:lnSpc>
                <a:spcPct val="100000"/>
              </a:lnSpc>
              <a:spcBef>
                <a:spcPts val="750"/>
              </a:spcBef>
              <a:buClr>
                <a:schemeClr val="accent2"/>
              </a:buClr>
              <a:buFont typeface="Arial" panose="020B0604020202020204" pitchFamily="34" charset="0"/>
              <a:buNone/>
              <a:defRPr sz="1650" b="1" i="0" kern="1200">
                <a:solidFill>
                  <a:schemeClr val="accent4"/>
                </a:solidFill>
                <a:latin typeface="Acumin Pro SemiCondensed" panose="020B0506020202020204" pitchFamily="34" charset="77"/>
                <a:ea typeface="+mn-ea"/>
                <a:cs typeface="+mn-cs"/>
              </a:defRPr>
            </a:lvl1pPr>
            <a:lvl2pPr marL="342900" indent="0" algn="ctr" defTabSz="685800" rtl="0" eaLnBrk="1" latinLnBrk="0" hangingPunct="1">
              <a:lnSpc>
                <a:spcPct val="100000"/>
              </a:lnSpc>
              <a:spcBef>
                <a:spcPts val="750"/>
              </a:spcBef>
              <a:buClr>
                <a:schemeClr val="accent2"/>
              </a:buClr>
              <a:buFont typeface="Arial" panose="020B0604020202020204" pitchFamily="34" charset="0"/>
              <a:buNone/>
              <a:defRPr sz="1425" kern="1200">
                <a:solidFill>
                  <a:schemeClr val="tx1">
                    <a:lumMod val="85000"/>
                    <a:lumOff val="15000"/>
                  </a:schemeClr>
                </a:solidFill>
                <a:latin typeface="+mn-lt"/>
                <a:ea typeface="+mn-ea"/>
                <a:cs typeface="+mn-cs"/>
              </a:defRPr>
            </a:lvl2pPr>
            <a:lvl3pPr marL="685800" indent="0" algn="ctr" defTabSz="685800" rtl="0" eaLnBrk="1" latinLnBrk="0" hangingPunct="1">
              <a:lnSpc>
                <a:spcPct val="100000"/>
              </a:lnSpc>
              <a:spcBef>
                <a:spcPts val="750"/>
              </a:spcBef>
              <a:buClr>
                <a:schemeClr val="accent2"/>
              </a:buClr>
              <a:buFont typeface="Arial" panose="020B0604020202020204" pitchFamily="34" charset="0"/>
              <a:buNone/>
              <a:defRPr sz="1350" kern="1200">
                <a:solidFill>
                  <a:schemeClr val="tx1">
                    <a:lumMod val="85000"/>
                    <a:lumOff val="15000"/>
                  </a:schemeClr>
                </a:solidFill>
                <a:latin typeface="+mn-lt"/>
                <a:ea typeface="+mn-ea"/>
                <a:cs typeface="+mn-cs"/>
              </a:defRPr>
            </a:lvl3pPr>
            <a:lvl4pPr marL="1028700" indent="0" algn="ctr" defTabSz="685800" rtl="0" eaLnBrk="1" latinLnBrk="0" hangingPunct="1">
              <a:lnSpc>
                <a:spcPct val="100000"/>
              </a:lnSpc>
              <a:spcBef>
                <a:spcPts val="750"/>
              </a:spcBef>
              <a:buClr>
                <a:schemeClr val="accent2"/>
              </a:buClr>
              <a:buFont typeface="Arial" panose="020B0604020202020204" pitchFamily="34" charset="0"/>
              <a:buNone/>
              <a:defRPr sz="1200" kern="1200">
                <a:solidFill>
                  <a:schemeClr val="tx1">
                    <a:lumMod val="85000"/>
                    <a:lumOff val="15000"/>
                  </a:schemeClr>
                </a:solidFill>
                <a:latin typeface="+mn-lt"/>
                <a:ea typeface="+mn-ea"/>
                <a:cs typeface="+mn-cs"/>
              </a:defRPr>
            </a:lvl4pPr>
            <a:lvl5pPr marL="1371600" indent="0" algn="ctr" defTabSz="685800" rtl="0" eaLnBrk="1" latinLnBrk="0" hangingPunct="1">
              <a:lnSpc>
                <a:spcPct val="100000"/>
              </a:lnSpc>
              <a:spcBef>
                <a:spcPts val="750"/>
              </a:spcBef>
              <a:buClr>
                <a:schemeClr val="accent2"/>
              </a:buClr>
              <a:buFont typeface="Arial" panose="020B0604020202020204" pitchFamily="34" charset="0"/>
              <a:buNone/>
              <a:defRPr sz="1200" kern="1200">
                <a:solidFill>
                  <a:schemeClr val="tx1">
                    <a:lumMod val="85000"/>
                    <a:lumOff val="15000"/>
                  </a:schemeClr>
                </a:solidFill>
                <a:latin typeface="+mn-lt"/>
                <a:ea typeface="+mn-ea"/>
                <a:cs typeface="+mn-cs"/>
              </a:defRPr>
            </a:lvl5pPr>
            <a:lvl6pPr marL="1714500" indent="0" algn="ctr" defTabSz="685800" rtl="0" eaLnBrk="1" latinLnBrk="0" hangingPunct="1">
              <a:lnSpc>
                <a:spcPct val="100000"/>
              </a:lnSpc>
              <a:spcBef>
                <a:spcPts val="750"/>
              </a:spcBef>
              <a:buClr>
                <a:schemeClr val="accent2"/>
              </a:buClr>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100000"/>
              </a:lnSpc>
              <a:spcBef>
                <a:spcPts val="750"/>
              </a:spcBef>
              <a:buClr>
                <a:schemeClr val="accent2"/>
              </a:buClr>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100000"/>
              </a:lnSpc>
              <a:spcBef>
                <a:spcPts val="750"/>
              </a:spcBef>
              <a:buClr>
                <a:schemeClr val="accent2"/>
              </a:buClr>
              <a:buFont typeface="Arial" panose="020B0604020202020204" pitchFamily="34" charset="0"/>
              <a:buNone/>
              <a:defRPr sz="1200" kern="1200" baseline="0">
                <a:solidFill>
                  <a:schemeClr val="tx1"/>
                </a:solidFill>
                <a:latin typeface="+mn-lt"/>
                <a:ea typeface="+mn-ea"/>
                <a:cs typeface="+mn-cs"/>
              </a:defRPr>
            </a:lvl8pPr>
            <a:lvl9pPr marL="2743200" indent="0" algn="ctr" defTabSz="685800" rtl="0" eaLnBrk="1" latinLnBrk="0" hangingPunct="1">
              <a:lnSpc>
                <a:spcPct val="100000"/>
              </a:lnSpc>
              <a:spcBef>
                <a:spcPts val="750"/>
              </a:spcBef>
              <a:buClr>
                <a:schemeClr val="accent2"/>
              </a:buClr>
              <a:buFont typeface="Arial" panose="020B0604020202020204" pitchFamily="34" charset="0"/>
              <a:buNone/>
              <a:defRPr sz="1200" kern="1200" baseline="0">
                <a:solidFill>
                  <a:schemeClr val="tx1"/>
                </a:solidFill>
                <a:latin typeface="+mn-lt"/>
                <a:ea typeface="+mn-ea"/>
                <a:cs typeface="+mn-cs"/>
              </a:defRPr>
            </a:lvl9pPr>
          </a:lstStyle>
          <a:p>
            <a:pPr algn="ctr"/>
            <a:r>
              <a:rPr lang="en-US" sz="2400" dirty="0"/>
              <a:t>Blake Wilson</a:t>
            </a:r>
          </a:p>
          <a:p>
            <a:pPr algn="ctr"/>
            <a:r>
              <a:rPr lang="en-US" sz="2400" b="0" i="1" dirty="0" err="1"/>
              <a:t>Birck</a:t>
            </a:r>
            <a:r>
              <a:rPr lang="en-US" sz="2400" b="0" i="1" dirty="0"/>
              <a:t> Nanotechnology Center and Purdue Quantum Science and Engineering Institute, West Lafayette, IN</a:t>
            </a:r>
          </a:p>
          <a:p>
            <a:pPr algn="ctr"/>
            <a:endParaRPr lang="en-US" sz="2400" dirty="0"/>
          </a:p>
        </p:txBody>
      </p:sp>
    </p:spTree>
    <p:extLst>
      <p:ext uri="{BB962C8B-B14F-4D97-AF65-F5344CB8AC3E}">
        <p14:creationId xmlns:p14="http://schemas.microsoft.com/office/powerpoint/2010/main" val="1093731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6C0DC-39EC-47C5-837C-448524987576}"/>
              </a:ext>
            </a:extLst>
          </p:cNvPr>
          <p:cNvSpPr>
            <a:spLocks noGrp="1"/>
          </p:cNvSpPr>
          <p:nvPr>
            <p:ph type="ctrTitle"/>
          </p:nvPr>
        </p:nvSpPr>
        <p:spPr/>
        <p:txBody>
          <a:bodyPr/>
          <a:lstStyle/>
          <a:p>
            <a:r>
              <a:rPr lang="en-US" dirty="0"/>
              <a:t>Data Set</a:t>
            </a:r>
          </a:p>
        </p:txBody>
      </p:sp>
      <p:sp>
        <p:nvSpPr>
          <p:cNvPr id="6" name="Date Placeholder 5">
            <a:extLst>
              <a:ext uri="{FF2B5EF4-FFF2-40B4-BE49-F238E27FC236}">
                <a16:creationId xmlns:a16="http://schemas.microsoft.com/office/drawing/2014/main" id="{E4397FF4-EB3A-47FB-AC8E-A9B0C7251DFA}"/>
              </a:ext>
            </a:extLst>
          </p:cNvPr>
          <p:cNvSpPr>
            <a:spLocks noGrp="1"/>
          </p:cNvSpPr>
          <p:nvPr>
            <p:ph type="dt" sz="half" idx="10"/>
          </p:nvPr>
        </p:nvSpPr>
        <p:spPr/>
        <p:txBody>
          <a:bodyPr/>
          <a:lstStyle/>
          <a:p>
            <a:fld id="{D47A9A36-4EB0-BF46-AE48-7CDA251B954B}" type="datetime1">
              <a:rPr lang="en-US" smtClean="0"/>
              <a:t>4/26/2022</a:t>
            </a:fld>
            <a:endParaRPr lang="en-US" dirty="0"/>
          </a:p>
        </p:txBody>
      </p:sp>
      <p:sp>
        <p:nvSpPr>
          <p:cNvPr id="7" name="Slide Number Placeholder 6">
            <a:extLst>
              <a:ext uri="{FF2B5EF4-FFF2-40B4-BE49-F238E27FC236}">
                <a16:creationId xmlns:a16="http://schemas.microsoft.com/office/drawing/2014/main" id="{B070BD3A-E850-4E82-A170-500982A3A52A}"/>
              </a:ext>
            </a:extLst>
          </p:cNvPr>
          <p:cNvSpPr>
            <a:spLocks noGrp="1"/>
          </p:cNvSpPr>
          <p:nvPr>
            <p:ph type="sldNum" sz="quarter" idx="12"/>
          </p:nvPr>
        </p:nvSpPr>
        <p:spPr/>
        <p:txBody>
          <a:bodyPr/>
          <a:lstStyle/>
          <a:p>
            <a:fld id="{8A7A6979-0714-4377-B894-6BE4C2D6E202}" type="slidenum">
              <a:rPr lang="en-US" smtClean="0"/>
              <a:pPr/>
              <a:t>10</a:t>
            </a:fld>
            <a:endParaRPr lang="en-US" dirty="0"/>
          </a:p>
        </p:txBody>
      </p:sp>
      <p:grpSp>
        <p:nvGrpSpPr>
          <p:cNvPr id="10" name="Group 9">
            <a:extLst>
              <a:ext uri="{FF2B5EF4-FFF2-40B4-BE49-F238E27FC236}">
                <a16:creationId xmlns:a16="http://schemas.microsoft.com/office/drawing/2014/main" id="{ACDDAEE6-94B4-4282-B538-0C9B3D2474EE}"/>
              </a:ext>
            </a:extLst>
          </p:cNvPr>
          <p:cNvGrpSpPr/>
          <p:nvPr/>
        </p:nvGrpSpPr>
        <p:grpSpPr>
          <a:xfrm>
            <a:off x="3839893" y="1761235"/>
            <a:ext cx="4512214" cy="3335530"/>
            <a:chOff x="3616325" y="1607250"/>
            <a:chExt cx="5309924" cy="3925215"/>
          </a:xfrm>
        </p:grpSpPr>
        <p:sp>
          <p:nvSpPr>
            <p:cNvPr id="8" name="Left Bracket 7">
              <a:extLst>
                <a:ext uri="{FF2B5EF4-FFF2-40B4-BE49-F238E27FC236}">
                  <a16:creationId xmlns:a16="http://schemas.microsoft.com/office/drawing/2014/main" id="{B255E249-191F-444F-938D-0A2157491680}"/>
                </a:ext>
              </a:extLst>
            </p:cNvPr>
            <p:cNvSpPr/>
            <p:nvPr/>
          </p:nvSpPr>
          <p:spPr>
            <a:xfrm>
              <a:off x="3616325" y="1607250"/>
              <a:ext cx="162235" cy="3925215"/>
            </a:xfrm>
            <a:prstGeom prst="leftBracket">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Left Bracket 8">
              <a:extLst>
                <a:ext uri="{FF2B5EF4-FFF2-40B4-BE49-F238E27FC236}">
                  <a16:creationId xmlns:a16="http://schemas.microsoft.com/office/drawing/2014/main" id="{A90DD91C-EAF2-4C2A-9A1E-1B0F8D4C9BB4}"/>
                </a:ext>
              </a:extLst>
            </p:cNvPr>
            <p:cNvSpPr/>
            <p:nvPr/>
          </p:nvSpPr>
          <p:spPr>
            <a:xfrm flipH="1">
              <a:off x="8764014" y="1607250"/>
              <a:ext cx="162235" cy="3925215"/>
            </a:xfrm>
            <a:prstGeom prst="leftBracket">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DCD4EF3-53D2-498A-BA20-2522C0569FDF}"/>
                  </a:ext>
                </a:extLst>
              </p:cNvPr>
              <p:cNvSpPr txBox="1"/>
              <p:nvPr/>
            </p:nvSpPr>
            <p:spPr>
              <a:xfrm>
                <a:off x="2952407" y="3182778"/>
                <a:ext cx="919547"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𝐷</m:t>
                      </m:r>
                      <m:r>
                        <a:rPr lang="en-US" sz="3200" b="0" i="1" smtClean="0">
                          <a:latin typeface="Cambria Math" panose="02040503050406030204" pitchFamily="18" charset="0"/>
                        </a:rPr>
                        <m:t>= </m:t>
                      </m:r>
                    </m:oMath>
                  </m:oMathPara>
                </a14:m>
                <a:endParaRPr lang="en-US" sz="3200" dirty="0"/>
              </a:p>
            </p:txBody>
          </p:sp>
        </mc:Choice>
        <mc:Fallback xmlns="">
          <p:sp>
            <p:nvSpPr>
              <p:cNvPr id="11" name="TextBox 10">
                <a:extLst>
                  <a:ext uri="{FF2B5EF4-FFF2-40B4-BE49-F238E27FC236}">
                    <a16:creationId xmlns:a16="http://schemas.microsoft.com/office/drawing/2014/main" id="{DDCD4EF3-53D2-498A-BA20-2522C0569FDF}"/>
                  </a:ext>
                </a:extLst>
              </p:cNvPr>
              <p:cNvSpPr txBox="1">
                <a:spLocks noRot="1" noChangeAspect="1" noMove="1" noResize="1" noEditPoints="1" noAdjustHandles="1" noChangeArrowheads="1" noChangeShapeType="1" noTextEdit="1"/>
              </p:cNvSpPr>
              <p:nvPr/>
            </p:nvSpPr>
            <p:spPr>
              <a:xfrm>
                <a:off x="2952407" y="3182778"/>
                <a:ext cx="919547" cy="492443"/>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0C2AA04-2F97-4E34-A22F-0476947BDD55}"/>
                  </a:ext>
                </a:extLst>
              </p:cNvPr>
              <p:cNvSpPr txBox="1"/>
              <p:nvPr/>
            </p:nvSpPr>
            <p:spPr>
              <a:xfrm>
                <a:off x="3839893" y="1812213"/>
                <a:ext cx="406730" cy="3815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𝐷</m:t>
                          </m:r>
                        </m:e>
                        <m:sub>
                          <m:r>
                            <a:rPr lang="en-US" sz="1800" b="0" i="1" smtClean="0">
                              <a:latin typeface="Cambria Math" panose="02040503050406030204" pitchFamily="18" charset="0"/>
                            </a:rPr>
                            <m:t>1,1</m:t>
                          </m:r>
                        </m:sub>
                      </m:sSub>
                    </m:oMath>
                  </m:oMathPara>
                </a14:m>
                <a:endParaRPr lang="en-US" dirty="0"/>
              </a:p>
            </p:txBody>
          </p:sp>
        </mc:Choice>
        <mc:Fallback xmlns="">
          <p:sp>
            <p:nvSpPr>
              <p:cNvPr id="13" name="TextBox 12">
                <a:extLst>
                  <a:ext uri="{FF2B5EF4-FFF2-40B4-BE49-F238E27FC236}">
                    <a16:creationId xmlns:a16="http://schemas.microsoft.com/office/drawing/2014/main" id="{80C2AA04-2F97-4E34-A22F-0476947BDD55}"/>
                  </a:ext>
                </a:extLst>
              </p:cNvPr>
              <p:cNvSpPr txBox="1">
                <a:spLocks noRot="1" noChangeAspect="1" noMove="1" noResize="1" noEditPoints="1" noAdjustHandles="1" noChangeArrowheads="1" noChangeShapeType="1" noTextEdit="1"/>
              </p:cNvSpPr>
              <p:nvPr/>
            </p:nvSpPr>
            <p:spPr>
              <a:xfrm>
                <a:off x="3839893" y="1812213"/>
                <a:ext cx="406730" cy="381515"/>
              </a:xfrm>
              <a:prstGeom prst="rect">
                <a:avLst/>
              </a:prstGeom>
              <a:blipFill>
                <a:blip r:embed="rId3"/>
                <a:stretch>
                  <a:fillRect r="-268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6C67836-4E1F-47E1-BB26-833B2BDA60AF}"/>
                  </a:ext>
                </a:extLst>
              </p:cNvPr>
              <p:cNvSpPr txBox="1"/>
              <p:nvPr/>
            </p:nvSpPr>
            <p:spPr>
              <a:xfrm>
                <a:off x="4661876" y="1812213"/>
                <a:ext cx="406730" cy="3815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𝐷</m:t>
                          </m:r>
                        </m:e>
                        <m:sub>
                          <m:r>
                            <a:rPr lang="en-US" sz="1800" b="0" i="1" smtClean="0">
                              <a:latin typeface="Cambria Math" panose="02040503050406030204" pitchFamily="18" charset="0"/>
                            </a:rPr>
                            <m:t>1,2</m:t>
                          </m:r>
                        </m:sub>
                      </m:sSub>
                    </m:oMath>
                  </m:oMathPara>
                </a14:m>
                <a:endParaRPr lang="en-US" dirty="0"/>
              </a:p>
            </p:txBody>
          </p:sp>
        </mc:Choice>
        <mc:Fallback xmlns="">
          <p:sp>
            <p:nvSpPr>
              <p:cNvPr id="14" name="TextBox 13">
                <a:extLst>
                  <a:ext uri="{FF2B5EF4-FFF2-40B4-BE49-F238E27FC236}">
                    <a16:creationId xmlns:a16="http://schemas.microsoft.com/office/drawing/2014/main" id="{56C67836-4E1F-47E1-BB26-833B2BDA60AF}"/>
                  </a:ext>
                </a:extLst>
              </p:cNvPr>
              <p:cNvSpPr txBox="1">
                <a:spLocks noRot="1" noChangeAspect="1" noMove="1" noResize="1" noEditPoints="1" noAdjustHandles="1" noChangeArrowheads="1" noChangeShapeType="1" noTextEdit="1"/>
              </p:cNvSpPr>
              <p:nvPr/>
            </p:nvSpPr>
            <p:spPr>
              <a:xfrm>
                <a:off x="4661876" y="1812213"/>
                <a:ext cx="406730" cy="381515"/>
              </a:xfrm>
              <a:prstGeom prst="rect">
                <a:avLst/>
              </a:prstGeom>
              <a:blipFill>
                <a:blip r:embed="rId4"/>
                <a:stretch>
                  <a:fillRect r="-287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142D342B-839A-4D40-8F7F-F250D201F913}"/>
                  </a:ext>
                </a:extLst>
              </p:cNvPr>
              <p:cNvSpPr txBox="1"/>
              <p:nvPr/>
            </p:nvSpPr>
            <p:spPr>
              <a:xfrm>
                <a:off x="3839893" y="2375508"/>
                <a:ext cx="406730" cy="3815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𝐷</m:t>
                          </m:r>
                        </m:e>
                        <m:sub>
                          <m:r>
                            <a:rPr lang="en-US" sz="1800" b="0" i="1" smtClean="0">
                              <a:latin typeface="Cambria Math" panose="02040503050406030204" pitchFamily="18" charset="0"/>
                            </a:rPr>
                            <m:t>2,1</m:t>
                          </m:r>
                        </m:sub>
                      </m:sSub>
                    </m:oMath>
                  </m:oMathPara>
                </a14:m>
                <a:endParaRPr lang="en-US" dirty="0"/>
              </a:p>
            </p:txBody>
          </p:sp>
        </mc:Choice>
        <mc:Fallback xmlns="">
          <p:sp>
            <p:nvSpPr>
              <p:cNvPr id="15" name="TextBox 14">
                <a:extLst>
                  <a:ext uri="{FF2B5EF4-FFF2-40B4-BE49-F238E27FC236}">
                    <a16:creationId xmlns:a16="http://schemas.microsoft.com/office/drawing/2014/main" id="{142D342B-839A-4D40-8F7F-F250D201F913}"/>
                  </a:ext>
                </a:extLst>
              </p:cNvPr>
              <p:cNvSpPr txBox="1">
                <a:spLocks noRot="1" noChangeAspect="1" noMove="1" noResize="1" noEditPoints="1" noAdjustHandles="1" noChangeArrowheads="1" noChangeShapeType="1" noTextEdit="1"/>
              </p:cNvSpPr>
              <p:nvPr/>
            </p:nvSpPr>
            <p:spPr>
              <a:xfrm>
                <a:off x="3839893" y="2375508"/>
                <a:ext cx="406730" cy="381515"/>
              </a:xfrm>
              <a:prstGeom prst="rect">
                <a:avLst/>
              </a:prstGeom>
              <a:blipFill>
                <a:blip r:embed="rId5"/>
                <a:stretch>
                  <a:fillRect r="-28358"/>
                </a:stretch>
              </a:blipFill>
            </p:spPr>
            <p:txBody>
              <a:bodyPr/>
              <a:lstStyle/>
              <a:p>
                <a:r>
                  <a:rPr lang="en-US">
                    <a:noFill/>
                  </a:rPr>
                  <a:t> </a:t>
                </a:r>
              </a:p>
            </p:txBody>
          </p:sp>
        </mc:Fallback>
      </mc:AlternateContent>
      <p:cxnSp>
        <p:nvCxnSpPr>
          <p:cNvPr id="17" name="Straight Connector 16">
            <a:extLst>
              <a:ext uri="{FF2B5EF4-FFF2-40B4-BE49-F238E27FC236}">
                <a16:creationId xmlns:a16="http://schemas.microsoft.com/office/drawing/2014/main" id="{A7F12EFF-7E26-4865-A24A-EC89BBBE46FC}"/>
              </a:ext>
            </a:extLst>
          </p:cNvPr>
          <p:cNvCxnSpPr>
            <a:cxnSpLocks/>
          </p:cNvCxnSpPr>
          <p:nvPr/>
        </p:nvCxnSpPr>
        <p:spPr>
          <a:xfrm>
            <a:off x="4480560" y="2270760"/>
            <a:ext cx="2987040" cy="221742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53D9598-A782-4973-85E0-B52447147C52}"/>
              </a:ext>
            </a:extLst>
          </p:cNvPr>
          <p:cNvCxnSpPr>
            <a:cxnSpLocks/>
          </p:cNvCxnSpPr>
          <p:nvPr/>
        </p:nvCxnSpPr>
        <p:spPr>
          <a:xfrm>
            <a:off x="5372100" y="2002970"/>
            <a:ext cx="2179320"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0A424BF-2DF6-4C77-8665-675B181CEBDA}"/>
              </a:ext>
            </a:extLst>
          </p:cNvPr>
          <p:cNvCxnSpPr>
            <a:cxnSpLocks/>
          </p:cNvCxnSpPr>
          <p:nvPr/>
        </p:nvCxnSpPr>
        <p:spPr>
          <a:xfrm flipH="1">
            <a:off x="4101947" y="2909750"/>
            <a:ext cx="35713" cy="168511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D5346D38-637C-4316-83A8-3F5CCD8D6243}"/>
                  </a:ext>
                </a:extLst>
              </p:cNvPr>
              <p:cNvSpPr txBox="1"/>
              <p:nvPr/>
            </p:nvSpPr>
            <p:spPr>
              <a:xfrm>
                <a:off x="3859733" y="4594860"/>
                <a:ext cx="406730" cy="3815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𝐷</m:t>
                          </m:r>
                        </m:e>
                        <m:sub>
                          <m:r>
                            <a:rPr lang="en-US" sz="1800" b="0" i="1" smtClean="0">
                              <a:latin typeface="Cambria Math" panose="02040503050406030204" pitchFamily="18" charset="0"/>
                            </a:rPr>
                            <m:t>𝑛</m:t>
                          </m:r>
                          <m:r>
                            <a:rPr lang="en-US" sz="1800" b="0" i="1" smtClean="0">
                              <a:latin typeface="Cambria Math" panose="02040503050406030204" pitchFamily="18" charset="0"/>
                            </a:rPr>
                            <m:t>,1</m:t>
                          </m:r>
                        </m:sub>
                      </m:sSub>
                    </m:oMath>
                  </m:oMathPara>
                </a14:m>
                <a:endParaRPr lang="en-US" dirty="0"/>
              </a:p>
            </p:txBody>
          </p:sp>
        </mc:Choice>
        <mc:Fallback xmlns="">
          <p:sp>
            <p:nvSpPr>
              <p:cNvPr id="26" name="TextBox 25">
                <a:extLst>
                  <a:ext uri="{FF2B5EF4-FFF2-40B4-BE49-F238E27FC236}">
                    <a16:creationId xmlns:a16="http://schemas.microsoft.com/office/drawing/2014/main" id="{D5346D38-637C-4316-83A8-3F5CCD8D6243}"/>
                  </a:ext>
                </a:extLst>
              </p:cNvPr>
              <p:cNvSpPr txBox="1">
                <a:spLocks noRot="1" noChangeAspect="1" noMove="1" noResize="1" noEditPoints="1" noAdjustHandles="1" noChangeArrowheads="1" noChangeShapeType="1" noTextEdit="1"/>
              </p:cNvSpPr>
              <p:nvPr/>
            </p:nvSpPr>
            <p:spPr>
              <a:xfrm>
                <a:off x="3859733" y="4594860"/>
                <a:ext cx="406730" cy="381515"/>
              </a:xfrm>
              <a:prstGeom prst="rect">
                <a:avLst/>
              </a:prstGeom>
              <a:blipFill>
                <a:blip r:embed="rId6"/>
                <a:stretch>
                  <a:fillRect r="-328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4EE90944-E434-4D79-89D8-136C2C146DC6}"/>
                  </a:ext>
                </a:extLst>
              </p:cNvPr>
              <p:cNvSpPr txBox="1"/>
              <p:nvPr/>
            </p:nvSpPr>
            <p:spPr>
              <a:xfrm>
                <a:off x="7551420" y="1812136"/>
                <a:ext cx="406730" cy="39074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𝐷</m:t>
                          </m:r>
                        </m:e>
                        <m:sub>
                          <m:r>
                            <a:rPr lang="en-US" sz="1800" b="0" i="1" smtClean="0">
                              <a:latin typeface="Cambria Math" panose="02040503050406030204" pitchFamily="18" charset="0"/>
                            </a:rPr>
                            <m:t>1,</m:t>
                          </m:r>
                          <m:r>
                            <a:rPr lang="en-US" sz="1800" b="0" i="1" smtClean="0">
                              <a:latin typeface="Cambria Math" panose="02040503050406030204" pitchFamily="18" charset="0"/>
                            </a:rPr>
                            <m:t>𝑝</m:t>
                          </m:r>
                        </m:sub>
                      </m:sSub>
                    </m:oMath>
                  </m:oMathPara>
                </a14:m>
                <a:endParaRPr lang="en-US" dirty="0"/>
              </a:p>
            </p:txBody>
          </p:sp>
        </mc:Choice>
        <mc:Fallback xmlns="">
          <p:sp>
            <p:nvSpPr>
              <p:cNvPr id="27" name="TextBox 26">
                <a:extLst>
                  <a:ext uri="{FF2B5EF4-FFF2-40B4-BE49-F238E27FC236}">
                    <a16:creationId xmlns:a16="http://schemas.microsoft.com/office/drawing/2014/main" id="{4EE90944-E434-4D79-89D8-136C2C146DC6}"/>
                  </a:ext>
                </a:extLst>
              </p:cNvPr>
              <p:cNvSpPr txBox="1">
                <a:spLocks noRot="1" noChangeAspect="1" noMove="1" noResize="1" noEditPoints="1" noAdjustHandles="1" noChangeArrowheads="1" noChangeShapeType="1" noTextEdit="1"/>
              </p:cNvSpPr>
              <p:nvPr/>
            </p:nvSpPr>
            <p:spPr>
              <a:xfrm>
                <a:off x="7551420" y="1812136"/>
                <a:ext cx="406730" cy="390748"/>
              </a:xfrm>
              <a:prstGeom prst="rect">
                <a:avLst/>
              </a:prstGeom>
              <a:blipFill>
                <a:blip r:embed="rId7"/>
                <a:stretch>
                  <a:fillRect r="-33333" b="-46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2A53B592-992F-42B7-A990-BC37B4B344D8}"/>
                  </a:ext>
                </a:extLst>
              </p:cNvPr>
              <p:cNvSpPr txBox="1"/>
              <p:nvPr/>
            </p:nvSpPr>
            <p:spPr>
              <a:xfrm>
                <a:off x="7551420" y="4488180"/>
                <a:ext cx="406730" cy="39074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𝐷</m:t>
                          </m:r>
                        </m:e>
                        <m:sub>
                          <m:r>
                            <a:rPr lang="en-US" sz="1800" b="0" i="1" smtClean="0">
                              <a:latin typeface="Cambria Math" panose="02040503050406030204" pitchFamily="18" charset="0"/>
                            </a:rPr>
                            <m:t>𝑛</m:t>
                          </m:r>
                          <m:r>
                            <a:rPr lang="en-US" sz="1800" b="0" i="1" smtClean="0">
                              <a:latin typeface="Cambria Math" panose="02040503050406030204" pitchFamily="18" charset="0"/>
                            </a:rPr>
                            <m:t>,</m:t>
                          </m:r>
                          <m:r>
                            <a:rPr lang="en-US" sz="1800" b="0" i="1" smtClean="0">
                              <a:latin typeface="Cambria Math" panose="02040503050406030204" pitchFamily="18" charset="0"/>
                            </a:rPr>
                            <m:t>𝑝</m:t>
                          </m:r>
                        </m:sub>
                      </m:sSub>
                    </m:oMath>
                  </m:oMathPara>
                </a14:m>
                <a:endParaRPr lang="en-US" dirty="0"/>
              </a:p>
            </p:txBody>
          </p:sp>
        </mc:Choice>
        <mc:Fallback xmlns="">
          <p:sp>
            <p:nvSpPr>
              <p:cNvPr id="29" name="TextBox 28">
                <a:extLst>
                  <a:ext uri="{FF2B5EF4-FFF2-40B4-BE49-F238E27FC236}">
                    <a16:creationId xmlns:a16="http://schemas.microsoft.com/office/drawing/2014/main" id="{2A53B592-992F-42B7-A990-BC37B4B344D8}"/>
                  </a:ext>
                </a:extLst>
              </p:cNvPr>
              <p:cNvSpPr txBox="1">
                <a:spLocks noRot="1" noChangeAspect="1" noMove="1" noResize="1" noEditPoints="1" noAdjustHandles="1" noChangeArrowheads="1" noChangeShapeType="1" noTextEdit="1"/>
              </p:cNvSpPr>
              <p:nvPr/>
            </p:nvSpPr>
            <p:spPr>
              <a:xfrm>
                <a:off x="7551420" y="4488180"/>
                <a:ext cx="406730" cy="390748"/>
              </a:xfrm>
              <a:prstGeom prst="rect">
                <a:avLst/>
              </a:prstGeom>
              <a:blipFill>
                <a:blip r:embed="rId8"/>
                <a:stretch>
                  <a:fillRect r="-37879" b="-4688"/>
                </a:stretch>
              </a:blipFill>
            </p:spPr>
            <p:txBody>
              <a:bodyPr/>
              <a:lstStyle/>
              <a:p>
                <a:r>
                  <a:rPr lang="en-US">
                    <a:noFill/>
                  </a:rPr>
                  <a:t> </a:t>
                </a:r>
              </a:p>
            </p:txBody>
          </p:sp>
        </mc:Fallback>
      </mc:AlternateContent>
      <p:cxnSp>
        <p:nvCxnSpPr>
          <p:cNvPr id="31" name="Straight Arrow Connector 30">
            <a:extLst>
              <a:ext uri="{FF2B5EF4-FFF2-40B4-BE49-F238E27FC236}">
                <a16:creationId xmlns:a16="http://schemas.microsoft.com/office/drawing/2014/main" id="{02425B88-C568-48B9-ADF0-45CEB2274A1B}"/>
              </a:ext>
            </a:extLst>
          </p:cNvPr>
          <p:cNvCxnSpPr>
            <a:cxnSpLocks/>
          </p:cNvCxnSpPr>
          <p:nvPr/>
        </p:nvCxnSpPr>
        <p:spPr>
          <a:xfrm>
            <a:off x="3116580" y="2002970"/>
            <a:ext cx="41148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16806888-3044-4161-BD1E-F29C5FA5C1FD}"/>
              </a:ext>
            </a:extLst>
          </p:cNvPr>
          <p:cNvSpPr txBox="1"/>
          <p:nvPr/>
        </p:nvSpPr>
        <p:spPr>
          <a:xfrm>
            <a:off x="2513644" y="1806121"/>
            <a:ext cx="626967" cy="369332"/>
          </a:xfrm>
          <a:prstGeom prst="rect">
            <a:avLst/>
          </a:prstGeom>
          <a:noFill/>
        </p:spPr>
        <p:txBody>
          <a:bodyPr wrap="square" rtlCol="0">
            <a:spAutoFit/>
          </a:bodyPr>
          <a:lstStyle/>
          <a:p>
            <a:r>
              <a:rPr lang="en-US" dirty="0"/>
              <a:t>Cell</a:t>
            </a:r>
          </a:p>
        </p:txBody>
      </p:sp>
      <p:cxnSp>
        <p:nvCxnSpPr>
          <p:cNvPr id="34" name="Straight Arrow Connector 33">
            <a:extLst>
              <a:ext uri="{FF2B5EF4-FFF2-40B4-BE49-F238E27FC236}">
                <a16:creationId xmlns:a16="http://schemas.microsoft.com/office/drawing/2014/main" id="{7657A06B-E133-4A94-AECA-35CE369E6CCB}"/>
              </a:ext>
            </a:extLst>
          </p:cNvPr>
          <p:cNvCxnSpPr>
            <a:cxnSpLocks/>
            <a:stCxn id="35" idx="2"/>
          </p:cNvCxnSpPr>
          <p:nvPr/>
        </p:nvCxnSpPr>
        <p:spPr>
          <a:xfrm>
            <a:off x="4158535" y="1470773"/>
            <a:ext cx="0" cy="33009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273C7D5A-E19D-4F99-A752-8FB6DF0A5B9A}"/>
              </a:ext>
            </a:extLst>
          </p:cNvPr>
          <p:cNvSpPr txBox="1"/>
          <p:nvPr/>
        </p:nvSpPr>
        <p:spPr>
          <a:xfrm>
            <a:off x="3116580" y="1101441"/>
            <a:ext cx="2083910" cy="369332"/>
          </a:xfrm>
          <a:prstGeom prst="rect">
            <a:avLst/>
          </a:prstGeom>
          <a:noFill/>
        </p:spPr>
        <p:txBody>
          <a:bodyPr wrap="square" rtlCol="0">
            <a:spAutoFit/>
          </a:bodyPr>
          <a:lstStyle/>
          <a:p>
            <a:r>
              <a:rPr lang="en-US" dirty="0"/>
              <a:t>Gene Expression</a:t>
            </a:r>
          </a:p>
        </p:txBody>
      </p:sp>
      <p:sp>
        <p:nvSpPr>
          <p:cNvPr id="43" name="TextBox 42">
            <a:extLst>
              <a:ext uri="{FF2B5EF4-FFF2-40B4-BE49-F238E27FC236}">
                <a16:creationId xmlns:a16="http://schemas.microsoft.com/office/drawing/2014/main" id="{D9E28061-4F91-48CD-B10C-FD60F0D3D94C}"/>
              </a:ext>
            </a:extLst>
          </p:cNvPr>
          <p:cNvSpPr txBox="1"/>
          <p:nvPr/>
        </p:nvSpPr>
        <p:spPr>
          <a:xfrm>
            <a:off x="1607820" y="6063365"/>
            <a:ext cx="6096000" cy="369332"/>
          </a:xfrm>
          <a:prstGeom prst="rect">
            <a:avLst/>
          </a:prstGeom>
          <a:noFill/>
        </p:spPr>
        <p:txBody>
          <a:bodyPr wrap="square">
            <a:spAutoFit/>
          </a:bodyPr>
          <a:lstStyle/>
          <a:p>
            <a:r>
              <a:rPr lang="en-US" dirty="0"/>
              <a:t>Lin et al. 2021 </a:t>
            </a:r>
          </a:p>
        </p:txBody>
      </p:sp>
    </p:spTree>
    <p:extLst>
      <p:ext uri="{BB962C8B-B14F-4D97-AF65-F5344CB8AC3E}">
        <p14:creationId xmlns:p14="http://schemas.microsoft.com/office/powerpoint/2010/main" val="236724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6F985-DFFF-4A4C-8152-DF23B168E817}"/>
              </a:ext>
            </a:extLst>
          </p:cNvPr>
          <p:cNvSpPr>
            <a:spLocks noGrp="1"/>
          </p:cNvSpPr>
          <p:nvPr>
            <p:ph type="ctrTitle"/>
          </p:nvPr>
        </p:nvSpPr>
        <p:spPr/>
        <p:txBody>
          <a:bodyPr/>
          <a:lstStyle/>
          <a:p>
            <a:r>
              <a:rPr lang="en-US" dirty="0"/>
              <a:t>Problem</a:t>
            </a:r>
          </a:p>
        </p:txBody>
      </p:sp>
      <p:sp>
        <p:nvSpPr>
          <p:cNvPr id="6" name="Date Placeholder 5">
            <a:extLst>
              <a:ext uri="{FF2B5EF4-FFF2-40B4-BE49-F238E27FC236}">
                <a16:creationId xmlns:a16="http://schemas.microsoft.com/office/drawing/2014/main" id="{38B1E7B5-C1B1-4B2A-85DA-EEF9AD837B49}"/>
              </a:ext>
            </a:extLst>
          </p:cNvPr>
          <p:cNvSpPr>
            <a:spLocks noGrp="1"/>
          </p:cNvSpPr>
          <p:nvPr>
            <p:ph type="dt" sz="half" idx="10"/>
          </p:nvPr>
        </p:nvSpPr>
        <p:spPr/>
        <p:txBody>
          <a:bodyPr/>
          <a:lstStyle/>
          <a:p>
            <a:fld id="{D47A9A36-4EB0-BF46-AE48-7CDA251B954B}" type="datetime1">
              <a:rPr lang="en-US" smtClean="0"/>
              <a:t>4/26/2022</a:t>
            </a:fld>
            <a:endParaRPr lang="en-US" dirty="0"/>
          </a:p>
        </p:txBody>
      </p:sp>
      <p:sp>
        <p:nvSpPr>
          <p:cNvPr id="7" name="Slide Number Placeholder 6">
            <a:extLst>
              <a:ext uri="{FF2B5EF4-FFF2-40B4-BE49-F238E27FC236}">
                <a16:creationId xmlns:a16="http://schemas.microsoft.com/office/drawing/2014/main" id="{C160CC5E-9104-45D7-9059-3A8DBC2F5CD8}"/>
              </a:ext>
            </a:extLst>
          </p:cNvPr>
          <p:cNvSpPr>
            <a:spLocks noGrp="1"/>
          </p:cNvSpPr>
          <p:nvPr>
            <p:ph type="sldNum" sz="quarter" idx="12"/>
          </p:nvPr>
        </p:nvSpPr>
        <p:spPr/>
        <p:txBody>
          <a:bodyPr/>
          <a:lstStyle/>
          <a:p>
            <a:fld id="{8A7A6979-0714-4377-B894-6BE4C2D6E202}" type="slidenum">
              <a:rPr lang="en-US" smtClean="0"/>
              <a:pPr/>
              <a:t>11</a:t>
            </a:fld>
            <a:endParaRPr lang="en-US"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C4574EA-2C09-4762-8E04-82F7108E0856}"/>
                  </a:ext>
                </a:extLst>
              </p:cNvPr>
              <p:cNvSpPr txBox="1"/>
              <p:nvPr/>
            </p:nvSpPr>
            <p:spPr>
              <a:xfrm>
                <a:off x="2942155" y="2192178"/>
                <a:ext cx="6374822" cy="492443"/>
              </a:xfrm>
              <a:prstGeom prst="rect">
                <a:avLst/>
              </a:prstGeom>
              <a:noFill/>
            </p:spPr>
            <p:txBody>
              <a:bodyPr wrap="none" lIns="0" tIns="0" rIns="0" bIns="0" rtlCol="0">
                <a:spAutoFit/>
              </a:bodyPr>
              <a:lstStyle/>
              <a:p>
                <a:r>
                  <a:rPr lang="en-US" sz="3200" dirty="0"/>
                  <a:t>Given the gene expression data: </a:t>
                </a:r>
                <a14:m>
                  <m:oMath xmlns:m="http://schemas.openxmlformats.org/officeDocument/2006/math">
                    <m:r>
                      <m:rPr>
                        <m:sty m:val="p"/>
                      </m:rPr>
                      <a:rPr lang="en-US" sz="3200" b="0" i="0" smtClean="0">
                        <a:latin typeface="Cambria Math" panose="02040503050406030204" pitchFamily="18" charset="0"/>
                      </a:rPr>
                      <m:t>D</m:t>
                    </m:r>
                    <m:r>
                      <a:rPr lang="en-US" sz="3200" b="0" i="1" smtClean="0">
                        <a:latin typeface="Cambria Math" panose="02040503050406030204" pitchFamily="18" charset="0"/>
                      </a:rPr>
                      <m:t> </m:t>
                    </m:r>
                  </m:oMath>
                </a14:m>
                <a:endParaRPr lang="en-US" sz="3200" dirty="0"/>
              </a:p>
            </p:txBody>
          </p:sp>
        </mc:Choice>
        <mc:Fallback xmlns="">
          <p:sp>
            <p:nvSpPr>
              <p:cNvPr id="8" name="TextBox 7">
                <a:extLst>
                  <a:ext uri="{FF2B5EF4-FFF2-40B4-BE49-F238E27FC236}">
                    <a16:creationId xmlns:a16="http://schemas.microsoft.com/office/drawing/2014/main" id="{0C4574EA-2C09-4762-8E04-82F7108E0856}"/>
                  </a:ext>
                </a:extLst>
              </p:cNvPr>
              <p:cNvSpPr txBox="1">
                <a:spLocks noRot="1" noChangeAspect="1" noMove="1" noResize="1" noEditPoints="1" noAdjustHandles="1" noChangeArrowheads="1" noChangeShapeType="1" noTextEdit="1"/>
              </p:cNvSpPr>
              <p:nvPr/>
            </p:nvSpPr>
            <p:spPr>
              <a:xfrm>
                <a:off x="2942155" y="2192178"/>
                <a:ext cx="6374822" cy="492443"/>
              </a:xfrm>
              <a:prstGeom prst="rect">
                <a:avLst/>
              </a:prstGeom>
              <a:blipFill>
                <a:blip r:embed="rId2"/>
                <a:stretch>
                  <a:fillRect l="-3923" t="-25000" b="-51250"/>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26A89B33-A375-43D1-8D8C-9ADCC6DBD0D0}"/>
              </a:ext>
            </a:extLst>
          </p:cNvPr>
          <p:cNvSpPr txBox="1"/>
          <p:nvPr/>
        </p:nvSpPr>
        <p:spPr>
          <a:xfrm>
            <a:off x="2942155" y="3429000"/>
            <a:ext cx="6295378" cy="492443"/>
          </a:xfrm>
          <a:prstGeom prst="rect">
            <a:avLst/>
          </a:prstGeom>
          <a:noFill/>
        </p:spPr>
        <p:txBody>
          <a:bodyPr wrap="none" lIns="0" tIns="0" rIns="0" bIns="0" rtlCol="0">
            <a:spAutoFit/>
          </a:bodyPr>
          <a:lstStyle/>
          <a:p>
            <a:r>
              <a:rPr lang="en-US" sz="3200" dirty="0"/>
              <a:t>Compute the latent cell trajectories</a:t>
            </a:r>
          </a:p>
        </p:txBody>
      </p:sp>
      <p:sp>
        <p:nvSpPr>
          <p:cNvPr id="10" name="TextBox 9">
            <a:extLst>
              <a:ext uri="{FF2B5EF4-FFF2-40B4-BE49-F238E27FC236}">
                <a16:creationId xmlns:a16="http://schemas.microsoft.com/office/drawing/2014/main" id="{C6F3AB21-22CD-4E64-BBA9-D2C3842F4D53}"/>
              </a:ext>
            </a:extLst>
          </p:cNvPr>
          <p:cNvSpPr txBox="1"/>
          <p:nvPr/>
        </p:nvSpPr>
        <p:spPr>
          <a:xfrm>
            <a:off x="1607820" y="6063365"/>
            <a:ext cx="6096000" cy="369332"/>
          </a:xfrm>
          <a:prstGeom prst="rect">
            <a:avLst/>
          </a:prstGeom>
          <a:noFill/>
        </p:spPr>
        <p:txBody>
          <a:bodyPr wrap="square">
            <a:spAutoFit/>
          </a:bodyPr>
          <a:lstStyle/>
          <a:p>
            <a:r>
              <a:rPr lang="en-US" dirty="0"/>
              <a:t>Lin et al. 2021 </a:t>
            </a:r>
          </a:p>
        </p:txBody>
      </p:sp>
    </p:spTree>
    <p:extLst>
      <p:ext uri="{BB962C8B-B14F-4D97-AF65-F5344CB8AC3E}">
        <p14:creationId xmlns:p14="http://schemas.microsoft.com/office/powerpoint/2010/main" val="3079801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56C342A0-B392-49B3-BABB-3F977E9DE75E}"/>
              </a:ext>
            </a:extLst>
          </p:cNvPr>
          <p:cNvSpPr/>
          <p:nvPr/>
        </p:nvSpPr>
        <p:spPr>
          <a:xfrm>
            <a:off x="5189249" y="4419333"/>
            <a:ext cx="1756605" cy="1644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AD6F15-937F-432F-AD08-F0B1AFB7E564}"/>
              </a:ext>
            </a:extLst>
          </p:cNvPr>
          <p:cNvSpPr>
            <a:spLocks noGrp="1"/>
          </p:cNvSpPr>
          <p:nvPr>
            <p:ph type="ctrTitle"/>
          </p:nvPr>
        </p:nvSpPr>
        <p:spPr/>
        <p:txBody>
          <a:bodyPr/>
          <a:lstStyle/>
          <a:p>
            <a:r>
              <a:rPr lang="en-US" dirty="0"/>
              <a:t>Inner Product Graphical Model</a:t>
            </a:r>
          </a:p>
        </p:txBody>
      </p:sp>
      <p:sp>
        <p:nvSpPr>
          <p:cNvPr id="6" name="Date Placeholder 5">
            <a:extLst>
              <a:ext uri="{FF2B5EF4-FFF2-40B4-BE49-F238E27FC236}">
                <a16:creationId xmlns:a16="http://schemas.microsoft.com/office/drawing/2014/main" id="{9930C7C9-EA1B-4F9F-A9B6-6B51F385F19A}"/>
              </a:ext>
            </a:extLst>
          </p:cNvPr>
          <p:cNvSpPr>
            <a:spLocks noGrp="1"/>
          </p:cNvSpPr>
          <p:nvPr>
            <p:ph type="dt" sz="half" idx="10"/>
          </p:nvPr>
        </p:nvSpPr>
        <p:spPr/>
        <p:txBody>
          <a:bodyPr/>
          <a:lstStyle/>
          <a:p>
            <a:fld id="{D47A9A36-4EB0-BF46-AE48-7CDA251B954B}" type="datetime1">
              <a:rPr lang="en-US" smtClean="0"/>
              <a:t>4/26/2022</a:t>
            </a:fld>
            <a:endParaRPr lang="en-US" dirty="0"/>
          </a:p>
        </p:txBody>
      </p:sp>
      <p:sp>
        <p:nvSpPr>
          <p:cNvPr id="7" name="Slide Number Placeholder 6">
            <a:extLst>
              <a:ext uri="{FF2B5EF4-FFF2-40B4-BE49-F238E27FC236}">
                <a16:creationId xmlns:a16="http://schemas.microsoft.com/office/drawing/2014/main" id="{9F3C1BEB-1F67-4290-8793-A2D4D9BDD5DA}"/>
              </a:ext>
            </a:extLst>
          </p:cNvPr>
          <p:cNvSpPr>
            <a:spLocks noGrp="1"/>
          </p:cNvSpPr>
          <p:nvPr>
            <p:ph type="sldNum" sz="quarter" idx="12"/>
          </p:nvPr>
        </p:nvSpPr>
        <p:spPr/>
        <p:txBody>
          <a:bodyPr/>
          <a:lstStyle/>
          <a:p>
            <a:fld id="{8A7A6979-0714-4377-B894-6BE4C2D6E202}" type="slidenum">
              <a:rPr lang="en-US" smtClean="0"/>
              <a:pPr/>
              <a:t>12</a:t>
            </a:fld>
            <a:endParaRPr lang="en-US" dirty="0"/>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EFD258F1-D8E9-45B6-9B6B-328B3C9B8F5D}"/>
                  </a:ext>
                </a:extLst>
              </p:cNvPr>
              <p:cNvSpPr txBox="1"/>
              <p:nvPr/>
            </p:nvSpPr>
            <p:spPr>
              <a:xfrm>
                <a:off x="2176835" y="2189155"/>
                <a:ext cx="1798249" cy="5012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𝑋</m:t>
                      </m:r>
                      <m:r>
                        <a:rPr lang="en-US" sz="320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i="1" smtClean="0">
                              <a:latin typeface="Cambria Math" panose="02040503050406030204" pitchFamily="18" charset="0"/>
                            </a:rPr>
                            <m:t>ℝ</m:t>
                          </m:r>
                        </m:e>
                        <m:sup>
                          <m:r>
                            <a:rPr lang="en-US" sz="3200" b="0" i="1" smtClean="0">
                              <a:latin typeface="Cambria Math" panose="02040503050406030204" pitchFamily="18" charset="0"/>
                            </a:rPr>
                            <m:t>𝑛</m:t>
                          </m:r>
                          <m:r>
                            <a:rPr lang="en-US" sz="3200" b="0" i="1" smtClean="0">
                              <a:latin typeface="Cambria Math" panose="02040503050406030204" pitchFamily="18" charset="0"/>
                            </a:rPr>
                            <m:t>×</m:t>
                          </m:r>
                          <m:r>
                            <a:rPr lang="en-US" sz="3200" b="0" i="1" smtClean="0">
                              <a:latin typeface="Cambria Math" panose="02040503050406030204" pitchFamily="18" charset="0"/>
                            </a:rPr>
                            <m:t>𝑘</m:t>
                          </m:r>
                        </m:sup>
                      </m:sSup>
                    </m:oMath>
                  </m:oMathPara>
                </a14:m>
                <a:endParaRPr lang="en-US" sz="3200" dirty="0"/>
              </a:p>
            </p:txBody>
          </p:sp>
        </mc:Choice>
        <mc:Fallback>
          <p:sp>
            <p:nvSpPr>
              <p:cNvPr id="12" name="TextBox 11">
                <a:extLst>
                  <a:ext uri="{FF2B5EF4-FFF2-40B4-BE49-F238E27FC236}">
                    <a16:creationId xmlns:a16="http://schemas.microsoft.com/office/drawing/2014/main" id="{EFD258F1-D8E9-45B6-9B6B-328B3C9B8F5D}"/>
                  </a:ext>
                </a:extLst>
              </p:cNvPr>
              <p:cNvSpPr txBox="1">
                <a:spLocks noRot="1" noChangeAspect="1" noMove="1" noResize="1" noEditPoints="1" noAdjustHandles="1" noChangeArrowheads="1" noChangeShapeType="1" noTextEdit="1"/>
              </p:cNvSpPr>
              <p:nvPr/>
            </p:nvSpPr>
            <p:spPr>
              <a:xfrm>
                <a:off x="2176835" y="2189155"/>
                <a:ext cx="1798249" cy="501291"/>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03EEE55D-EA14-45D0-BB29-594B88073872}"/>
                  </a:ext>
                </a:extLst>
              </p:cNvPr>
              <p:cNvSpPr txBox="1"/>
              <p:nvPr/>
            </p:nvSpPr>
            <p:spPr>
              <a:xfrm>
                <a:off x="8453742" y="2242161"/>
                <a:ext cx="1751505" cy="5012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3200" b="0" i="0" smtClean="0">
                          <a:latin typeface="Cambria Math" panose="02040503050406030204" pitchFamily="18" charset="0"/>
                        </a:rPr>
                        <m:t>Y</m:t>
                      </m:r>
                      <m:r>
                        <a:rPr lang="en-US" sz="320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i="1" smtClean="0">
                              <a:latin typeface="Cambria Math" panose="02040503050406030204" pitchFamily="18" charset="0"/>
                            </a:rPr>
                            <m:t>ℝ</m:t>
                          </m:r>
                        </m:e>
                        <m:sup>
                          <m:r>
                            <a:rPr lang="en-US" sz="3200" b="0" i="1" smtClean="0">
                              <a:latin typeface="Cambria Math" panose="02040503050406030204" pitchFamily="18" charset="0"/>
                            </a:rPr>
                            <m:t>𝑝</m:t>
                          </m:r>
                          <m:r>
                            <a:rPr lang="en-US" sz="3200" b="0" i="1" smtClean="0">
                              <a:latin typeface="Cambria Math" panose="02040503050406030204" pitchFamily="18" charset="0"/>
                            </a:rPr>
                            <m:t>×</m:t>
                          </m:r>
                          <m:r>
                            <a:rPr lang="en-US" sz="3200" b="0" i="1" smtClean="0">
                              <a:latin typeface="Cambria Math" panose="02040503050406030204" pitchFamily="18" charset="0"/>
                            </a:rPr>
                            <m:t>𝑘</m:t>
                          </m:r>
                        </m:sup>
                      </m:sSup>
                    </m:oMath>
                  </m:oMathPara>
                </a14:m>
                <a:endParaRPr lang="en-US" sz="3200" dirty="0"/>
              </a:p>
            </p:txBody>
          </p:sp>
        </mc:Choice>
        <mc:Fallback>
          <p:sp>
            <p:nvSpPr>
              <p:cNvPr id="13" name="TextBox 12">
                <a:extLst>
                  <a:ext uri="{FF2B5EF4-FFF2-40B4-BE49-F238E27FC236}">
                    <a16:creationId xmlns:a16="http://schemas.microsoft.com/office/drawing/2014/main" id="{03EEE55D-EA14-45D0-BB29-594B88073872}"/>
                  </a:ext>
                </a:extLst>
              </p:cNvPr>
              <p:cNvSpPr txBox="1">
                <a:spLocks noRot="1" noChangeAspect="1" noMove="1" noResize="1" noEditPoints="1" noAdjustHandles="1" noChangeArrowheads="1" noChangeShapeType="1" noTextEdit="1"/>
              </p:cNvSpPr>
              <p:nvPr/>
            </p:nvSpPr>
            <p:spPr>
              <a:xfrm>
                <a:off x="8453742" y="2242161"/>
                <a:ext cx="1751505" cy="501291"/>
              </a:xfrm>
              <a:prstGeom prst="rect">
                <a:avLst/>
              </a:prstGeom>
              <a:blipFill>
                <a:blip r:embed="rId3"/>
                <a:stretch>
                  <a:fillRect/>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80538E7D-1F1C-4290-AAC7-DF9D01FFE1D8}"/>
              </a:ext>
            </a:extLst>
          </p:cNvPr>
          <p:cNvSpPr txBox="1"/>
          <p:nvPr/>
        </p:nvSpPr>
        <p:spPr>
          <a:xfrm>
            <a:off x="1607820" y="6063365"/>
            <a:ext cx="6096000" cy="369332"/>
          </a:xfrm>
          <a:prstGeom prst="rect">
            <a:avLst/>
          </a:prstGeom>
          <a:noFill/>
        </p:spPr>
        <p:txBody>
          <a:bodyPr wrap="square">
            <a:spAutoFit/>
          </a:bodyPr>
          <a:lstStyle/>
          <a:p>
            <a:r>
              <a:rPr lang="en-US" dirty="0"/>
              <a:t>Lin et al. 2021 </a:t>
            </a:r>
          </a:p>
        </p:txBody>
      </p:sp>
      <p:sp>
        <p:nvSpPr>
          <p:cNvPr id="15" name="TextBox 14">
            <a:extLst>
              <a:ext uri="{FF2B5EF4-FFF2-40B4-BE49-F238E27FC236}">
                <a16:creationId xmlns:a16="http://schemas.microsoft.com/office/drawing/2014/main" id="{804BFFB4-7553-401A-9B02-47F710DF9FB0}"/>
              </a:ext>
            </a:extLst>
          </p:cNvPr>
          <p:cNvSpPr txBox="1"/>
          <p:nvPr/>
        </p:nvSpPr>
        <p:spPr>
          <a:xfrm>
            <a:off x="3143524" y="1317174"/>
            <a:ext cx="3020250" cy="492443"/>
          </a:xfrm>
          <a:prstGeom prst="rect">
            <a:avLst/>
          </a:prstGeom>
          <a:noFill/>
        </p:spPr>
        <p:txBody>
          <a:bodyPr wrap="none" lIns="0" tIns="0" rIns="0" bIns="0" rtlCol="0">
            <a:spAutoFit/>
          </a:bodyPr>
          <a:lstStyle/>
          <a:p>
            <a:r>
              <a:rPr lang="en-US" sz="3200" dirty="0"/>
              <a:t>Cell latent space</a:t>
            </a:r>
          </a:p>
        </p:txBody>
      </p:sp>
      <p:sp>
        <p:nvSpPr>
          <p:cNvPr id="16" name="TextBox 15">
            <a:extLst>
              <a:ext uri="{FF2B5EF4-FFF2-40B4-BE49-F238E27FC236}">
                <a16:creationId xmlns:a16="http://schemas.microsoft.com/office/drawing/2014/main" id="{30141A07-CBA9-4FB1-AEB8-0064D9579374}"/>
              </a:ext>
            </a:extLst>
          </p:cNvPr>
          <p:cNvSpPr txBox="1"/>
          <p:nvPr/>
        </p:nvSpPr>
        <p:spPr>
          <a:xfrm>
            <a:off x="6945854" y="1284259"/>
            <a:ext cx="3316421" cy="492443"/>
          </a:xfrm>
          <a:prstGeom prst="rect">
            <a:avLst/>
          </a:prstGeom>
          <a:noFill/>
        </p:spPr>
        <p:txBody>
          <a:bodyPr wrap="none" lIns="0" tIns="0" rIns="0" bIns="0" rtlCol="0">
            <a:spAutoFit/>
          </a:bodyPr>
          <a:lstStyle/>
          <a:p>
            <a:r>
              <a:rPr lang="en-US" sz="3200" dirty="0"/>
              <a:t>Gene latent space</a:t>
            </a:r>
          </a:p>
        </p:txBody>
      </p:sp>
      <mc:AlternateContent xmlns:mc="http://schemas.openxmlformats.org/markup-compatibility/2006">
        <mc:Choice xmlns:a14="http://schemas.microsoft.com/office/drawing/2010/main" Requires="a14">
          <p:sp>
            <p:nvSpPr>
              <p:cNvPr id="3" name="Oval 2">
                <a:extLst>
                  <a:ext uri="{FF2B5EF4-FFF2-40B4-BE49-F238E27FC236}">
                    <a16:creationId xmlns:a16="http://schemas.microsoft.com/office/drawing/2014/main" id="{9618519F-4757-493E-8FD5-8FA49D56E2B2}"/>
                  </a:ext>
                </a:extLst>
              </p:cNvPr>
              <p:cNvSpPr/>
              <p:nvPr/>
            </p:nvSpPr>
            <p:spPr>
              <a:xfrm>
                <a:off x="4026946" y="2075388"/>
                <a:ext cx="878305" cy="8783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accent4"/>
                              </a:solidFill>
                              <a:latin typeface="Cambria Math" panose="02040503050406030204" pitchFamily="18" charset="0"/>
                            </a:rPr>
                          </m:ctrlPr>
                        </m:sSubPr>
                        <m:e>
                          <m:r>
                            <a:rPr lang="en-US" i="1">
                              <a:solidFill>
                                <a:schemeClr val="accent4"/>
                              </a:solidFill>
                              <a:latin typeface="Cambria Math" panose="02040503050406030204" pitchFamily="18" charset="0"/>
                            </a:rPr>
                            <m:t>𝑋</m:t>
                          </m:r>
                        </m:e>
                        <m:sub>
                          <m:r>
                            <a:rPr lang="en-US" i="1">
                              <a:solidFill>
                                <a:schemeClr val="accent4"/>
                              </a:solidFill>
                              <a:latin typeface="Cambria Math" panose="02040503050406030204" pitchFamily="18" charset="0"/>
                            </a:rPr>
                            <m:t>𝑖</m:t>
                          </m:r>
                        </m:sub>
                      </m:sSub>
                      <m:r>
                        <a:rPr lang="en-US" i="1">
                          <a:solidFill>
                            <a:schemeClr val="accent4"/>
                          </a:solidFill>
                          <a:latin typeface="Cambria Math" panose="02040503050406030204" pitchFamily="18" charset="0"/>
                        </a:rPr>
                        <m:t>~</m:t>
                      </m:r>
                      <m:r>
                        <a:rPr lang="en-US" i="1">
                          <a:solidFill>
                            <a:schemeClr val="accent4"/>
                          </a:solidFill>
                          <a:latin typeface="Cambria Math" panose="02040503050406030204" pitchFamily="18" charset="0"/>
                        </a:rPr>
                        <m:t>𝐺</m:t>
                      </m:r>
                    </m:oMath>
                  </m:oMathPara>
                </a14:m>
                <a:endParaRPr lang="en-US" dirty="0">
                  <a:solidFill>
                    <a:schemeClr val="accent4"/>
                  </a:solidFill>
                </a:endParaRPr>
              </a:p>
            </p:txBody>
          </p:sp>
        </mc:Choice>
        <mc:Fallback>
          <p:sp>
            <p:nvSpPr>
              <p:cNvPr id="3" name="Oval 2">
                <a:extLst>
                  <a:ext uri="{FF2B5EF4-FFF2-40B4-BE49-F238E27FC236}">
                    <a16:creationId xmlns:a16="http://schemas.microsoft.com/office/drawing/2014/main" id="{9618519F-4757-493E-8FD5-8FA49D56E2B2}"/>
                  </a:ext>
                </a:extLst>
              </p:cNvPr>
              <p:cNvSpPr>
                <a:spLocks noRot="1" noChangeAspect="1" noMove="1" noResize="1" noEditPoints="1" noAdjustHandles="1" noChangeArrowheads="1" noChangeShapeType="1" noTextEdit="1"/>
              </p:cNvSpPr>
              <p:nvPr/>
            </p:nvSpPr>
            <p:spPr>
              <a:xfrm>
                <a:off x="4026946" y="2075388"/>
                <a:ext cx="878305" cy="878305"/>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Oval 16">
                <a:extLst>
                  <a:ext uri="{FF2B5EF4-FFF2-40B4-BE49-F238E27FC236}">
                    <a16:creationId xmlns:a16="http://schemas.microsoft.com/office/drawing/2014/main" id="{DEE0F6B1-ED8D-4426-9C77-1A40E884522D}"/>
                  </a:ext>
                </a:extLst>
              </p:cNvPr>
              <p:cNvSpPr/>
              <p:nvPr/>
            </p:nvSpPr>
            <p:spPr>
              <a:xfrm>
                <a:off x="7229853" y="2075388"/>
                <a:ext cx="878305" cy="8783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accent4"/>
                              </a:solidFill>
                              <a:latin typeface="Cambria Math" panose="02040503050406030204" pitchFamily="18" charset="0"/>
                            </a:rPr>
                          </m:ctrlPr>
                        </m:sSubPr>
                        <m:e>
                          <m:r>
                            <a:rPr lang="en-US" i="1">
                              <a:solidFill>
                                <a:schemeClr val="accent4"/>
                              </a:solidFill>
                              <a:latin typeface="Cambria Math" panose="02040503050406030204" pitchFamily="18" charset="0"/>
                            </a:rPr>
                            <m:t>𝑌</m:t>
                          </m:r>
                        </m:e>
                        <m:sub>
                          <m:r>
                            <a:rPr lang="en-US" i="1">
                              <a:solidFill>
                                <a:schemeClr val="accent4"/>
                              </a:solidFill>
                              <a:latin typeface="Cambria Math" panose="02040503050406030204" pitchFamily="18" charset="0"/>
                            </a:rPr>
                            <m:t>𝑗</m:t>
                          </m:r>
                        </m:sub>
                      </m:sSub>
                      <m:r>
                        <a:rPr lang="en-US" i="1">
                          <a:solidFill>
                            <a:schemeClr val="accent4"/>
                          </a:solidFill>
                          <a:latin typeface="Cambria Math" panose="02040503050406030204" pitchFamily="18" charset="0"/>
                        </a:rPr>
                        <m:t>~</m:t>
                      </m:r>
                      <m:r>
                        <a:rPr lang="en-US" i="1">
                          <a:solidFill>
                            <a:schemeClr val="accent4"/>
                          </a:solidFill>
                          <a:latin typeface="Cambria Math" panose="02040503050406030204" pitchFamily="18" charset="0"/>
                        </a:rPr>
                        <m:t>𝐻</m:t>
                      </m:r>
                    </m:oMath>
                  </m:oMathPara>
                </a14:m>
                <a:endParaRPr lang="en-US" dirty="0">
                  <a:solidFill>
                    <a:schemeClr val="accent4"/>
                  </a:solidFill>
                </a:endParaRPr>
              </a:p>
            </p:txBody>
          </p:sp>
        </mc:Choice>
        <mc:Fallback>
          <p:sp>
            <p:nvSpPr>
              <p:cNvPr id="17" name="Oval 16">
                <a:extLst>
                  <a:ext uri="{FF2B5EF4-FFF2-40B4-BE49-F238E27FC236}">
                    <a16:creationId xmlns:a16="http://schemas.microsoft.com/office/drawing/2014/main" id="{DEE0F6B1-ED8D-4426-9C77-1A40E884522D}"/>
                  </a:ext>
                </a:extLst>
              </p:cNvPr>
              <p:cNvSpPr>
                <a:spLocks noRot="1" noChangeAspect="1" noMove="1" noResize="1" noEditPoints="1" noAdjustHandles="1" noChangeArrowheads="1" noChangeShapeType="1" noTextEdit="1"/>
              </p:cNvSpPr>
              <p:nvPr/>
            </p:nvSpPr>
            <p:spPr>
              <a:xfrm>
                <a:off x="7229853" y="2075388"/>
                <a:ext cx="878305" cy="878305"/>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Oval 18">
                <a:extLst>
                  <a:ext uri="{FF2B5EF4-FFF2-40B4-BE49-F238E27FC236}">
                    <a16:creationId xmlns:a16="http://schemas.microsoft.com/office/drawing/2014/main" id="{8DB4B039-D8AE-4254-83E0-7A9EA1EA010F}"/>
                  </a:ext>
                </a:extLst>
              </p:cNvPr>
              <p:cNvSpPr/>
              <p:nvPr/>
            </p:nvSpPr>
            <p:spPr>
              <a:xfrm>
                <a:off x="5628400" y="3183048"/>
                <a:ext cx="878305" cy="8783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a:solidFill>
                                <a:schemeClr val="accent4"/>
                              </a:solidFill>
                              <a:latin typeface="Cambria Math" panose="02040503050406030204" pitchFamily="18" charset="0"/>
                            </a:rPr>
                          </m:ctrlPr>
                        </m:sSubPr>
                        <m:e>
                          <m:r>
                            <a:rPr lang="en-US" i="1">
                              <a:solidFill>
                                <a:schemeClr val="accent4"/>
                              </a:solidFill>
                              <a:latin typeface="Cambria Math" panose="02040503050406030204" pitchFamily="18" charset="0"/>
                            </a:rPr>
                            <m:t>𝜃</m:t>
                          </m:r>
                        </m:e>
                        <m:sub>
                          <m:r>
                            <a:rPr lang="en-US" i="1">
                              <a:solidFill>
                                <a:schemeClr val="accent4"/>
                              </a:solidFill>
                              <a:latin typeface="Cambria Math" panose="02040503050406030204" pitchFamily="18" charset="0"/>
                            </a:rPr>
                            <m:t>𝑖𝑗</m:t>
                          </m:r>
                        </m:sub>
                      </m:sSub>
                    </m:oMath>
                  </m:oMathPara>
                </a14:m>
                <a:endParaRPr lang="en-US" dirty="0">
                  <a:solidFill>
                    <a:schemeClr val="accent4"/>
                  </a:solidFill>
                </a:endParaRPr>
              </a:p>
            </p:txBody>
          </p:sp>
        </mc:Choice>
        <mc:Fallback>
          <p:sp>
            <p:nvSpPr>
              <p:cNvPr id="19" name="Oval 18">
                <a:extLst>
                  <a:ext uri="{FF2B5EF4-FFF2-40B4-BE49-F238E27FC236}">
                    <a16:creationId xmlns:a16="http://schemas.microsoft.com/office/drawing/2014/main" id="{8DB4B039-D8AE-4254-83E0-7A9EA1EA010F}"/>
                  </a:ext>
                </a:extLst>
              </p:cNvPr>
              <p:cNvSpPr>
                <a:spLocks noRot="1" noChangeAspect="1" noMove="1" noResize="1" noEditPoints="1" noAdjustHandles="1" noChangeArrowheads="1" noChangeShapeType="1" noTextEdit="1"/>
              </p:cNvSpPr>
              <p:nvPr/>
            </p:nvSpPr>
            <p:spPr>
              <a:xfrm>
                <a:off x="5628400" y="3183048"/>
                <a:ext cx="878305" cy="878305"/>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Oval 19">
                <a:extLst>
                  <a:ext uri="{FF2B5EF4-FFF2-40B4-BE49-F238E27FC236}">
                    <a16:creationId xmlns:a16="http://schemas.microsoft.com/office/drawing/2014/main" id="{2C5374A9-2829-4769-B5F5-2C46678652D7}"/>
                  </a:ext>
                </a:extLst>
              </p:cNvPr>
              <p:cNvSpPr/>
              <p:nvPr/>
            </p:nvSpPr>
            <p:spPr>
              <a:xfrm>
                <a:off x="5628400" y="4833748"/>
                <a:ext cx="878305" cy="8783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accent4"/>
                              </a:solidFill>
                              <a:latin typeface="Cambria Math" panose="02040503050406030204" pitchFamily="18" charset="0"/>
                            </a:rPr>
                          </m:ctrlPr>
                        </m:sSubPr>
                        <m:e>
                          <m:r>
                            <a:rPr lang="en-US" b="0" i="1" smtClean="0">
                              <a:solidFill>
                                <a:schemeClr val="accent4"/>
                              </a:solidFill>
                              <a:latin typeface="Cambria Math" panose="02040503050406030204" pitchFamily="18" charset="0"/>
                            </a:rPr>
                            <m:t>𝐷</m:t>
                          </m:r>
                        </m:e>
                        <m:sub>
                          <m:r>
                            <a:rPr lang="en-US" i="1">
                              <a:solidFill>
                                <a:schemeClr val="accent4"/>
                              </a:solidFill>
                              <a:latin typeface="Cambria Math" panose="02040503050406030204" pitchFamily="18" charset="0"/>
                            </a:rPr>
                            <m:t>𝑖𝑗</m:t>
                          </m:r>
                        </m:sub>
                      </m:sSub>
                    </m:oMath>
                  </m:oMathPara>
                </a14:m>
                <a:endParaRPr lang="en-US" dirty="0">
                  <a:solidFill>
                    <a:schemeClr val="accent4"/>
                  </a:solidFill>
                </a:endParaRPr>
              </a:p>
            </p:txBody>
          </p:sp>
        </mc:Choice>
        <mc:Fallback>
          <p:sp>
            <p:nvSpPr>
              <p:cNvPr id="20" name="Oval 19">
                <a:extLst>
                  <a:ext uri="{FF2B5EF4-FFF2-40B4-BE49-F238E27FC236}">
                    <a16:creationId xmlns:a16="http://schemas.microsoft.com/office/drawing/2014/main" id="{2C5374A9-2829-4769-B5F5-2C46678652D7}"/>
                  </a:ext>
                </a:extLst>
              </p:cNvPr>
              <p:cNvSpPr>
                <a:spLocks noRot="1" noChangeAspect="1" noMove="1" noResize="1" noEditPoints="1" noAdjustHandles="1" noChangeArrowheads="1" noChangeShapeType="1" noTextEdit="1"/>
              </p:cNvSpPr>
              <p:nvPr/>
            </p:nvSpPr>
            <p:spPr>
              <a:xfrm>
                <a:off x="5628400" y="4833748"/>
                <a:ext cx="878305" cy="878305"/>
              </a:xfrm>
              <a:prstGeom prst="ellipse">
                <a:avLst/>
              </a:prstGeom>
              <a:blipFill>
                <a:blip r:embed="rId7"/>
                <a:stretch>
                  <a:fillRect/>
                </a:stretch>
              </a:blipFill>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4C0B2FB0-FBBE-4FA6-8B23-73FDFE6B76BF}"/>
              </a:ext>
            </a:extLst>
          </p:cNvPr>
          <p:cNvCxnSpPr>
            <a:stCxn id="3" idx="5"/>
            <a:endCxn id="19" idx="1"/>
          </p:cNvCxnSpPr>
          <p:nvPr/>
        </p:nvCxnSpPr>
        <p:spPr>
          <a:xfrm>
            <a:off x="4776626" y="2825068"/>
            <a:ext cx="980399" cy="48660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336FBDF-814A-4372-B727-E3D5AEBFAD8B}"/>
              </a:ext>
            </a:extLst>
          </p:cNvPr>
          <p:cNvCxnSpPr>
            <a:cxnSpLocks/>
            <a:stCxn id="17" idx="3"/>
            <a:endCxn id="19" idx="7"/>
          </p:cNvCxnSpPr>
          <p:nvPr/>
        </p:nvCxnSpPr>
        <p:spPr>
          <a:xfrm flipH="1">
            <a:off x="6378080" y="2825068"/>
            <a:ext cx="980398" cy="48660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86BA822-65D7-4FD9-A446-C53AA3ACAED8}"/>
              </a:ext>
            </a:extLst>
          </p:cNvPr>
          <p:cNvCxnSpPr>
            <a:stCxn id="19" idx="4"/>
            <a:endCxn id="20" idx="0"/>
          </p:cNvCxnSpPr>
          <p:nvPr/>
        </p:nvCxnSpPr>
        <p:spPr>
          <a:xfrm>
            <a:off x="6067553" y="4061353"/>
            <a:ext cx="0" cy="77239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96CC31B9-CC19-4A8B-A86C-8DB54DD4A955}"/>
                  </a:ext>
                </a:extLst>
              </p:cNvPr>
              <p:cNvSpPr txBox="1"/>
              <p:nvPr/>
            </p:nvSpPr>
            <p:spPr>
              <a:xfrm>
                <a:off x="6584009" y="3416603"/>
                <a:ext cx="1291688" cy="40652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𝜃</m:t>
                          </m:r>
                        </m:e>
                        <m:sub>
                          <m:r>
                            <a:rPr lang="en-US" i="1">
                              <a:solidFill>
                                <a:schemeClr val="bg1"/>
                              </a:solidFill>
                              <a:latin typeface="Cambria Math" panose="02040503050406030204" pitchFamily="18" charset="0"/>
                            </a:rPr>
                            <m:t>𝑖𝑗</m:t>
                          </m:r>
                        </m:sub>
                      </m:sSub>
                      <m:r>
                        <a:rPr lang="en-US" b="0" i="1" smtClean="0">
                          <a:solidFill>
                            <a:schemeClr val="bg1"/>
                          </a:solidFill>
                          <a:latin typeface="Cambria Math" panose="02040503050406030204" pitchFamily="18" charset="0"/>
                        </a:rPr>
                        <m:t>=</m:t>
                      </m:r>
                      <m:sSubSup>
                        <m:sSubSupPr>
                          <m:ctrlPr>
                            <a:rPr lang="en-US" b="0" i="1" smtClean="0">
                              <a:solidFill>
                                <a:schemeClr val="bg1"/>
                              </a:solidFill>
                              <a:latin typeface="Cambria Math" panose="02040503050406030204" pitchFamily="18" charset="0"/>
                            </a:rPr>
                          </m:ctrlPr>
                        </m:sSubSupPr>
                        <m:e>
                          <m:r>
                            <a:rPr lang="en-US" b="0" i="1" smtClean="0">
                              <a:solidFill>
                                <a:schemeClr val="bg1"/>
                              </a:solidFill>
                              <a:latin typeface="Cambria Math" panose="02040503050406030204" pitchFamily="18" charset="0"/>
                            </a:rPr>
                            <m:t>𝑋</m:t>
                          </m:r>
                        </m:e>
                        <m:sub>
                          <m:r>
                            <a:rPr lang="en-US" b="0" i="1" smtClean="0">
                              <a:solidFill>
                                <a:schemeClr val="bg1"/>
                              </a:solidFill>
                              <a:latin typeface="Cambria Math" panose="02040503050406030204" pitchFamily="18" charset="0"/>
                            </a:rPr>
                            <m:t>𝑖</m:t>
                          </m:r>
                        </m:sub>
                        <m:sup>
                          <m:r>
                            <a:rPr lang="en-US" b="0" i="1" smtClean="0">
                              <a:solidFill>
                                <a:schemeClr val="bg1"/>
                              </a:solidFill>
                              <a:latin typeface="Cambria Math" panose="02040503050406030204" pitchFamily="18" charset="0"/>
                            </a:rPr>
                            <m:t>𝑇</m:t>
                          </m:r>
                        </m:sup>
                      </m:sSubSup>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𝑌</m:t>
                          </m:r>
                        </m:e>
                        <m:sub>
                          <m:r>
                            <a:rPr lang="en-US" b="0" i="1" smtClean="0">
                              <a:solidFill>
                                <a:schemeClr val="bg1"/>
                              </a:solidFill>
                              <a:latin typeface="Cambria Math" panose="02040503050406030204" pitchFamily="18" charset="0"/>
                            </a:rPr>
                            <m:t>𝑗</m:t>
                          </m:r>
                        </m:sub>
                      </m:sSub>
                    </m:oMath>
                  </m:oMathPara>
                </a14:m>
                <a:endParaRPr lang="en-US" dirty="0">
                  <a:solidFill>
                    <a:schemeClr val="bg1"/>
                  </a:solidFill>
                </a:endParaRPr>
              </a:p>
            </p:txBody>
          </p:sp>
        </mc:Choice>
        <mc:Fallback>
          <p:sp>
            <p:nvSpPr>
              <p:cNvPr id="29" name="TextBox 28">
                <a:extLst>
                  <a:ext uri="{FF2B5EF4-FFF2-40B4-BE49-F238E27FC236}">
                    <a16:creationId xmlns:a16="http://schemas.microsoft.com/office/drawing/2014/main" id="{96CC31B9-CC19-4A8B-A86C-8DB54DD4A955}"/>
                  </a:ext>
                </a:extLst>
              </p:cNvPr>
              <p:cNvSpPr txBox="1">
                <a:spLocks noRot="1" noChangeAspect="1" noMove="1" noResize="1" noEditPoints="1" noAdjustHandles="1" noChangeArrowheads="1" noChangeShapeType="1" noTextEdit="1"/>
              </p:cNvSpPr>
              <p:nvPr/>
            </p:nvSpPr>
            <p:spPr>
              <a:xfrm>
                <a:off x="6584009" y="3416603"/>
                <a:ext cx="1291688" cy="406522"/>
              </a:xfrm>
              <a:prstGeom prst="rect">
                <a:avLst/>
              </a:prstGeom>
              <a:blipFill>
                <a:blip r:embed="rId8"/>
                <a:stretch>
                  <a:fillRect b="-746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CA3E0C93-5EE5-47DB-9DE5-9566FDDAC666}"/>
                  </a:ext>
                </a:extLst>
              </p:cNvPr>
              <p:cNvSpPr txBox="1"/>
              <p:nvPr/>
            </p:nvSpPr>
            <p:spPr>
              <a:xfrm>
                <a:off x="6950689" y="4975691"/>
                <a:ext cx="3951120" cy="44826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𝑝</m:t>
                      </m:r>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𝐷</m:t>
                              </m:r>
                            </m:e>
                            <m:sub>
                              <m:r>
                                <a:rPr lang="en-US" sz="1800" b="0" i="1" smtClean="0">
                                  <a:latin typeface="Cambria Math" panose="02040503050406030204" pitchFamily="18" charset="0"/>
                                </a:rPr>
                                <m:t>𝑖𝑗</m:t>
                              </m:r>
                            </m:sub>
                          </m:sSub>
                        </m:e>
                        <m:e>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𝜃</m:t>
                              </m:r>
                            </m:e>
                            <m:sub>
                              <m:r>
                                <a:rPr lang="en-US" sz="1800" b="0" i="1" smtClean="0">
                                  <a:latin typeface="Cambria Math" panose="02040503050406030204" pitchFamily="18" charset="0"/>
                                </a:rPr>
                                <m:t>𝑖𝑗</m:t>
                              </m:r>
                            </m:sub>
                          </m:sSub>
                        </m:e>
                      </m:d>
                      <m:r>
                        <a:rPr lang="en-US" sz="1800" b="0" i="1" smtClean="0">
                          <a:latin typeface="Cambria Math" panose="02040503050406030204" pitchFamily="18" charset="0"/>
                        </a:rPr>
                        <m:t>=</m:t>
                      </m:r>
                      <m:r>
                        <a:rPr lang="en-US" sz="1800" b="0" i="1" smtClean="0">
                          <a:solidFill>
                            <a:schemeClr val="bg1"/>
                          </a:solidFill>
                          <a:latin typeface="Cambria Math" panose="02040503050406030204" pitchFamily="18" charset="0"/>
                        </a:rPr>
                        <m:t>h</m:t>
                      </m:r>
                      <m:d>
                        <m:dPr>
                          <m:ctrlPr>
                            <a:rPr lang="en-US" sz="1800" b="0" i="1" smtClean="0">
                              <a:solidFill>
                                <a:schemeClr val="bg1"/>
                              </a:solidFill>
                              <a:latin typeface="Cambria Math" panose="02040503050406030204" pitchFamily="18" charset="0"/>
                            </a:rPr>
                          </m:ctrlPr>
                        </m:dPr>
                        <m:e>
                          <m:sSub>
                            <m:sSubPr>
                              <m:ctrlPr>
                                <a:rPr lang="en-US" sz="1800" i="1">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𝐷</m:t>
                              </m:r>
                            </m:e>
                            <m:sub>
                              <m:r>
                                <a:rPr lang="en-US" sz="1800" i="1">
                                  <a:solidFill>
                                    <a:schemeClr val="bg1"/>
                                  </a:solidFill>
                                  <a:latin typeface="Cambria Math" panose="02040503050406030204" pitchFamily="18" charset="0"/>
                                </a:rPr>
                                <m:t>𝑖𝑗</m:t>
                              </m:r>
                            </m:sub>
                          </m:sSub>
                        </m:e>
                      </m:d>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𝑒</m:t>
                          </m:r>
                        </m:e>
                        <m:sup>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𝜂</m:t>
                              </m:r>
                              <m:r>
                                <a:rPr lang="en-US" sz="1800" b="0" i="1" smtClean="0">
                                  <a:solidFill>
                                    <a:schemeClr val="bg1"/>
                                  </a:solidFill>
                                  <a:latin typeface="Cambria Math" panose="02040503050406030204" pitchFamily="18" charset="0"/>
                                </a:rPr>
                                <m:t>(</m:t>
                              </m:r>
                              <m:sSub>
                                <m:sSubPr>
                                  <m:ctrlPr>
                                    <a:rPr lang="en-US" sz="180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𝜃</m:t>
                                  </m:r>
                                </m:e>
                                <m:sub>
                                  <m:r>
                                    <a:rPr lang="en-US" sz="1800" b="0" i="1" smtClean="0">
                                      <a:solidFill>
                                        <a:schemeClr val="bg1"/>
                                      </a:solidFill>
                                      <a:latin typeface="Cambria Math" panose="02040503050406030204" pitchFamily="18" charset="0"/>
                                    </a:rPr>
                                    <m:t>𝑖𝑗</m:t>
                                  </m:r>
                                </m:sub>
                              </m:sSub>
                              <m:r>
                                <a:rPr lang="en-US" sz="1800" b="1" i="1" smtClean="0">
                                  <a:solidFill>
                                    <a:schemeClr val="bg1"/>
                                  </a:solidFill>
                                  <a:latin typeface="Cambria Math" panose="02040503050406030204" pitchFamily="18" charset="0"/>
                                </a:rPr>
                                <m:t>)</m:t>
                              </m:r>
                            </m:e>
                            <m:sup>
                              <m:r>
                                <a:rPr lang="en-US" sz="1800" b="0" i="1" smtClean="0">
                                  <a:solidFill>
                                    <a:schemeClr val="bg1"/>
                                  </a:solidFill>
                                  <a:latin typeface="Cambria Math" panose="02040503050406030204" pitchFamily="18" charset="0"/>
                                </a:rPr>
                                <m:t>⊤</m:t>
                              </m:r>
                            </m:sup>
                          </m:sSup>
                          <m:r>
                            <a:rPr lang="en-US" sz="1800" b="0" i="1" smtClean="0">
                              <a:solidFill>
                                <a:schemeClr val="bg1"/>
                              </a:solidFill>
                              <a:latin typeface="Cambria Math" panose="02040503050406030204" pitchFamily="18" charset="0"/>
                            </a:rPr>
                            <m:t>𝑇</m:t>
                          </m:r>
                          <m:d>
                            <m:dPr>
                              <m:ctrlPr>
                                <a:rPr lang="en-US" sz="1800" b="0" i="1" smtClean="0">
                                  <a:solidFill>
                                    <a:schemeClr val="bg1"/>
                                  </a:solidFill>
                                  <a:latin typeface="Cambria Math" panose="02040503050406030204" pitchFamily="18" charset="0"/>
                                </a:rPr>
                              </m:ctrlPr>
                            </m:dPr>
                            <m:e>
                              <m:sSub>
                                <m:sSubPr>
                                  <m:ctrlPr>
                                    <a:rPr lang="en-US" sz="1800" i="1">
                                      <a:latin typeface="Cambria Math" panose="02040503050406030204" pitchFamily="18" charset="0"/>
                                    </a:rPr>
                                  </m:ctrlPr>
                                </m:sSubPr>
                                <m:e>
                                  <m:r>
                                    <a:rPr lang="en-US" sz="1800" b="0" i="1" smtClean="0">
                                      <a:latin typeface="Cambria Math" panose="02040503050406030204" pitchFamily="18" charset="0"/>
                                    </a:rPr>
                                    <m:t>𝐷</m:t>
                                  </m:r>
                                </m:e>
                                <m:sub>
                                  <m:r>
                                    <a:rPr lang="en-US" sz="1800" i="1">
                                      <a:latin typeface="Cambria Math" panose="02040503050406030204" pitchFamily="18" charset="0"/>
                                    </a:rPr>
                                    <m:t>𝑖𝑗</m:t>
                                  </m:r>
                                </m:sub>
                              </m:sSub>
                            </m:e>
                          </m:d>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𝑔</m:t>
                          </m:r>
                          <m:r>
                            <a:rPr lang="en-US" sz="1800" b="0" i="1" smtClean="0">
                              <a:solidFill>
                                <a:schemeClr val="bg1"/>
                              </a:solidFill>
                              <a:latin typeface="Cambria Math" panose="02040503050406030204" pitchFamily="18" charset="0"/>
                            </a:rPr>
                            <m:t>(</m:t>
                          </m:r>
                          <m:sSub>
                            <m:sSubPr>
                              <m:ctrlPr>
                                <a:rPr lang="en-US" sz="1800" i="1">
                                  <a:solidFill>
                                    <a:schemeClr val="bg1"/>
                                  </a:solidFill>
                                  <a:latin typeface="Cambria Math" panose="02040503050406030204" pitchFamily="18" charset="0"/>
                                </a:rPr>
                              </m:ctrlPr>
                            </m:sSubPr>
                            <m:e>
                              <m:r>
                                <a:rPr lang="en-US" sz="1800" b="0" i="1">
                                  <a:solidFill>
                                    <a:schemeClr val="bg1"/>
                                  </a:solidFill>
                                  <a:latin typeface="Cambria Math" panose="02040503050406030204" pitchFamily="18" charset="0"/>
                                </a:rPr>
                                <m:t>𝜃</m:t>
                              </m:r>
                            </m:e>
                            <m:sub>
                              <m:r>
                                <a:rPr lang="en-US" sz="1800" b="0" i="1">
                                  <a:solidFill>
                                    <a:schemeClr val="bg1"/>
                                  </a:solidFill>
                                  <a:latin typeface="Cambria Math" panose="02040503050406030204" pitchFamily="18" charset="0"/>
                                </a:rPr>
                                <m:t>𝑖𝑗</m:t>
                              </m:r>
                            </m:sub>
                          </m:sSub>
                          <m:r>
                            <a:rPr lang="en-US" sz="1800" b="0" i="1" smtClean="0">
                              <a:solidFill>
                                <a:schemeClr val="bg1"/>
                              </a:solidFill>
                              <a:latin typeface="Cambria Math" panose="02040503050406030204" pitchFamily="18" charset="0"/>
                            </a:rPr>
                            <m:t>)</m:t>
                          </m:r>
                        </m:sup>
                      </m:sSup>
                    </m:oMath>
                  </m:oMathPara>
                </a14:m>
                <a:endParaRPr lang="en-US" dirty="0"/>
              </a:p>
            </p:txBody>
          </p:sp>
        </mc:Choice>
        <mc:Fallback>
          <p:sp>
            <p:nvSpPr>
              <p:cNvPr id="31" name="TextBox 30">
                <a:extLst>
                  <a:ext uri="{FF2B5EF4-FFF2-40B4-BE49-F238E27FC236}">
                    <a16:creationId xmlns:a16="http://schemas.microsoft.com/office/drawing/2014/main" id="{CA3E0C93-5EE5-47DB-9DE5-9566FDDAC666}"/>
                  </a:ext>
                </a:extLst>
              </p:cNvPr>
              <p:cNvSpPr txBox="1">
                <a:spLocks noRot="1" noChangeAspect="1" noMove="1" noResize="1" noEditPoints="1" noAdjustHandles="1" noChangeArrowheads="1" noChangeShapeType="1" noTextEdit="1"/>
              </p:cNvSpPr>
              <p:nvPr/>
            </p:nvSpPr>
            <p:spPr>
              <a:xfrm>
                <a:off x="6950689" y="4975691"/>
                <a:ext cx="3951120" cy="448264"/>
              </a:xfrm>
              <a:prstGeom prst="rect">
                <a:avLst/>
              </a:prstGeom>
              <a:blipFill>
                <a:blip r:embed="rId9"/>
                <a:stretch>
                  <a:fillRect b="-6757"/>
                </a:stretch>
              </a:blipFill>
            </p:spPr>
            <p:txBody>
              <a:bodyPr/>
              <a:lstStyle/>
              <a:p>
                <a:r>
                  <a:rPr lang="en-US">
                    <a:noFill/>
                  </a:rPr>
                  <a:t> </a:t>
                </a:r>
              </a:p>
            </p:txBody>
          </p:sp>
        </mc:Fallback>
      </mc:AlternateContent>
      <p:cxnSp>
        <p:nvCxnSpPr>
          <p:cNvPr id="33" name="Straight Arrow Connector 32">
            <a:extLst>
              <a:ext uri="{FF2B5EF4-FFF2-40B4-BE49-F238E27FC236}">
                <a16:creationId xmlns:a16="http://schemas.microsoft.com/office/drawing/2014/main" id="{23593522-58E2-4660-AD01-400A8D7CEC1D}"/>
              </a:ext>
            </a:extLst>
          </p:cNvPr>
          <p:cNvCxnSpPr>
            <a:cxnSpLocks/>
            <a:stCxn id="34" idx="2"/>
          </p:cNvCxnSpPr>
          <p:nvPr/>
        </p:nvCxnSpPr>
        <p:spPr>
          <a:xfrm flipH="1">
            <a:off x="9315373" y="3920482"/>
            <a:ext cx="249732" cy="9132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5581EA83-3F4C-44EA-9FE8-40F0CF0A9D6D}"/>
              </a:ext>
            </a:extLst>
          </p:cNvPr>
          <p:cNvSpPr txBox="1"/>
          <p:nvPr/>
        </p:nvSpPr>
        <p:spPr>
          <a:xfrm>
            <a:off x="8199521" y="3520372"/>
            <a:ext cx="2731168" cy="400110"/>
          </a:xfrm>
          <a:prstGeom prst="rect">
            <a:avLst/>
          </a:prstGeom>
          <a:noFill/>
        </p:spPr>
        <p:txBody>
          <a:bodyPr wrap="square" rtlCol="0">
            <a:spAutoFit/>
          </a:bodyPr>
          <a:lstStyle/>
          <a:p>
            <a:r>
              <a:rPr lang="en-US" sz="2000" dirty="0"/>
              <a:t>Exponential Family</a:t>
            </a:r>
          </a:p>
        </p:txBody>
      </p:sp>
    </p:spTree>
    <p:extLst>
      <p:ext uri="{BB962C8B-B14F-4D97-AF65-F5344CB8AC3E}">
        <p14:creationId xmlns:p14="http://schemas.microsoft.com/office/powerpoint/2010/main" val="2112488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56C342A0-B392-49B3-BABB-3F977E9DE75E}"/>
              </a:ext>
            </a:extLst>
          </p:cNvPr>
          <p:cNvSpPr/>
          <p:nvPr/>
        </p:nvSpPr>
        <p:spPr>
          <a:xfrm>
            <a:off x="5189249" y="4419333"/>
            <a:ext cx="1756605" cy="1644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AD6F15-937F-432F-AD08-F0B1AFB7E564}"/>
              </a:ext>
            </a:extLst>
          </p:cNvPr>
          <p:cNvSpPr>
            <a:spLocks noGrp="1"/>
          </p:cNvSpPr>
          <p:nvPr>
            <p:ph type="ctrTitle"/>
          </p:nvPr>
        </p:nvSpPr>
        <p:spPr/>
        <p:txBody>
          <a:bodyPr/>
          <a:lstStyle/>
          <a:p>
            <a:r>
              <a:rPr lang="en-US" dirty="0"/>
              <a:t>Inner Product Graphical Model</a:t>
            </a:r>
          </a:p>
        </p:txBody>
      </p:sp>
      <p:sp>
        <p:nvSpPr>
          <p:cNvPr id="6" name="Date Placeholder 5">
            <a:extLst>
              <a:ext uri="{FF2B5EF4-FFF2-40B4-BE49-F238E27FC236}">
                <a16:creationId xmlns:a16="http://schemas.microsoft.com/office/drawing/2014/main" id="{9930C7C9-EA1B-4F9F-A9B6-6B51F385F19A}"/>
              </a:ext>
            </a:extLst>
          </p:cNvPr>
          <p:cNvSpPr>
            <a:spLocks noGrp="1"/>
          </p:cNvSpPr>
          <p:nvPr>
            <p:ph type="dt" sz="half" idx="10"/>
          </p:nvPr>
        </p:nvSpPr>
        <p:spPr/>
        <p:txBody>
          <a:bodyPr/>
          <a:lstStyle/>
          <a:p>
            <a:fld id="{D47A9A36-4EB0-BF46-AE48-7CDA251B954B}" type="datetime1">
              <a:rPr lang="en-US" smtClean="0"/>
              <a:t>4/26/2022</a:t>
            </a:fld>
            <a:endParaRPr lang="en-US" dirty="0"/>
          </a:p>
        </p:txBody>
      </p:sp>
      <p:sp>
        <p:nvSpPr>
          <p:cNvPr id="7" name="Slide Number Placeholder 6">
            <a:extLst>
              <a:ext uri="{FF2B5EF4-FFF2-40B4-BE49-F238E27FC236}">
                <a16:creationId xmlns:a16="http://schemas.microsoft.com/office/drawing/2014/main" id="{9F3C1BEB-1F67-4290-8793-A2D4D9BDD5DA}"/>
              </a:ext>
            </a:extLst>
          </p:cNvPr>
          <p:cNvSpPr>
            <a:spLocks noGrp="1"/>
          </p:cNvSpPr>
          <p:nvPr>
            <p:ph type="sldNum" sz="quarter" idx="12"/>
          </p:nvPr>
        </p:nvSpPr>
        <p:spPr/>
        <p:txBody>
          <a:bodyPr/>
          <a:lstStyle/>
          <a:p>
            <a:fld id="{8A7A6979-0714-4377-B894-6BE4C2D6E202}" type="slidenum">
              <a:rPr lang="en-US" smtClean="0"/>
              <a:pPr/>
              <a:t>13</a:t>
            </a:fld>
            <a:endParaRPr lang="en-US" dirty="0"/>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EFD258F1-D8E9-45B6-9B6B-328B3C9B8F5D}"/>
                  </a:ext>
                </a:extLst>
              </p:cNvPr>
              <p:cNvSpPr txBox="1"/>
              <p:nvPr/>
            </p:nvSpPr>
            <p:spPr>
              <a:xfrm>
                <a:off x="2176835" y="2189155"/>
                <a:ext cx="1798249" cy="5012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𝑋</m:t>
                      </m:r>
                      <m:r>
                        <a:rPr lang="en-US" sz="320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i="1" smtClean="0">
                              <a:latin typeface="Cambria Math" panose="02040503050406030204" pitchFamily="18" charset="0"/>
                            </a:rPr>
                            <m:t>ℝ</m:t>
                          </m:r>
                        </m:e>
                        <m:sup>
                          <m:r>
                            <a:rPr lang="en-US" sz="3200" b="0" i="1" smtClean="0">
                              <a:latin typeface="Cambria Math" panose="02040503050406030204" pitchFamily="18" charset="0"/>
                            </a:rPr>
                            <m:t>𝑛</m:t>
                          </m:r>
                          <m:r>
                            <a:rPr lang="en-US" sz="3200" b="0" i="1" smtClean="0">
                              <a:latin typeface="Cambria Math" panose="02040503050406030204" pitchFamily="18" charset="0"/>
                            </a:rPr>
                            <m:t>×</m:t>
                          </m:r>
                          <m:r>
                            <a:rPr lang="en-US" sz="3200" b="0" i="1" smtClean="0">
                              <a:latin typeface="Cambria Math" panose="02040503050406030204" pitchFamily="18" charset="0"/>
                            </a:rPr>
                            <m:t>𝑘</m:t>
                          </m:r>
                        </m:sup>
                      </m:sSup>
                    </m:oMath>
                  </m:oMathPara>
                </a14:m>
                <a:endParaRPr lang="en-US" sz="3200" dirty="0"/>
              </a:p>
            </p:txBody>
          </p:sp>
        </mc:Choice>
        <mc:Fallback>
          <p:sp>
            <p:nvSpPr>
              <p:cNvPr id="12" name="TextBox 11">
                <a:extLst>
                  <a:ext uri="{FF2B5EF4-FFF2-40B4-BE49-F238E27FC236}">
                    <a16:creationId xmlns:a16="http://schemas.microsoft.com/office/drawing/2014/main" id="{EFD258F1-D8E9-45B6-9B6B-328B3C9B8F5D}"/>
                  </a:ext>
                </a:extLst>
              </p:cNvPr>
              <p:cNvSpPr txBox="1">
                <a:spLocks noRot="1" noChangeAspect="1" noMove="1" noResize="1" noEditPoints="1" noAdjustHandles="1" noChangeArrowheads="1" noChangeShapeType="1" noTextEdit="1"/>
              </p:cNvSpPr>
              <p:nvPr/>
            </p:nvSpPr>
            <p:spPr>
              <a:xfrm>
                <a:off x="2176835" y="2189155"/>
                <a:ext cx="1798249" cy="501291"/>
              </a:xfrm>
              <a:prstGeom prst="rect">
                <a:avLst/>
              </a:prstGeom>
              <a:blipFill>
                <a:blip r:embed="rId2"/>
                <a:stretch>
                  <a:fillRect/>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80538E7D-1F1C-4290-AAC7-DF9D01FFE1D8}"/>
              </a:ext>
            </a:extLst>
          </p:cNvPr>
          <p:cNvSpPr txBox="1"/>
          <p:nvPr/>
        </p:nvSpPr>
        <p:spPr>
          <a:xfrm>
            <a:off x="1607820" y="6063365"/>
            <a:ext cx="6096000" cy="369332"/>
          </a:xfrm>
          <a:prstGeom prst="rect">
            <a:avLst/>
          </a:prstGeom>
          <a:noFill/>
        </p:spPr>
        <p:txBody>
          <a:bodyPr wrap="square">
            <a:spAutoFit/>
          </a:bodyPr>
          <a:lstStyle/>
          <a:p>
            <a:r>
              <a:rPr lang="en-US" dirty="0"/>
              <a:t>Lin et al. 2021 </a:t>
            </a:r>
          </a:p>
        </p:txBody>
      </p:sp>
      <mc:AlternateContent xmlns:mc="http://schemas.openxmlformats.org/markup-compatibility/2006">
        <mc:Choice xmlns:a14="http://schemas.microsoft.com/office/drawing/2010/main" Requires="a14">
          <p:sp>
            <p:nvSpPr>
              <p:cNvPr id="3" name="Oval 2">
                <a:extLst>
                  <a:ext uri="{FF2B5EF4-FFF2-40B4-BE49-F238E27FC236}">
                    <a16:creationId xmlns:a16="http://schemas.microsoft.com/office/drawing/2014/main" id="{9618519F-4757-493E-8FD5-8FA49D56E2B2}"/>
                  </a:ext>
                </a:extLst>
              </p:cNvPr>
              <p:cNvSpPr/>
              <p:nvPr/>
            </p:nvSpPr>
            <p:spPr>
              <a:xfrm>
                <a:off x="4026946" y="2075388"/>
                <a:ext cx="878305" cy="8783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accent4"/>
                              </a:solidFill>
                              <a:latin typeface="Cambria Math" panose="02040503050406030204" pitchFamily="18" charset="0"/>
                            </a:rPr>
                          </m:ctrlPr>
                        </m:sSubPr>
                        <m:e>
                          <m:r>
                            <a:rPr lang="en-US" i="1">
                              <a:solidFill>
                                <a:schemeClr val="accent4"/>
                              </a:solidFill>
                              <a:latin typeface="Cambria Math" panose="02040503050406030204" pitchFamily="18" charset="0"/>
                            </a:rPr>
                            <m:t>𝑋</m:t>
                          </m:r>
                        </m:e>
                        <m:sub>
                          <m:r>
                            <a:rPr lang="en-US" i="1">
                              <a:solidFill>
                                <a:schemeClr val="accent4"/>
                              </a:solidFill>
                              <a:latin typeface="Cambria Math" panose="02040503050406030204" pitchFamily="18" charset="0"/>
                            </a:rPr>
                            <m:t>𝑖</m:t>
                          </m:r>
                        </m:sub>
                      </m:sSub>
                      <m:r>
                        <a:rPr lang="en-US" i="1">
                          <a:solidFill>
                            <a:schemeClr val="accent4"/>
                          </a:solidFill>
                          <a:latin typeface="Cambria Math" panose="02040503050406030204" pitchFamily="18" charset="0"/>
                        </a:rPr>
                        <m:t>~</m:t>
                      </m:r>
                      <m:r>
                        <a:rPr lang="en-US" i="1">
                          <a:solidFill>
                            <a:schemeClr val="accent4"/>
                          </a:solidFill>
                          <a:latin typeface="Cambria Math" panose="02040503050406030204" pitchFamily="18" charset="0"/>
                        </a:rPr>
                        <m:t>𝐺</m:t>
                      </m:r>
                    </m:oMath>
                  </m:oMathPara>
                </a14:m>
                <a:endParaRPr lang="en-US" dirty="0">
                  <a:solidFill>
                    <a:schemeClr val="accent4"/>
                  </a:solidFill>
                </a:endParaRPr>
              </a:p>
            </p:txBody>
          </p:sp>
        </mc:Choice>
        <mc:Fallback>
          <p:sp>
            <p:nvSpPr>
              <p:cNvPr id="3" name="Oval 2">
                <a:extLst>
                  <a:ext uri="{FF2B5EF4-FFF2-40B4-BE49-F238E27FC236}">
                    <a16:creationId xmlns:a16="http://schemas.microsoft.com/office/drawing/2014/main" id="{9618519F-4757-493E-8FD5-8FA49D56E2B2}"/>
                  </a:ext>
                </a:extLst>
              </p:cNvPr>
              <p:cNvSpPr>
                <a:spLocks noRot="1" noChangeAspect="1" noMove="1" noResize="1" noEditPoints="1" noAdjustHandles="1" noChangeArrowheads="1" noChangeShapeType="1" noTextEdit="1"/>
              </p:cNvSpPr>
              <p:nvPr/>
            </p:nvSpPr>
            <p:spPr>
              <a:xfrm>
                <a:off x="4026946" y="2075388"/>
                <a:ext cx="878305" cy="878305"/>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Oval 16">
                <a:extLst>
                  <a:ext uri="{FF2B5EF4-FFF2-40B4-BE49-F238E27FC236}">
                    <a16:creationId xmlns:a16="http://schemas.microsoft.com/office/drawing/2014/main" id="{DEE0F6B1-ED8D-4426-9C77-1A40E884522D}"/>
                  </a:ext>
                </a:extLst>
              </p:cNvPr>
              <p:cNvSpPr/>
              <p:nvPr/>
            </p:nvSpPr>
            <p:spPr>
              <a:xfrm>
                <a:off x="7229853" y="2075388"/>
                <a:ext cx="878305" cy="8783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accent4"/>
                              </a:solidFill>
                              <a:latin typeface="Cambria Math" panose="02040503050406030204" pitchFamily="18" charset="0"/>
                            </a:rPr>
                          </m:ctrlPr>
                        </m:sSubPr>
                        <m:e>
                          <m:r>
                            <a:rPr lang="en-US" i="1">
                              <a:solidFill>
                                <a:schemeClr val="accent4"/>
                              </a:solidFill>
                              <a:latin typeface="Cambria Math" panose="02040503050406030204" pitchFamily="18" charset="0"/>
                            </a:rPr>
                            <m:t>𝑌</m:t>
                          </m:r>
                        </m:e>
                        <m:sub>
                          <m:r>
                            <a:rPr lang="en-US" i="1">
                              <a:solidFill>
                                <a:schemeClr val="accent4"/>
                              </a:solidFill>
                              <a:latin typeface="Cambria Math" panose="02040503050406030204" pitchFamily="18" charset="0"/>
                            </a:rPr>
                            <m:t>𝑗</m:t>
                          </m:r>
                        </m:sub>
                      </m:sSub>
                      <m:r>
                        <a:rPr lang="en-US" i="1">
                          <a:solidFill>
                            <a:schemeClr val="accent4"/>
                          </a:solidFill>
                          <a:latin typeface="Cambria Math" panose="02040503050406030204" pitchFamily="18" charset="0"/>
                        </a:rPr>
                        <m:t>~</m:t>
                      </m:r>
                      <m:r>
                        <a:rPr lang="en-US" i="1">
                          <a:solidFill>
                            <a:schemeClr val="accent4"/>
                          </a:solidFill>
                          <a:latin typeface="Cambria Math" panose="02040503050406030204" pitchFamily="18" charset="0"/>
                        </a:rPr>
                        <m:t>𝐻</m:t>
                      </m:r>
                    </m:oMath>
                  </m:oMathPara>
                </a14:m>
                <a:endParaRPr lang="en-US" dirty="0">
                  <a:solidFill>
                    <a:schemeClr val="accent4"/>
                  </a:solidFill>
                </a:endParaRPr>
              </a:p>
            </p:txBody>
          </p:sp>
        </mc:Choice>
        <mc:Fallback>
          <p:sp>
            <p:nvSpPr>
              <p:cNvPr id="17" name="Oval 16">
                <a:extLst>
                  <a:ext uri="{FF2B5EF4-FFF2-40B4-BE49-F238E27FC236}">
                    <a16:creationId xmlns:a16="http://schemas.microsoft.com/office/drawing/2014/main" id="{DEE0F6B1-ED8D-4426-9C77-1A40E884522D}"/>
                  </a:ext>
                </a:extLst>
              </p:cNvPr>
              <p:cNvSpPr>
                <a:spLocks noRot="1" noChangeAspect="1" noMove="1" noResize="1" noEditPoints="1" noAdjustHandles="1" noChangeArrowheads="1" noChangeShapeType="1" noTextEdit="1"/>
              </p:cNvSpPr>
              <p:nvPr/>
            </p:nvSpPr>
            <p:spPr>
              <a:xfrm>
                <a:off x="7229853" y="2075388"/>
                <a:ext cx="878305" cy="878305"/>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Oval 18">
                <a:extLst>
                  <a:ext uri="{FF2B5EF4-FFF2-40B4-BE49-F238E27FC236}">
                    <a16:creationId xmlns:a16="http://schemas.microsoft.com/office/drawing/2014/main" id="{8DB4B039-D8AE-4254-83E0-7A9EA1EA010F}"/>
                  </a:ext>
                </a:extLst>
              </p:cNvPr>
              <p:cNvSpPr/>
              <p:nvPr/>
            </p:nvSpPr>
            <p:spPr>
              <a:xfrm>
                <a:off x="5628400" y="3183048"/>
                <a:ext cx="878305" cy="8783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a:solidFill>
                                <a:schemeClr val="accent4"/>
                              </a:solidFill>
                              <a:latin typeface="Cambria Math" panose="02040503050406030204" pitchFamily="18" charset="0"/>
                            </a:rPr>
                          </m:ctrlPr>
                        </m:sSubPr>
                        <m:e>
                          <m:r>
                            <a:rPr lang="en-US" i="1">
                              <a:solidFill>
                                <a:schemeClr val="accent4"/>
                              </a:solidFill>
                              <a:latin typeface="Cambria Math" panose="02040503050406030204" pitchFamily="18" charset="0"/>
                            </a:rPr>
                            <m:t>𝜃</m:t>
                          </m:r>
                        </m:e>
                        <m:sub>
                          <m:r>
                            <a:rPr lang="en-US" i="1">
                              <a:solidFill>
                                <a:schemeClr val="accent4"/>
                              </a:solidFill>
                              <a:latin typeface="Cambria Math" panose="02040503050406030204" pitchFamily="18" charset="0"/>
                            </a:rPr>
                            <m:t>𝑖𝑗</m:t>
                          </m:r>
                        </m:sub>
                      </m:sSub>
                    </m:oMath>
                  </m:oMathPara>
                </a14:m>
                <a:endParaRPr lang="en-US" dirty="0">
                  <a:solidFill>
                    <a:schemeClr val="accent4"/>
                  </a:solidFill>
                </a:endParaRPr>
              </a:p>
            </p:txBody>
          </p:sp>
        </mc:Choice>
        <mc:Fallback>
          <p:sp>
            <p:nvSpPr>
              <p:cNvPr id="19" name="Oval 18">
                <a:extLst>
                  <a:ext uri="{FF2B5EF4-FFF2-40B4-BE49-F238E27FC236}">
                    <a16:creationId xmlns:a16="http://schemas.microsoft.com/office/drawing/2014/main" id="{8DB4B039-D8AE-4254-83E0-7A9EA1EA010F}"/>
                  </a:ext>
                </a:extLst>
              </p:cNvPr>
              <p:cNvSpPr>
                <a:spLocks noRot="1" noChangeAspect="1" noMove="1" noResize="1" noEditPoints="1" noAdjustHandles="1" noChangeArrowheads="1" noChangeShapeType="1" noTextEdit="1"/>
              </p:cNvSpPr>
              <p:nvPr/>
            </p:nvSpPr>
            <p:spPr>
              <a:xfrm>
                <a:off x="5628400" y="3183048"/>
                <a:ext cx="878305" cy="878305"/>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Oval 19">
                <a:extLst>
                  <a:ext uri="{FF2B5EF4-FFF2-40B4-BE49-F238E27FC236}">
                    <a16:creationId xmlns:a16="http://schemas.microsoft.com/office/drawing/2014/main" id="{2C5374A9-2829-4769-B5F5-2C46678652D7}"/>
                  </a:ext>
                </a:extLst>
              </p:cNvPr>
              <p:cNvSpPr/>
              <p:nvPr/>
            </p:nvSpPr>
            <p:spPr>
              <a:xfrm>
                <a:off x="5628400" y="4833748"/>
                <a:ext cx="878305" cy="8783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accent4"/>
                              </a:solidFill>
                              <a:latin typeface="Cambria Math" panose="02040503050406030204" pitchFamily="18" charset="0"/>
                            </a:rPr>
                          </m:ctrlPr>
                        </m:sSubPr>
                        <m:e>
                          <m:r>
                            <a:rPr lang="en-US" b="0" i="1" smtClean="0">
                              <a:solidFill>
                                <a:schemeClr val="accent4"/>
                              </a:solidFill>
                              <a:latin typeface="Cambria Math" panose="02040503050406030204" pitchFamily="18" charset="0"/>
                            </a:rPr>
                            <m:t>𝐷</m:t>
                          </m:r>
                        </m:e>
                        <m:sub>
                          <m:r>
                            <a:rPr lang="en-US" i="1">
                              <a:solidFill>
                                <a:schemeClr val="accent4"/>
                              </a:solidFill>
                              <a:latin typeface="Cambria Math" panose="02040503050406030204" pitchFamily="18" charset="0"/>
                            </a:rPr>
                            <m:t>𝑖𝑗</m:t>
                          </m:r>
                        </m:sub>
                      </m:sSub>
                    </m:oMath>
                  </m:oMathPara>
                </a14:m>
                <a:endParaRPr lang="en-US" dirty="0">
                  <a:solidFill>
                    <a:schemeClr val="accent4"/>
                  </a:solidFill>
                </a:endParaRPr>
              </a:p>
            </p:txBody>
          </p:sp>
        </mc:Choice>
        <mc:Fallback>
          <p:sp>
            <p:nvSpPr>
              <p:cNvPr id="20" name="Oval 19">
                <a:extLst>
                  <a:ext uri="{FF2B5EF4-FFF2-40B4-BE49-F238E27FC236}">
                    <a16:creationId xmlns:a16="http://schemas.microsoft.com/office/drawing/2014/main" id="{2C5374A9-2829-4769-B5F5-2C46678652D7}"/>
                  </a:ext>
                </a:extLst>
              </p:cNvPr>
              <p:cNvSpPr>
                <a:spLocks noRot="1" noChangeAspect="1" noMove="1" noResize="1" noEditPoints="1" noAdjustHandles="1" noChangeArrowheads="1" noChangeShapeType="1" noTextEdit="1"/>
              </p:cNvSpPr>
              <p:nvPr/>
            </p:nvSpPr>
            <p:spPr>
              <a:xfrm>
                <a:off x="5628400" y="4833748"/>
                <a:ext cx="878305" cy="878305"/>
              </a:xfrm>
              <a:prstGeom prst="ellipse">
                <a:avLst/>
              </a:prstGeom>
              <a:blipFill>
                <a:blip r:embed="rId6"/>
                <a:stretch>
                  <a:fillRect/>
                </a:stretch>
              </a:blipFill>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4C0B2FB0-FBBE-4FA6-8B23-73FDFE6B76BF}"/>
              </a:ext>
            </a:extLst>
          </p:cNvPr>
          <p:cNvCxnSpPr>
            <a:stCxn id="3" idx="5"/>
            <a:endCxn id="19" idx="1"/>
          </p:cNvCxnSpPr>
          <p:nvPr/>
        </p:nvCxnSpPr>
        <p:spPr>
          <a:xfrm>
            <a:off x="4776626" y="2825068"/>
            <a:ext cx="980399" cy="48660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336FBDF-814A-4372-B727-E3D5AEBFAD8B}"/>
              </a:ext>
            </a:extLst>
          </p:cNvPr>
          <p:cNvCxnSpPr>
            <a:cxnSpLocks/>
            <a:stCxn id="17" idx="3"/>
            <a:endCxn id="19" idx="7"/>
          </p:cNvCxnSpPr>
          <p:nvPr/>
        </p:nvCxnSpPr>
        <p:spPr>
          <a:xfrm flipH="1">
            <a:off x="6378080" y="2825068"/>
            <a:ext cx="980398" cy="48660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86BA822-65D7-4FD9-A446-C53AA3ACAED8}"/>
              </a:ext>
            </a:extLst>
          </p:cNvPr>
          <p:cNvCxnSpPr>
            <a:stCxn id="19" idx="4"/>
            <a:endCxn id="20" idx="0"/>
          </p:cNvCxnSpPr>
          <p:nvPr/>
        </p:nvCxnSpPr>
        <p:spPr>
          <a:xfrm>
            <a:off x="6067553" y="4061353"/>
            <a:ext cx="0" cy="77239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F31F3D89-E263-4B6C-B343-4D1D3728418B}"/>
              </a:ext>
            </a:extLst>
          </p:cNvPr>
          <p:cNvCxnSpPr>
            <a:cxnSpLocks/>
          </p:cNvCxnSpPr>
          <p:nvPr/>
        </p:nvCxnSpPr>
        <p:spPr>
          <a:xfrm flipV="1">
            <a:off x="2454442" y="2825069"/>
            <a:ext cx="0" cy="79713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3CE8CCF-7310-4E77-9DFF-BF185AC1E4EA}"/>
              </a:ext>
            </a:extLst>
          </p:cNvPr>
          <p:cNvSpPr txBox="1"/>
          <p:nvPr/>
        </p:nvSpPr>
        <p:spPr>
          <a:xfrm>
            <a:off x="1489182" y="3620277"/>
            <a:ext cx="2731168" cy="1938992"/>
          </a:xfrm>
          <a:prstGeom prst="rect">
            <a:avLst/>
          </a:prstGeom>
          <a:noFill/>
        </p:spPr>
        <p:txBody>
          <a:bodyPr wrap="square" rtlCol="0">
            <a:spAutoFit/>
          </a:bodyPr>
          <a:lstStyle/>
          <a:p>
            <a:r>
              <a:rPr lang="en-US" sz="2000" dirty="0"/>
              <a:t>Our goal is to compute the cell latent space given only the cell/gene expression data</a:t>
            </a:r>
          </a:p>
          <a:p>
            <a:endParaRPr lang="en-US" sz="2000" dirty="0"/>
          </a:p>
        </p:txBody>
      </p:sp>
      <p:cxnSp>
        <p:nvCxnSpPr>
          <p:cNvPr id="18" name="Straight Arrow Connector 17">
            <a:extLst>
              <a:ext uri="{FF2B5EF4-FFF2-40B4-BE49-F238E27FC236}">
                <a16:creationId xmlns:a16="http://schemas.microsoft.com/office/drawing/2014/main" id="{B32DA6EE-22A4-45CF-8107-49FBA9241ABD}"/>
              </a:ext>
            </a:extLst>
          </p:cNvPr>
          <p:cNvCxnSpPr/>
          <p:nvPr/>
        </p:nvCxnSpPr>
        <p:spPr>
          <a:xfrm>
            <a:off x="3705726" y="5103955"/>
            <a:ext cx="1732548" cy="18466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36A07203-0C43-46FF-9F60-5D047991D771}"/>
              </a:ext>
            </a:extLst>
          </p:cNvPr>
          <p:cNvSpPr txBox="1"/>
          <p:nvPr/>
        </p:nvSpPr>
        <p:spPr>
          <a:xfrm>
            <a:off x="3143524" y="1317174"/>
            <a:ext cx="3020250" cy="492443"/>
          </a:xfrm>
          <a:prstGeom prst="rect">
            <a:avLst/>
          </a:prstGeom>
          <a:noFill/>
        </p:spPr>
        <p:txBody>
          <a:bodyPr wrap="none" lIns="0" tIns="0" rIns="0" bIns="0" rtlCol="0">
            <a:spAutoFit/>
          </a:bodyPr>
          <a:lstStyle/>
          <a:p>
            <a:r>
              <a:rPr lang="en-US" sz="3200" dirty="0"/>
              <a:t>Cell latent space</a:t>
            </a:r>
          </a:p>
        </p:txBody>
      </p:sp>
    </p:spTree>
    <p:extLst>
      <p:ext uri="{BB962C8B-B14F-4D97-AF65-F5344CB8AC3E}">
        <p14:creationId xmlns:p14="http://schemas.microsoft.com/office/powerpoint/2010/main" val="130231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67DB9-75A2-4DC4-9AFE-17A678545EF8}"/>
              </a:ext>
            </a:extLst>
          </p:cNvPr>
          <p:cNvSpPr>
            <a:spLocks noGrp="1"/>
          </p:cNvSpPr>
          <p:nvPr>
            <p:ph type="ctrTitle"/>
          </p:nvPr>
        </p:nvSpPr>
        <p:spPr/>
        <p:txBody>
          <a:bodyPr/>
          <a:lstStyle/>
          <a:p>
            <a:r>
              <a:rPr lang="en-US" dirty="0"/>
              <a:t>Loss Function</a:t>
            </a:r>
          </a:p>
        </p:txBody>
      </p:sp>
      <p:sp>
        <p:nvSpPr>
          <p:cNvPr id="6" name="Date Placeholder 5">
            <a:extLst>
              <a:ext uri="{FF2B5EF4-FFF2-40B4-BE49-F238E27FC236}">
                <a16:creationId xmlns:a16="http://schemas.microsoft.com/office/drawing/2014/main" id="{D68C8163-15CB-416B-8D93-61122911AB25}"/>
              </a:ext>
            </a:extLst>
          </p:cNvPr>
          <p:cNvSpPr>
            <a:spLocks noGrp="1"/>
          </p:cNvSpPr>
          <p:nvPr>
            <p:ph type="dt" sz="half" idx="10"/>
          </p:nvPr>
        </p:nvSpPr>
        <p:spPr/>
        <p:txBody>
          <a:bodyPr/>
          <a:lstStyle/>
          <a:p>
            <a:fld id="{D47A9A36-4EB0-BF46-AE48-7CDA251B954B}" type="datetime1">
              <a:rPr lang="en-US" smtClean="0"/>
              <a:t>4/26/2022</a:t>
            </a:fld>
            <a:endParaRPr lang="en-US" dirty="0"/>
          </a:p>
        </p:txBody>
      </p:sp>
      <p:sp>
        <p:nvSpPr>
          <p:cNvPr id="7" name="Slide Number Placeholder 6">
            <a:extLst>
              <a:ext uri="{FF2B5EF4-FFF2-40B4-BE49-F238E27FC236}">
                <a16:creationId xmlns:a16="http://schemas.microsoft.com/office/drawing/2014/main" id="{11136D76-2994-4484-80AB-2AB84F74D234}"/>
              </a:ext>
            </a:extLst>
          </p:cNvPr>
          <p:cNvSpPr>
            <a:spLocks noGrp="1"/>
          </p:cNvSpPr>
          <p:nvPr>
            <p:ph type="sldNum" sz="quarter" idx="12"/>
          </p:nvPr>
        </p:nvSpPr>
        <p:spPr/>
        <p:txBody>
          <a:bodyPr/>
          <a:lstStyle/>
          <a:p>
            <a:fld id="{8A7A6979-0714-4377-B894-6BE4C2D6E202}" type="slidenum">
              <a:rPr lang="en-US" smtClean="0"/>
              <a:pPr/>
              <a:t>14</a:t>
            </a:fld>
            <a:endParaRPr lang="en-US" dirty="0"/>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690DEEFF-5998-4BC6-9270-A70CB698C8EB}"/>
                  </a:ext>
                </a:extLst>
              </p:cNvPr>
              <p:cNvSpPr txBox="1"/>
              <p:nvPr/>
            </p:nvSpPr>
            <p:spPr>
              <a:xfrm>
                <a:off x="2107520" y="2799725"/>
                <a:ext cx="8123826" cy="1258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𝐿</m:t>
                          </m:r>
                        </m:e>
                        <m:sub>
                          <m:r>
                            <a:rPr lang="en-US" sz="3200" b="0" i="1" smtClean="0">
                              <a:latin typeface="Cambria Math" panose="02040503050406030204" pitchFamily="18" charset="0"/>
                            </a:rPr>
                            <m:t>𝑛</m:t>
                          </m:r>
                        </m:sub>
                      </m:sSub>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𝑋</m:t>
                          </m:r>
                          <m:r>
                            <a:rPr lang="en-US" sz="3200" b="0" i="1" smtClean="0">
                              <a:latin typeface="Cambria Math" panose="02040503050406030204" pitchFamily="18" charset="0"/>
                            </a:rPr>
                            <m:t>,</m:t>
                          </m:r>
                          <m:r>
                            <a:rPr lang="en-US" sz="3200" b="0" i="1" smtClean="0">
                              <a:latin typeface="Cambria Math" panose="02040503050406030204" pitchFamily="18" charset="0"/>
                            </a:rPr>
                            <m:t>𝑌</m:t>
                          </m:r>
                        </m:e>
                      </m:d>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m:t>
                          </m:r>
                        </m:num>
                        <m:den>
                          <m:r>
                            <a:rPr lang="en-US" sz="3200" b="0" i="1" smtClean="0">
                              <a:latin typeface="Cambria Math" panose="02040503050406030204" pitchFamily="18" charset="0"/>
                            </a:rPr>
                            <m:t>𝑛𝑝</m:t>
                          </m:r>
                        </m:den>
                      </m:f>
                      <m:nary>
                        <m:naryPr>
                          <m:chr m:val="∑"/>
                          <m:supHide m:val="on"/>
                          <m:ctrlPr>
                            <a:rPr lang="en-US" sz="3200" b="0" i="1" smtClean="0">
                              <a:latin typeface="Cambria Math" panose="02040503050406030204" pitchFamily="18" charset="0"/>
                            </a:rPr>
                          </m:ctrlPr>
                        </m:naryPr>
                        <m:sub>
                          <m:r>
                            <m:rPr>
                              <m:brk m:alnAt="7"/>
                            </m:rPr>
                            <a:rPr lang="en-US" sz="3200" b="0" i="1" smtClean="0">
                              <a:latin typeface="Cambria Math" panose="02040503050406030204" pitchFamily="18" charset="0"/>
                            </a:rPr>
                            <m:t>(</m:t>
                          </m:r>
                          <m:r>
                            <a:rPr lang="en-US" sz="3200" b="0" i="1" smtClean="0">
                              <a:latin typeface="Cambria Math" panose="02040503050406030204" pitchFamily="18" charset="0"/>
                            </a:rPr>
                            <m:t>𝑖</m:t>
                          </m:r>
                          <m:r>
                            <a:rPr lang="en-US" sz="3200" b="0" i="1" smtClean="0">
                              <a:latin typeface="Cambria Math" panose="02040503050406030204" pitchFamily="18" charset="0"/>
                            </a:rPr>
                            <m:t>,</m:t>
                          </m:r>
                          <m:r>
                            <a:rPr lang="en-US" sz="3200" b="0" i="1" smtClean="0">
                              <a:latin typeface="Cambria Math" panose="02040503050406030204" pitchFamily="18" charset="0"/>
                            </a:rPr>
                            <m:t>𝑗</m:t>
                          </m:r>
                          <m:r>
                            <a:rPr lang="en-US" sz="3200" b="0" i="1" smtClean="0">
                              <a:latin typeface="Cambria Math" panose="02040503050406030204" pitchFamily="18" charset="0"/>
                            </a:rPr>
                            <m:t>)</m:t>
                          </m:r>
                        </m:sub>
                        <m:sup/>
                        <m:e>
                          <m:r>
                            <a:rPr lang="en-US" sz="3200" b="0" i="1" smtClean="0">
                              <a:latin typeface="Cambria Math" panose="02040503050406030204" pitchFamily="18" charset="0"/>
                            </a:rPr>
                            <m:t>[</m:t>
                          </m:r>
                          <m:r>
                            <a:rPr lang="en-US" sz="3200" b="0" i="1" smtClean="0">
                              <a:latin typeface="Cambria Math" panose="02040503050406030204" pitchFamily="18" charset="0"/>
                            </a:rPr>
                            <m:t>𝑔</m:t>
                          </m:r>
                          <m:d>
                            <m:dPr>
                              <m:ctrlPr>
                                <a:rPr lang="en-US" sz="3200" b="0" i="1" smtClean="0">
                                  <a:latin typeface="Cambria Math" panose="02040503050406030204" pitchFamily="18" charset="0"/>
                                </a:rPr>
                              </m:ctrlPr>
                            </m:dPr>
                            <m:e>
                              <m:sSubSup>
                                <m:sSubSupPr>
                                  <m:ctrlPr>
                                    <a:rPr lang="en-US" sz="3200" i="1" smtClean="0">
                                      <a:solidFill>
                                        <a:schemeClr val="accent1"/>
                                      </a:solidFill>
                                      <a:latin typeface="Cambria Math" panose="02040503050406030204" pitchFamily="18" charset="0"/>
                                    </a:rPr>
                                  </m:ctrlPr>
                                </m:sSubSupPr>
                                <m:e>
                                  <m:r>
                                    <a:rPr lang="en-US" sz="3200" i="1">
                                      <a:solidFill>
                                        <a:schemeClr val="accent1"/>
                                      </a:solidFill>
                                      <a:latin typeface="Cambria Math" panose="02040503050406030204" pitchFamily="18" charset="0"/>
                                    </a:rPr>
                                    <m:t>𝑋</m:t>
                                  </m:r>
                                </m:e>
                                <m:sub>
                                  <m:r>
                                    <a:rPr lang="en-US" sz="3200" i="1">
                                      <a:solidFill>
                                        <a:schemeClr val="accent1"/>
                                      </a:solidFill>
                                      <a:latin typeface="Cambria Math" panose="02040503050406030204" pitchFamily="18" charset="0"/>
                                    </a:rPr>
                                    <m:t>𝑖</m:t>
                                  </m:r>
                                </m:sub>
                                <m:sup>
                                  <m:r>
                                    <a:rPr lang="en-US" sz="3200" i="1">
                                      <a:solidFill>
                                        <a:schemeClr val="accent1"/>
                                      </a:solidFill>
                                      <a:latin typeface="Cambria Math" panose="02040503050406030204" pitchFamily="18" charset="0"/>
                                    </a:rPr>
                                    <m:t>⊤</m:t>
                                  </m:r>
                                </m:sup>
                              </m:sSubSup>
                              <m:sSub>
                                <m:sSubPr>
                                  <m:ctrlPr>
                                    <a:rPr lang="en-US" sz="3200" i="1">
                                      <a:solidFill>
                                        <a:schemeClr val="accent1"/>
                                      </a:solidFill>
                                      <a:latin typeface="Cambria Math" panose="02040503050406030204" pitchFamily="18" charset="0"/>
                                    </a:rPr>
                                  </m:ctrlPr>
                                </m:sSubPr>
                                <m:e>
                                  <m:r>
                                    <a:rPr lang="en-US" sz="3200" i="1">
                                      <a:solidFill>
                                        <a:schemeClr val="accent1"/>
                                      </a:solidFill>
                                      <a:latin typeface="Cambria Math" panose="02040503050406030204" pitchFamily="18" charset="0"/>
                                    </a:rPr>
                                    <m:t>𝑌</m:t>
                                  </m:r>
                                </m:e>
                                <m:sub>
                                  <m:r>
                                    <a:rPr lang="en-US" sz="3200" i="1">
                                      <a:solidFill>
                                        <a:schemeClr val="accent1"/>
                                      </a:solidFill>
                                      <a:latin typeface="Cambria Math" panose="02040503050406030204" pitchFamily="18" charset="0"/>
                                    </a:rPr>
                                    <m:t>𝑗</m:t>
                                  </m:r>
                                </m:sub>
                              </m:sSub>
                            </m:e>
                          </m:d>
                          <m:r>
                            <a:rPr lang="en-US" sz="3200" b="0" i="1" smtClean="0">
                              <a:latin typeface="Cambria Math" panose="02040503050406030204" pitchFamily="18" charset="0"/>
                            </a:rPr>
                            <m:t>−</m:t>
                          </m:r>
                          <m:r>
                            <a:rPr lang="en-US" sz="3200" b="0" i="1" smtClean="0">
                              <a:latin typeface="Cambria Math" panose="02040503050406030204" pitchFamily="18" charset="0"/>
                            </a:rPr>
                            <m:t>𝑇</m:t>
                          </m:r>
                          <m:d>
                            <m:dPr>
                              <m:ctrlPr>
                                <a:rPr lang="en-US" sz="3200" b="0" i="1" smtClean="0">
                                  <a:latin typeface="Cambria Math" panose="02040503050406030204" pitchFamily="18" charset="0"/>
                                </a:rPr>
                              </m:ctrlPr>
                            </m:dPr>
                            <m:e>
                              <m:sSub>
                                <m:sSubPr>
                                  <m:ctrlPr>
                                    <a:rPr lang="en-US" sz="3200" b="0" i="1" smtClean="0">
                                      <a:solidFill>
                                        <a:srgbClr val="FF0000"/>
                                      </a:solidFill>
                                      <a:latin typeface="Cambria Math" panose="02040503050406030204" pitchFamily="18" charset="0"/>
                                    </a:rPr>
                                  </m:ctrlPr>
                                </m:sSubPr>
                                <m:e>
                                  <m:r>
                                    <a:rPr lang="en-US" sz="3200" b="0" i="1" smtClean="0">
                                      <a:solidFill>
                                        <a:srgbClr val="FF0000"/>
                                      </a:solidFill>
                                      <a:latin typeface="Cambria Math" panose="02040503050406030204" pitchFamily="18" charset="0"/>
                                    </a:rPr>
                                    <m:t>𝐷</m:t>
                                  </m:r>
                                </m:e>
                                <m:sub>
                                  <m:r>
                                    <a:rPr lang="en-US" sz="3200" b="0" i="1" smtClean="0">
                                      <a:solidFill>
                                        <a:srgbClr val="FF0000"/>
                                      </a:solidFill>
                                      <a:latin typeface="Cambria Math" panose="02040503050406030204" pitchFamily="18" charset="0"/>
                                    </a:rPr>
                                    <m:t>𝑖𝑗</m:t>
                                  </m:r>
                                </m:sub>
                              </m:sSub>
                            </m:e>
                          </m:d>
                          <m:r>
                            <a:rPr lang="en-US" sz="3200" b="0" i="1" smtClean="0">
                              <a:latin typeface="Cambria Math" panose="02040503050406030204" pitchFamily="18" charset="0"/>
                            </a:rPr>
                            <m:t>𝜂</m:t>
                          </m:r>
                          <m:d>
                            <m:dPr>
                              <m:ctrlPr>
                                <a:rPr lang="en-US" sz="3200" b="0" i="1" smtClean="0">
                                  <a:latin typeface="Cambria Math" panose="02040503050406030204" pitchFamily="18" charset="0"/>
                                </a:rPr>
                              </m:ctrlPr>
                            </m:dPr>
                            <m:e>
                              <m:sSubSup>
                                <m:sSubSupPr>
                                  <m:ctrlPr>
                                    <a:rPr lang="en-US" sz="3200" i="1" smtClean="0">
                                      <a:solidFill>
                                        <a:schemeClr val="accent1"/>
                                      </a:solidFill>
                                      <a:latin typeface="Cambria Math" panose="02040503050406030204" pitchFamily="18" charset="0"/>
                                    </a:rPr>
                                  </m:ctrlPr>
                                </m:sSubSupPr>
                                <m:e>
                                  <m:r>
                                    <a:rPr lang="en-US" sz="3200" i="1">
                                      <a:solidFill>
                                        <a:schemeClr val="accent1"/>
                                      </a:solidFill>
                                      <a:latin typeface="Cambria Math" panose="02040503050406030204" pitchFamily="18" charset="0"/>
                                    </a:rPr>
                                    <m:t>𝑋</m:t>
                                  </m:r>
                                </m:e>
                                <m:sub>
                                  <m:r>
                                    <a:rPr lang="en-US" sz="3200" i="1">
                                      <a:solidFill>
                                        <a:schemeClr val="accent1"/>
                                      </a:solidFill>
                                      <a:latin typeface="Cambria Math" panose="02040503050406030204" pitchFamily="18" charset="0"/>
                                    </a:rPr>
                                    <m:t>𝑖</m:t>
                                  </m:r>
                                </m:sub>
                                <m:sup>
                                  <m:r>
                                    <a:rPr lang="en-US" sz="3200" i="1">
                                      <a:solidFill>
                                        <a:schemeClr val="accent1"/>
                                      </a:solidFill>
                                      <a:latin typeface="Cambria Math" panose="02040503050406030204" pitchFamily="18" charset="0"/>
                                    </a:rPr>
                                    <m:t>⊤</m:t>
                                  </m:r>
                                </m:sup>
                              </m:sSubSup>
                              <m:sSub>
                                <m:sSubPr>
                                  <m:ctrlPr>
                                    <a:rPr lang="en-US" sz="3200" i="1">
                                      <a:solidFill>
                                        <a:schemeClr val="accent1"/>
                                      </a:solidFill>
                                      <a:latin typeface="Cambria Math" panose="02040503050406030204" pitchFamily="18" charset="0"/>
                                    </a:rPr>
                                  </m:ctrlPr>
                                </m:sSubPr>
                                <m:e>
                                  <m:r>
                                    <a:rPr lang="en-US" sz="3200" i="1">
                                      <a:solidFill>
                                        <a:schemeClr val="accent1"/>
                                      </a:solidFill>
                                      <a:latin typeface="Cambria Math" panose="02040503050406030204" pitchFamily="18" charset="0"/>
                                    </a:rPr>
                                    <m:t>𝑌</m:t>
                                  </m:r>
                                </m:e>
                                <m:sub>
                                  <m:r>
                                    <a:rPr lang="en-US" sz="3200" i="1">
                                      <a:solidFill>
                                        <a:schemeClr val="accent1"/>
                                      </a:solidFill>
                                      <a:latin typeface="Cambria Math" panose="02040503050406030204" pitchFamily="18" charset="0"/>
                                    </a:rPr>
                                    <m:t>𝑗</m:t>
                                  </m:r>
                                </m:sub>
                              </m:sSub>
                            </m:e>
                          </m:d>
                          <m:r>
                            <a:rPr lang="en-US" sz="3200" b="0" i="1" smtClean="0">
                              <a:latin typeface="Cambria Math" panose="02040503050406030204" pitchFamily="18" charset="0"/>
                            </a:rPr>
                            <m:t>]</m:t>
                          </m:r>
                        </m:e>
                      </m:nary>
                    </m:oMath>
                  </m:oMathPara>
                </a14:m>
                <a:endParaRPr lang="en-US" sz="3200" dirty="0"/>
              </a:p>
            </p:txBody>
          </p:sp>
        </mc:Choice>
        <mc:Fallback>
          <p:sp>
            <p:nvSpPr>
              <p:cNvPr id="8" name="TextBox 7">
                <a:extLst>
                  <a:ext uri="{FF2B5EF4-FFF2-40B4-BE49-F238E27FC236}">
                    <a16:creationId xmlns:a16="http://schemas.microsoft.com/office/drawing/2014/main" id="{690DEEFF-5998-4BC6-9270-A70CB698C8EB}"/>
                  </a:ext>
                </a:extLst>
              </p:cNvPr>
              <p:cNvSpPr txBox="1">
                <a:spLocks noRot="1" noChangeAspect="1" noMove="1" noResize="1" noEditPoints="1" noAdjustHandles="1" noChangeArrowheads="1" noChangeShapeType="1" noTextEdit="1"/>
              </p:cNvSpPr>
              <p:nvPr/>
            </p:nvSpPr>
            <p:spPr>
              <a:xfrm>
                <a:off x="2107520" y="2799725"/>
                <a:ext cx="8123826" cy="1258550"/>
              </a:xfrm>
              <a:prstGeom prst="rect">
                <a:avLst/>
              </a:prstGeom>
              <a:blipFill>
                <a:blip r:embed="rId2"/>
                <a:stretch>
                  <a:fillRect/>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5100FE70-6FE5-4288-9E98-97A584761FE7}"/>
              </a:ext>
            </a:extLst>
          </p:cNvPr>
          <p:cNvSpPr txBox="1"/>
          <p:nvPr/>
        </p:nvSpPr>
        <p:spPr>
          <a:xfrm>
            <a:off x="1607820" y="6063365"/>
            <a:ext cx="6096000" cy="369332"/>
          </a:xfrm>
          <a:prstGeom prst="rect">
            <a:avLst/>
          </a:prstGeom>
          <a:noFill/>
        </p:spPr>
        <p:txBody>
          <a:bodyPr wrap="square">
            <a:spAutoFit/>
          </a:bodyPr>
          <a:lstStyle/>
          <a:p>
            <a:r>
              <a:rPr lang="en-US" dirty="0"/>
              <a:t>Lin et al. 2021 </a:t>
            </a:r>
          </a:p>
        </p:txBody>
      </p:sp>
    </p:spTree>
    <p:extLst>
      <p:ext uri="{BB962C8B-B14F-4D97-AF65-F5344CB8AC3E}">
        <p14:creationId xmlns:p14="http://schemas.microsoft.com/office/powerpoint/2010/main" val="2482721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4E4C3-B878-41E4-82F2-01F072A018F5}"/>
              </a:ext>
            </a:extLst>
          </p:cNvPr>
          <p:cNvSpPr>
            <a:spLocks noGrp="1"/>
          </p:cNvSpPr>
          <p:nvPr>
            <p:ph type="ctrTitle"/>
          </p:nvPr>
        </p:nvSpPr>
        <p:spPr/>
        <p:txBody>
          <a:bodyPr/>
          <a:lstStyle/>
          <a:p>
            <a:r>
              <a:rPr lang="en-US" dirty="0" err="1"/>
              <a:t>eSVD</a:t>
            </a:r>
            <a:endParaRPr lang="en-US" dirty="0"/>
          </a:p>
        </p:txBody>
      </p:sp>
      <p:sp>
        <p:nvSpPr>
          <p:cNvPr id="6" name="Date Placeholder 5">
            <a:extLst>
              <a:ext uri="{FF2B5EF4-FFF2-40B4-BE49-F238E27FC236}">
                <a16:creationId xmlns:a16="http://schemas.microsoft.com/office/drawing/2014/main" id="{17FB6606-A642-4A69-A6BF-01E6E8B03589}"/>
              </a:ext>
            </a:extLst>
          </p:cNvPr>
          <p:cNvSpPr>
            <a:spLocks noGrp="1"/>
          </p:cNvSpPr>
          <p:nvPr>
            <p:ph type="dt" sz="half" idx="10"/>
          </p:nvPr>
        </p:nvSpPr>
        <p:spPr/>
        <p:txBody>
          <a:bodyPr/>
          <a:lstStyle/>
          <a:p>
            <a:fld id="{D47A9A36-4EB0-BF46-AE48-7CDA251B954B}" type="datetime1">
              <a:rPr lang="en-US" smtClean="0"/>
              <a:t>4/26/2022</a:t>
            </a:fld>
            <a:endParaRPr lang="en-US" dirty="0"/>
          </a:p>
        </p:txBody>
      </p:sp>
      <p:sp>
        <p:nvSpPr>
          <p:cNvPr id="7" name="Slide Number Placeholder 6">
            <a:extLst>
              <a:ext uri="{FF2B5EF4-FFF2-40B4-BE49-F238E27FC236}">
                <a16:creationId xmlns:a16="http://schemas.microsoft.com/office/drawing/2014/main" id="{2D504F5A-A931-4E5C-9A83-F3D1D5EDA187}"/>
              </a:ext>
            </a:extLst>
          </p:cNvPr>
          <p:cNvSpPr>
            <a:spLocks noGrp="1"/>
          </p:cNvSpPr>
          <p:nvPr>
            <p:ph type="sldNum" sz="quarter" idx="12"/>
          </p:nvPr>
        </p:nvSpPr>
        <p:spPr/>
        <p:txBody>
          <a:bodyPr/>
          <a:lstStyle/>
          <a:p>
            <a:fld id="{8A7A6979-0714-4377-B894-6BE4C2D6E202}" type="slidenum">
              <a:rPr lang="en-US" smtClean="0"/>
              <a:pPr/>
              <a:t>15</a:t>
            </a:fld>
            <a:endParaRPr lang="en-US"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57F7FA5-3801-478B-BE02-D4BEA9510E44}"/>
                  </a:ext>
                </a:extLst>
              </p:cNvPr>
              <p:cNvSpPr txBox="1"/>
              <p:nvPr/>
            </p:nvSpPr>
            <p:spPr>
              <a:xfrm>
                <a:off x="3651959" y="1799098"/>
                <a:ext cx="4210192" cy="6226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𝑋</m:t>
                          </m:r>
                        </m:e>
                        <m:sup>
                          <m:r>
                            <a:rPr lang="en-US" sz="2800" b="0" i="1" smtClean="0">
                              <a:latin typeface="Cambria Math" panose="02040503050406030204" pitchFamily="18" charset="0"/>
                            </a:rPr>
                            <m:t>(</m:t>
                          </m:r>
                          <m:r>
                            <a:rPr lang="en-US" sz="2800" b="0" i="1" smtClean="0">
                              <a:latin typeface="Cambria Math" panose="02040503050406030204" pitchFamily="18" charset="0"/>
                            </a:rPr>
                            <m:t>𝑡</m:t>
                          </m:r>
                          <m:r>
                            <a:rPr lang="en-US" sz="2800" b="0" i="1" smtClean="0">
                              <a:latin typeface="Cambria Math" panose="02040503050406030204" pitchFamily="18" charset="0"/>
                            </a:rPr>
                            <m:t>+1)</m:t>
                          </m:r>
                        </m:sup>
                      </m:sSup>
                      <m:r>
                        <a:rPr lang="en-US" sz="2800" b="0" i="1" smtClean="0">
                          <a:latin typeface="Cambria Math" panose="02040503050406030204" pitchFamily="18" charset="0"/>
                        </a:rPr>
                        <m:t>=</m:t>
                      </m:r>
                      <m:func>
                        <m:funcPr>
                          <m:ctrlPr>
                            <a:rPr lang="en-US" sz="2800" b="0" i="1" smtClean="0">
                              <a:latin typeface="Cambria Math" panose="02040503050406030204" pitchFamily="18" charset="0"/>
                            </a:rPr>
                          </m:ctrlPr>
                        </m:funcPr>
                        <m:fName>
                          <m:limLow>
                            <m:limLowPr>
                              <m:ctrlPr>
                                <a:rPr lang="en-US" sz="2800" b="0" i="1" smtClean="0">
                                  <a:latin typeface="Cambria Math" panose="02040503050406030204" pitchFamily="18" charset="0"/>
                                </a:rPr>
                              </m:ctrlPr>
                            </m:limLowPr>
                            <m:e>
                              <m:r>
                                <m:rPr>
                                  <m:sty m:val="p"/>
                                </m:rPr>
                                <a:rPr lang="en-US" sz="2800" b="0" i="0" smtClean="0">
                                  <a:latin typeface="Cambria Math" panose="02040503050406030204" pitchFamily="18" charset="0"/>
                                </a:rPr>
                                <m:t>min</m:t>
                              </m:r>
                            </m:e>
                            <m:lim>
                              <m:r>
                                <a:rPr lang="en-US" sz="2800" b="0" i="1" smtClean="0">
                                  <a:latin typeface="Cambria Math" panose="02040503050406030204" pitchFamily="18" charset="0"/>
                                </a:rPr>
                                <m:t>𝑋</m:t>
                              </m:r>
                              <m:r>
                                <a:rPr lang="en-US" sz="2800" b="0" i="1" smtClean="0">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ℝ</m:t>
                                  </m:r>
                                </m:e>
                                <m:sup>
                                  <m:r>
                                    <a:rPr lang="en-US" sz="2800" i="1">
                                      <a:latin typeface="Cambria Math" panose="02040503050406030204" pitchFamily="18" charset="0"/>
                                    </a:rPr>
                                    <m:t>𝑛</m:t>
                                  </m:r>
                                  <m:r>
                                    <a:rPr lang="en-US" sz="2800" i="1">
                                      <a:latin typeface="Cambria Math" panose="02040503050406030204" pitchFamily="18" charset="0"/>
                                    </a:rPr>
                                    <m:t>×</m:t>
                                  </m:r>
                                  <m:r>
                                    <a:rPr lang="en-US" sz="2800" i="1">
                                      <a:latin typeface="Cambria Math" panose="02040503050406030204" pitchFamily="18" charset="0"/>
                                    </a:rPr>
                                    <m:t>𝑘</m:t>
                                  </m:r>
                                </m:sup>
                              </m:sSup>
                            </m:lim>
                          </m:limLow>
                        </m:fName>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𝐿</m:t>
                              </m:r>
                            </m:e>
                            <m:sub>
                              <m:r>
                                <a:rPr lang="en-US" sz="2800" b="0" i="1" smtClean="0">
                                  <a:latin typeface="Cambria Math" panose="02040503050406030204" pitchFamily="18" charset="0"/>
                                </a:rPr>
                                <m:t>𝑛</m:t>
                              </m:r>
                            </m:sub>
                          </m:sSub>
                          <m:r>
                            <a:rPr lang="en-US" sz="2800" b="0" i="1" smtClean="0">
                              <a:latin typeface="Cambria Math" panose="02040503050406030204" pitchFamily="18" charset="0"/>
                            </a:rPr>
                            <m:t>(</m:t>
                          </m:r>
                          <m:r>
                            <a:rPr lang="en-US" sz="2800" b="0" i="1" smtClean="0">
                              <a:latin typeface="Cambria Math" panose="02040503050406030204" pitchFamily="18" charset="0"/>
                            </a:rPr>
                            <m:t>𝑋</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𝑌</m:t>
                                  </m:r>
                                </m:e>
                              </m:acc>
                            </m:e>
                            <m:sup>
                              <m:r>
                                <a:rPr lang="en-US" sz="2800" b="0" i="1" smtClean="0">
                                  <a:latin typeface="Cambria Math" panose="02040503050406030204" pitchFamily="18" charset="0"/>
                                </a:rPr>
                                <m:t>(</m:t>
                              </m:r>
                              <m:r>
                                <a:rPr lang="en-US" sz="2800" b="0" i="1" smtClean="0">
                                  <a:latin typeface="Cambria Math" panose="02040503050406030204" pitchFamily="18" charset="0"/>
                                </a:rPr>
                                <m:t>𝑡</m:t>
                              </m:r>
                              <m:r>
                                <a:rPr lang="en-US" sz="2800" b="0" i="1" smtClean="0">
                                  <a:latin typeface="Cambria Math" panose="02040503050406030204" pitchFamily="18" charset="0"/>
                                </a:rPr>
                                <m:t>)</m:t>
                              </m:r>
                            </m:sup>
                          </m:sSup>
                          <m:r>
                            <a:rPr lang="en-US" sz="2800" b="0" i="1" smtClean="0">
                              <a:latin typeface="Cambria Math" panose="02040503050406030204" pitchFamily="18" charset="0"/>
                            </a:rPr>
                            <m:t>)</m:t>
                          </m:r>
                        </m:e>
                      </m:func>
                    </m:oMath>
                  </m:oMathPara>
                </a14:m>
                <a:endParaRPr lang="en-US" sz="2800" dirty="0"/>
              </a:p>
            </p:txBody>
          </p:sp>
        </mc:Choice>
        <mc:Fallback xmlns="">
          <p:sp>
            <p:nvSpPr>
              <p:cNvPr id="8" name="TextBox 7">
                <a:extLst>
                  <a:ext uri="{FF2B5EF4-FFF2-40B4-BE49-F238E27FC236}">
                    <a16:creationId xmlns:a16="http://schemas.microsoft.com/office/drawing/2014/main" id="{257F7FA5-3801-478B-BE02-D4BEA9510E44}"/>
                  </a:ext>
                </a:extLst>
              </p:cNvPr>
              <p:cNvSpPr txBox="1">
                <a:spLocks noRot="1" noChangeAspect="1" noMove="1" noResize="1" noEditPoints="1" noAdjustHandles="1" noChangeArrowheads="1" noChangeShapeType="1" noTextEdit="1"/>
              </p:cNvSpPr>
              <p:nvPr/>
            </p:nvSpPr>
            <p:spPr>
              <a:xfrm>
                <a:off x="3651959" y="1799098"/>
                <a:ext cx="4210192" cy="62260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D5B6D1C-F049-4514-8658-D8C038C967B6}"/>
                  </a:ext>
                </a:extLst>
              </p:cNvPr>
              <p:cNvSpPr txBox="1"/>
              <p:nvPr/>
            </p:nvSpPr>
            <p:spPr>
              <a:xfrm>
                <a:off x="3651959" y="3462761"/>
                <a:ext cx="4522392" cy="6337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𝑌</m:t>
                          </m:r>
                        </m:e>
                        <m:sup>
                          <m:r>
                            <a:rPr lang="en-US" sz="2800" b="0" i="1" smtClean="0">
                              <a:latin typeface="Cambria Math" panose="02040503050406030204" pitchFamily="18" charset="0"/>
                            </a:rPr>
                            <m:t>(</m:t>
                          </m:r>
                          <m:r>
                            <a:rPr lang="en-US" sz="2800" b="0" i="1" smtClean="0">
                              <a:latin typeface="Cambria Math" panose="02040503050406030204" pitchFamily="18" charset="0"/>
                            </a:rPr>
                            <m:t>𝑡</m:t>
                          </m:r>
                          <m:r>
                            <a:rPr lang="en-US" sz="2800" b="0" i="1" smtClean="0">
                              <a:latin typeface="Cambria Math" panose="02040503050406030204" pitchFamily="18" charset="0"/>
                            </a:rPr>
                            <m:t>+1)</m:t>
                          </m:r>
                        </m:sup>
                      </m:sSup>
                      <m:r>
                        <a:rPr lang="en-US" sz="2800" b="0" i="1" smtClean="0">
                          <a:latin typeface="Cambria Math" panose="02040503050406030204" pitchFamily="18" charset="0"/>
                        </a:rPr>
                        <m:t>=</m:t>
                      </m:r>
                      <m:func>
                        <m:funcPr>
                          <m:ctrlPr>
                            <a:rPr lang="en-US" sz="2800" b="0" i="1" smtClean="0">
                              <a:latin typeface="Cambria Math" panose="02040503050406030204" pitchFamily="18" charset="0"/>
                            </a:rPr>
                          </m:ctrlPr>
                        </m:funcPr>
                        <m:fName>
                          <m:limLow>
                            <m:limLowPr>
                              <m:ctrlPr>
                                <a:rPr lang="en-US" sz="2800" b="0" i="1" smtClean="0">
                                  <a:latin typeface="Cambria Math" panose="02040503050406030204" pitchFamily="18" charset="0"/>
                                </a:rPr>
                              </m:ctrlPr>
                            </m:limLowPr>
                            <m:e>
                              <m:r>
                                <m:rPr>
                                  <m:sty m:val="p"/>
                                </m:rPr>
                                <a:rPr lang="en-US" sz="2800" b="0" i="0" smtClean="0">
                                  <a:latin typeface="Cambria Math" panose="02040503050406030204" pitchFamily="18" charset="0"/>
                                </a:rPr>
                                <m:t>min</m:t>
                              </m:r>
                            </m:e>
                            <m:lim>
                              <m:r>
                                <a:rPr lang="en-US" sz="2800" b="0" i="1" smtClean="0">
                                  <a:latin typeface="Cambria Math" panose="02040503050406030204" pitchFamily="18" charset="0"/>
                                </a:rPr>
                                <m:t>𝑌</m:t>
                              </m:r>
                              <m:r>
                                <a:rPr lang="en-US" sz="2800" b="0" i="1" smtClean="0">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ℝ</m:t>
                                  </m:r>
                                </m:e>
                                <m:sup>
                                  <m:r>
                                    <a:rPr lang="en-US" sz="2800" i="1">
                                      <a:latin typeface="Cambria Math" panose="02040503050406030204" pitchFamily="18" charset="0"/>
                                    </a:rPr>
                                    <m:t>𝑛</m:t>
                                  </m:r>
                                  <m:r>
                                    <a:rPr lang="en-US" sz="2800" i="1">
                                      <a:latin typeface="Cambria Math" panose="02040503050406030204" pitchFamily="18" charset="0"/>
                                    </a:rPr>
                                    <m:t>×</m:t>
                                  </m:r>
                                  <m:r>
                                    <a:rPr lang="en-US" sz="2800" i="1">
                                      <a:latin typeface="Cambria Math" panose="02040503050406030204" pitchFamily="18" charset="0"/>
                                    </a:rPr>
                                    <m:t>𝑘</m:t>
                                  </m:r>
                                </m:sup>
                              </m:sSup>
                            </m:lim>
                          </m:limLow>
                        </m:fName>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𝐿</m:t>
                              </m:r>
                            </m:e>
                            <m:sub>
                              <m:r>
                                <a:rPr lang="en-US" sz="2800" b="0" i="1" smtClean="0">
                                  <a:latin typeface="Cambria Math" panose="02040503050406030204" pitchFamily="18" charset="0"/>
                                </a:rPr>
                                <m:t>𝑛</m:t>
                              </m:r>
                            </m:sub>
                          </m:sSub>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𝑋</m:t>
                                  </m:r>
                                </m:e>
                              </m:acc>
                            </m:e>
                            <m:sup>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r>
                                    <a:rPr lang="en-US" sz="2800" b="0" i="1" smtClean="0">
                                      <a:latin typeface="Cambria Math" panose="02040503050406030204" pitchFamily="18" charset="0"/>
                                    </a:rPr>
                                    <m:t>+1</m:t>
                                  </m:r>
                                </m:e>
                              </m:d>
                            </m:sup>
                          </m:sSup>
                          <m:r>
                            <a:rPr lang="en-US" sz="2800" b="0" i="1" smtClean="0">
                              <a:latin typeface="Cambria Math" panose="02040503050406030204" pitchFamily="18" charset="0"/>
                            </a:rPr>
                            <m:t>,</m:t>
                          </m:r>
                          <m:r>
                            <a:rPr lang="en-US" sz="2800" b="0" i="1" smtClean="0">
                              <a:latin typeface="Cambria Math" panose="02040503050406030204" pitchFamily="18" charset="0"/>
                            </a:rPr>
                            <m:t>𝑌</m:t>
                          </m:r>
                          <m:r>
                            <a:rPr lang="en-US" sz="2800" b="0" i="1" smtClean="0">
                              <a:latin typeface="Cambria Math" panose="02040503050406030204" pitchFamily="18" charset="0"/>
                            </a:rPr>
                            <m:t>)</m:t>
                          </m:r>
                        </m:e>
                      </m:func>
                    </m:oMath>
                  </m:oMathPara>
                </a14:m>
                <a:endParaRPr lang="en-US" sz="2800" dirty="0"/>
              </a:p>
            </p:txBody>
          </p:sp>
        </mc:Choice>
        <mc:Fallback xmlns="">
          <p:sp>
            <p:nvSpPr>
              <p:cNvPr id="9" name="TextBox 8">
                <a:extLst>
                  <a:ext uri="{FF2B5EF4-FFF2-40B4-BE49-F238E27FC236}">
                    <a16:creationId xmlns:a16="http://schemas.microsoft.com/office/drawing/2014/main" id="{6D5B6D1C-F049-4514-8658-D8C038C967B6}"/>
                  </a:ext>
                </a:extLst>
              </p:cNvPr>
              <p:cNvSpPr txBox="1">
                <a:spLocks noRot="1" noChangeAspect="1" noMove="1" noResize="1" noEditPoints="1" noAdjustHandles="1" noChangeArrowheads="1" noChangeShapeType="1" noTextEdit="1"/>
              </p:cNvSpPr>
              <p:nvPr/>
            </p:nvSpPr>
            <p:spPr>
              <a:xfrm>
                <a:off x="3651959" y="3462761"/>
                <a:ext cx="4522392" cy="63376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DA685ED-F7C8-4FBB-BFE5-11E84E850CC4}"/>
                  </a:ext>
                </a:extLst>
              </p:cNvPr>
              <p:cNvSpPr txBox="1"/>
              <p:nvPr/>
            </p:nvSpPr>
            <p:spPr>
              <a:xfrm>
                <a:off x="3651959" y="2717844"/>
                <a:ext cx="4495718" cy="448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𝑋</m:t>
                              </m:r>
                            </m:e>
                          </m:acc>
                        </m:e>
                        <m:sup>
                          <m:r>
                            <a:rPr lang="en-US" sz="2800" b="0" i="1" smtClean="0">
                              <a:latin typeface="Cambria Math" panose="02040503050406030204" pitchFamily="18" charset="0"/>
                            </a:rPr>
                            <m:t>(</m:t>
                          </m:r>
                          <m:r>
                            <a:rPr lang="en-US" sz="2800" b="0" i="1" smtClean="0">
                              <a:latin typeface="Cambria Math" panose="02040503050406030204" pitchFamily="18" charset="0"/>
                            </a:rPr>
                            <m:t>𝑡</m:t>
                          </m:r>
                          <m:r>
                            <a:rPr lang="en-US" sz="2800" b="0" i="1" smtClean="0">
                              <a:latin typeface="Cambria Math" panose="02040503050406030204" pitchFamily="18" charset="0"/>
                            </a:rPr>
                            <m:t>+1)</m:t>
                          </m:r>
                        </m:sup>
                      </m:sSup>
                      <m:r>
                        <a:rPr lang="en-US" sz="2800" b="0" i="1" smtClean="0">
                          <a:latin typeface="Cambria Math" panose="02040503050406030204" pitchFamily="18" charset="0"/>
                        </a:rPr>
                        <m:t>=</m:t>
                      </m:r>
                      <m:func>
                        <m:funcPr>
                          <m:ctrlPr>
                            <a:rPr lang="en-US" sz="2800" b="0" i="1" smtClean="0">
                              <a:latin typeface="Cambria Math" panose="02040503050406030204" pitchFamily="18" charset="0"/>
                            </a:rPr>
                          </m:ctrlPr>
                        </m:funcPr>
                        <m:fName>
                          <m:rad>
                            <m:radPr>
                              <m:degHide m:val="on"/>
                              <m:ctrlPr>
                                <a:rPr lang="en-US" sz="2800" b="0" i="1" smtClean="0">
                                  <a:latin typeface="Cambria Math" panose="02040503050406030204" pitchFamily="18" charset="0"/>
                                </a:rPr>
                              </m:ctrlPr>
                            </m:radPr>
                            <m:deg/>
                            <m:e>
                              <m:r>
                                <a:rPr lang="en-US" sz="2800" b="0" i="1" smtClean="0">
                                  <a:latin typeface="Cambria Math" panose="02040503050406030204" pitchFamily="18" charset="0"/>
                                </a:rPr>
                                <m:t>𝑛</m:t>
                              </m:r>
                            </m:e>
                          </m:rad>
                        </m:fName>
                        <m:e>
                          <m:r>
                            <m:rPr>
                              <m:sty m:val="p"/>
                            </m:rPr>
                            <a:rPr lang="en-US" sz="2800" b="0" i="0" smtClean="0">
                              <a:latin typeface="Cambria Math" panose="02040503050406030204" pitchFamily="18" charset="0"/>
                            </a:rPr>
                            <m:t>LeftSVD</m:t>
                          </m:r>
                          <m:r>
                            <a:rPr lang="en-US" sz="2800" b="0" i="1" smtClean="0">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𝑋</m:t>
                              </m:r>
                            </m:e>
                            <m:sup>
                              <m:r>
                                <a:rPr lang="en-US" sz="2800" i="1">
                                  <a:latin typeface="Cambria Math" panose="02040503050406030204" pitchFamily="18" charset="0"/>
                                </a:rPr>
                                <m:t>(</m:t>
                              </m:r>
                              <m:r>
                                <a:rPr lang="en-US" sz="2800" i="1">
                                  <a:latin typeface="Cambria Math" panose="02040503050406030204" pitchFamily="18" charset="0"/>
                                </a:rPr>
                                <m:t>𝑡</m:t>
                              </m:r>
                              <m:r>
                                <a:rPr lang="en-US" sz="2800" i="1">
                                  <a:latin typeface="Cambria Math" panose="02040503050406030204" pitchFamily="18" charset="0"/>
                                </a:rPr>
                                <m:t>+1)</m:t>
                              </m:r>
                            </m:sup>
                          </m:sSup>
                          <m:r>
                            <a:rPr lang="en-US" sz="2800" b="0" i="1" smtClean="0">
                              <a:latin typeface="Cambria Math" panose="02040503050406030204" pitchFamily="18" charset="0"/>
                            </a:rPr>
                            <m:t>)</m:t>
                          </m:r>
                        </m:e>
                      </m:func>
                    </m:oMath>
                  </m:oMathPara>
                </a14:m>
                <a:endParaRPr lang="en-US" sz="2800" dirty="0"/>
              </a:p>
            </p:txBody>
          </p:sp>
        </mc:Choice>
        <mc:Fallback xmlns="">
          <p:sp>
            <p:nvSpPr>
              <p:cNvPr id="10" name="TextBox 9">
                <a:extLst>
                  <a:ext uri="{FF2B5EF4-FFF2-40B4-BE49-F238E27FC236}">
                    <a16:creationId xmlns:a16="http://schemas.microsoft.com/office/drawing/2014/main" id="{2DA685ED-F7C8-4FBB-BFE5-11E84E850CC4}"/>
                  </a:ext>
                </a:extLst>
              </p:cNvPr>
              <p:cNvSpPr txBox="1">
                <a:spLocks noRot="1" noChangeAspect="1" noMove="1" noResize="1" noEditPoints="1" noAdjustHandles="1" noChangeArrowheads="1" noChangeShapeType="1" noTextEdit="1"/>
              </p:cNvSpPr>
              <p:nvPr/>
            </p:nvSpPr>
            <p:spPr>
              <a:xfrm>
                <a:off x="3651959" y="2717844"/>
                <a:ext cx="4495718" cy="44877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ADE3C8C-374C-464E-83CE-E240B862DAAB}"/>
                  </a:ext>
                </a:extLst>
              </p:cNvPr>
              <p:cNvSpPr txBox="1"/>
              <p:nvPr/>
            </p:nvSpPr>
            <p:spPr>
              <a:xfrm>
                <a:off x="3651959" y="4392665"/>
                <a:ext cx="4454168" cy="4601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𝑌</m:t>
                              </m:r>
                            </m:e>
                          </m:acc>
                        </m:e>
                        <m:sup>
                          <m:r>
                            <a:rPr lang="en-US" sz="2800" b="0" i="1" smtClean="0">
                              <a:latin typeface="Cambria Math" panose="02040503050406030204" pitchFamily="18" charset="0"/>
                            </a:rPr>
                            <m:t>(</m:t>
                          </m:r>
                          <m:r>
                            <a:rPr lang="en-US" sz="2800" b="0" i="1" smtClean="0">
                              <a:latin typeface="Cambria Math" panose="02040503050406030204" pitchFamily="18" charset="0"/>
                            </a:rPr>
                            <m:t>𝑡</m:t>
                          </m:r>
                          <m:r>
                            <a:rPr lang="en-US" sz="2800" b="0" i="1" smtClean="0">
                              <a:latin typeface="Cambria Math" panose="02040503050406030204" pitchFamily="18" charset="0"/>
                            </a:rPr>
                            <m:t>+1)</m:t>
                          </m:r>
                        </m:sup>
                      </m:sSup>
                      <m:r>
                        <a:rPr lang="en-US" sz="2800" b="0" i="1" smtClean="0">
                          <a:latin typeface="Cambria Math" panose="02040503050406030204" pitchFamily="18" charset="0"/>
                        </a:rPr>
                        <m:t>=</m:t>
                      </m:r>
                      <m:func>
                        <m:funcPr>
                          <m:ctrlPr>
                            <a:rPr lang="en-US" sz="2800" b="0" i="1" smtClean="0">
                              <a:latin typeface="Cambria Math" panose="02040503050406030204" pitchFamily="18" charset="0"/>
                            </a:rPr>
                          </m:ctrlPr>
                        </m:funcPr>
                        <m:fName>
                          <m:rad>
                            <m:radPr>
                              <m:degHide m:val="on"/>
                              <m:ctrlPr>
                                <a:rPr lang="en-US" sz="2800" b="0" i="1" smtClean="0">
                                  <a:latin typeface="Cambria Math" panose="02040503050406030204" pitchFamily="18" charset="0"/>
                                </a:rPr>
                              </m:ctrlPr>
                            </m:radPr>
                            <m:deg/>
                            <m:e>
                              <m:r>
                                <a:rPr lang="en-US" sz="2800" b="0" i="1" smtClean="0">
                                  <a:latin typeface="Cambria Math" panose="02040503050406030204" pitchFamily="18" charset="0"/>
                                </a:rPr>
                                <m:t>𝑝</m:t>
                              </m:r>
                            </m:e>
                          </m:rad>
                        </m:fName>
                        <m:e>
                          <m:r>
                            <m:rPr>
                              <m:sty m:val="p"/>
                            </m:rPr>
                            <a:rPr lang="en-US" sz="2800" b="0" i="0" smtClean="0">
                              <a:latin typeface="Cambria Math" panose="02040503050406030204" pitchFamily="18" charset="0"/>
                            </a:rPr>
                            <m:t>LeftSVD</m:t>
                          </m:r>
                          <m:r>
                            <a:rPr lang="en-US" sz="2800" b="0" i="1" smtClean="0">
                              <a:latin typeface="Cambria Math" panose="02040503050406030204" pitchFamily="18" charset="0"/>
                            </a:rPr>
                            <m:t>(</m:t>
                          </m:r>
                          <m:sSup>
                            <m:sSupPr>
                              <m:ctrlPr>
                                <a:rPr lang="en-US" sz="2800" i="1">
                                  <a:latin typeface="Cambria Math" panose="02040503050406030204" pitchFamily="18" charset="0"/>
                                </a:rPr>
                              </m:ctrlPr>
                            </m:sSupPr>
                            <m:e>
                              <m:r>
                                <a:rPr lang="en-US" sz="2800" b="0" i="1" smtClean="0">
                                  <a:latin typeface="Cambria Math" panose="02040503050406030204" pitchFamily="18" charset="0"/>
                                </a:rPr>
                                <m:t>𝑌</m:t>
                              </m:r>
                            </m:e>
                            <m:sup>
                              <m:r>
                                <a:rPr lang="en-US" sz="2800" i="1">
                                  <a:latin typeface="Cambria Math" panose="02040503050406030204" pitchFamily="18" charset="0"/>
                                </a:rPr>
                                <m:t>(</m:t>
                              </m:r>
                              <m:r>
                                <a:rPr lang="en-US" sz="2800" i="1">
                                  <a:latin typeface="Cambria Math" panose="02040503050406030204" pitchFamily="18" charset="0"/>
                                </a:rPr>
                                <m:t>𝑡</m:t>
                              </m:r>
                              <m:r>
                                <a:rPr lang="en-US" sz="2800" i="1">
                                  <a:latin typeface="Cambria Math" panose="02040503050406030204" pitchFamily="18" charset="0"/>
                                </a:rPr>
                                <m:t>+1)</m:t>
                              </m:r>
                            </m:sup>
                          </m:sSup>
                          <m:r>
                            <a:rPr lang="en-US" sz="2800" b="0" i="1" smtClean="0">
                              <a:latin typeface="Cambria Math" panose="02040503050406030204" pitchFamily="18" charset="0"/>
                            </a:rPr>
                            <m:t>)</m:t>
                          </m:r>
                        </m:e>
                      </m:func>
                    </m:oMath>
                  </m:oMathPara>
                </a14:m>
                <a:endParaRPr lang="en-US" sz="2800" dirty="0"/>
              </a:p>
            </p:txBody>
          </p:sp>
        </mc:Choice>
        <mc:Fallback xmlns="">
          <p:sp>
            <p:nvSpPr>
              <p:cNvPr id="11" name="TextBox 10">
                <a:extLst>
                  <a:ext uri="{FF2B5EF4-FFF2-40B4-BE49-F238E27FC236}">
                    <a16:creationId xmlns:a16="http://schemas.microsoft.com/office/drawing/2014/main" id="{3ADE3C8C-374C-464E-83CE-E240B862DAAB}"/>
                  </a:ext>
                </a:extLst>
              </p:cNvPr>
              <p:cNvSpPr txBox="1">
                <a:spLocks noRot="1" noChangeAspect="1" noMove="1" noResize="1" noEditPoints="1" noAdjustHandles="1" noChangeArrowheads="1" noChangeShapeType="1" noTextEdit="1"/>
              </p:cNvSpPr>
              <p:nvPr/>
            </p:nvSpPr>
            <p:spPr>
              <a:xfrm>
                <a:off x="3651959" y="4392665"/>
                <a:ext cx="4454168" cy="460126"/>
              </a:xfrm>
              <a:prstGeom prst="rect">
                <a:avLst/>
              </a:prstGeom>
              <a:blipFill>
                <a:blip r:embed="rId5"/>
                <a:stretch>
                  <a:fillRect/>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1858D8BB-3681-45EC-83BE-CAB4917BC6D1}"/>
              </a:ext>
            </a:extLst>
          </p:cNvPr>
          <p:cNvSpPr txBox="1"/>
          <p:nvPr/>
        </p:nvSpPr>
        <p:spPr>
          <a:xfrm>
            <a:off x="3874887" y="5674838"/>
            <a:ext cx="4272790" cy="707886"/>
          </a:xfrm>
          <a:prstGeom prst="rect">
            <a:avLst/>
          </a:prstGeom>
          <a:noFill/>
        </p:spPr>
        <p:txBody>
          <a:bodyPr wrap="square" rtlCol="0">
            <a:spAutoFit/>
          </a:bodyPr>
          <a:lstStyle/>
          <a:p>
            <a:r>
              <a:rPr lang="en-US" sz="2000" dirty="0"/>
              <a:t>Alternate between optimizing the cell and the gene latent variables</a:t>
            </a:r>
          </a:p>
        </p:txBody>
      </p:sp>
    </p:spTree>
    <p:extLst>
      <p:ext uri="{BB962C8B-B14F-4D97-AF65-F5344CB8AC3E}">
        <p14:creationId xmlns:p14="http://schemas.microsoft.com/office/powerpoint/2010/main" val="2241935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E28CA-24B8-484D-870C-8F3095C63BBB}"/>
              </a:ext>
            </a:extLst>
          </p:cNvPr>
          <p:cNvSpPr>
            <a:spLocks noGrp="1"/>
          </p:cNvSpPr>
          <p:nvPr>
            <p:ph type="ctrTitle"/>
          </p:nvPr>
        </p:nvSpPr>
        <p:spPr/>
        <p:txBody>
          <a:bodyPr/>
          <a:lstStyle/>
          <a:p>
            <a:r>
              <a:rPr lang="en-US" dirty="0"/>
              <a:t>Curved Gaussian</a:t>
            </a:r>
          </a:p>
        </p:txBody>
      </p:sp>
      <p:sp>
        <p:nvSpPr>
          <p:cNvPr id="6" name="Date Placeholder 5">
            <a:extLst>
              <a:ext uri="{FF2B5EF4-FFF2-40B4-BE49-F238E27FC236}">
                <a16:creationId xmlns:a16="http://schemas.microsoft.com/office/drawing/2014/main" id="{4399CC5D-DFED-4C01-8171-5F281D45A3B4}"/>
              </a:ext>
            </a:extLst>
          </p:cNvPr>
          <p:cNvSpPr>
            <a:spLocks noGrp="1"/>
          </p:cNvSpPr>
          <p:nvPr>
            <p:ph type="dt" sz="half" idx="10"/>
          </p:nvPr>
        </p:nvSpPr>
        <p:spPr/>
        <p:txBody>
          <a:bodyPr/>
          <a:lstStyle/>
          <a:p>
            <a:fld id="{D47A9A36-4EB0-BF46-AE48-7CDA251B954B}" type="datetime1">
              <a:rPr lang="en-US" smtClean="0"/>
              <a:t>4/26/2022</a:t>
            </a:fld>
            <a:endParaRPr lang="en-US" dirty="0"/>
          </a:p>
        </p:txBody>
      </p:sp>
      <p:sp>
        <p:nvSpPr>
          <p:cNvPr id="7" name="Slide Number Placeholder 6">
            <a:extLst>
              <a:ext uri="{FF2B5EF4-FFF2-40B4-BE49-F238E27FC236}">
                <a16:creationId xmlns:a16="http://schemas.microsoft.com/office/drawing/2014/main" id="{99BCED66-42DC-42AE-BD29-88BE77CC998B}"/>
              </a:ext>
            </a:extLst>
          </p:cNvPr>
          <p:cNvSpPr>
            <a:spLocks noGrp="1"/>
          </p:cNvSpPr>
          <p:nvPr>
            <p:ph type="sldNum" sz="quarter" idx="12"/>
          </p:nvPr>
        </p:nvSpPr>
        <p:spPr/>
        <p:txBody>
          <a:bodyPr/>
          <a:lstStyle/>
          <a:p>
            <a:fld id="{8A7A6979-0714-4377-B894-6BE4C2D6E202}" type="slidenum">
              <a:rPr lang="en-US" smtClean="0"/>
              <a:pPr/>
              <a:t>16</a:t>
            </a:fld>
            <a:endParaRPr lang="en-US" dirty="0"/>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757068C1-2BD1-40E8-8882-5E3880F40FF6}"/>
                  </a:ext>
                </a:extLst>
              </p:cNvPr>
              <p:cNvSpPr txBox="1"/>
              <p:nvPr/>
            </p:nvSpPr>
            <p:spPr>
              <a:xfrm>
                <a:off x="5311710" y="1168858"/>
                <a:ext cx="1959191" cy="10180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𝑁</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𝜃</m:t>
                              </m:r>
                            </m:e>
                            <m:sub>
                              <m:r>
                                <a:rPr lang="en-US" sz="2800" b="0" i="1" smtClean="0">
                                  <a:latin typeface="Cambria Math" panose="02040503050406030204" pitchFamily="18" charset="0"/>
                                </a:rPr>
                                <m:t>𝑖</m:t>
                              </m:r>
                              <m:r>
                                <a:rPr lang="en-US" sz="2800" b="0" i="1" smtClean="0">
                                  <a:latin typeface="Cambria Math" panose="02040503050406030204" pitchFamily="18" charset="0"/>
                                </a:rPr>
                                <m:t>,</m:t>
                              </m:r>
                              <m:r>
                                <a:rPr lang="en-US" sz="2800" b="0" i="1" smtClean="0">
                                  <a:latin typeface="Cambria Math" panose="02040503050406030204" pitchFamily="18" charset="0"/>
                                </a:rPr>
                                <m:t>𝑗</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𝜃</m:t>
                                  </m:r>
                                </m:e>
                                <m:sub>
                                  <m:r>
                                    <a:rPr lang="en-US" sz="2800" b="0" i="1" smtClean="0">
                                      <a:latin typeface="Cambria Math" panose="02040503050406030204" pitchFamily="18" charset="0"/>
                                    </a:rPr>
                                    <m:t>𝑖</m:t>
                                  </m:r>
                                  <m:r>
                                    <a:rPr lang="en-US" sz="2800" b="0" i="1" smtClean="0">
                                      <a:latin typeface="Cambria Math" panose="02040503050406030204" pitchFamily="18" charset="0"/>
                                    </a:rPr>
                                    <m:t>,</m:t>
                                  </m:r>
                                  <m:r>
                                    <a:rPr lang="en-US" sz="2800" b="0" i="1" smtClean="0">
                                      <a:latin typeface="Cambria Math" panose="02040503050406030204" pitchFamily="18" charset="0"/>
                                    </a:rPr>
                                    <m:t>𝑗</m:t>
                                  </m:r>
                                </m:sub>
                                <m:sup>
                                  <m:r>
                                    <a:rPr lang="en-US" sz="2800" b="0" i="1" smtClean="0">
                                      <a:latin typeface="Cambria Math" panose="02040503050406030204" pitchFamily="18" charset="0"/>
                                    </a:rPr>
                                    <m:t>2</m:t>
                                  </m:r>
                                </m:sup>
                              </m:sSubSup>
                            </m:num>
                            <m:den>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𝜏</m:t>
                                  </m:r>
                                </m:e>
                                <m:sup>
                                  <m:r>
                                    <a:rPr lang="en-US" sz="2800" b="0" i="1" smtClean="0">
                                      <a:latin typeface="Cambria Math" panose="02040503050406030204" pitchFamily="18" charset="0"/>
                                    </a:rPr>
                                    <m:t>2</m:t>
                                  </m:r>
                                </m:sup>
                              </m:sSup>
                            </m:den>
                          </m:f>
                        </m:e>
                      </m:d>
                    </m:oMath>
                  </m:oMathPara>
                </a14:m>
                <a:endParaRPr lang="en-US" sz="2800" dirty="0"/>
              </a:p>
            </p:txBody>
          </p:sp>
        </mc:Choice>
        <mc:Fallback>
          <p:sp>
            <p:nvSpPr>
              <p:cNvPr id="8" name="TextBox 7">
                <a:extLst>
                  <a:ext uri="{FF2B5EF4-FFF2-40B4-BE49-F238E27FC236}">
                    <a16:creationId xmlns:a16="http://schemas.microsoft.com/office/drawing/2014/main" id="{757068C1-2BD1-40E8-8882-5E3880F40FF6}"/>
                  </a:ext>
                </a:extLst>
              </p:cNvPr>
              <p:cNvSpPr txBox="1">
                <a:spLocks noRot="1" noChangeAspect="1" noMove="1" noResize="1" noEditPoints="1" noAdjustHandles="1" noChangeArrowheads="1" noChangeShapeType="1" noTextEdit="1"/>
              </p:cNvSpPr>
              <p:nvPr/>
            </p:nvSpPr>
            <p:spPr>
              <a:xfrm>
                <a:off x="5311710" y="1168858"/>
                <a:ext cx="1959191" cy="101803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CC880A52-E929-49CF-97AE-26C9A2ACB4D9}"/>
                  </a:ext>
                </a:extLst>
              </p:cNvPr>
              <p:cNvSpPr txBox="1"/>
              <p:nvPr/>
            </p:nvSpPr>
            <p:spPr>
              <a:xfrm>
                <a:off x="2393122" y="2464746"/>
                <a:ext cx="7796365" cy="10500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m:t>
                          </m:r>
                        </m:e>
                        <m: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𝑖</m:t>
                              </m:r>
                            </m:sub>
                          </m:sSub>
                        </m:sub>
                      </m:sSub>
                      <m:r>
                        <a:rPr lang="en-US" sz="2400" b="0" i="1" smtClean="0">
                          <a:latin typeface="Cambria Math" panose="02040503050406030204" pitchFamily="18" charset="0"/>
                        </a:rPr>
                        <m:t>𝐿</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𝑋</m:t>
                          </m:r>
                          <m:r>
                            <a:rPr lang="en-US" sz="2400" b="0" i="1" smtClean="0">
                              <a:latin typeface="Cambria Math" panose="02040503050406030204" pitchFamily="18" charset="0"/>
                            </a:rPr>
                            <m:t>,</m:t>
                          </m:r>
                          <m:r>
                            <a:rPr lang="en-US" sz="2400" b="0" i="1" smtClean="0">
                              <a:latin typeface="Cambria Math" panose="02040503050406030204" pitchFamily="18" charset="0"/>
                            </a:rPr>
                            <m:t>𝑌</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𝑛𝑝</m:t>
                          </m:r>
                        </m:den>
                      </m:f>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𝑝</m:t>
                          </m:r>
                        </m:sup>
                        <m:e>
                          <m:d>
                            <m:dPr>
                              <m:begChr m:val="["/>
                              <m:endChr m:val="]"/>
                              <m:ctrlPr>
                                <a:rPr lang="en-US" sz="2400" b="0" i="1" smtClean="0">
                                  <a:latin typeface="Cambria Math" panose="02040503050406030204" pitchFamily="18" charset="0"/>
                                </a:rPr>
                              </m:ctrlPr>
                            </m:d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𝑋</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𝑇</m:t>
                                          </m:r>
                                        </m:sup>
                                      </m:sSub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𝑌</m:t>
                                          </m:r>
                                        </m:e>
                                        <m:sub>
                                          <m:r>
                                            <a:rPr lang="en-US" sz="2400" b="0" i="1" smtClean="0">
                                              <a:latin typeface="Cambria Math" panose="02040503050406030204" pitchFamily="18" charset="0"/>
                                            </a:rPr>
                                            <m:t>𝑗</m:t>
                                          </m:r>
                                        </m:sub>
                                      </m:sSub>
                                    </m:den>
                                  </m:f>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𝜏</m:t>
                                      </m:r>
                                    </m:e>
                                    <m:sup>
                                      <m:r>
                                        <a:rPr lang="en-US" sz="2400" b="0" i="1" smtClean="0">
                                          <a:latin typeface="Cambria Math" panose="02040503050406030204" pitchFamily="18" charset="0"/>
                                        </a:rPr>
                                        <m:t>2</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𝐷</m:t>
                                      </m:r>
                                    </m:e>
                                    <m:sub>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𝑗</m:t>
                                      </m:r>
                                    </m:sub>
                                  </m:sSub>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𝜏</m:t>
                                      </m:r>
                                    </m:e>
                                    <m:sup>
                                      <m:r>
                                        <a:rPr lang="en-US" sz="2400" b="0" i="1" smtClean="0">
                                          <a:latin typeface="Cambria Math" panose="02040503050406030204" pitchFamily="18" charset="0"/>
                                        </a:rPr>
                                        <m:t>2</m:t>
                                      </m:r>
                                    </m:sup>
                                  </m:sSup>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𝐷</m:t>
                                      </m:r>
                                    </m:e>
                                    <m:sub>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𝑗</m:t>
                                      </m:r>
                                    </m:sub>
                                    <m:sup>
                                      <m:r>
                                        <a:rPr lang="en-US" sz="2400" b="0" i="1" smtClean="0">
                                          <a:latin typeface="Cambria Math" panose="02040503050406030204" pitchFamily="18" charset="0"/>
                                        </a:rPr>
                                        <m:t>2</m:t>
                                      </m:r>
                                    </m:sup>
                                  </m:sSubSup>
                                  <m:d>
                                    <m:dPr>
                                      <m:ctrlPr>
                                        <a:rPr lang="en-US" sz="2400" b="0" i="1" smtClean="0">
                                          <a:latin typeface="Cambria Math" panose="02040503050406030204" pitchFamily="18" charset="0"/>
                                        </a:rPr>
                                      </m:ctrlPr>
                                    </m:dPr>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𝑋</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𝑇</m:t>
                                          </m:r>
                                        </m:sup>
                                      </m:sSub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𝑌</m:t>
                                          </m:r>
                                        </m:e>
                                        <m:sub>
                                          <m:r>
                                            <a:rPr lang="en-US" sz="2400" b="0" i="1" smtClean="0">
                                              <a:latin typeface="Cambria Math" panose="02040503050406030204" pitchFamily="18" charset="0"/>
                                            </a:rPr>
                                            <m:t>𝑗</m:t>
                                          </m:r>
                                        </m:sub>
                                      </m:sSub>
                                    </m:e>
                                  </m:d>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𝑌</m:t>
                                  </m:r>
                                </m:e>
                                <m:sub>
                                  <m:r>
                                    <a:rPr lang="en-US" sz="2400" b="0" i="1" smtClean="0">
                                      <a:latin typeface="Cambria Math" panose="02040503050406030204" pitchFamily="18" charset="0"/>
                                    </a:rPr>
                                    <m:t>𝑗</m:t>
                                  </m:r>
                                </m:sub>
                              </m:sSub>
                            </m:e>
                          </m:d>
                        </m:e>
                      </m:nary>
                    </m:oMath>
                  </m:oMathPara>
                </a14:m>
                <a:endParaRPr lang="en-US" sz="2400" dirty="0"/>
              </a:p>
            </p:txBody>
          </p:sp>
        </mc:Choice>
        <mc:Fallback>
          <p:sp>
            <p:nvSpPr>
              <p:cNvPr id="9" name="TextBox 8">
                <a:extLst>
                  <a:ext uri="{FF2B5EF4-FFF2-40B4-BE49-F238E27FC236}">
                    <a16:creationId xmlns:a16="http://schemas.microsoft.com/office/drawing/2014/main" id="{CC880A52-E929-49CF-97AE-26C9A2ACB4D9}"/>
                  </a:ext>
                </a:extLst>
              </p:cNvPr>
              <p:cNvSpPr txBox="1">
                <a:spLocks noRot="1" noChangeAspect="1" noMove="1" noResize="1" noEditPoints="1" noAdjustHandles="1" noChangeArrowheads="1" noChangeShapeType="1" noTextEdit="1"/>
              </p:cNvSpPr>
              <p:nvPr/>
            </p:nvSpPr>
            <p:spPr>
              <a:xfrm>
                <a:off x="2393122" y="2464746"/>
                <a:ext cx="7796365" cy="105003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801E1795-6651-4F4C-B1B2-495B6392EF7A}"/>
                  </a:ext>
                </a:extLst>
              </p:cNvPr>
              <p:cNvSpPr txBox="1"/>
              <p:nvPr/>
            </p:nvSpPr>
            <p:spPr>
              <a:xfrm>
                <a:off x="8869608" y="1514630"/>
                <a:ext cx="1714572" cy="4876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i="1">
                              <a:latin typeface="Cambria Math" panose="02040503050406030204" pitchFamily="18" charset="0"/>
                            </a:rPr>
                            <m:t>𝜃</m:t>
                          </m:r>
                        </m:e>
                        <m:sub>
                          <m:r>
                            <a:rPr lang="en-US" sz="2800" i="1">
                              <a:latin typeface="Cambria Math" panose="02040503050406030204" pitchFamily="18" charset="0"/>
                            </a:rPr>
                            <m:t>𝑖𝑗</m:t>
                          </m:r>
                        </m:sub>
                      </m:sSub>
                      <m:r>
                        <a:rPr lang="en-US" sz="2800" b="0" i="1" smtClean="0">
                          <a:latin typeface="Cambria Math" panose="02040503050406030204" pitchFamily="18" charset="0"/>
                        </a:rPr>
                        <m:t>=</m:t>
                      </m:r>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𝑋</m:t>
                          </m:r>
                        </m:e>
                        <m:sub>
                          <m:r>
                            <a:rPr lang="en-US" sz="2800" b="0" i="1" smtClean="0">
                              <a:latin typeface="Cambria Math" panose="02040503050406030204" pitchFamily="18" charset="0"/>
                            </a:rPr>
                            <m:t>𝑖</m:t>
                          </m:r>
                        </m:sub>
                        <m:sup>
                          <m:r>
                            <a:rPr lang="en-US" sz="2800" i="1">
                              <a:solidFill>
                                <a:schemeClr val="bg1"/>
                              </a:solidFill>
                              <a:latin typeface="Cambria Math" panose="02040503050406030204" pitchFamily="18" charset="0"/>
                            </a:rPr>
                            <m:t>⊤</m:t>
                          </m:r>
                        </m:sup>
                      </m:sSubSup>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𝑌</m:t>
                          </m:r>
                        </m:e>
                        <m:sub>
                          <m:r>
                            <a:rPr lang="en-US" sz="2800" b="0" i="1" smtClean="0">
                              <a:latin typeface="Cambria Math" panose="02040503050406030204" pitchFamily="18" charset="0"/>
                            </a:rPr>
                            <m:t>𝑗</m:t>
                          </m:r>
                        </m:sub>
                      </m:sSub>
                    </m:oMath>
                  </m:oMathPara>
                </a14:m>
                <a:endParaRPr lang="en-US" sz="2800" dirty="0"/>
              </a:p>
            </p:txBody>
          </p:sp>
        </mc:Choice>
        <mc:Fallback>
          <p:sp>
            <p:nvSpPr>
              <p:cNvPr id="10" name="TextBox 9">
                <a:extLst>
                  <a:ext uri="{FF2B5EF4-FFF2-40B4-BE49-F238E27FC236}">
                    <a16:creationId xmlns:a16="http://schemas.microsoft.com/office/drawing/2014/main" id="{801E1795-6651-4F4C-B1B2-495B6392EF7A}"/>
                  </a:ext>
                </a:extLst>
              </p:cNvPr>
              <p:cNvSpPr txBox="1">
                <a:spLocks noRot="1" noChangeAspect="1" noMove="1" noResize="1" noEditPoints="1" noAdjustHandles="1" noChangeArrowheads="1" noChangeShapeType="1" noTextEdit="1"/>
              </p:cNvSpPr>
              <p:nvPr/>
            </p:nvSpPr>
            <p:spPr>
              <a:xfrm>
                <a:off x="8869608" y="1514630"/>
                <a:ext cx="1714572" cy="487698"/>
              </a:xfrm>
              <a:prstGeom prst="rect">
                <a:avLst/>
              </a:prstGeom>
              <a:blipFill>
                <a:blip r:embed="rId4"/>
                <a:stretch>
                  <a:fillRect/>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E72EC06C-7705-4734-99B5-795B21EB6909}"/>
              </a:ext>
            </a:extLst>
          </p:cNvPr>
          <p:cNvPicPr>
            <a:picLocks noChangeAspect="1"/>
          </p:cNvPicPr>
          <p:nvPr/>
        </p:nvPicPr>
        <p:blipFill>
          <a:blip r:embed="rId5"/>
          <a:stretch>
            <a:fillRect/>
          </a:stretch>
        </p:blipFill>
        <p:spPr>
          <a:xfrm>
            <a:off x="3348037" y="3635093"/>
            <a:ext cx="5495925" cy="2190750"/>
          </a:xfrm>
          <a:prstGeom prst="rect">
            <a:avLst/>
          </a:prstGeom>
        </p:spPr>
      </p:pic>
      <p:sp>
        <p:nvSpPr>
          <p:cNvPr id="11" name="TextBox 10">
            <a:extLst>
              <a:ext uri="{FF2B5EF4-FFF2-40B4-BE49-F238E27FC236}">
                <a16:creationId xmlns:a16="http://schemas.microsoft.com/office/drawing/2014/main" id="{FDC9ED40-F257-4ABB-AB2A-F90CE7AE44AF}"/>
              </a:ext>
            </a:extLst>
          </p:cNvPr>
          <p:cNvSpPr txBox="1"/>
          <p:nvPr/>
        </p:nvSpPr>
        <p:spPr>
          <a:xfrm>
            <a:off x="1422733" y="5621378"/>
            <a:ext cx="6093994" cy="923330"/>
          </a:xfrm>
          <a:prstGeom prst="rect">
            <a:avLst/>
          </a:prstGeom>
          <a:noFill/>
        </p:spPr>
        <p:txBody>
          <a:bodyPr wrap="square">
            <a:spAutoFit/>
          </a:bodyPr>
          <a:lstStyle/>
          <a:p>
            <a:r>
              <a:rPr lang="en-US" dirty="0"/>
              <a:t>Lin, Juan &amp; Dayan, Peter. (2000). Curved Gaussian Models with Application to the Modeling of Foreign Exchange Rates. </a:t>
            </a:r>
          </a:p>
        </p:txBody>
      </p:sp>
    </p:spTree>
    <p:extLst>
      <p:ext uri="{BB962C8B-B14F-4D97-AF65-F5344CB8AC3E}">
        <p14:creationId xmlns:p14="http://schemas.microsoft.com/office/powerpoint/2010/main" val="736147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6D867-9B7C-4326-9180-FBD9760C9471}"/>
              </a:ext>
            </a:extLst>
          </p:cNvPr>
          <p:cNvSpPr>
            <a:spLocks noGrp="1"/>
          </p:cNvSpPr>
          <p:nvPr>
            <p:ph type="ctrTitle"/>
          </p:nvPr>
        </p:nvSpPr>
        <p:spPr/>
        <p:txBody>
          <a:bodyPr/>
          <a:lstStyle/>
          <a:p>
            <a:r>
              <a:rPr lang="en-US" dirty="0" err="1"/>
              <a:t>eSVD</a:t>
            </a:r>
            <a:r>
              <a:rPr lang="en-US" dirty="0"/>
              <a:t> Results</a:t>
            </a:r>
          </a:p>
        </p:txBody>
      </p:sp>
      <p:sp>
        <p:nvSpPr>
          <p:cNvPr id="6" name="Date Placeholder 5">
            <a:extLst>
              <a:ext uri="{FF2B5EF4-FFF2-40B4-BE49-F238E27FC236}">
                <a16:creationId xmlns:a16="http://schemas.microsoft.com/office/drawing/2014/main" id="{0910B429-1167-4C2A-83E0-D0F93827451D}"/>
              </a:ext>
            </a:extLst>
          </p:cNvPr>
          <p:cNvSpPr>
            <a:spLocks noGrp="1"/>
          </p:cNvSpPr>
          <p:nvPr>
            <p:ph type="dt" sz="half" idx="10"/>
          </p:nvPr>
        </p:nvSpPr>
        <p:spPr/>
        <p:txBody>
          <a:bodyPr/>
          <a:lstStyle/>
          <a:p>
            <a:fld id="{D47A9A36-4EB0-BF46-AE48-7CDA251B954B}" type="datetime1">
              <a:rPr lang="en-US" smtClean="0"/>
              <a:t>4/26/2022</a:t>
            </a:fld>
            <a:endParaRPr lang="en-US" dirty="0"/>
          </a:p>
        </p:txBody>
      </p:sp>
      <p:sp>
        <p:nvSpPr>
          <p:cNvPr id="7" name="Slide Number Placeholder 6">
            <a:extLst>
              <a:ext uri="{FF2B5EF4-FFF2-40B4-BE49-F238E27FC236}">
                <a16:creationId xmlns:a16="http://schemas.microsoft.com/office/drawing/2014/main" id="{A86F4D28-6A9A-432D-BE09-1349B32CBF79}"/>
              </a:ext>
            </a:extLst>
          </p:cNvPr>
          <p:cNvSpPr>
            <a:spLocks noGrp="1"/>
          </p:cNvSpPr>
          <p:nvPr>
            <p:ph type="sldNum" sz="quarter" idx="12"/>
          </p:nvPr>
        </p:nvSpPr>
        <p:spPr/>
        <p:txBody>
          <a:bodyPr/>
          <a:lstStyle/>
          <a:p>
            <a:fld id="{8A7A6979-0714-4377-B894-6BE4C2D6E202}" type="slidenum">
              <a:rPr lang="en-US" smtClean="0"/>
              <a:pPr/>
              <a:t>17</a:t>
            </a:fld>
            <a:endParaRPr lang="en-US" dirty="0"/>
          </a:p>
        </p:txBody>
      </p:sp>
      <p:pic>
        <p:nvPicPr>
          <p:cNvPr id="4098" name="Picture 2">
            <a:extLst>
              <a:ext uri="{FF2B5EF4-FFF2-40B4-BE49-F238E27FC236}">
                <a16:creationId xmlns:a16="http://schemas.microsoft.com/office/drawing/2014/main" id="{C1B23CB8-223F-432B-984E-0E091C4F33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5083" y="1077764"/>
            <a:ext cx="7441834" cy="487619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5F61E535-DDB9-4870-B33D-73A5ABD3BDF6}"/>
              </a:ext>
            </a:extLst>
          </p:cNvPr>
          <p:cNvSpPr txBox="1"/>
          <p:nvPr/>
        </p:nvSpPr>
        <p:spPr>
          <a:xfrm>
            <a:off x="1607820" y="6063365"/>
            <a:ext cx="6096000" cy="369332"/>
          </a:xfrm>
          <a:prstGeom prst="rect">
            <a:avLst/>
          </a:prstGeom>
          <a:noFill/>
        </p:spPr>
        <p:txBody>
          <a:bodyPr wrap="square">
            <a:spAutoFit/>
          </a:bodyPr>
          <a:lstStyle/>
          <a:p>
            <a:r>
              <a:rPr lang="en-US" dirty="0"/>
              <a:t>Lin et al. 2021 </a:t>
            </a:r>
          </a:p>
        </p:txBody>
      </p:sp>
    </p:spTree>
    <p:extLst>
      <p:ext uri="{BB962C8B-B14F-4D97-AF65-F5344CB8AC3E}">
        <p14:creationId xmlns:p14="http://schemas.microsoft.com/office/powerpoint/2010/main" val="1176686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6D867-9B7C-4326-9180-FBD9760C9471}"/>
              </a:ext>
            </a:extLst>
          </p:cNvPr>
          <p:cNvSpPr>
            <a:spLocks noGrp="1"/>
          </p:cNvSpPr>
          <p:nvPr>
            <p:ph type="ctrTitle"/>
          </p:nvPr>
        </p:nvSpPr>
        <p:spPr/>
        <p:txBody>
          <a:bodyPr/>
          <a:lstStyle/>
          <a:p>
            <a:r>
              <a:rPr lang="en-US" dirty="0" err="1"/>
              <a:t>eSVD</a:t>
            </a:r>
            <a:r>
              <a:rPr lang="en-US" dirty="0"/>
              <a:t> Results</a:t>
            </a:r>
          </a:p>
        </p:txBody>
      </p:sp>
      <p:sp>
        <p:nvSpPr>
          <p:cNvPr id="6" name="Date Placeholder 5">
            <a:extLst>
              <a:ext uri="{FF2B5EF4-FFF2-40B4-BE49-F238E27FC236}">
                <a16:creationId xmlns:a16="http://schemas.microsoft.com/office/drawing/2014/main" id="{0910B429-1167-4C2A-83E0-D0F93827451D}"/>
              </a:ext>
            </a:extLst>
          </p:cNvPr>
          <p:cNvSpPr>
            <a:spLocks noGrp="1"/>
          </p:cNvSpPr>
          <p:nvPr>
            <p:ph type="dt" sz="half" idx="10"/>
          </p:nvPr>
        </p:nvSpPr>
        <p:spPr/>
        <p:txBody>
          <a:bodyPr/>
          <a:lstStyle/>
          <a:p>
            <a:fld id="{D47A9A36-4EB0-BF46-AE48-7CDA251B954B}" type="datetime1">
              <a:rPr lang="en-US" smtClean="0"/>
              <a:t>4/26/2022</a:t>
            </a:fld>
            <a:endParaRPr lang="en-US" dirty="0"/>
          </a:p>
        </p:txBody>
      </p:sp>
      <p:sp>
        <p:nvSpPr>
          <p:cNvPr id="7" name="Slide Number Placeholder 6">
            <a:extLst>
              <a:ext uri="{FF2B5EF4-FFF2-40B4-BE49-F238E27FC236}">
                <a16:creationId xmlns:a16="http://schemas.microsoft.com/office/drawing/2014/main" id="{A86F4D28-6A9A-432D-BE09-1349B32CBF79}"/>
              </a:ext>
            </a:extLst>
          </p:cNvPr>
          <p:cNvSpPr>
            <a:spLocks noGrp="1"/>
          </p:cNvSpPr>
          <p:nvPr>
            <p:ph type="sldNum" sz="quarter" idx="12"/>
          </p:nvPr>
        </p:nvSpPr>
        <p:spPr/>
        <p:txBody>
          <a:bodyPr/>
          <a:lstStyle/>
          <a:p>
            <a:fld id="{8A7A6979-0714-4377-B894-6BE4C2D6E202}" type="slidenum">
              <a:rPr lang="en-US" smtClean="0"/>
              <a:pPr/>
              <a:t>18</a:t>
            </a:fld>
            <a:endParaRPr lang="en-US" dirty="0"/>
          </a:p>
        </p:txBody>
      </p:sp>
      <p:pic>
        <p:nvPicPr>
          <p:cNvPr id="5122" name="Picture 2">
            <a:extLst>
              <a:ext uri="{FF2B5EF4-FFF2-40B4-BE49-F238E27FC236}">
                <a16:creationId xmlns:a16="http://schemas.microsoft.com/office/drawing/2014/main" id="{9C56144F-BFD2-4BF8-849B-6C6C7032CF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7520" y="1271307"/>
            <a:ext cx="8579787" cy="426308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C95A2A7-1A65-4B9E-BF9D-B25D6B710A7B}"/>
              </a:ext>
            </a:extLst>
          </p:cNvPr>
          <p:cNvSpPr txBox="1"/>
          <p:nvPr/>
        </p:nvSpPr>
        <p:spPr>
          <a:xfrm>
            <a:off x="1607820" y="6202664"/>
            <a:ext cx="6096000" cy="369332"/>
          </a:xfrm>
          <a:prstGeom prst="rect">
            <a:avLst/>
          </a:prstGeom>
          <a:noFill/>
        </p:spPr>
        <p:txBody>
          <a:bodyPr wrap="square">
            <a:spAutoFit/>
          </a:bodyPr>
          <a:lstStyle/>
          <a:p>
            <a:r>
              <a:rPr lang="en-US" dirty="0"/>
              <a:t>Lin et al. 2021 </a:t>
            </a:r>
          </a:p>
        </p:txBody>
      </p:sp>
    </p:spTree>
    <p:extLst>
      <p:ext uri="{BB962C8B-B14F-4D97-AF65-F5344CB8AC3E}">
        <p14:creationId xmlns:p14="http://schemas.microsoft.com/office/powerpoint/2010/main" val="1544720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03D11-32D0-4B51-88B9-A3A336299923}"/>
              </a:ext>
            </a:extLst>
          </p:cNvPr>
          <p:cNvSpPr>
            <a:spLocks noGrp="1"/>
          </p:cNvSpPr>
          <p:nvPr>
            <p:ph type="ctrTitle"/>
          </p:nvPr>
        </p:nvSpPr>
        <p:spPr/>
        <p:txBody>
          <a:bodyPr/>
          <a:lstStyle/>
          <a:p>
            <a:r>
              <a:rPr lang="en-US" dirty="0"/>
              <a:t>Synthetic Data</a:t>
            </a:r>
          </a:p>
        </p:txBody>
      </p:sp>
      <p:pic>
        <p:nvPicPr>
          <p:cNvPr id="9" name="Content Placeholder 8" descr="Chart&#10;&#10;Description automatically generated">
            <a:extLst>
              <a:ext uri="{FF2B5EF4-FFF2-40B4-BE49-F238E27FC236}">
                <a16:creationId xmlns:a16="http://schemas.microsoft.com/office/drawing/2014/main" id="{B448A519-9A29-40B6-AD9C-102F01E21DB8}"/>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541709" y="1377277"/>
            <a:ext cx="5108582" cy="4103445"/>
          </a:xfrm>
        </p:spPr>
      </p:pic>
      <p:sp>
        <p:nvSpPr>
          <p:cNvPr id="6" name="Date Placeholder 5">
            <a:extLst>
              <a:ext uri="{FF2B5EF4-FFF2-40B4-BE49-F238E27FC236}">
                <a16:creationId xmlns:a16="http://schemas.microsoft.com/office/drawing/2014/main" id="{CF76575A-2D45-46E3-ABA4-D0952E99FAC8}"/>
              </a:ext>
            </a:extLst>
          </p:cNvPr>
          <p:cNvSpPr>
            <a:spLocks noGrp="1"/>
          </p:cNvSpPr>
          <p:nvPr>
            <p:ph type="dt" sz="half" idx="10"/>
          </p:nvPr>
        </p:nvSpPr>
        <p:spPr/>
        <p:txBody>
          <a:bodyPr/>
          <a:lstStyle/>
          <a:p>
            <a:fld id="{D47A9A36-4EB0-BF46-AE48-7CDA251B954B}" type="datetime1">
              <a:rPr lang="en-US" smtClean="0"/>
              <a:t>4/26/2022</a:t>
            </a:fld>
            <a:endParaRPr lang="en-US" dirty="0"/>
          </a:p>
        </p:txBody>
      </p:sp>
      <p:sp>
        <p:nvSpPr>
          <p:cNvPr id="7" name="Slide Number Placeholder 6">
            <a:extLst>
              <a:ext uri="{FF2B5EF4-FFF2-40B4-BE49-F238E27FC236}">
                <a16:creationId xmlns:a16="http://schemas.microsoft.com/office/drawing/2014/main" id="{A7D1F827-FD58-448F-BA46-F89526CF182F}"/>
              </a:ext>
            </a:extLst>
          </p:cNvPr>
          <p:cNvSpPr>
            <a:spLocks noGrp="1"/>
          </p:cNvSpPr>
          <p:nvPr>
            <p:ph type="sldNum" sz="quarter" idx="12"/>
          </p:nvPr>
        </p:nvSpPr>
        <p:spPr/>
        <p:txBody>
          <a:bodyPr/>
          <a:lstStyle/>
          <a:p>
            <a:fld id="{8A7A6979-0714-4377-B894-6BE4C2D6E202}" type="slidenum">
              <a:rPr lang="en-US" smtClean="0"/>
              <a:pPr/>
              <a:t>19</a:t>
            </a:fld>
            <a:endParaRPr lang="en-US" dirty="0"/>
          </a:p>
        </p:txBody>
      </p:sp>
    </p:spTree>
    <p:extLst>
      <p:ext uri="{BB962C8B-B14F-4D97-AF65-F5344CB8AC3E}">
        <p14:creationId xmlns:p14="http://schemas.microsoft.com/office/powerpoint/2010/main" val="3546478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1A80-8F54-4EA3-AB1C-81A24777C995}"/>
              </a:ext>
            </a:extLst>
          </p:cNvPr>
          <p:cNvSpPr>
            <a:spLocks noGrp="1"/>
          </p:cNvSpPr>
          <p:nvPr>
            <p:ph type="ctrTitle"/>
          </p:nvPr>
        </p:nvSpPr>
        <p:spPr/>
        <p:txBody>
          <a:bodyPr/>
          <a:lstStyle/>
          <a:p>
            <a:r>
              <a:rPr lang="en-US" dirty="0"/>
              <a:t>Oligodendrocytes</a:t>
            </a:r>
          </a:p>
        </p:txBody>
      </p:sp>
      <p:sp>
        <p:nvSpPr>
          <p:cNvPr id="6" name="Date Placeholder 5">
            <a:extLst>
              <a:ext uri="{FF2B5EF4-FFF2-40B4-BE49-F238E27FC236}">
                <a16:creationId xmlns:a16="http://schemas.microsoft.com/office/drawing/2014/main" id="{E3186B69-4D4D-464A-B234-02304C2C7AE2}"/>
              </a:ext>
            </a:extLst>
          </p:cNvPr>
          <p:cNvSpPr>
            <a:spLocks noGrp="1"/>
          </p:cNvSpPr>
          <p:nvPr>
            <p:ph type="dt" sz="half" idx="10"/>
          </p:nvPr>
        </p:nvSpPr>
        <p:spPr/>
        <p:txBody>
          <a:bodyPr/>
          <a:lstStyle/>
          <a:p>
            <a:fld id="{D47A9A36-4EB0-BF46-AE48-7CDA251B954B}" type="datetime1">
              <a:rPr lang="en-US" smtClean="0"/>
              <a:t>4/26/2022</a:t>
            </a:fld>
            <a:endParaRPr lang="en-US" dirty="0"/>
          </a:p>
        </p:txBody>
      </p:sp>
      <p:sp>
        <p:nvSpPr>
          <p:cNvPr id="7" name="Slide Number Placeholder 6">
            <a:extLst>
              <a:ext uri="{FF2B5EF4-FFF2-40B4-BE49-F238E27FC236}">
                <a16:creationId xmlns:a16="http://schemas.microsoft.com/office/drawing/2014/main" id="{ED3B6E58-0BB6-41E5-9524-1648942A63C0}"/>
              </a:ext>
            </a:extLst>
          </p:cNvPr>
          <p:cNvSpPr>
            <a:spLocks noGrp="1"/>
          </p:cNvSpPr>
          <p:nvPr>
            <p:ph type="sldNum" sz="quarter" idx="12"/>
          </p:nvPr>
        </p:nvSpPr>
        <p:spPr/>
        <p:txBody>
          <a:bodyPr/>
          <a:lstStyle/>
          <a:p>
            <a:fld id="{8A7A6979-0714-4377-B894-6BE4C2D6E202}" type="slidenum">
              <a:rPr lang="en-US" smtClean="0"/>
              <a:pPr/>
              <a:t>2</a:t>
            </a:fld>
            <a:endParaRPr lang="en-US" dirty="0"/>
          </a:p>
        </p:txBody>
      </p:sp>
      <p:pic>
        <p:nvPicPr>
          <p:cNvPr id="2050" name="Picture 2">
            <a:extLst>
              <a:ext uri="{FF2B5EF4-FFF2-40B4-BE49-F238E27FC236}">
                <a16:creationId xmlns:a16="http://schemas.microsoft.com/office/drawing/2014/main" id="{A73F446C-08B0-4254-8B29-91B866AB0C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2831" y="1258521"/>
            <a:ext cx="5666338" cy="4514677"/>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BB5DEC0B-04BC-44BF-A3ED-2E80C3F486F9}"/>
              </a:ext>
            </a:extLst>
          </p:cNvPr>
          <p:cNvCxnSpPr>
            <a:cxnSpLocks/>
          </p:cNvCxnSpPr>
          <p:nvPr/>
        </p:nvCxnSpPr>
        <p:spPr>
          <a:xfrm flipV="1">
            <a:off x="3990109" y="2867186"/>
            <a:ext cx="1356806" cy="17707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A5251EE-0BEC-4F6D-BB96-F9753D6CFDEA}"/>
              </a:ext>
            </a:extLst>
          </p:cNvPr>
          <p:cNvSpPr txBox="1"/>
          <p:nvPr/>
        </p:nvSpPr>
        <p:spPr>
          <a:xfrm>
            <a:off x="1393541" y="2813430"/>
            <a:ext cx="2489690" cy="461665"/>
          </a:xfrm>
          <a:prstGeom prst="rect">
            <a:avLst/>
          </a:prstGeom>
          <a:noFill/>
        </p:spPr>
        <p:txBody>
          <a:bodyPr wrap="square" rtlCol="0">
            <a:spAutoFit/>
          </a:bodyPr>
          <a:lstStyle/>
          <a:p>
            <a:r>
              <a:rPr lang="en-US" sz="2400" dirty="0"/>
              <a:t>Oligodendrocyte</a:t>
            </a:r>
          </a:p>
        </p:txBody>
      </p:sp>
      <p:cxnSp>
        <p:nvCxnSpPr>
          <p:cNvPr id="16" name="Straight Arrow Connector 15">
            <a:extLst>
              <a:ext uri="{FF2B5EF4-FFF2-40B4-BE49-F238E27FC236}">
                <a16:creationId xmlns:a16="http://schemas.microsoft.com/office/drawing/2014/main" id="{6265B661-B90A-41E1-9013-2C2751872D3E}"/>
              </a:ext>
            </a:extLst>
          </p:cNvPr>
          <p:cNvCxnSpPr>
            <a:cxnSpLocks/>
          </p:cNvCxnSpPr>
          <p:nvPr/>
        </p:nvCxnSpPr>
        <p:spPr>
          <a:xfrm flipH="1" flipV="1">
            <a:off x="7315201" y="4144488"/>
            <a:ext cx="753545" cy="54326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D257948-0631-45F0-9BD5-EC3CF05204E9}"/>
              </a:ext>
            </a:extLst>
          </p:cNvPr>
          <p:cNvSpPr txBox="1"/>
          <p:nvPr/>
        </p:nvSpPr>
        <p:spPr>
          <a:xfrm>
            <a:off x="7606809" y="4687752"/>
            <a:ext cx="2489690" cy="461665"/>
          </a:xfrm>
          <a:prstGeom prst="rect">
            <a:avLst/>
          </a:prstGeom>
          <a:noFill/>
        </p:spPr>
        <p:txBody>
          <a:bodyPr wrap="square" rtlCol="0">
            <a:spAutoFit/>
          </a:bodyPr>
          <a:lstStyle/>
          <a:p>
            <a:r>
              <a:rPr lang="en-US" sz="2400" dirty="0"/>
              <a:t>Myelin</a:t>
            </a:r>
          </a:p>
        </p:txBody>
      </p:sp>
      <p:cxnSp>
        <p:nvCxnSpPr>
          <p:cNvPr id="20" name="Straight Arrow Connector 19">
            <a:extLst>
              <a:ext uri="{FF2B5EF4-FFF2-40B4-BE49-F238E27FC236}">
                <a16:creationId xmlns:a16="http://schemas.microsoft.com/office/drawing/2014/main" id="{8A281C5F-2F01-4393-BD8F-F1258729EC01}"/>
              </a:ext>
            </a:extLst>
          </p:cNvPr>
          <p:cNvCxnSpPr>
            <a:cxnSpLocks/>
          </p:cNvCxnSpPr>
          <p:nvPr/>
        </p:nvCxnSpPr>
        <p:spPr>
          <a:xfrm flipV="1">
            <a:off x="2479924" y="4049486"/>
            <a:ext cx="975795" cy="60344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0793F5E-E738-4587-8479-A58404DCFF42}"/>
              </a:ext>
            </a:extLst>
          </p:cNvPr>
          <p:cNvSpPr txBox="1"/>
          <p:nvPr/>
        </p:nvSpPr>
        <p:spPr>
          <a:xfrm>
            <a:off x="2017986" y="4652927"/>
            <a:ext cx="2489690" cy="461665"/>
          </a:xfrm>
          <a:prstGeom prst="rect">
            <a:avLst/>
          </a:prstGeom>
          <a:noFill/>
        </p:spPr>
        <p:txBody>
          <a:bodyPr wrap="square" rtlCol="0">
            <a:spAutoFit/>
          </a:bodyPr>
          <a:lstStyle/>
          <a:p>
            <a:r>
              <a:rPr lang="en-US" sz="2400" dirty="0"/>
              <a:t>Axon</a:t>
            </a:r>
          </a:p>
        </p:txBody>
      </p:sp>
      <p:sp>
        <p:nvSpPr>
          <p:cNvPr id="24" name="TextBox 23">
            <a:extLst>
              <a:ext uri="{FF2B5EF4-FFF2-40B4-BE49-F238E27FC236}">
                <a16:creationId xmlns:a16="http://schemas.microsoft.com/office/drawing/2014/main" id="{4EFE2506-A68F-4717-B75A-D8485BA1DB4E}"/>
              </a:ext>
            </a:extLst>
          </p:cNvPr>
          <p:cNvSpPr txBox="1"/>
          <p:nvPr/>
        </p:nvSpPr>
        <p:spPr>
          <a:xfrm>
            <a:off x="1392472" y="6161062"/>
            <a:ext cx="6096000" cy="461665"/>
          </a:xfrm>
          <a:prstGeom prst="rect">
            <a:avLst/>
          </a:prstGeom>
          <a:noFill/>
        </p:spPr>
        <p:txBody>
          <a:bodyPr wrap="square">
            <a:spAutoFit/>
          </a:bodyPr>
          <a:lstStyle/>
          <a:p>
            <a:r>
              <a:rPr lang="en-US" sz="1200" b="0" i="0" dirty="0">
                <a:solidFill>
                  <a:srgbClr val="54595D"/>
                </a:solidFill>
                <a:effectLst/>
                <a:latin typeface="Arial" panose="020B0604020202020204" pitchFamily="34" charset="0"/>
              </a:rPr>
              <a:t>Artwork by Holly Fischer - </a:t>
            </a:r>
            <a:r>
              <a:rPr lang="en-US" sz="1200" b="0" i="0" u="none" strike="noStrike" dirty="0">
                <a:solidFill>
                  <a:srgbClr val="0645AD"/>
                </a:solidFill>
                <a:effectLst/>
                <a:latin typeface="Arial" panose="020B0604020202020204" pitchFamily="34" charset="0"/>
                <a:hlinkClick r:id="rId3"/>
              </a:rPr>
              <a:t>http://open.umich.edu/education/med/resources/second-look-series/materials</a:t>
            </a:r>
            <a:r>
              <a:rPr lang="en-US" sz="1200" b="0" i="0" dirty="0">
                <a:solidFill>
                  <a:srgbClr val="54595D"/>
                </a:solidFill>
                <a:effectLst/>
                <a:latin typeface="Arial" panose="020B0604020202020204" pitchFamily="34" charset="0"/>
              </a:rPr>
              <a:t> - CNS Slide 9</a:t>
            </a:r>
            <a:endParaRPr lang="en-US" sz="1200" dirty="0"/>
          </a:p>
        </p:txBody>
      </p:sp>
      <p:sp>
        <p:nvSpPr>
          <p:cNvPr id="25" name="TextBox 24">
            <a:extLst>
              <a:ext uri="{FF2B5EF4-FFF2-40B4-BE49-F238E27FC236}">
                <a16:creationId xmlns:a16="http://schemas.microsoft.com/office/drawing/2014/main" id="{ED5B3C97-8AD9-49AA-B3BE-83C77835FB18}"/>
              </a:ext>
            </a:extLst>
          </p:cNvPr>
          <p:cNvSpPr txBox="1"/>
          <p:nvPr/>
        </p:nvSpPr>
        <p:spPr>
          <a:xfrm>
            <a:off x="1392472" y="5880918"/>
            <a:ext cx="6096000" cy="369332"/>
          </a:xfrm>
          <a:prstGeom prst="rect">
            <a:avLst/>
          </a:prstGeom>
          <a:noFill/>
        </p:spPr>
        <p:txBody>
          <a:bodyPr wrap="square">
            <a:spAutoFit/>
          </a:bodyPr>
          <a:lstStyle/>
          <a:p>
            <a:r>
              <a:rPr lang="en-US" dirty="0"/>
              <a:t>Marques et al. 2016</a:t>
            </a:r>
          </a:p>
        </p:txBody>
      </p:sp>
    </p:spTree>
    <p:extLst>
      <p:ext uri="{BB962C8B-B14F-4D97-AF65-F5344CB8AC3E}">
        <p14:creationId xmlns:p14="http://schemas.microsoft.com/office/powerpoint/2010/main" val="3668336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D6F15-937F-432F-AD08-F0B1AFB7E564}"/>
              </a:ext>
            </a:extLst>
          </p:cNvPr>
          <p:cNvSpPr>
            <a:spLocks noGrp="1"/>
          </p:cNvSpPr>
          <p:nvPr>
            <p:ph type="ctrTitle"/>
          </p:nvPr>
        </p:nvSpPr>
        <p:spPr/>
        <p:txBody>
          <a:bodyPr/>
          <a:lstStyle/>
          <a:p>
            <a:r>
              <a:rPr lang="en-US" dirty="0"/>
              <a:t>Distributions</a:t>
            </a:r>
          </a:p>
        </p:txBody>
      </p:sp>
      <p:sp>
        <p:nvSpPr>
          <p:cNvPr id="6" name="Date Placeholder 5">
            <a:extLst>
              <a:ext uri="{FF2B5EF4-FFF2-40B4-BE49-F238E27FC236}">
                <a16:creationId xmlns:a16="http://schemas.microsoft.com/office/drawing/2014/main" id="{9930C7C9-EA1B-4F9F-A9B6-6B51F385F19A}"/>
              </a:ext>
            </a:extLst>
          </p:cNvPr>
          <p:cNvSpPr>
            <a:spLocks noGrp="1"/>
          </p:cNvSpPr>
          <p:nvPr>
            <p:ph type="dt" sz="half" idx="10"/>
          </p:nvPr>
        </p:nvSpPr>
        <p:spPr/>
        <p:txBody>
          <a:bodyPr/>
          <a:lstStyle/>
          <a:p>
            <a:fld id="{D47A9A36-4EB0-BF46-AE48-7CDA251B954B}" type="datetime1">
              <a:rPr lang="en-US" smtClean="0"/>
              <a:t>4/26/2022</a:t>
            </a:fld>
            <a:endParaRPr lang="en-US" dirty="0"/>
          </a:p>
        </p:txBody>
      </p:sp>
      <p:sp>
        <p:nvSpPr>
          <p:cNvPr id="7" name="Slide Number Placeholder 6">
            <a:extLst>
              <a:ext uri="{FF2B5EF4-FFF2-40B4-BE49-F238E27FC236}">
                <a16:creationId xmlns:a16="http://schemas.microsoft.com/office/drawing/2014/main" id="{9F3C1BEB-1F67-4290-8793-A2D4D9BDD5DA}"/>
              </a:ext>
            </a:extLst>
          </p:cNvPr>
          <p:cNvSpPr>
            <a:spLocks noGrp="1"/>
          </p:cNvSpPr>
          <p:nvPr>
            <p:ph type="sldNum" sz="quarter" idx="12"/>
          </p:nvPr>
        </p:nvSpPr>
        <p:spPr/>
        <p:txBody>
          <a:bodyPr/>
          <a:lstStyle/>
          <a:p>
            <a:fld id="{8A7A6979-0714-4377-B894-6BE4C2D6E202}" type="slidenum">
              <a:rPr lang="en-US" smtClean="0"/>
              <a:pPr/>
              <a:t>20</a:t>
            </a:fld>
            <a:endParaRPr lang="en-US" dirty="0"/>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AB2D7666-5920-4FEF-B178-18FFC4E873B7}"/>
                  </a:ext>
                </a:extLst>
              </p:cNvPr>
              <p:cNvSpPr txBox="1"/>
              <p:nvPr/>
            </p:nvSpPr>
            <p:spPr>
              <a:xfrm>
                <a:off x="3272493" y="3328044"/>
                <a:ext cx="7015767"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𝑋</m:t>
                          </m:r>
                        </m:e>
                        <m:sub>
                          <m:r>
                            <a:rPr lang="en-US" sz="3200" b="0" i="1" smtClean="0">
                              <a:latin typeface="Cambria Math" panose="02040503050406030204" pitchFamily="18" charset="0"/>
                            </a:rPr>
                            <m:t>𝑖</m:t>
                          </m:r>
                        </m:sub>
                      </m:sSub>
                      <m:r>
                        <a:rPr lang="en-US" sz="3200" i="1">
                          <a:latin typeface="Cambria Math" panose="02040503050406030204" pitchFamily="18" charset="0"/>
                        </a:rPr>
                        <m:t>~</m:t>
                      </m:r>
                      <m:r>
                        <a:rPr lang="en-US" sz="3200" i="1">
                          <a:latin typeface="Cambria Math" panose="02040503050406030204" pitchFamily="18" charset="0"/>
                        </a:rPr>
                        <m:t>𝑃</m:t>
                      </m:r>
                      <m:d>
                        <m:dPr>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𝑥</m:t>
                              </m:r>
                            </m:e>
                            <m:sub>
                              <m:r>
                                <a:rPr lang="en-US" sz="3200" i="1">
                                  <a:latin typeface="Cambria Math" panose="02040503050406030204" pitchFamily="18" charset="0"/>
                                </a:rPr>
                                <m:t>𝑖</m:t>
                              </m:r>
                            </m:sub>
                          </m:sSub>
                        </m:e>
                        <m:e>
                          <m:sSub>
                            <m:sSubPr>
                              <m:ctrlPr>
                                <a:rPr lang="en-US" sz="3200" i="1">
                                  <a:latin typeface="Cambria Math" panose="02040503050406030204" pitchFamily="18" charset="0"/>
                                </a:rPr>
                              </m:ctrlPr>
                            </m:sSubPr>
                            <m:e>
                              <m:r>
                                <a:rPr lang="en-US" sz="3200" i="1">
                                  <a:latin typeface="Cambria Math" panose="02040503050406030204" pitchFamily="18" charset="0"/>
                                </a:rPr>
                                <m:t>𝜇</m:t>
                              </m:r>
                            </m:e>
                            <m:sub>
                              <m:r>
                                <a:rPr lang="en-US" sz="3200" i="1">
                                  <a:latin typeface="Cambria Math" panose="02040503050406030204" pitchFamily="18" charset="0"/>
                                </a:rPr>
                                <m:t>𝑖</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m:rPr>
                                  <m:sty m:val="p"/>
                                </m:rPr>
                                <a:rPr lang="en-US" sz="3200">
                                  <a:latin typeface="Cambria Math" panose="02040503050406030204" pitchFamily="18" charset="0"/>
                                </a:rPr>
                                <m:t>Σ</m:t>
                              </m:r>
                            </m:e>
                            <m:sub>
                              <m:r>
                                <a:rPr lang="en-US" sz="3200" i="1">
                                  <a:latin typeface="Cambria Math" panose="02040503050406030204" pitchFamily="18" charset="0"/>
                                </a:rPr>
                                <m:t>𝑖</m:t>
                              </m:r>
                            </m:sub>
                          </m:sSub>
                        </m:e>
                      </m:d>
                      <m:r>
                        <a:rPr lang="en-US" sz="3200" i="1">
                          <a:latin typeface="Cambria Math" panose="02040503050406030204" pitchFamily="18" charset="0"/>
                        </a:rPr>
                        <m:t>𝑃</m:t>
                      </m:r>
                      <m:d>
                        <m:dPr>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𝜇</m:t>
                              </m:r>
                            </m:e>
                            <m:sub>
                              <m:r>
                                <a:rPr lang="en-US" sz="3200" i="1">
                                  <a:latin typeface="Cambria Math" panose="02040503050406030204" pitchFamily="18" charset="0"/>
                                </a:rPr>
                                <m:t>𝑖</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m:rPr>
                                  <m:sty m:val="p"/>
                                </m:rPr>
                                <a:rPr lang="en-US" sz="3200">
                                  <a:latin typeface="Cambria Math" panose="02040503050406030204" pitchFamily="18" charset="0"/>
                                </a:rPr>
                                <m:t>Σ</m:t>
                              </m:r>
                            </m:e>
                            <m:sub>
                              <m:r>
                                <a:rPr lang="en-US" sz="3200" i="1">
                                  <a:latin typeface="Cambria Math" panose="02040503050406030204" pitchFamily="18" charset="0"/>
                                </a:rPr>
                                <m:t>𝑖</m:t>
                              </m:r>
                            </m:sub>
                          </m:sSub>
                        </m:e>
                        <m:e>
                          <m:sSub>
                            <m:sSubPr>
                              <m:ctrlPr>
                                <a:rPr lang="en-US" sz="3200" i="1">
                                  <a:latin typeface="Cambria Math" panose="02040503050406030204" pitchFamily="18" charset="0"/>
                                </a:rPr>
                              </m:ctrlPr>
                            </m:sSubPr>
                            <m:e>
                              <m:r>
                                <a:rPr lang="en-US" sz="3200" i="1">
                                  <a:latin typeface="Cambria Math" panose="02040503050406030204" pitchFamily="18" charset="0"/>
                                </a:rPr>
                                <m:t>𝑙</m:t>
                              </m:r>
                            </m:e>
                            <m:sub>
                              <m:r>
                                <a:rPr lang="en-US" sz="3200" i="1">
                                  <a:latin typeface="Cambria Math" panose="02040503050406030204" pitchFamily="18" charset="0"/>
                                </a:rPr>
                                <m:t>𝑖</m:t>
                              </m:r>
                            </m:sub>
                          </m:sSub>
                          <m:r>
                            <a:rPr lang="en-US" sz="3200" i="1">
                              <a:latin typeface="Cambria Math" panose="02040503050406030204" pitchFamily="18" charset="0"/>
                            </a:rPr>
                            <m:t>=</m:t>
                          </m:r>
                          <m:r>
                            <a:rPr lang="en-US" sz="3200" i="1">
                              <a:latin typeface="Cambria Math" panose="02040503050406030204" pitchFamily="18" charset="0"/>
                            </a:rPr>
                            <m:t>𝑓</m:t>
                          </m:r>
                        </m:e>
                      </m:d>
                      <m:r>
                        <a:rPr lang="en-US" sz="3200" i="1">
                          <a:latin typeface="Cambria Math" panose="02040503050406030204" pitchFamily="18" charset="0"/>
                        </a:rPr>
                        <m:t>𝑃</m:t>
                      </m:r>
                      <m:d>
                        <m:dPr>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𝑙</m:t>
                              </m:r>
                            </m:e>
                            <m:sub>
                              <m:r>
                                <a:rPr lang="en-US" sz="3200" i="1">
                                  <a:latin typeface="Cambria Math" panose="02040503050406030204" pitchFamily="18" charset="0"/>
                                </a:rPr>
                                <m:t>𝑖</m:t>
                              </m:r>
                            </m:sub>
                          </m:sSub>
                          <m:r>
                            <a:rPr lang="en-US" sz="3200" i="1">
                              <a:latin typeface="Cambria Math" panose="02040503050406030204" pitchFamily="18" charset="0"/>
                            </a:rPr>
                            <m:t>=</m:t>
                          </m:r>
                          <m:r>
                            <a:rPr lang="en-US" sz="3200" i="1">
                              <a:latin typeface="Cambria Math" panose="02040503050406030204" pitchFamily="18" charset="0"/>
                            </a:rPr>
                            <m:t>𝑓</m:t>
                          </m:r>
                        </m:e>
                      </m:d>
                    </m:oMath>
                  </m:oMathPara>
                </a14:m>
                <a:endParaRPr lang="en-US" sz="3200" dirty="0"/>
              </a:p>
            </p:txBody>
          </p:sp>
        </mc:Choice>
        <mc:Fallback>
          <p:sp>
            <p:nvSpPr>
              <p:cNvPr id="10" name="TextBox 9">
                <a:extLst>
                  <a:ext uri="{FF2B5EF4-FFF2-40B4-BE49-F238E27FC236}">
                    <a16:creationId xmlns:a16="http://schemas.microsoft.com/office/drawing/2014/main" id="{AB2D7666-5920-4FEF-B178-18FFC4E873B7}"/>
                  </a:ext>
                </a:extLst>
              </p:cNvPr>
              <p:cNvSpPr txBox="1">
                <a:spLocks noRot="1" noChangeAspect="1" noMove="1" noResize="1" noEditPoints="1" noAdjustHandles="1" noChangeArrowheads="1" noChangeShapeType="1" noTextEdit="1"/>
              </p:cNvSpPr>
              <p:nvPr/>
            </p:nvSpPr>
            <p:spPr>
              <a:xfrm>
                <a:off x="3272493" y="3328044"/>
                <a:ext cx="7015767" cy="492443"/>
              </a:xfrm>
              <a:prstGeom prst="rect">
                <a:avLst/>
              </a:prstGeom>
              <a:blipFill>
                <a:blip r:embed="rId2"/>
                <a:stretch>
                  <a:fillRect/>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80538E7D-1F1C-4290-AAC7-DF9D01FFE1D8}"/>
              </a:ext>
            </a:extLst>
          </p:cNvPr>
          <p:cNvSpPr txBox="1"/>
          <p:nvPr/>
        </p:nvSpPr>
        <p:spPr>
          <a:xfrm>
            <a:off x="1607820" y="6063365"/>
            <a:ext cx="6096000" cy="369332"/>
          </a:xfrm>
          <a:prstGeom prst="rect">
            <a:avLst/>
          </a:prstGeom>
          <a:noFill/>
        </p:spPr>
        <p:txBody>
          <a:bodyPr wrap="square">
            <a:spAutoFit/>
          </a:bodyPr>
          <a:lstStyle/>
          <a:p>
            <a:r>
              <a:rPr lang="en-US" dirty="0"/>
              <a:t>Lin et al. 2021 </a:t>
            </a:r>
          </a:p>
        </p:txBody>
      </p:sp>
      <p:cxnSp>
        <p:nvCxnSpPr>
          <p:cNvPr id="4" name="Straight Arrow Connector 3">
            <a:extLst>
              <a:ext uri="{FF2B5EF4-FFF2-40B4-BE49-F238E27FC236}">
                <a16:creationId xmlns:a16="http://schemas.microsoft.com/office/drawing/2014/main" id="{76605E1D-5448-4948-BE94-1CDDCDE77BEA}"/>
              </a:ext>
            </a:extLst>
          </p:cNvPr>
          <p:cNvCxnSpPr>
            <a:cxnSpLocks/>
          </p:cNvCxnSpPr>
          <p:nvPr/>
        </p:nvCxnSpPr>
        <p:spPr>
          <a:xfrm>
            <a:off x="8633361" y="2811849"/>
            <a:ext cx="757144" cy="603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24E09EB-CB5F-4C04-9640-47E1B4097E70}"/>
              </a:ext>
            </a:extLst>
          </p:cNvPr>
          <p:cNvCxnSpPr>
            <a:cxnSpLocks/>
          </p:cNvCxnSpPr>
          <p:nvPr/>
        </p:nvCxnSpPr>
        <p:spPr>
          <a:xfrm flipH="1" flipV="1">
            <a:off x="6662057" y="3928130"/>
            <a:ext cx="546265" cy="748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D200021-D6C1-4B75-969B-93F35228D129}"/>
              </a:ext>
            </a:extLst>
          </p:cNvPr>
          <p:cNvCxnSpPr>
            <a:cxnSpLocks/>
          </p:cNvCxnSpPr>
          <p:nvPr/>
        </p:nvCxnSpPr>
        <p:spPr>
          <a:xfrm>
            <a:off x="4512623" y="2811849"/>
            <a:ext cx="391886" cy="516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7EB2BB4-AE9A-4200-A5D3-063D8037B62E}"/>
              </a:ext>
            </a:extLst>
          </p:cNvPr>
          <p:cNvSpPr txBox="1"/>
          <p:nvPr/>
        </p:nvSpPr>
        <p:spPr>
          <a:xfrm>
            <a:off x="7448742" y="2316994"/>
            <a:ext cx="2955013" cy="369332"/>
          </a:xfrm>
          <a:prstGeom prst="rect">
            <a:avLst/>
          </a:prstGeom>
          <a:noFill/>
        </p:spPr>
        <p:txBody>
          <a:bodyPr wrap="square" rtlCol="0">
            <a:spAutoFit/>
          </a:bodyPr>
          <a:lstStyle/>
          <a:p>
            <a:r>
              <a:rPr lang="en-US" dirty="0"/>
              <a:t>Pick a trajectory</a:t>
            </a:r>
          </a:p>
        </p:txBody>
      </p:sp>
      <p:sp>
        <p:nvSpPr>
          <p:cNvPr id="21" name="TextBox 20">
            <a:extLst>
              <a:ext uri="{FF2B5EF4-FFF2-40B4-BE49-F238E27FC236}">
                <a16:creationId xmlns:a16="http://schemas.microsoft.com/office/drawing/2014/main" id="{15B32BB5-BE5A-4A85-A8F4-282E977547EF}"/>
              </a:ext>
            </a:extLst>
          </p:cNvPr>
          <p:cNvSpPr txBox="1"/>
          <p:nvPr/>
        </p:nvSpPr>
        <p:spPr>
          <a:xfrm>
            <a:off x="5971235" y="4796146"/>
            <a:ext cx="2955013" cy="646331"/>
          </a:xfrm>
          <a:prstGeom prst="rect">
            <a:avLst/>
          </a:prstGeom>
          <a:noFill/>
        </p:spPr>
        <p:txBody>
          <a:bodyPr wrap="square" rtlCol="0">
            <a:spAutoFit/>
          </a:bodyPr>
          <a:lstStyle/>
          <a:p>
            <a:r>
              <a:rPr lang="en-US" dirty="0"/>
              <a:t>Pick a point on that trajectory</a:t>
            </a:r>
          </a:p>
        </p:txBody>
      </p:sp>
      <p:sp>
        <p:nvSpPr>
          <p:cNvPr id="22" name="TextBox 21">
            <a:extLst>
              <a:ext uri="{FF2B5EF4-FFF2-40B4-BE49-F238E27FC236}">
                <a16:creationId xmlns:a16="http://schemas.microsoft.com/office/drawing/2014/main" id="{A39ED9DF-4311-4DC6-B6CB-8123784B15E9}"/>
              </a:ext>
            </a:extLst>
          </p:cNvPr>
          <p:cNvSpPr txBox="1"/>
          <p:nvPr/>
        </p:nvSpPr>
        <p:spPr>
          <a:xfrm>
            <a:off x="2801495" y="2178494"/>
            <a:ext cx="2955013" cy="646331"/>
          </a:xfrm>
          <a:prstGeom prst="rect">
            <a:avLst/>
          </a:prstGeom>
          <a:noFill/>
        </p:spPr>
        <p:txBody>
          <a:bodyPr wrap="square" rtlCol="0">
            <a:spAutoFit/>
          </a:bodyPr>
          <a:lstStyle/>
          <a:p>
            <a:r>
              <a:rPr lang="en-US" dirty="0"/>
              <a:t>Add Gaussian noise centered at that point</a:t>
            </a:r>
          </a:p>
        </p:txBody>
      </p:sp>
    </p:spTree>
    <p:extLst>
      <p:ext uri="{BB962C8B-B14F-4D97-AF65-F5344CB8AC3E}">
        <p14:creationId xmlns:p14="http://schemas.microsoft.com/office/powerpoint/2010/main" val="3348108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03D11-32D0-4B51-88B9-A3A336299923}"/>
              </a:ext>
            </a:extLst>
          </p:cNvPr>
          <p:cNvSpPr>
            <a:spLocks noGrp="1"/>
          </p:cNvSpPr>
          <p:nvPr>
            <p:ph type="ctrTitle"/>
          </p:nvPr>
        </p:nvSpPr>
        <p:spPr/>
        <p:txBody>
          <a:bodyPr/>
          <a:lstStyle/>
          <a:p>
            <a:r>
              <a:rPr lang="en-US" dirty="0"/>
              <a:t>Data</a:t>
            </a:r>
          </a:p>
        </p:txBody>
      </p:sp>
      <p:pic>
        <p:nvPicPr>
          <p:cNvPr id="9" name="Content Placeholder 8" descr="Chart&#10;&#10;Description automatically generated">
            <a:extLst>
              <a:ext uri="{FF2B5EF4-FFF2-40B4-BE49-F238E27FC236}">
                <a16:creationId xmlns:a16="http://schemas.microsoft.com/office/drawing/2014/main" id="{B448A519-9A29-40B6-AD9C-102F01E21DB8}"/>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948436" y="1033154"/>
            <a:ext cx="4295127" cy="3450041"/>
          </a:xfrm>
        </p:spPr>
      </p:pic>
      <p:sp>
        <p:nvSpPr>
          <p:cNvPr id="6" name="Date Placeholder 5">
            <a:extLst>
              <a:ext uri="{FF2B5EF4-FFF2-40B4-BE49-F238E27FC236}">
                <a16:creationId xmlns:a16="http://schemas.microsoft.com/office/drawing/2014/main" id="{CF76575A-2D45-46E3-ABA4-D0952E99FAC8}"/>
              </a:ext>
            </a:extLst>
          </p:cNvPr>
          <p:cNvSpPr>
            <a:spLocks noGrp="1"/>
          </p:cNvSpPr>
          <p:nvPr>
            <p:ph type="dt" sz="half" idx="10"/>
          </p:nvPr>
        </p:nvSpPr>
        <p:spPr/>
        <p:txBody>
          <a:bodyPr/>
          <a:lstStyle/>
          <a:p>
            <a:fld id="{D47A9A36-4EB0-BF46-AE48-7CDA251B954B}" type="datetime1">
              <a:rPr lang="en-US" smtClean="0"/>
              <a:t>4/26/2022</a:t>
            </a:fld>
            <a:endParaRPr lang="en-US" dirty="0"/>
          </a:p>
        </p:txBody>
      </p:sp>
      <p:sp>
        <p:nvSpPr>
          <p:cNvPr id="7" name="Slide Number Placeholder 6">
            <a:extLst>
              <a:ext uri="{FF2B5EF4-FFF2-40B4-BE49-F238E27FC236}">
                <a16:creationId xmlns:a16="http://schemas.microsoft.com/office/drawing/2014/main" id="{A7D1F827-FD58-448F-BA46-F89526CF182F}"/>
              </a:ext>
            </a:extLst>
          </p:cNvPr>
          <p:cNvSpPr>
            <a:spLocks noGrp="1"/>
          </p:cNvSpPr>
          <p:nvPr>
            <p:ph type="sldNum" sz="quarter" idx="12"/>
          </p:nvPr>
        </p:nvSpPr>
        <p:spPr/>
        <p:txBody>
          <a:bodyPr/>
          <a:lstStyle/>
          <a:p>
            <a:fld id="{8A7A6979-0714-4377-B894-6BE4C2D6E202}" type="slidenum">
              <a:rPr lang="en-US" smtClean="0"/>
              <a:pPr/>
              <a:t>21</a:t>
            </a:fld>
            <a:endParaRPr lang="en-US" dirty="0"/>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E870F57E-D29B-4847-B1B2-7654437B3491}"/>
                  </a:ext>
                </a:extLst>
              </p:cNvPr>
              <p:cNvSpPr txBox="1"/>
              <p:nvPr/>
            </p:nvSpPr>
            <p:spPr>
              <a:xfrm>
                <a:off x="3272493" y="5040693"/>
                <a:ext cx="6243504"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𝑋</m:t>
                          </m:r>
                        </m:e>
                        <m:sub>
                          <m:r>
                            <a:rPr lang="en-US" sz="3200" b="0" i="1" smtClean="0">
                              <a:latin typeface="Cambria Math" panose="02040503050406030204" pitchFamily="18" charset="0"/>
                            </a:rPr>
                            <m:t>𝑖</m:t>
                          </m:r>
                        </m:sub>
                      </m:sSub>
                      <m:r>
                        <a:rPr lang="en-US" sz="3200" i="1">
                          <a:latin typeface="Cambria Math" panose="02040503050406030204" pitchFamily="18" charset="0"/>
                        </a:rPr>
                        <m:t>~</m:t>
                      </m:r>
                      <m:r>
                        <a:rPr lang="en-US" sz="3200" i="1">
                          <a:latin typeface="Cambria Math" panose="02040503050406030204" pitchFamily="18" charset="0"/>
                        </a:rPr>
                        <m:t>𝑃</m:t>
                      </m:r>
                      <m:d>
                        <m:dPr>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𝑥</m:t>
                              </m:r>
                            </m:e>
                            <m:sub>
                              <m:r>
                                <a:rPr lang="en-US" sz="3200" i="1">
                                  <a:latin typeface="Cambria Math" panose="02040503050406030204" pitchFamily="18" charset="0"/>
                                </a:rPr>
                                <m:t>𝑖</m:t>
                              </m:r>
                            </m:sub>
                          </m:sSub>
                        </m:e>
                        <m:e>
                          <m:sSub>
                            <m:sSubPr>
                              <m:ctrlPr>
                                <a:rPr lang="en-US" sz="3200" i="1">
                                  <a:latin typeface="Cambria Math" panose="02040503050406030204" pitchFamily="18" charset="0"/>
                                </a:rPr>
                              </m:ctrlPr>
                            </m:sSubPr>
                            <m:e>
                              <m:r>
                                <a:rPr lang="en-US" sz="3200" i="1">
                                  <a:latin typeface="Cambria Math" panose="02040503050406030204" pitchFamily="18" charset="0"/>
                                </a:rPr>
                                <m:t>𝜇</m:t>
                              </m:r>
                            </m:e>
                            <m:sub>
                              <m:r>
                                <a:rPr lang="en-US" sz="3200" i="1">
                                  <a:latin typeface="Cambria Math" panose="02040503050406030204" pitchFamily="18" charset="0"/>
                                </a:rPr>
                                <m:t>𝑖</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m:rPr>
                                  <m:sty m:val="p"/>
                                </m:rPr>
                                <a:rPr lang="en-US" sz="3200">
                                  <a:latin typeface="Cambria Math" panose="02040503050406030204" pitchFamily="18" charset="0"/>
                                </a:rPr>
                                <m:t>Σ</m:t>
                              </m:r>
                            </m:e>
                            <m:sub>
                              <m:r>
                                <a:rPr lang="en-US" sz="3200" i="1">
                                  <a:latin typeface="Cambria Math" panose="02040503050406030204" pitchFamily="18" charset="0"/>
                                </a:rPr>
                                <m:t>𝑖</m:t>
                              </m:r>
                            </m:sub>
                          </m:sSub>
                        </m:e>
                      </m:d>
                      <m:r>
                        <a:rPr lang="en-US" sz="3200" i="1">
                          <a:latin typeface="Cambria Math" panose="02040503050406030204" pitchFamily="18" charset="0"/>
                        </a:rPr>
                        <m:t>𝑃</m:t>
                      </m:r>
                      <m:d>
                        <m:dPr>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𝜇</m:t>
                              </m:r>
                            </m:e>
                            <m:sub>
                              <m:r>
                                <a:rPr lang="en-US" sz="3200" i="1">
                                  <a:latin typeface="Cambria Math" panose="02040503050406030204" pitchFamily="18" charset="0"/>
                                </a:rPr>
                                <m:t>𝑖</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m:rPr>
                                  <m:sty m:val="p"/>
                                </m:rPr>
                                <a:rPr lang="en-US" sz="3200">
                                  <a:latin typeface="Cambria Math" panose="02040503050406030204" pitchFamily="18" charset="0"/>
                                </a:rPr>
                                <m:t>Σ</m:t>
                              </m:r>
                            </m:e>
                            <m:sub>
                              <m:r>
                                <a:rPr lang="en-US" sz="3200" i="1">
                                  <a:latin typeface="Cambria Math" panose="02040503050406030204" pitchFamily="18" charset="0"/>
                                </a:rPr>
                                <m:t>𝑖</m:t>
                              </m:r>
                            </m:sub>
                          </m:sSub>
                        </m:e>
                        <m:e>
                          <m:sSub>
                            <m:sSubPr>
                              <m:ctrlPr>
                                <a:rPr lang="en-US" sz="3200" i="1">
                                  <a:latin typeface="Cambria Math" panose="02040503050406030204" pitchFamily="18" charset="0"/>
                                </a:rPr>
                              </m:ctrlPr>
                            </m:sSubPr>
                            <m:e>
                              <m:r>
                                <a:rPr lang="en-US" sz="3200" i="1">
                                  <a:latin typeface="Cambria Math" panose="02040503050406030204" pitchFamily="18" charset="0"/>
                                </a:rPr>
                                <m:t>𝑙</m:t>
                              </m:r>
                            </m:e>
                            <m:sub>
                              <m:r>
                                <a:rPr lang="en-US" sz="3200" i="1">
                                  <a:latin typeface="Cambria Math" panose="02040503050406030204" pitchFamily="18" charset="0"/>
                                </a:rPr>
                                <m:t>𝑖</m:t>
                              </m:r>
                            </m:sub>
                          </m:sSub>
                        </m:e>
                      </m:d>
                      <m:r>
                        <a:rPr lang="en-US" sz="3200" i="1">
                          <a:latin typeface="Cambria Math" panose="02040503050406030204" pitchFamily="18" charset="0"/>
                        </a:rPr>
                        <m:t>𝑃</m:t>
                      </m:r>
                      <m:d>
                        <m:dPr>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𝑙</m:t>
                              </m:r>
                            </m:e>
                            <m:sub>
                              <m:r>
                                <a:rPr lang="en-US" sz="3200" i="1">
                                  <a:latin typeface="Cambria Math" panose="02040503050406030204" pitchFamily="18" charset="0"/>
                                </a:rPr>
                                <m:t>𝑖</m:t>
                              </m:r>
                            </m:sub>
                          </m:sSub>
                          <m:r>
                            <a:rPr lang="en-US" sz="3200" i="1">
                              <a:latin typeface="Cambria Math" panose="02040503050406030204" pitchFamily="18" charset="0"/>
                            </a:rPr>
                            <m:t>=</m:t>
                          </m:r>
                          <m:r>
                            <a:rPr lang="en-US" sz="3200" i="1">
                              <a:latin typeface="Cambria Math" panose="02040503050406030204" pitchFamily="18" charset="0"/>
                            </a:rPr>
                            <m:t>𝑓</m:t>
                          </m:r>
                        </m:e>
                      </m:d>
                    </m:oMath>
                  </m:oMathPara>
                </a14:m>
                <a:endParaRPr lang="en-US" sz="3200" dirty="0"/>
              </a:p>
            </p:txBody>
          </p:sp>
        </mc:Choice>
        <mc:Fallback>
          <p:sp>
            <p:nvSpPr>
              <p:cNvPr id="8" name="TextBox 7">
                <a:extLst>
                  <a:ext uri="{FF2B5EF4-FFF2-40B4-BE49-F238E27FC236}">
                    <a16:creationId xmlns:a16="http://schemas.microsoft.com/office/drawing/2014/main" id="{E870F57E-D29B-4847-B1B2-7654437B3491}"/>
                  </a:ext>
                </a:extLst>
              </p:cNvPr>
              <p:cNvSpPr txBox="1">
                <a:spLocks noRot="1" noChangeAspect="1" noMove="1" noResize="1" noEditPoints="1" noAdjustHandles="1" noChangeArrowheads="1" noChangeShapeType="1" noTextEdit="1"/>
              </p:cNvSpPr>
              <p:nvPr/>
            </p:nvSpPr>
            <p:spPr>
              <a:xfrm>
                <a:off x="3272493" y="5040693"/>
                <a:ext cx="6243504" cy="492443"/>
              </a:xfrm>
              <a:prstGeom prst="rect">
                <a:avLst/>
              </a:prstGeom>
              <a:blipFill>
                <a:blip r:embed="rId3"/>
                <a:stretch>
                  <a:fillRect/>
                </a:stretch>
              </a:blipFill>
            </p:spPr>
            <p:txBody>
              <a:bodyPr/>
              <a:lstStyle/>
              <a:p>
                <a:r>
                  <a:rPr lang="en-US">
                    <a:noFill/>
                  </a:rPr>
                  <a:t> </a:t>
                </a:r>
              </a:p>
            </p:txBody>
          </p:sp>
        </mc:Fallback>
      </mc:AlternateContent>
      <p:cxnSp>
        <p:nvCxnSpPr>
          <p:cNvPr id="4" name="Straight Arrow Connector 3">
            <a:extLst>
              <a:ext uri="{FF2B5EF4-FFF2-40B4-BE49-F238E27FC236}">
                <a16:creationId xmlns:a16="http://schemas.microsoft.com/office/drawing/2014/main" id="{4672C07E-D429-4B8D-9E6B-8A0A10850862}"/>
              </a:ext>
            </a:extLst>
          </p:cNvPr>
          <p:cNvCxnSpPr/>
          <p:nvPr/>
        </p:nvCxnSpPr>
        <p:spPr>
          <a:xfrm flipH="1" flipV="1">
            <a:off x="8087096" y="4025735"/>
            <a:ext cx="641268" cy="101495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6838ADFA-5150-493F-867D-F9475974140C}"/>
                  </a:ext>
                </a:extLst>
              </p:cNvPr>
              <p:cNvSpPr txBox="1"/>
              <p:nvPr/>
            </p:nvSpPr>
            <p:spPr>
              <a:xfrm>
                <a:off x="3265752" y="5824631"/>
                <a:ext cx="2761140" cy="5320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𝑌</m:t>
                          </m:r>
                        </m:e>
                        <m:sub>
                          <m:r>
                            <a:rPr lang="en-US" sz="3200" b="0" i="1" smtClean="0">
                              <a:latin typeface="Cambria Math" panose="02040503050406030204" pitchFamily="18" charset="0"/>
                            </a:rPr>
                            <m:t>𝑗</m:t>
                          </m:r>
                        </m:sub>
                      </m:sSub>
                      <m:r>
                        <a:rPr lang="en-US" sz="3200" b="0" i="1" smtClean="0">
                          <a:latin typeface="Cambria Math" panose="02040503050406030204" pitchFamily="18" charset="0"/>
                        </a:rPr>
                        <m:t>~</m:t>
                      </m:r>
                      <m:r>
                        <a:rPr lang="en-US" sz="3200" b="0" i="1" smtClean="0">
                          <a:latin typeface="Cambria Math" panose="02040503050406030204" pitchFamily="18" charset="0"/>
                        </a:rPr>
                        <m:t>𝑁</m:t>
                      </m:r>
                      <m:r>
                        <a:rPr lang="en-US" sz="3200" b="0" i="1" smtClean="0">
                          <a:latin typeface="Cambria Math" panose="02040503050406030204" pitchFamily="18" charset="0"/>
                        </a:rPr>
                        <m:t>(0.5,0.02)</m:t>
                      </m:r>
                    </m:oMath>
                  </m:oMathPara>
                </a14:m>
                <a:endParaRPr lang="en-US" sz="3200" dirty="0"/>
              </a:p>
            </p:txBody>
          </p:sp>
        </mc:Choice>
        <mc:Fallback>
          <p:sp>
            <p:nvSpPr>
              <p:cNvPr id="10" name="TextBox 9">
                <a:extLst>
                  <a:ext uri="{FF2B5EF4-FFF2-40B4-BE49-F238E27FC236}">
                    <a16:creationId xmlns:a16="http://schemas.microsoft.com/office/drawing/2014/main" id="{6838ADFA-5150-493F-867D-F9475974140C}"/>
                  </a:ext>
                </a:extLst>
              </p:cNvPr>
              <p:cNvSpPr txBox="1">
                <a:spLocks noRot="1" noChangeAspect="1" noMove="1" noResize="1" noEditPoints="1" noAdjustHandles="1" noChangeArrowheads="1" noChangeShapeType="1" noTextEdit="1"/>
              </p:cNvSpPr>
              <p:nvPr/>
            </p:nvSpPr>
            <p:spPr>
              <a:xfrm>
                <a:off x="3265752" y="5824631"/>
                <a:ext cx="2761140" cy="532005"/>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704469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D6F15-937F-432F-AD08-F0B1AFB7E564}"/>
              </a:ext>
            </a:extLst>
          </p:cNvPr>
          <p:cNvSpPr>
            <a:spLocks noGrp="1"/>
          </p:cNvSpPr>
          <p:nvPr>
            <p:ph type="ctrTitle"/>
          </p:nvPr>
        </p:nvSpPr>
        <p:spPr/>
        <p:txBody>
          <a:bodyPr/>
          <a:lstStyle/>
          <a:p>
            <a:r>
              <a:rPr lang="en-US" dirty="0"/>
              <a:t>Distributions</a:t>
            </a:r>
          </a:p>
        </p:txBody>
      </p:sp>
      <p:sp>
        <p:nvSpPr>
          <p:cNvPr id="6" name="Date Placeholder 5">
            <a:extLst>
              <a:ext uri="{FF2B5EF4-FFF2-40B4-BE49-F238E27FC236}">
                <a16:creationId xmlns:a16="http://schemas.microsoft.com/office/drawing/2014/main" id="{9930C7C9-EA1B-4F9F-A9B6-6B51F385F19A}"/>
              </a:ext>
            </a:extLst>
          </p:cNvPr>
          <p:cNvSpPr>
            <a:spLocks noGrp="1"/>
          </p:cNvSpPr>
          <p:nvPr>
            <p:ph type="dt" sz="half" idx="10"/>
          </p:nvPr>
        </p:nvSpPr>
        <p:spPr/>
        <p:txBody>
          <a:bodyPr/>
          <a:lstStyle/>
          <a:p>
            <a:fld id="{D47A9A36-4EB0-BF46-AE48-7CDA251B954B}" type="datetime1">
              <a:rPr lang="en-US" smtClean="0"/>
              <a:t>4/26/2022</a:t>
            </a:fld>
            <a:endParaRPr lang="en-US" dirty="0"/>
          </a:p>
        </p:txBody>
      </p:sp>
      <p:sp>
        <p:nvSpPr>
          <p:cNvPr id="7" name="Slide Number Placeholder 6">
            <a:extLst>
              <a:ext uri="{FF2B5EF4-FFF2-40B4-BE49-F238E27FC236}">
                <a16:creationId xmlns:a16="http://schemas.microsoft.com/office/drawing/2014/main" id="{9F3C1BEB-1F67-4290-8793-A2D4D9BDD5DA}"/>
              </a:ext>
            </a:extLst>
          </p:cNvPr>
          <p:cNvSpPr>
            <a:spLocks noGrp="1"/>
          </p:cNvSpPr>
          <p:nvPr>
            <p:ph type="sldNum" sz="quarter" idx="12"/>
          </p:nvPr>
        </p:nvSpPr>
        <p:spPr/>
        <p:txBody>
          <a:bodyPr/>
          <a:lstStyle/>
          <a:p>
            <a:fld id="{8A7A6979-0714-4377-B894-6BE4C2D6E202}" type="slidenum">
              <a:rPr lang="en-US" smtClean="0"/>
              <a:pPr/>
              <a:t>22</a:t>
            </a:fld>
            <a:endParaRPr lang="en-US" dirty="0"/>
          </a:p>
        </p:txBody>
      </p:sp>
      <p:sp>
        <p:nvSpPr>
          <p:cNvPr id="14" name="TextBox 13">
            <a:extLst>
              <a:ext uri="{FF2B5EF4-FFF2-40B4-BE49-F238E27FC236}">
                <a16:creationId xmlns:a16="http://schemas.microsoft.com/office/drawing/2014/main" id="{80538E7D-1F1C-4290-AAC7-DF9D01FFE1D8}"/>
              </a:ext>
            </a:extLst>
          </p:cNvPr>
          <p:cNvSpPr txBox="1"/>
          <p:nvPr/>
        </p:nvSpPr>
        <p:spPr>
          <a:xfrm>
            <a:off x="1607820" y="6063365"/>
            <a:ext cx="6096000" cy="369332"/>
          </a:xfrm>
          <a:prstGeom prst="rect">
            <a:avLst/>
          </a:prstGeom>
          <a:noFill/>
        </p:spPr>
        <p:txBody>
          <a:bodyPr wrap="square">
            <a:spAutoFit/>
          </a:bodyPr>
          <a:lstStyle/>
          <a:p>
            <a:r>
              <a:rPr lang="en-US" dirty="0"/>
              <a:t>Lin et al. 2021 </a:t>
            </a:r>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35B5C89E-237A-47E9-A0B6-B9D03554F4B4}"/>
                  </a:ext>
                </a:extLst>
              </p:cNvPr>
              <p:cNvSpPr txBox="1"/>
              <p:nvPr/>
            </p:nvSpPr>
            <p:spPr>
              <a:xfrm>
                <a:off x="2588116" y="4021874"/>
                <a:ext cx="2761140" cy="5320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𝑌</m:t>
                          </m:r>
                        </m:e>
                        <m:sub>
                          <m:r>
                            <a:rPr lang="en-US" sz="3200" b="0" i="1" smtClean="0">
                              <a:latin typeface="Cambria Math" panose="02040503050406030204" pitchFamily="18" charset="0"/>
                            </a:rPr>
                            <m:t>𝑗</m:t>
                          </m:r>
                        </m:sub>
                      </m:sSub>
                      <m:r>
                        <a:rPr lang="en-US" sz="3200" b="0" i="1" smtClean="0">
                          <a:latin typeface="Cambria Math" panose="02040503050406030204" pitchFamily="18" charset="0"/>
                        </a:rPr>
                        <m:t>~</m:t>
                      </m:r>
                      <m:r>
                        <a:rPr lang="en-US" sz="3200" b="0" i="1" smtClean="0">
                          <a:latin typeface="Cambria Math" panose="02040503050406030204" pitchFamily="18" charset="0"/>
                        </a:rPr>
                        <m:t>𝑁</m:t>
                      </m:r>
                      <m:r>
                        <a:rPr lang="en-US" sz="3200" b="0" i="1" smtClean="0">
                          <a:latin typeface="Cambria Math" panose="02040503050406030204" pitchFamily="18" charset="0"/>
                        </a:rPr>
                        <m:t>(0.5,0.02)</m:t>
                      </m:r>
                    </m:oMath>
                  </m:oMathPara>
                </a14:m>
                <a:endParaRPr lang="en-US" sz="3200" dirty="0"/>
              </a:p>
            </p:txBody>
          </p:sp>
        </mc:Choice>
        <mc:Fallback>
          <p:sp>
            <p:nvSpPr>
              <p:cNvPr id="15" name="TextBox 14">
                <a:extLst>
                  <a:ext uri="{FF2B5EF4-FFF2-40B4-BE49-F238E27FC236}">
                    <a16:creationId xmlns:a16="http://schemas.microsoft.com/office/drawing/2014/main" id="{35B5C89E-237A-47E9-A0B6-B9D03554F4B4}"/>
                  </a:ext>
                </a:extLst>
              </p:cNvPr>
              <p:cNvSpPr txBox="1">
                <a:spLocks noRot="1" noChangeAspect="1" noMove="1" noResize="1" noEditPoints="1" noAdjustHandles="1" noChangeArrowheads="1" noChangeShapeType="1" noTextEdit="1"/>
              </p:cNvSpPr>
              <p:nvPr/>
            </p:nvSpPr>
            <p:spPr>
              <a:xfrm>
                <a:off x="2588116" y="4021874"/>
                <a:ext cx="2761140" cy="53200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DDEFAF5C-CEB3-4D97-A791-934496451287}"/>
                  </a:ext>
                </a:extLst>
              </p:cNvPr>
              <p:cNvSpPr txBox="1"/>
              <p:nvPr/>
            </p:nvSpPr>
            <p:spPr>
              <a:xfrm>
                <a:off x="2588116" y="2394576"/>
                <a:ext cx="7015767"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𝑋</m:t>
                          </m:r>
                        </m:e>
                        <m:sub>
                          <m:r>
                            <a:rPr lang="en-US" sz="3200" b="0" i="1" smtClean="0">
                              <a:latin typeface="Cambria Math" panose="02040503050406030204" pitchFamily="18" charset="0"/>
                            </a:rPr>
                            <m:t>𝑖</m:t>
                          </m:r>
                        </m:sub>
                      </m:sSub>
                      <m:r>
                        <a:rPr lang="en-US" sz="3200" i="1">
                          <a:latin typeface="Cambria Math" panose="02040503050406030204" pitchFamily="18" charset="0"/>
                        </a:rPr>
                        <m:t>~</m:t>
                      </m:r>
                      <m:r>
                        <a:rPr lang="en-US" sz="3200" i="1">
                          <a:latin typeface="Cambria Math" panose="02040503050406030204" pitchFamily="18" charset="0"/>
                        </a:rPr>
                        <m:t>𝑃</m:t>
                      </m:r>
                      <m:d>
                        <m:dPr>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𝑥</m:t>
                              </m:r>
                            </m:e>
                            <m:sub>
                              <m:r>
                                <a:rPr lang="en-US" sz="3200" i="1">
                                  <a:latin typeface="Cambria Math" panose="02040503050406030204" pitchFamily="18" charset="0"/>
                                </a:rPr>
                                <m:t>𝑖</m:t>
                              </m:r>
                            </m:sub>
                          </m:sSub>
                        </m:e>
                        <m:e>
                          <m:sSub>
                            <m:sSubPr>
                              <m:ctrlPr>
                                <a:rPr lang="en-US" sz="3200" i="1">
                                  <a:latin typeface="Cambria Math" panose="02040503050406030204" pitchFamily="18" charset="0"/>
                                </a:rPr>
                              </m:ctrlPr>
                            </m:sSubPr>
                            <m:e>
                              <m:r>
                                <a:rPr lang="en-US" sz="3200" i="1">
                                  <a:latin typeface="Cambria Math" panose="02040503050406030204" pitchFamily="18" charset="0"/>
                                </a:rPr>
                                <m:t>𝜇</m:t>
                              </m:r>
                            </m:e>
                            <m:sub>
                              <m:r>
                                <a:rPr lang="en-US" sz="3200" i="1">
                                  <a:latin typeface="Cambria Math" panose="02040503050406030204" pitchFamily="18" charset="0"/>
                                </a:rPr>
                                <m:t>𝑖</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m:rPr>
                                  <m:sty m:val="p"/>
                                </m:rPr>
                                <a:rPr lang="en-US" sz="3200">
                                  <a:latin typeface="Cambria Math" panose="02040503050406030204" pitchFamily="18" charset="0"/>
                                </a:rPr>
                                <m:t>Σ</m:t>
                              </m:r>
                            </m:e>
                            <m:sub>
                              <m:r>
                                <a:rPr lang="en-US" sz="3200" i="1">
                                  <a:latin typeface="Cambria Math" panose="02040503050406030204" pitchFamily="18" charset="0"/>
                                </a:rPr>
                                <m:t>𝑖</m:t>
                              </m:r>
                            </m:sub>
                          </m:sSub>
                        </m:e>
                      </m:d>
                      <m:r>
                        <a:rPr lang="en-US" sz="3200" i="1">
                          <a:latin typeface="Cambria Math" panose="02040503050406030204" pitchFamily="18" charset="0"/>
                        </a:rPr>
                        <m:t>𝑃</m:t>
                      </m:r>
                      <m:d>
                        <m:dPr>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𝜇</m:t>
                              </m:r>
                            </m:e>
                            <m:sub>
                              <m:r>
                                <a:rPr lang="en-US" sz="3200" i="1">
                                  <a:latin typeface="Cambria Math" panose="02040503050406030204" pitchFamily="18" charset="0"/>
                                </a:rPr>
                                <m:t>𝑖</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m:rPr>
                                  <m:sty m:val="p"/>
                                </m:rPr>
                                <a:rPr lang="en-US" sz="3200">
                                  <a:latin typeface="Cambria Math" panose="02040503050406030204" pitchFamily="18" charset="0"/>
                                </a:rPr>
                                <m:t>Σ</m:t>
                              </m:r>
                            </m:e>
                            <m:sub>
                              <m:r>
                                <a:rPr lang="en-US" sz="3200" i="1">
                                  <a:latin typeface="Cambria Math" panose="02040503050406030204" pitchFamily="18" charset="0"/>
                                </a:rPr>
                                <m:t>𝑖</m:t>
                              </m:r>
                            </m:sub>
                          </m:sSub>
                        </m:e>
                        <m:e>
                          <m:sSub>
                            <m:sSubPr>
                              <m:ctrlPr>
                                <a:rPr lang="en-US" sz="3200" i="1">
                                  <a:latin typeface="Cambria Math" panose="02040503050406030204" pitchFamily="18" charset="0"/>
                                </a:rPr>
                              </m:ctrlPr>
                            </m:sSubPr>
                            <m:e>
                              <m:r>
                                <a:rPr lang="en-US" sz="3200" i="1">
                                  <a:latin typeface="Cambria Math" panose="02040503050406030204" pitchFamily="18" charset="0"/>
                                </a:rPr>
                                <m:t>𝑙</m:t>
                              </m:r>
                            </m:e>
                            <m:sub>
                              <m:r>
                                <a:rPr lang="en-US" sz="3200" i="1">
                                  <a:latin typeface="Cambria Math" panose="02040503050406030204" pitchFamily="18" charset="0"/>
                                </a:rPr>
                                <m:t>𝑖</m:t>
                              </m:r>
                            </m:sub>
                          </m:sSub>
                          <m:r>
                            <a:rPr lang="en-US" sz="3200" i="1">
                              <a:latin typeface="Cambria Math" panose="02040503050406030204" pitchFamily="18" charset="0"/>
                            </a:rPr>
                            <m:t>=</m:t>
                          </m:r>
                          <m:r>
                            <a:rPr lang="en-US" sz="3200" i="1">
                              <a:latin typeface="Cambria Math" panose="02040503050406030204" pitchFamily="18" charset="0"/>
                            </a:rPr>
                            <m:t>𝑓</m:t>
                          </m:r>
                        </m:e>
                      </m:d>
                      <m:r>
                        <a:rPr lang="en-US" sz="3200" i="1">
                          <a:latin typeface="Cambria Math" panose="02040503050406030204" pitchFamily="18" charset="0"/>
                        </a:rPr>
                        <m:t>𝑃</m:t>
                      </m:r>
                      <m:d>
                        <m:dPr>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𝑙</m:t>
                              </m:r>
                            </m:e>
                            <m:sub>
                              <m:r>
                                <a:rPr lang="en-US" sz="3200" i="1">
                                  <a:latin typeface="Cambria Math" panose="02040503050406030204" pitchFamily="18" charset="0"/>
                                </a:rPr>
                                <m:t>𝑖</m:t>
                              </m:r>
                            </m:sub>
                          </m:sSub>
                          <m:r>
                            <a:rPr lang="en-US" sz="3200" i="1">
                              <a:latin typeface="Cambria Math" panose="02040503050406030204" pitchFamily="18" charset="0"/>
                            </a:rPr>
                            <m:t>=</m:t>
                          </m:r>
                          <m:r>
                            <a:rPr lang="en-US" sz="3200" i="1">
                              <a:latin typeface="Cambria Math" panose="02040503050406030204" pitchFamily="18" charset="0"/>
                            </a:rPr>
                            <m:t>𝑓</m:t>
                          </m:r>
                        </m:e>
                      </m:d>
                    </m:oMath>
                  </m:oMathPara>
                </a14:m>
                <a:endParaRPr lang="en-US" sz="3200" dirty="0"/>
              </a:p>
            </p:txBody>
          </p:sp>
        </mc:Choice>
        <mc:Fallback>
          <p:sp>
            <p:nvSpPr>
              <p:cNvPr id="8" name="TextBox 7">
                <a:extLst>
                  <a:ext uri="{FF2B5EF4-FFF2-40B4-BE49-F238E27FC236}">
                    <a16:creationId xmlns:a16="http://schemas.microsoft.com/office/drawing/2014/main" id="{DDEFAF5C-CEB3-4D97-A791-934496451287}"/>
                  </a:ext>
                </a:extLst>
              </p:cNvPr>
              <p:cNvSpPr txBox="1">
                <a:spLocks noRot="1" noChangeAspect="1" noMove="1" noResize="1" noEditPoints="1" noAdjustHandles="1" noChangeArrowheads="1" noChangeShapeType="1" noTextEdit="1"/>
              </p:cNvSpPr>
              <p:nvPr/>
            </p:nvSpPr>
            <p:spPr>
              <a:xfrm>
                <a:off x="2588116" y="2394576"/>
                <a:ext cx="7015767" cy="492443"/>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830018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5321A-DD59-4DEF-B5DA-61565E0F958E}"/>
              </a:ext>
            </a:extLst>
          </p:cNvPr>
          <p:cNvSpPr>
            <a:spLocks noGrp="1"/>
          </p:cNvSpPr>
          <p:nvPr>
            <p:ph type="ctrTitle"/>
          </p:nvPr>
        </p:nvSpPr>
        <p:spPr/>
        <p:txBody>
          <a:bodyPr/>
          <a:lstStyle/>
          <a:p>
            <a:r>
              <a:rPr lang="en-US" dirty="0"/>
              <a:t>Results</a:t>
            </a:r>
          </a:p>
        </p:txBody>
      </p:sp>
      <p:sp>
        <p:nvSpPr>
          <p:cNvPr id="6" name="Date Placeholder 5">
            <a:extLst>
              <a:ext uri="{FF2B5EF4-FFF2-40B4-BE49-F238E27FC236}">
                <a16:creationId xmlns:a16="http://schemas.microsoft.com/office/drawing/2014/main" id="{B2052C93-9FFB-450D-B775-9BB42167B1AE}"/>
              </a:ext>
            </a:extLst>
          </p:cNvPr>
          <p:cNvSpPr>
            <a:spLocks noGrp="1"/>
          </p:cNvSpPr>
          <p:nvPr>
            <p:ph type="dt" sz="half" idx="10"/>
          </p:nvPr>
        </p:nvSpPr>
        <p:spPr/>
        <p:txBody>
          <a:bodyPr/>
          <a:lstStyle/>
          <a:p>
            <a:fld id="{D47A9A36-4EB0-BF46-AE48-7CDA251B954B}" type="datetime1">
              <a:rPr lang="en-US" smtClean="0"/>
              <a:t>4/26/2022</a:t>
            </a:fld>
            <a:endParaRPr lang="en-US" dirty="0"/>
          </a:p>
        </p:txBody>
      </p:sp>
      <p:sp>
        <p:nvSpPr>
          <p:cNvPr id="7" name="Slide Number Placeholder 6">
            <a:extLst>
              <a:ext uri="{FF2B5EF4-FFF2-40B4-BE49-F238E27FC236}">
                <a16:creationId xmlns:a16="http://schemas.microsoft.com/office/drawing/2014/main" id="{B456F029-3189-4287-B9AF-23BBBE11188E}"/>
              </a:ext>
            </a:extLst>
          </p:cNvPr>
          <p:cNvSpPr>
            <a:spLocks noGrp="1"/>
          </p:cNvSpPr>
          <p:nvPr>
            <p:ph type="sldNum" sz="quarter" idx="12"/>
          </p:nvPr>
        </p:nvSpPr>
        <p:spPr/>
        <p:txBody>
          <a:bodyPr/>
          <a:lstStyle/>
          <a:p>
            <a:fld id="{8A7A6979-0714-4377-B894-6BE4C2D6E202}" type="slidenum">
              <a:rPr lang="en-US" smtClean="0"/>
              <a:pPr/>
              <a:t>23</a:t>
            </a:fld>
            <a:endParaRPr lang="en-US" dirty="0"/>
          </a:p>
        </p:txBody>
      </p:sp>
      <p:pic>
        <p:nvPicPr>
          <p:cNvPr id="9" name="Picture 8">
            <a:extLst>
              <a:ext uri="{FF2B5EF4-FFF2-40B4-BE49-F238E27FC236}">
                <a16:creationId xmlns:a16="http://schemas.microsoft.com/office/drawing/2014/main" id="{C37E1CA0-6321-48A2-8D4F-9C5E05847D8F}"/>
              </a:ext>
            </a:extLst>
          </p:cNvPr>
          <p:cNvPicPr>
            <a:picLocks noChangeAspect="1"/>
          </p:cNvPicPr>
          <p:nvPr/>
        </p:nvPicPr>
        <p:blipFill rotWithShape="1">
          <a:blip r:embed="rId2"/>
          <a:srcRect l="4553" r="51107"/>
          <a:stretch/>
        </p:blipFill>
        <p:spPr>
          <a:xfrm>
            <a:off x="6037744" y="1286661"/>
            <a:ext cx="4634268" cy="3634255"/>
          </a:xfrm>
          <a:prstGeom prst="rect">
            <a:avLst/>
          </a:prstGeom>
        </p:spPr>
      </p:pic>
      <p:pic>
        <p:nvPicPr>
          <p:cNvPr id="8" name="Content Placeholder 8" descr="Chart&#10;&#10;Description automatically generated">
            <a:extLst>
              <a:ext uri="{FF2B5EF4-FFF2-40B4-BE49-F238E27FC236}">
                <a16:creationId xmlns:a16="http://schemas.microsoft.com/office/drawing/2014/main" id="{B6F48D55-EDF8-477E-8360-6F0E954DF35B}"/>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1415716" y="1286661"/>
            <a:ext cx="4524463" cy="3634254"/>
          </a:xfrm>
        </p:spPr>
      </p:pic>
    </p:spTree>
    <p:extLst>
      <p:ext uri="{BB962C8B-B14F-4D97-AF65-F5344CB8AC3E}">
        <p14:creationId xmlns:p14="http://schemas.microsoft.com/office/powerpoint/2010/main" val="175398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1A724-3826-4CC3-9ADB-5DA74FF34809}"/>
              </a:ext>
            </a:extLst>
          </p:cNvPr>
          <p:cNvSpPr>
            <a:spLocks noGrp="1"/>
          </p:cNvSpPr>
          <p:nvPr>
            <p:ph type="ctrTitle"/>
          </p:nvPr>
        </p:nvSpPr>
        <p:spPr/>
        <p:txBody>
          <a:bodyPr/>
          <a:lstStyle/>
          <a:p>
            <a:r>
              <a:rPr lang="en-US" dirty="0"/>
              <a:t>Reparameterization for EM</a:t>
            </a:r>
          </a:p>
        </p:txBody>
      </p:sp>
      <p:sp>
        <p:nvSpPr>
          <p:cNvPr id="6" name="Date Placeholder 5">
            <a:extLst>
              <a:ext uri="{FF2B5EF4-FFF2-40B4-BE49-F238E27FC236}">
                <a16:creationId xmlns:a16="http://schemas.microsoft.com/office/drawing/2014/main" id="{813246BD-4A21-4F42-ADEF-DB07A63D5154}"/>
              </a:ext>
            </a:extLst>
          </p:cNvPr>
          <p:cNvSpPr>
            <a:spLocks noGrp="1"/>
          </p:cNvSpPr>
          <p:nvPr>
            <p:ph type="dt" sz="half" idx="10"/>
          </p:nvPr>
        </p:nvSpPr>
        <p:spPr/>
        <p:txBody>
          <a:bodyPr/>
          <a:lstStyle/>
          <a:p>
            <a:fld id="{D47A9A36-4EB0-BF46-AE48-7CDA251B954B}" type="datetime1">
              <a:rPr lang="en-US" smtClean="0"/>
              <a:t>4/26/2022</a:t>
            </a:fld>
            <a:endParaRPr lang="en-US" dirty="0"/>
          </a:p>
        </p:txBody>
      </p:sp>
      <p:sp>
        <p:nvSpPr>
          <p:cNvPr id="7" name="Slide Number Placeholder 6">
            <a:extLst>
              <a:ext uri="{FF2B5EF4-FFF2-40B4-BE49-F238E27FC236}">
                <a16:creationId xmlns:a16="http://schemas.microsoft.com/office/drawing/2014/main" id="{67E0FBA5-3037-4AD1-91FE-6A61BA8C904E}"/>
              </a:ext>
            </a:extLst>
          </p:cNvPr>
          <p:cNvSpPr>
            <a:spLocks noGrp="1"/>
          </p:cNvSpPr>
          <p:nvPr>
            <p:ph type="sldNum" sz="quarter" idx="12"/>
          </p:nvPr>
        </p:nvSpPr>
        <p:spPr/>
        <p:txBody>
          <a:bodyPr/>
          <a:lstStyle/>
          <a:p>
            <a:fld id="{8A7A6979-0714-4377-B894-6BE4C2D6E202}" type="slidenum">
              <a:rPr lang="en-US" smtClean="0"/>
              <a:pPr/>
              <a:t>24</a:t>
            </a:fld>
            <a:endParaRPr lang="en-US"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F609130-8249-4D73-90E3-EA7C95BDF4F2}"/>
                  </a:ext>
                </a:extLst>
              </p:cNvPr>
              <p:cNvSpPr txBox="1"/>
              <p:nvPr/>
            </p:nvSpPr>
            <p:spPr>
              <a:xfrm>
                <a:off x="3161310" y="1170598"/>
                <a:ext cx="6786829"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𝑋</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e>
                        <m:e>
                          <m:sSub>
                            <m:sSubPr>
                              <m:ctrlPr>
                                <a:rPr lang="en-US" sz="2800" i="1">
                                  <a:latin typeface="Cambria Math" panose="02040503050406030204" pitchFamily="18" charset="0"/>
                                </a:rPr>
                              </m:ctrlPr>
                            </m:sSubPr>
                            <m:e>
                              <m:r>
                                <a:rPr lang="en-US" sz="2800" i="1">
                                  <a:latin typeface="Cambria Math" panose="02040503050406030204" pitchFamily="18" charset="0"/>
                                </a:rPr>
                                <m:t>𝜇</m:t>
                              </m:r>
                            </m:e>
                            <m:sub>
                              <m:r>
                                <a:rPr lang="en-US" sz="2800" i="1">
                                  <a:latin typeface="Cambria Math" panose="02040503050406030204" pitchFamily="18" charset="0"/>
                                </a:rPr>
                                <m:t>𝑖</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m:rPr>
                                  <m:sty m:val="p"/>
                                </m:rPr>
                                <a:rPr lang="en-US" sz="2800">
                                  <a:latin typeface="Cambria Math" panose="02040503050406030204" pitchFamily="18" charset="0"/>
                                </a:rPr>
                                <m:t>Σ</m:t>
                              </m:r>
                            </m:e>
                            <m:sub>
                              <m:r>
                                <a:rPr lang="en-US" sz="2800" i="1">
                                  <a:latin typeface="Cambria Math" panose="02040503050406030204" pitchFamily="18" charset="0"/>
                                </a:rPr>
                                <m:t>𝑖</m:t>
                              </m:r>
                            </m:sub>
                          </m:sSub>
                        </m:e>
                      </m:d>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𝜇</m:t>
                              </m:r>
                            </m:e>
                            <m:sub>
                              <m:r>
                                <a:rPr lang="en-US" sz="2800" i="1">
                                  <a:latin typeface="Cambria Math" panose="02040503050406030204" pitchFamily="18" charset="0"/>
                                </a:rPr>
                                <m:t>𝑖</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m:rPr>
                                  <m:sty m:val="p"/>
                                </m:rPr>
                                <a:rPr lang="en-US" sz="2800">
                                  <a:latin typeface="Cambria Math" panose="02040503050406030204" pitchFamily="18" charset="0"/>
                                </a:rPr>
                                <m:t>Σ</m:t>
                              </m:r>
                            </m:e>
                            <m:sub>
                              <m:r>
                                <a:rPr lang="en-US" sz="2800" i="1">
                                  <a:latin typeface="Cambria Math" panose="02040503050406030204" pitchFamily="18" charset="0"/>
                                </a:rPr>
                                <m:t>𝑖</m:t>
                              </m:r>
                            </m:sub>
                          </m:sSub>
                        </m:e>
                        <m:e>
                          <m:sSub>
                            <m:sSubPr>
                              <m:ctrlPr>
                                <a:rPr lang="en-US" sz="2800" i="1">
                                  <a:latin typeface="Cambria Math" panose="02040503050406030204" pitchFamily="18" charset="0"/>
                                </a:rPr>
                              </m:ctrlPr>
                            </m:sSubPr>
                            <m:e>
                              <m:r>
                                <a:rPr lang="en-US" sz="2800" i="1">
                                  <a:latin typeface="Cambria Math" panose="02040503050406030204" pitchFamily="18" charset="0"/>
                                </a:rPr>
                                <m:t>𝑙</m:t>
                              </m:r>
                            </m:e>
                            <m:sub>
                              <m:r>
                                <a:rPr lang="en-US" sz="2800" i="1">
                                  <a:latin typeface="Cambria Math" panose="02040503050406030204" pitchFamily="18" charset="0"/>
                                </a:rPr>
                                <m:t>𝑖</m:t>
                              </m:r>
                            </m:sub>
                          </m:sSub>
                          <m:r>
                            <a:rPr lang="en-US" sz="2800" i="1">
                              <a:latin typeface="Cambria Math" panose="02040503050406030204" pitchFamily="18" charset="0"/>
                            </a:rPr>
                            <m:t>=</m:t>
                          </m:r>
                          <m:r>
                            <a:rPr lang="en-US" sz="2800" i="1">
                              <a:latin typeface="Cambria Math" panose="02040503050406030204" pitchFamily="18" charset="0"/>
                            </a:rPr>
                            <m:t>𝑓</m:t>
                          </m:r>
                        </m:e>
                      </m:d>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𝑙</m:t>
                              </m:r>
                            </m:e>
                            <m:sub>
                              <m:r>
                                <a:rPr lang="en-US" sz="2800" i="1">
                                  <a:latin typeface="Cambria Math" panose="02040503050406030204" pitchFamily="18" charset="0"/>
                                </a:rPr>
                                <m:t>𝑖</m:t>
                              </m:r>
                            </m:sub>
                          </m:sSub>
                          <m:r>
                            <a:rPr lang="en-US" sz="2800" i="1">
                              <a:latin typeface="Cambria Math" panose="02040503050406030204" pitchFamily="18" charset="0"/>
                            </a:rPr>
                            <m:t>=</m:t>
                          </m:r>
                          <m:r>
                            <a:rPr lang="en-US" sz="2800" i="1">
                              <a:latin typeface="Cambria Math" panose="02040503050406030204" pitchFamily="18" charset="0"/>
                            </a:rPr>
                            <m:t>𝑓</m:t>
                          </m:r>
                        </m:e>
                      </m:d>
                    </m:oMath>
                  </m:oMathPara>
                </a14:m>
                <a:endParaRPr lang="en-US" sz="2800" dirty="0"/>
              </a:p>
            </p:txBody>
          </p:sp>
        </mc:Choice>
        <mc:Fallback xmlns="">
          <p:sp>
            <p:nvSpPr>
              <p:cNvPr id="9" name="TextBox 8">
                <a:extLst>
                  <a:ext uri="{FF2B5EF4-FFF2-40B4-BE49-F238E27FC236}">
                    <a16:creationId xmlns:a16="http://schemas.microsoft.com/office/drawing/2014/main" id="{5F609130-8249-4D73-90E3-EA7C95BDF4F2}"/>
                  </a:ext>
                </a:extLst>
              </p:cNvPr>
              <p:cNvSpPr txBox="1">
                <a:spLocks noRot="1" noChangeAspect="1" noMove="1" noResize="1" noEditPoints="1" noAdjustHandles="1" noChangeArrowheads="1" noChangeShapeType="1" noTextEdit="1"/>
              </p:cNvSpPr>
              <p:nvPr/>
            </p:nvSpPr>
            <p:spPr>
              <a:xfrm>
                <a:off x="3161310" y="1170598"/>
                <a:ext cx="6786829" cy="523220"/>
              </a:xfrm>
              <a:prstGeom prst="rect">
                <a:avLst/>
              </a:prstGeom>
              <a:blipFill>
                <a:blip r:embed="rId2"/>
                <a:stretch>
                  <a:fillRect/>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C5E24142-0BB8-4BE8-938E-03F107B9FD5E}"/>
              </a:ext>
            </a:extLst>
          </p:cNvPr>
          <p:cNvPicPr>
            <a:picLocks noChangeAspect="1"/>
          </p:cNvPicPr>
          <p:nvPr/>
        </p:nvPicPr>
        <p:blipFill rotWithShape="1">
          <a:blip r:embed="rId3"/>
          <a:srcRect l="48352"/>
          <a:stretch/>
        </p:blipFill>
        <p:spPr>
          <a:xfrm>
            <a:off x="3739443" y="1900159"/>
            <a:ext cx="5405546" cy="3639226"/>
          </a:xfrm>
          <a:prstGeom prst="rect">
            <a:avLst/>
          </a:prstGeom>
        </p:spPr>
      </p:pic>
      <p:cxnSp>
        <p:nvCxnSpPr>
          <p:cNvPr id="12" name="Straight Connector 11">
            <a:extLst>
              <a:ext uri="{FF2B5EF4-FFF2-40B4-BE49-F238E27FC236}">
                <a16:creationId xmlns:a16="http://schemas.microsoft.com/office/drawing/2014/main" id="{D5A69238-8857-48BE-8EB1-E373339B1339}"/>
              </a:ext>
            </a:extLst>
          </p:cNvPr>
          <p:cNvCxnSpPr>
            <a:cxnSpLocks/>
          </p:cNvCxnSpPr>
          <p:nvPr/>
        </p:nvCxnSpPr>
        <p:spPr>
          <a:xfrm>
            <a:off x="5706464" y="2531490"/>
            <a:ext cx="1690688" cy="116919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5710D56-0E2B-41D1-8D88-CD0222C0BE63}"/>
              </a:ext>
            </a:extLst>
          </p:cNvPr>
          <p:cNvCxnSpPr>
            <a:cxnSpLocks/>
          </p:cNvCxnSpPr>
          <p:nvPr/>
        </p:nvCxnSpPr>
        <p:spPr>
          <a:xfrm>
            <a:off x="4667250" y="3575503"/>
            <a:ext cx="3086100" cy="14426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7A2875A-1877-41CF-8574-0207FFF1B14C}"/>
              </a:ext>
            </a:extLst>
          </p:cNvPr>
          <p:cNvCxnSpPr>
            <a:cxnSpLocks/>
          </p:cNvCxnSpPr>
          <p:nvPr/>
        </p:nvCxnSpPr>
        <p:spPr>
          <a:xfrm flipV="1">
            <a:off x="5706464" y="3719772"/>
            <a:ext cx="1690688" cy="114528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4C83589-3707-4BC7-AC9A-2B22B566296E}"/>
              </a:ext>
            </a:extLst>
          </p:cNvPr>
          <p:cNvCxnSpPr>
            <a:cxnSpLocks/>
          </p:cNvCxnSpPr>
          <p:nvPr/>
        </p:nvCxnSpPr>
        <p:spPr>
          <a:xfrm>
            <a:off x="2924175" y="2314575"/>
            <a:ext cx="2667000" cy="21691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759687A-E866-4F6E-A6A0-9CD18202465F}"/>
              </a:ext>
            </a:extLst>
          </p:cNvPr>
          <p:cNvCxnSpPr>
            <a:cxnSpLocks/>
          </p:cNvCxnSpPr>
          <p:nvPr/>
        </p:nvCxnSpPr>
        <p:spPr>
          <a:xfrm>
            <a:off x="2808886" y="3045440"/>
            <a:ext cx="4230089" cy="53006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9ADE433E-2880-4D6C-98DD-C720D34C3424}"/>
                  </a:ext>
                </a:extLst>
              </p:cNvPr>
              <p:cNvSpPr txBox="1"/>
              <p:nvPr/>
            </p:nvSpPr>
            <p:spPr>
              <a:xfrm>
                <a:off x="2629800" y="2146033"/>
                <a:ext cx="29437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38" name="TextBox 37">
                <a:extLst>
                  <a:ext uri="{FF2B5EF4-FFF2-40B4-BE49-F238E27FC236}">
                    <a16:creationId xmlns:a16="http://schemas.microsoft.com/office/drawing/2014/main" id="{9ADE433E-2880-4D6C-98DD-C720D34C3424}"/>
                  </a:ext>
                </a:extLst>
              </p:cNvPr>
              <p:cNvSpPr txBox="1">
                <a:spLocks noRot="1" noChangeAspect="1" noMove="1" noResize="1" noEditPoints="1" noAdjustHandles="1" noChangeArrowheads="1" noChangeShapeType="1" noTextEdit="1"/>
              </p:cNvSpPr>
              <p:nvPr/>
            </p:nvSpPr>
            <p:spPr>
              <a:xfrm>
                <a:off x="2629800" y="2146033"/>
                <a:ext cx="294375" cy="276999"/>
              </a:xfrm>
              <a:prstGeom prst="rect">
                <a:avLst/>
              </a:prstGeom>
              <a:blipFill>
                <a:blip r:embed="rId4"/>
                <a:stretch>
                  <a:fillRect l="-10204" r="-4082"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EE9035DD-7F2F-4AE9-B95F-4F19F3FFFB7E}"/>
                  </a:ext>
                </a:extLst>
              </p:cNvPr>
              <p:cNvSpPr txBox="1"/>
              <p:nvPr/>
            </p:nvSpPr>
            <p:spPr>
              <a:xfrm>
                <a:off x="2456866" y="2844024"/>
                <a:ext cx="29969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oMath>
                  </m:oMathPara>
                </a14:m>
                <a:endParaRPr lang="en-US" dirty="0"/>
              </a:p>
            </p:txBody>
          </p:sp>
        </mc:Choice>
        <mc:Fallback xmlns="">
          <p:sp>
            <p:nvSpPr>
              <p:cNvPr id="39" name="TextBox 38">
                <a:extLst>
                  <a:ext uri="{FF2B5EF4-FFF2-40B4-BE49-F238E27FC236}">
                    <a16:creationId xmlns:a16="http://schemas.microsoft.com/office/drawing/2014/main" id="{EE9035DD-7F2F-4AE9-B95F-4F19F3FFFB7E}"/>
                  </a:ext>
                </a:extLst>
              </p:cNvPr>
              <p:cNvSpPr txBox="1">
                <a:spLocks noRot="1" noChangeAspect="1" noMove="1" noResize="1" noEditPoints="1" noAdjustHandles="1" noChangeArrowheads="1" noChangeShapeType="1" noTextEdit="1"/>
              </p:cNvSpPr>
              <p:nvPr/>
            </p:nvSpPr>
            <p:spPr>
              <a:xfrm>
                <a:off x="2456866" y="2844024"/>
                <a:ext cx="299697" cy="276999"/>
              </a:xfrm>
              <a:prstGeom prst="rect">
                <a:avLst/>
              </a:prstGeom>
              <a:blipFill>
                <a:blip r:embed="rId5"/>
                <a:stretch>
                  <a:fillRect l="-10204" r="-6122"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0CD60C5C-C475-463F-8FB9-C8D9F69D1899}"/>
                  </a:ext>
                </a:extLst>
              </p:cNvPr>
              <p:cNvSpPr txBox="1"/>
              <p:nvPr/>
            </p:nvSpPr>
            <p:spPr>
              <a:xfrm>
                <a:off x="4124325" y="2535865"/>
                <a:ext cx="6096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𝜇</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r>
                        <a:rPr lang="en-US" sz="1800" b="0" i="1" smtClean="0">
                          <a:latin typeface="Cambria Math" panose="02040503050406030204" pitchFamily="18" charset="0"/>
                        </a:rPr>
                        <m:t>𝑡</m:t>
                      </m:r>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0</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oMath>
                  </m:oMathPara>
                </a14:m>
                <a:endParaRPr lang="en-US" dirty="0"/>
              </a:p>
            </p:txBody>
          </p:sp>
        </mc:Choice>
        <mc:Fallback xmlns="">
          <p:sp>
            <p:nvSpPr>
              <p:cNvPr id="40" name="TextBox 39">
                <a:extLst>
                  <a:ext uri="{FF2B5EF4-FFF2-40B4-BE49-F238E27FC236}">
                    <a16:creationId xmlns:a16="http://schemas.microsoft.com/office/drawing/2014/main" id="{0CD60C5C-C475-463F-8FB9-C8D9F69D1899}"/>
                  </a:ext>
                </a:extLst>
              </p:cNvPr>
              <p:cNvSpPr txBox="1">
                <a:spLocks noRot="1" noChangeAspect="1" noMove="1" noResize="1" noEditPoints="1" noAdjustHandles="1" noChangeArrowheads="1" noChangeShapeType="1" noTextEdit="1"/>
              </p:cNvSpPr>
              <p:nvPr/>
            </p:nvSpPr>
            <p:spPr>
              <a:xfrm>
                <a:off x="4124325" y="2535865"/>
                <a:ext cx="6096000" cy="369332"/>
              </a:xfrm>
              <a:prstGeom prst="rect">
                <a:avLst/>
              </a:prstGeom>
              <a:blipFill>
                <a:blip r:embed="rId6"/>
                <a:stretch>
                  <a:fillRect b="-13115"/>
                </a:stretch>
              </a:blipFill>
            </p:spPr>
            <p:txBody>
              <a:bodyPr/>
              <a:lstStyle/>
              <a:p>
                <a:r>
                  <a:rPr lang="en-US">
                    <a:noFill/>
                  </a:rPr>
                  <a:t> </a:t>
                </a:r>
              </a:p>
            </p:txBody>
          </p:sp>
        </mc:Fallback>
      </mc:AlternateContent>
    </p:spTree>
    <p:extLst>
      <p:ext uri="{BB962C8B-B14F-4D97-AF65-F5344CB8AC3E}">
        <p14:creationId xmlns:p14="http://schemas.microsoft.com/office/powerpoint/2010/main" val="33791441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FF4A1-C19D-4B87-86B9-C9E7E8BD999F}"/>
              </a:ext>
            </a:extLst>
          </p:cNvPr>
          <p:cNvSpPr>
            <a:spLocks noGrp="1"/>
          </p:cNvSpPr>
          <p:nvPr>
            <p:ph type="ctrTitle"/>
          </p:nvPr>
        </p:nvSpPr>
        <p:spPr/>
        <p:txBody>
          <a:bodyPr/>
          <a:lstStyle/>
          <a:p>
            <a:r>
              <a:rPr lang="en-US" dirty="0"/>
              <a:t>EM Fit</a:t>
            </a:r>
          </a:p>
        </p:txBody>
      </p:sp>
      <p:sp>
        <p:nvSpPr>
          <p:cNvPr id="6" name="Date Placeholder 5">
            <a:extLst>
              <a:ext uri="{FF2B5EF4-FFF2-40B4-BE49-F238E27FC236}">
                <a16:creationId xmlns:a16="http://schemas.microsoft.com/office/drawing/2014/main" id="{F8AB9B44-AFC0-4AE2-ABA0-FDD0D70B2A05}"/>
              </a:ext>
            </a:extLst>
          </p:cNvPr>
          <p:cNvSpPr>
            <a:spLocks noGrp="1"/>
          </p:cNvSpPr>
          <p:nvPr>
            <p:ph type="dt" sz="half" idx="10"/>
          </p:nvPr>
        </p:nvSpPr>
        <p:spPr/>
        <p:txBody>
          <a:bodyPr/>
          <a:lstStyle/>
          <a:p>
            <a:fld id="{D47A9A36-4EB0-BF46-AE48-7CDA251B954B}" type="datetime1">
              <a:rPr lang="en-US" smtClean="0"/>
              <a:t>4/26/2022</a:t>
            </a:fld>
            <a:endParaRPr lang="en-US" dirty="0"/>
          </a:p>
        </p:txBody>
      </p:sp>
      <p:sp>
        <p:nvSpPr>
          <p:cNvPr id="7" name="Slide Number Placeholder 6">
            <a:extLst>
              <a:ext uri="{FF2B5EF4-FFF2-40B4-BE49-F238E27FC236}">
                <a16:creationId xmlns:a16="http://schemas.microsoft.com/office/drawing/2014/main" id="{24F92DC8-A81B-4C74-BFB2-CA1D896837B0}"/>
              </a:ext>
            </a:extLst>
          </p:cNvPr>
          <p:cNvSpPr>
            <a:spLocks noGrp="1"/>
          </p:cNvSpPr>
          <p:nvPr>
            <p:ph type="sldNum" sz="quarter" idx="12"/>
          </p:nvPr>
        </p:nvSpPr>
        <p:spPr/>
        <p:txBody>
          <a:bodyPr/>
          <a:lstStyle/>
          <a:p>
            <a:fld id="{8A7A6979-0714-4377-B894-6BE4C2D6E202}" type="slidenum">
              <a:rPr lang="en-US" smtClean="0"/>
              <a:pPr/>
              <a:t>25</a:t>
            </a:fld>
            <a:endParaRPr lang="en-US" dirty="0"/>
          </a:p>
        </p:txBody>
      </p:sp>
      <p:pic>
        <p:nvPicPr>
          <p:cNvPr id="11" name="Picture 10" descr="Chart, scatter chart&#10;&#10;Description automatically generated">
            <a:extLst>
              <a:ext uri="{FF2B5EF4-FFF2-40B4-BE49-F238E27FC236}">
                <a16:creationId xmlns:a16="http://schemas.microsoft.com/office/drawing/2014/main" id="{D9038923-2B4E-4035-B9FD-0CA523F636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5863" y="1218087"/>
            <a:ext cx="6364705" cy="4539091"/>
          </a:xfrm>
          <a:prstGeom prst="rect">
            <a:avLst/>
          </a:prstGeom>
        </p:spPr>
      </p:pic>
    </p:spTree>
    <p:extLst>
      <p:ext uri="{BB962C8B-B14F-4D97-AF65-F5344CB8AC3E}">
        <p14:creationId xmlns:p14="http://schemas.microsoft.com/office/powerpoint/2010/main" val="7008489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B3F75-83F0-4512-8596-ECEDFA1570AB}"/>
              </a:ext>
            </a:extLst>
          </p:cNvPr>
          <p:cNvSpPr>
            <a:spLocks noGrp="1"/>
          </p:cNvSpPr>
          <p:nvPr>
            <p:ph type="ctrTitle"/>
          </p:nvPr>
        </p:nvSpPr>
        <p:spPr/>
        <p:txBody>
          <a:bodyPr/>
          <a:lstStyle/>
          <a:p>
            <a:r>
              <a:rPr lang="en-US" dirty="0"/>
              <a:t>Discussion</a:t>
            </a:r>
          </a:p>
        </p:txBody>
      </p:sp>
      <p:sp>
        <p:nvSpPr>
          <p:cNvPr id="6" name="Date Placeholder 5">
            <a:extLst>
              <a:ext uri="{FF2B5EF4-FFF2-40B4-BE49-F238E27FC236}">
                <a16:creationId xmlns:a16="http://schemas.microsoft.com/office/drawing/2014/main" id="{117A1DA4-3453-4A15-8870-6B1CC82145A5}"/>
              </a:ext>
            </a:extLst>
          </p:cNvPr>
          <p:cNvSpPr>
            <a:spLocks noGrp="1"/>
          </p:cNvSpPr>
          <p:nvPr>
            <p:ph type="dt" sz="half" idx="10"/>
          </p:nvPr>
        </p:nvSpPr>
        <p:spPr/>
        <p:txBody>
          <a:bodyPr/>
          <a:lstStyle/>
          <a:p>
            <a:fld id="{D47A9A36-4EB0-BF46-AE48-7CDA251B954B}" type="datetime1">
              <a:rPr lang="en-US" smtClean="0"/>
              <a:t>4/26/2022</a:t>
            </a:fld>
            <a:endParaRPr lang="en-US" dirty="0"/>
          </a:p>
        </p:txBody>
      </p:sp>
      <p:sp>
        <p:nvSpPr>
          <p:cNvPr id="7" name="Slide Number Placeholder 6">
            <a:extLst>
              <a:ext uri="{FF2B5EF4-FFF2-40B4-BE49-F238E27FC236}">
                <a16:creationId xmlns:a16="http://schemas.microsoft.com/office/drawing/2014/main" id="{2420FFCE-B302-4A35-ACE8-F26C8B40CC46}"/>
              </a:ext>
            </a:extLst>
          </p:cNvPr>
          <p:cNvSpPr>
            <a:spLocks noGrp="1"/>
          </p:cNvSpPr>
          <p:nvPr>
            <p:ph type="sldNum" sz="quarter" idx="12"/>
          </p:nvPr>
        </p:nvSpPr>
        <p:spPr/>
        <p:txBody>
          <a:bodyPr/>
          <a:lstStyle/>
          <a:p>
            <a:fld id="{8A7A6979-0714-4377-B894-6BE4C2D6E202}" type="slidenum">
              <a:rPr lang="en-US" smtClean="0"/>
              <a:pPr/>
              <a:t>26</a:t>
            </a:fld>
            <a:endParaRPr lang="en-US" dirty="0"/>
          </a:p>
        </p:txBody>
      </p:sp>
      <p:sp>
        <p:nvSpPr>
          <p:cNvPr id="10" name="TextBox 9">
            <a:extLst>
              <a:ext uri="{FF2B5EF4-FFF2-40B4-BE49-F238E27FC236}">
                <a16:creationId xmlns:a16="http://schemas.microsoft.com/office/drawing/2014/main" id="{3D1971B7-908B-4B04-A343-3637E35B159E}"/>
              </a:ext>
            </a:extLst>
          </p:cNvPr>
          <p:cNvSpPr txBox="1"/>
          <p:nvPr/>
        </p:nvSpPr>
        <p:spPr>
          <a:xfrm>
            <a:off x="2037801" y="1585994"/>
            <a:ext cx="8546379" cy="3447098"/>
          </a:xfrm>
          <a:prstGeom prst="rect">
            <a:avLst/>
          </a:prstGeom>
          <a:noFill/>
        </p:spPr>
        <p:txBody>
          <a:bodyPr wrap="none" lIns="0" tIns="0" rIns="0" bIns="0" rtlCol="0">
            <a:spAutoFit/>
          </a:bodyPr>
          <a:lstStyle/>
          <a:p>
            <a:r>
              <a:rPr lang="en-US" sz="2800" dirty="0"/>
              <a:t>To Do:</a:t>
            </a:r>
          </a:p>
          <a:p>
            <a:r>
              <a:rPr lang="en-US" sz="2800" dirty="0"/>
              <a:t>	Use the Marques oligodendrocyte dataset</a:t>
            </a:r>
          </a:p>
          <a:p>
            <a:endParaRPr lang="en-US" sz="2800" dirty="0"/>
          </a:p>
          <a:p>
            <a:r>
              <a:rPr lang="en-US" sz="2800" dirty="0"/>
              <a:t>My work:</a:t>
            </a:r>
          </a:p>
          <a:p>
            <a:r>
              <a:rPr lang="en-US" sz="2800" dirty="0"/>
              <a:t>	Re-implemented </a:t>
            </a:r>
            <a:r>
              <a:rPr lang="en-US" sz="2800" dirty="0" err="1"/>
              <a:t>eSVD</a:t>
            </a:r>
            <a:r>
              <a:rPr lang="en-US" sz="2800" dirty="0"/>
              <a:t> in Python</a:t>
            </a:r>
          </a:p>
          <a:p>
            <a:r>
              <a:rPr lang="en-US" sz="2800" dirty="0"/>
              <a:t>	Constructed synthetic gene expression dataset</a:t>
            </a:r>
          </a:p>
          <a:p>
            <a:r>
              <a:rPr lang="en-US" sz="2800" dirty="0"/>
              <a:t>	Derived EM approach for fitting cell latent space</a:t>
            </a:r>
          </a:p>
          <a:p>
            <a:r>
              <a:rPr lang="en-US" sz="2800" dirty="0"/>
              <a:t>	</a:t>
            </a:r>
          </a:p>
        </p:txBody>
      </p:sp>
    </p:spTree>
    <p:extLst>
      <p:ext uri="{BB962C8B-B14F-4D97-AF65-F5344CB8AC3E}">
        <p14:creationId xmlns:p14="http://schemas.microsoft.com/office/powerpoint/2010/main" val="41959867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CA89F-7D0A-49BD-9566-A96BBC8E5C34}"/>
              </a:ext>
            </a:extLst>
          </p:cNvPr>
          <p:cNvSpPr>
            <a:spLocks noGrp="1"/>
          </p:cNvSpPr>
          <p:nvPr>
            <p:ph type="ctrTitle"/>
          </p:nvPr>
        </p:nvSpPr>
        <p:spPr/>
        <p:txBody>
          <a:bodyPr/>
          <a:lstStyle/>
          <a:p>
            <a:r>
              <a:rPr lang="en-US" dirty="0"/>
              <a:t>References</a:t>
            </a:r>
          </a:p>
        </p:txBody>
      </p:sp>
      <p:sp>
        <p:nvSpPr>
          <p:cNvPr id="6" name="Date Placeholder 5">
            <a:extLst>
              <a:ext uri="{FF2B5EF4-FFF2-40B4-BE49-F238E27FC236}">
                <a16:creationId xmlns:a16="http://schemas.microsoft.com/office/drawing/2014/main" id="{6625EA83-24B2-463C-9B1F-A99481B8D79B}"/>
              </a:ext>
            </a:extLst>
          </p:cNvPr>
          <p:cNvSpPr>
            <a:spLocks noGrp="1"/>
          </p:cNvSpPr>
          <p:nvPr>
            <p:ph type="dt" sz="half" idx="10"/>
          </p:nvPr>
        </p:nvSpPr>
        <p:spPr/>
        <p:txBody>
          <a:bodyPr/>
          <a:lstStyle/>
          <a:p>
            <a:fld id="{D47A9A36-4EB0-BF46-AE48-7CDA251B954B}" type="datetime1">
              <a:rPr lang="en-US" smtClean="0"/>
              <a:t>4/26/2022</a:t>
            </a:fld>
            <a:endParaRPr lang="en-US" dirty="0"/>
          </a:p>
        </p:txBody>
      </p:sp>
      <p:sp>
        <p:nvSpPr>
          <p:cNvPr id="7" name="Slide Number Placeholder 6">
            <a:extLst>
              <a:ext uri="{FF2B5EF4-FFF2-40B4-BE49-F238E27FC236}">
                <a16:creationId xmlns:a16="http://schemas.microsoft.com/office/drawing/2014/main" id="{E4F05079-5020-40E3-929A-929ACD4526FA}"/>
              </a:ext>
            </a:extLst>
          </p:cNvPr>
          <p:cNvSpPr>
            <a:spLocks noGrp="1"/>
          </p:cNvSpPr>
          <p:nvPr>
            <p:ph type="sldNum" sz="quarter" idx="12"/>
          </p:nvPr>
        </p:nvSpPr>
        <p:spPr/>
        <p:txBody>
          <a:bodyPr/>
          <a:lstStyle/>
          <a:p>
            <a:fld id="{8A7A6979-0714-4377-B894-6BE4C2D6E202}" type="slidenum">
              <a:rPr lang="en-US" smtClean="0"/>
              <a:pPr/>
              <a:t>27</a:t>
            </a:fld>
            <a:endParaRPr lang="en-US" dirty="0"/>
          </a:p>
        </p:txBody>
      </p:sp>
      <p:sp>
        <p:nvSpPr>
          <p:cNvPr id="8" name="TextBox 7">
            <a:extLst>
              <a:ext uri="{FF2B5EF4-FFF2-40B4-BE49-F238E27FC236}">
                <a16:creationId xmlns:a16="http://schemas.microsoft.com/office/drawing/2014/main" id="{89D69F3F-92B5-4EE0-9FE1-239B4E3DA5DC}"/>
              </a:ext>
            </a:extLst>
          </p:cNvPr>
          <p:cNvSpPr txBox="1"/>
          <p:nvPr/>
        </p:nvSpPr>
        <p:spPr>
          <a:xfrm>
            <a:off x="1981200" y="1371600"/>
            <a:ext cx="8432800" cy="4524315"/>
          </a:xfrm>
          <a:prstGeom prst="rect">
            <a:avLst/>
          </a:prstGeom>
          <a:noFill/>
        </p:spPr>
        <p:txBody>
          <a:bodyPr wrap="square" rtlCol="0">
            <a:spAutoFit/>
          </a:bodyPr>
          <a:lstStyle/>
          <a:p>
            <a:pPr marL="342900" indent="-342900">
              <a:buAutoNum type="arabicPeriod"/>
            </a:pPr>
            <a:r>
              <a:rPr lang="en-US" dirty="0"/>
              <a:t>Lin KZ, Lei J, Roeder K. Exponential-Family Embedding With Application to Cell Developmental Trajectories for Single-Cell RNA-Seq Data. J Am Stat Assoc. 2021;116(534):457-470. doi:10.1080/01621459.2021.1886106</a:t>
            </a:r>
          </a:p>
          <a:p>
            <a:pPr marL="342900" indent="-342900">
              <a:buAutoNum type="arabicPeriod"/>
            </a:pPr>
            <a:r>
              <a:rPr lang="en-US" dirty="0" err="1"/>
              <a:t>Lummertz</a:t>
            </a:r>
            <a:r>
              <a:rPr lang="en-US" dirty="0"/>
              <a:t> da Rocha, E., Rowe, R.G., Lundin, V. et al. Reconstruction of complex single-cell trajectories using </a:t>
            </a:r>
            <a:r>
              <a:rPr lang="en-US" dirty="0" err="1"/>
              <a:t>CellRouter</a:t>
            </a:r>
            <a:r>
              <a:rPr lang="en-US" dirty="0"/>
              <a:t>. Nat </a:t>
            </a:r>
            <a:r>
              <a:rPr lang="en-US" dirty="0" err="1"/>
              <a:t>Commun</a:t>
            </a:r>
            <a:r>
              <a:rPr lang="en-US" dirty="0"/>
              <a:t> 9, 892 (2018). https://doi.org/10.1038/s41467-018-03214-y</a:t>
            </a:r>
          </a:p>
          <a:p>
            <a:pPr marL="342900" indent="-342900">
              <a:buAutoNum type="arabicPeriod"/>
            </a:pPr>
            <a:r>
              <a:rPr lang="en-US" dirty="0"/>
              <a:t>Marques S, Zeisel A, </a:t>
            </a:r>
            <a:r>
              <a:rPr lang="en-US" dirty="0" err="1"/>
              <a:t>Codeluppi</a:t>
            </a:r>
            <a:r>
              <a:rPr lang="en-US" dirty="0"/>
              <a:t> S, et al. Oligodendrocyte heterogeneity in the mouse juvenile and adult central nervous system. Science. 2016;352(6291):1326-1329. doi:10.1126/science.aaf6463</a:t>
            </a:r>
          </a:p>
          <a:p>
            <a:pPr marL="342900" indent="-342900">
              <a:buAutoNum type="arabicPeriod"/>
            </a:pPr>
            <a:r>
              <a:rPr lang="en-US" dirty="0"/>
              <a:t>Taco Cohen, Max Welling., Harmonic Exponential Families on Manifolds Proceedings of the 32nd International Conference on Machine Learning, PMLR 37:1757-1765, 2015.</a:t>
            </a:r>
          </a:p>
          <a:p>
            <a:pPr marL="342900" indent="-342900">
              <a:buAutoNum type="arabicPeriod"/>
            </a:pPr>
            <a:r>
              <a:rPr lang="en-US" dirty="0" err="1"/>
              <a:t>Tkachev</a:t>
            </a:r>
            <a:r>
              <a:rPr lang="en-US" dirty="0"/>
              <a:t> D, </a:t>
            </a:r>
            <a:r>
              <a:rPr lang="en-US" dirty="0" err="1"/>
              <a:t>Mimmack</a:t>
            </a:r>
            <a:r>
              <a:rPr lang="en-US" dirty="0"/>
              <a:t> ML, Ryan MM, et al. (September 2003). "Oligodendrocyte dysfunction in schizophrenia and bipolar disorder". Lancet. 362 (9386): 798–805. doi:10.1016/S0140-6736(03)14289-4. PMID 13678875. S2CID 7511585.</a:t>
            </a:r>
          </a:p>
        </p:txBody>
      </p:sp>
    </p:spTree>
    <p:extLst>
      <p:ext uri="{BB962C8B-B14F-4D97-AF65-F5344CB8AC3E}">
        <p14:creationId xmlns:p14="http://schemas.microsoft.com/office/powerpoint/2010/main" val="4111148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BE73D688-E632-1244-8778-FE87C28D958E}"/>
              </a:ext>
            </a:extLst>
          </p:cNvPr>
          <p:cNvSpPr>
            <a:spLocks noGrp="1"/>
          </p:cNvSpPr>
          <p:nvPr>
            <p:ph type="ctrTitle"/>
          </p:nvPr>
        </p:nvSpPr>
        <p:spPr>
          <a:xfrm>
            <a:off x="1773518" y="631896"/>
            <a:ext cx="6347459" cy="623248"/>
          </a:xfrm>
        </p:spPr>
        <p:txBody>
          <a:bodyPr/>
          <a:lstStyle/>
          <a:p>
            <a:r>
              <a:rPr lang="en-US" dirty="0"/>
              <a:t>Thank You</a:t>
            </a:r>
          </a:p>
        </p:txBody>
      </p:sp>
      <p:sp>
        <p:nvSpPr>
          <p:cNvPr id="3" name="Body Text">
            <a:extLst>
              <a:ext uri="{FF2B5EF4-FFF2-40B4-BE49-F238E27FC236}">
                <a16:creationId xmlns:a16="http://schemas.microsoft.com/office/drawing/2014/main" id="{3ED8FE14-8CD5-EE4E-9B88-BD37922D68B0}"/>
              </a:ext>
            </a:extLst>
          </p:cNvPr>
          <p:cNvSpPr>
            <a:spLocks noGrp="1"/>
          </p:cNvSpPr>
          <p:nvPr>
            <p:ph type="body" sz="quarter" idx="14"/>
          </p:nvPr>
        </p:nvSpPr>
        <p:spPr/>
        <p:txBody>
          <a:bodyPr/>
          <a:lstStyle/>
          <a:p>
            <a:r>
              <a:rPr lang="en-US" sz="2000" dirty="0"/>
              <a:t>Contact Information</a:t>
            </a:r>
          </a:p>
          <a:p>
            <a:r>
              <a:rPr lang="en-US" sz="2000" dirty="0"/>
              <a:t>Email: </a:t>
            </a:r>
            <a:r>
              <a:rPr lang="en-US" sz="2000" dirty="0">
                <a:hlinkClick r:id="rId3">
                  <a:extLst>
                    <a:ext uri="{A12FA001-AC4F-418D-AE19-62706E023703}">
                      <ahyp:hlinkClr xmlns:ahyp="http://schemas.microsoft.com/office/drawing/2018/hyperlinkcolor" val="tx"/>
                    </a:ext>
                  </a:extLst>
                </a:hlinkClick>
              </a:rPr>
              <a:t>wilso692@purdue.edu</a:t>
            </a:r>
            <a:endParaRPr lang="en-US" sz="2000" dirty="0"/>
          </a:p>
        </p:txBody>
      </p:sp>
      <p:pic>
        <p:nvPicPr>
          <p:cNvPr id="6" name="Purdue CoBrand">
            <a:extLst>
              <a:ext uri="{FF2B5EF4-FFF2-40B4-BE49-F238E27FC236}">
                <a16:creationId xmlns:a16="http://schemas.microsoft.com/office/drawing/2014/main" id="{2F4BE814-FD83-3C48-A7EF-EB8E7841C9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3518" y="5981517"/>
            <a:ext cx="4320753" cy="460491"/>
          </a:xfrm>
          <a:prstGeom prst="rect">
            <a:avLst/>
          </a:prstGeom>
        </p:spPr>
      </p:pic>
      <p:pic>
        <p:nvPicPr>
          <p:cNvPr id="6146" name="Picture 2">
            <a:extLst>
              <a:ext uri="{FF2B5EF4-FFF2-40B4-BE49-F238E27FC236}">
                <a16:creationId xmlns:a16="http://schemas.microsoft.com/office/drawing/2014/main" id="{75712C12-8ACA-4D38-8BB5-93D175BB33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0690" y="5336666"/>
            <a:ext cx="382486" cy="382486"/>
          </a:xfrm>
          <a:prstGeom prst="rect">
            <a:avLst/>
          </a:prstGeom>
          <a:noFill/>
          <a:extLst>
            <a:ext uri="{909E8E84-426E-40DD-AFC4-6F175D3DCCD1}">
              <a14:hiddenFill xmlns:a14="http://schemas.microsoft.com/office/drawing/2010/main">
                <a:solidFill>
                  <a:srgbClr val="FFFFFF"/>
                </a:solidFill>
              </a14:hiddenFill>
            </a:ext>
          </a:extLst>
        </p:spPr>
      </p:pic>
      <p:sp>
        <p:nvSpPr>
          <p:cNvPr id="7" name="Body Text">
            <a:extLst>
              <a:ext uri="{FF2B5EF4-FFF2-40B4-BE49-F238E27FC236}">
                <a16:creationId xmlns:a16="http://schemas.microsoft.com/office/drawing/2014/main" id="{5A8FC1CF-1D52-4BDE-9747-DCAF31C3DBEB}"/>
              </a:ext>
            </a:extLst>
          </p:cNvPr>
          <p:cNvSpPr txBox="1">
            <a:spLocks/>
          </p:cNvSpPr>
          <p:nvPr/>
        </p:nvSpPr>
        <p:spPr>
          <a:xfrm>
            <a:off x="2233176" y="5391884"/>
            <a:ext cx="4169392" cy="206018"/>
          </a:xfrm>
          <a:prstGeom prst="rect">
            <a:avLst/>
          </a:prstGeom>
        </p:spPr>
        <p:txBody>
          <a:bodyPr vert="horz" lIns="0" tIns="0" rIns="0" bIns="0" rtlCol="0">
            <a:noAutofit/>
          </a:bodyPr>
          <a:lstStyle>
            <a:lvl1pPr marL="0" marR="0" indent="0" algn="l" defTabSz="457200" rtl="0" eaLnBrk="1" fontAlgn="auto" latinLnBrk="0" hangingPunct="1">
              <a:lnSpc>
                <a:spcPct val="100000"/>
              </a:lnSpc>
              <a:spcBef>
                <a:spcPts val="0"/>
              </a:spcBef>
              <a:spcAft>
                <a:spcPts val="0"/>
              </a:spcAft>
              <a:buClrTx/>
              <a:buSzTx/>
              <a:buFontTx/>
              <a:buNone/>
              <a:tabLst/>
              <a:defRPr sz="1800" b="0" i="0" kern="1200" normalizeH="0" baseline="0">
                <a:solidFill>
                  <a:schemeClr val="accent4"/>
                </a:solidFill>
                <a:latin typeface="Acumin Pro" panose="020B0504020202020204" pitchFamily="34" charset="77"/>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a:t>@Blake_A_Wilson</a:t>
            </a:r>
          </a:p>
        </p:txBody>
      </p:sp>
    </p:spTree>
    <p:extLst>
      <p:ext uri="{BB962C8B-B14F-4D97-AF65-F5344CB8AC3E}">
        <p14:creationId xmlns:p14="http://schemas.microsoft.com/office/powerpoint/2010/main" val="37435999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1A724-3826-4CC3-9ADB-5DA74FF34809}"/>
              </a:ext>
            </a:extLst>
          </p:cNvPr>
          <p:cNvSpPr>
            <a:spLocks noGrp="1"/>
          </p:cNvSpPr>
          <p:nvPr>
            <p:ph type="ctrTitle"/>
          </p:nvPr>
        </p:nvSpPr>
        <p:spPr/>
        <p:txBody>
          <a:bodyPr/>
          <a:lstStyle/>
          <a:p>
            <a:r>
              <a:rPr lang="en-US" dirty="0"/>
              <a:t>E-Step</a:t>
            </a:r>
          </a:p>
        </p:txBody>
      </p:sp>
      <p:sp>
        <p:nvSpPr>
          <p:cNvPr id="6" name="Date Placeholder 5">
            <a:extLst>
              <a:ext uri="{FF2B5EF4-FFF2-40B4-BE49-F238E27FC236}">
                <a16:creationId xmlns:a16="http://schemas.microsoft.com/office/drawing/2014/main" id="{813246BD-4A21-4F42-ADEF-DB07A63D5154}"/>
              </a:ext>
            </a:extLst>
          </p:cNvPr>
          <p:cNvSpPr>
            <a:spLocks noGrp="1"/>
          </p:cNvSpPr>
          <p:nvPr>
            <p:ph type="dt" sz="half" idx="10"/>
          </p:nvPr>
        </p:nvSpPr>
        <p:spPr/>
        <p:txBody>
          <a:bodyPr/>
          <a:lstStyle/>
          <a:p>
            <a:fld id="{D47A9A36-4EB0-BF46-AE48-7CDA251B954B}" type="datetime1">
              <a:rPr lang="en-US" smtClean="0"/>
              <a:t>4/26/2022</a:t>
            </a:fld>
            <a:endParaRPr lang="en-US" dirty="0"/>
          </a:p>
        </p:txBody>
      </p:sp>
      <p:sp>
        <p:nvSpPr>
          <p:cNvPr id="7" name="Slide Number Placeholder 6">
            <a:extLst>
              <a:ext uri="{FF2B5EF4-FFF2-40B4-BE49-F238E27FC236}">
                <a16:creationId xmlns:a16="http://schemas.microsoft.com/office/drawing/2014/main" id="{67E0FBA5-3037-4AD1-91FE-6A61BA8C904E}"/>
              </a:ext>
            </a:extLst>
          </p:cNvPr>
          <p:cNvSpPr>
            <a:spLocks noGrp="1"/>
          </p:cNvSpPr>
          <p:nvPr>
            <p:ph type="sldNum" sz="quarter" idx="12"/>
          </p:nvPr>
        </p:nvSpPr>
        <p:spPr/>
        <p:txBody>
          <a:bodyPr/>
          <a:lstStyle/>
          <a:p>
            <a:fld id="{8A7A6979-0714-4377-B894-6BE4C2D6E202}" type="slidenum">
              <a:rPr lang="en-US" smtClean="0"/>
              <a:pPr/>
              <a:t>29</a:t>
            </a:fld>
            <a:endParaRPr lang="en-US" dirty="0"/>
          </a:p>
        </p:txBody>
      </p: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5DFF6844-AE74-422D-B95F-E7F71D38FD5B}"/>
                  </a:ext>
                </a:extLst>
              </p:cNvPr>
              <p:cNvSpPr txBox="1"/>
              <p:nvPr/>
            </p:nvSpPr>
            <p:spPr>
              <a:xfrm>
                <a:off x="2438400" y="1469075"/>
                <a:ext cx="7315200" cy="120885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𝑝</m:t>
                      </m:r>
                      <m:d>
                        <m:dPr>
                          <m:ctrlPr>
                            <a:rPr lang="en-US" sz="2400" i="1">
                              <a:latin typeface="Cambria Math" panose="02040503050406030204" pitchFamily="18" charset="0"/>
                            </a:rPr>
                          </m:ctrlPr>
                        </m:dPr>
                        <m:e>
                          <m:r>
                            <a:rPr lang="en-US" sz="2400" b="1" i="1">
                              <a:latin typeface="Cambria Math" panose="02040503050406030204" pitchFamily="18" charset="0"/>
                            </a:rPr>
                            <m:t>𝒙</m:t>
                          </m:r>
                          <m:r>
                            <a:rPr lang="en-US" sz="2400" i="1">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𝒂</m:t>
                              </m:r>
                            </m:e>
                            <m:sub>
                              <m:r>
                                <a:rPr lang="en-US" sz="2400" b="1" i="1">
                                  <a:latin typeface="Cambria Math" panose="02040503050406030204" pitchFamily="18" charset="0"/>
                                </a:rPr>
                                <m:t>𝟏</m:t>
                              </m:r>
                            </m:sub>
                          </m:sSub>
                          <m:r>
                            <a:rPr lang="en-US" sz="2400" b="1" i="1">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𝒂</m:t>
                              </m:r>
                            </m:e>
                            <m:sub>
                              <m:r>
                                <a:rPr lang="en-US" sz="2400" b="1" i="1">
                                  <a:latin typeface="Cambria Math" panose="02040503050406030204" pitchFamily="18" charset="0"/>
                                </a:rPr>
                                <m:t>𝟎</m:t>
                              </m:r>
                            </m:sub>
                          </m:sSub>
                          <m:r>
                            <a:rPr lang="en-US" sz="2400" b="1" i="0" smtClean="0">
                              <a:latin typeface="Cambria Math" panose="02040503050406030204" pitchFamily="18" charset="0"/>
                            </a:rPr>
                            <m:t>,</m:t>
                          </m:r>
                          <m:r>
                            <a:rPr lang="en-US" sz="2400" b="1" i="0" smtClean="0">
                              <a:latin typeface="Cambria Math" panose="02040503050406030204" pitchFamily="18" charset="0"/>
                            </a:rPr>
                            <m:t>𝚺</m:t>
                          </m:r>
                        </m:e>
                      </m:d>
                      <m:r>
                        <a:rPr lang="en-US" sz="2400" i="1">
                          <a:latin typeface="Cambria Math" panose="02040503050406030204" pitchFamily="18" charset="0"/>
                        </a:rPr>
                        <m:t>=</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𝑚</m:t>
                          </m:r>
                        </m:sup>
                        <m:e>
                          <m:nary>
                            <m:naryPr>
                              <m:chr m:val="∏"/>
                              <m:ctrlPr>
                                <a:rPr lang="en-US" sz="2400" i="1">
                                  <a:latin typeface="Cambria Math" panose="02040503050406030204" pitchFamily="18" charset="0"/>
                                </a:rPr>
                              </m:ctrlPr>
                            </m:naryPr>
                            <m:sub>
                              <m:r>
                                <a:rPr lang="en-US" sz="2400" b="0" i="1" smtClean="0">
                                  <a:latin typeface="Cambria Math" panose="02040503050406030204" pitchFamily="18" charset="0"/>
                                </a:rPr>
                                <m:t>𝑗</m:t>
                              </m:r>
                              <m:r>
                                <a:rPr lang="en-US" sz="2400" i="1">
                                  <a:latin typeface="Cambria Math" panose="02040503050406030204" pitchFamily="18" charset="0"/>
                                </a:rPr>
                                <m:t>=1</m:t>
                              </m:r>
                            </m:sub>
                            <m:sup>
                              <m:r>
                                <a:rPr lang="en-US" sz="2400" i="1">
                                  <a:latin typeface="Cambria Math" panose="02040503050406030204" pitchFamily="18" charset="0"/>
                                </a:rPr>
                                <m:t>3</m:t>
                              </m:r>
                            </m:sup>
                            <m:e>
                              <m:sSub>
                                <m:sSubPr>
                                  <m:ctrlPr>
                                    <a:rPr lang="en-US" sz="2400" i="1">
                                      <a:latin typeface="Cambria Math" panose="02040503050406030204" pitchFamily="18" charset="0"/>
                                    </a:rPr>
                                  </m:ctrlPr>
                                </m:sSubPr>
                                <m:e>
                                  <m:r>
                                    <a:rPr lang="en-US" sz="2400" i="1">
                                      <a:latin typeface="Cambria Math" panose="02040503050406030204" pitchFamily="18" charset="0"/>
                                    </a:rPr>
                                    <m:t>𝜏</m:t>
                                  </m:r>
                                </m:e>
                                <m:sub>
                                  <m:r>
                                    <a:rPr lang="en-US" sz="2400" i="1">
                                      <a:latin typeface="Cambria Math" panose="02040503050406030204" pitchFamily="18" charset="0"/>
                                    </a:rPr>
                                    <m:t>𝑗</m:t>
                                  </m:r>
                                </m:sub>
                              </m:sSub>
                              <m:nary>
                                <m:naryPr>
                                  <m:limLoc m:val="undOvr"/>
                                  <m:ctrlPr>
                                    <a:rPr lang="en-US" sz="2400" i="1">
                                      <a:latin typeface="Cambria Math" panose="02040503050406030204" pitchFamily="18" charset="0"/>
                                    </a:rPr>
                                  </m:ctrlPr>
                                </m:naryPr>
                                <m:sub>
                                  <m:r>
                                    <m:rPr>
                                      <m:brk m:alnAt="24"/>
                                    </m:rPr>
                                    <a:rPr lang="en-US" sz="2400" i="1">
                                      <a:latin typeface="Cambria Math" panose="02040503050406030204" pitchFamily="18" charset="0"/>
                                    </a:rPr>
                                    <m:t>0</m:t>
                                  </m:r>
                                </m:sub>
                                <m:sup>
                                  <m:r>
                                    <a:rPr lang="en-US" sz="2400" i="1">
                                      <a:latin typeface="Cambria Math" panose="02040503050406030204" pitchFamily="18" charset="0"/>
                                    </a:rPr>
                                    <m:t>1</m:t>
                                  </m:r>
                                </m:sup>
                                <m:e>
                                  <m:r>
                                    <a:rPr lang="en-US" sz="2400" i="1">
                                      <a:latin typeface="Cambria Math" panose="02040503050406030204" pitchFamily="18" charset="0"/>
                                    </a:rPr>
                                    <m:t>𝑃</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b="0" i="1" smtClean="0">
                                              <a:latin typeface="Cambria Math" panose="02040503050406030204" pitchFamily="18" charset="0"/>
                                            </a:rPr>
                                            <m:t>𝑗</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b="0" i="1" smtClean="0">
                                              <a:latin typeface="Cambria Math" panose="02040503050406030204" pitchFamily="18" charset="0"/>
                                            </a:rPr>
                                            <m:t>𝑗</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b="0" i="1" smtClean="0">
                                              <a:latin typeface="Cambria Math" panose="02040503050406030204" pitchFamily="18" charset="0"/>
                                            </a:rPr>
                                            <m:t>𝑗</m:t>
                                          </m:r>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𝑙</m:t>
                                          </m:r>
                                        </m:e>
                                        <m:sub>
                                          <m:r>
                                            <a:rPr lang="en-US" sz="2400" b="0" i="1" smtClean="0">
                                              <a:latin typeface="Cambria Math" panose="02040503050406030204" pitchFamily="18" charset="0"/>
                                            </a:rPr>
                                            <m:t>𝑗</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Σ</m:t>
                                          </m:r>
                                        </m:e>
                                        <m:sub>
                                          <m:r>
                                            <a:rPr lang="en-US" sz="2400" b="0" i="1" smtClean="0">
                                              <a:latin typeface="Cambria Math" panose="02040503050406030204" pitchFamily="18" charset="0"/>
                                            </a:rPr>
                                            <m:t>𝑗</m:t>
                                          </m:r>
                                        </m:sub>
                                      </m:sSub>
                                    </m:e>
                                  </m:d>
                                  <m:r>
                                    <a:rPr lang="en-US" sz="2400" b="0" i="1" smtClean="0">
                                      <a:latin typeface="Cambria Math" panose="02040503050406030204" pitchFamily="18" charset="0"/>
                                    </a:rPr>
                                    <m:t>𝑑𝑡</m:t>
                                  </m:r>
                                </m:e>
                              </m:nary>
                            </m:e>
                          </m:nary>
                        </m:e>
                      </m:nary>
                    </m:oMath>
                  </m:oMathPara>
                </a14:m>
                <a:endParaRPr lang="en-US" sz="2400" dirty="0"/>
              </a:p>
            </p:txBody>
          </p:sp>
        </mc:Choice>
        <mc:Fallback>
          <p:sp>
            <p:nvSpPr>
              <p:cNvPr id="19" name="TextBox 18">
                <a:extLst>
                  <a:ext uri="{FF2B5EF4-FFF2-40B4-BE49-F238E27FC236}">
                    <a16:creationId xmlns:a16="http://schemas.microsoft.com/office/drawing/2014/main" id="{5DFF6844-AE74-422D-B95F-E7F71D38FD5B}"/>
                  </a:ext>
                </a:extLst>
              </p:cNvPr>
              <p:cNvSpPr txBox="1">
                <a:spLocks noRot="1" noChangeAspect="1" noMove="1" noResize="1" noEditPoints="1" noAdjustHandles="1" noChangeArrowheads="1" noChangeShapeType="1" noTextEdit="1"/>
              </p:cNvSpPr>
              <p:nvPr/>
            </p:nvSpPr>
            <p:spPr>
              <a:xfrm>
                <a:off x="2438400" y="1469075"/>
                <a:ext cx="7315200" cy="120885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52059237-CDEE-4BE8-B2B2-B6E78B503C52}"/>
                  </a:ext>
                </a:extLst>
              </p:cNvPr>
              <p:cNvSpPr txBox="1"/>
              <p:nvPr/>
            </p:nvSpPr>
            <p:spPr>
              <a:xfrm>
                <a:off x="2023340" y="3875749"/>
                <a:ext cx="7924799" cy="11471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𝑇</m:t>
                          </m:r>
                        </m:e>
                        <m:sub>
                          <m:r>
                            <a:rPr lang="en-US" sz="2400" b="0" i="1" smtClean="0">
                              <a:latin typeface="Cambria Math" panose="02040503050406030204" pitchFamily="18" charset="0"/>
                            </a:rPr>
                            <m:t>𝑗</m:t>
                          </m:r>
                          <m:r>
                            <a:rPr lang="en-US" sz="2400" b="0" i="1" smtClean="0">
                              <a:latin typeface="Cambria Math" panose="02040503050406030204" pitchFamily="18" charset="0"/>
                            </a:rPr>
                            <m:t>,</m:t>
                          </m:r>
                          <m:r>
                            <a:rPr lang="en-US" sz="2400" b="0" i="1" smtClean="0">
                              <a:latin typeface="Cambria Math" panose="02040503050406030204" pitchFamily="18" charset="0"/>
                            </a:rPr>
                            <m:t>𝑖</m:t>
                          </m:r>
                        </m:sub>
                        <m:sup>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sup>
                      </m:sSubSup>
                      <m:r>
                        <a:rPr lang="en-US" sz="2400" b="0" i="1" smtClean="0">
                          <a:latin typeface="Cambria Math" panose="02040503050406030204" pitchFamily="18" charset="0"/>
                        </a:rPr>
                        <m:t>=</m:t>
                      </m:r>
                      <m:r>
                        <a:rPr lang="en-US" sz="2400" b="0" i="1" smtClean="0">
                          <a:latin typeface="Cambria Math" panose="02040503050406030204" pitchFamily="18" charset="0"/>
                        </a:rPr>
                        <m:t>𝑝</m:t>
                      </m:r>
                      <m:d>
                        <m:dPr>
                          <m:ctrlPr>
                            <a:rPr lang="en-US" sz="2400" b="0" i="1" smtClean="0">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𝑙</m:t>
                              </m:r>
                            </m:e>
                            <m:sub>
                              <m:r>
                                <a:rPr lang="en-US" sz="2400" i="1">
                                  <a:latin typeface="Cambria Math" panose="02040503050406030204" pitchFamily="18" charset="0"/>
                                </a:rPr>
                                <m:t>𝑗</m:t>
                              </m:r>
                            </m:sub>
                          </m:sSub>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Σ</m:t>
                              </m:r>
                            </m:e>
                            <m:sub>
                              <m:r>
                                <a:rPr lang="en-US" sz="2400" b="0" i="1" smtClean="0">
                                  <a:latin typeface="Cambria Math" panose="02040503050406030204" pitchFamily="18" charset="0"/>
                                </a:rPr>
                                <m:t>𝑗</m:t>
                              </m:r>
                            </m:sub>
                          </m:sSub>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𝜏</m:t>
                              </m:r>
                            </m:e>
                            <m:sub>
                              <m:r>
                                <a:rPr lang="en-US" sz="2400" i="1">
                                  <a:latin typeface="Cambria Math" panose="02040503050406030204" pitchFamily="18" charset="0"/>
                                </a:rPr>
                                <m:t>𝑗</m:t>
                              </m:r>
                            </m:sub>
                          </m:sSub>
                          <m:nary>
                            <m:naryPr>
                              <m:limLoc m:val="undOvr"/>
                              <m:ctrlPr>
                                <a:rPr lang="en-US" sz="2400" i="1">
                                  <a:latin typeface="Cambria Math" panose="02040503050406030204" pitchFamily="18" charset="0"/>
                                </a:rPr>
                              </m:ctrlPr>
                            </m:naryPr>
                            <m:sub>
                              <m:r>
                                <m:rPr>
                                  <m:brk m:alnAt="24"/>
                                </m:rPr>
                                <a:rPr lang="en-US" sz="2400" i="1">
                                  <a:latin typeface="Cambria Math" panose="02040503050406030204" pitchFamily="18" charset="0"/>
                                </a:rPr>
                                <m:t>0</m:t>
                              </m:r>
                            </m:sub>
                            <m:sup>
                              <m:r>
                                <a:rPr lang="en-US" sz="2400" i="1">
                                  <a:latin typeface="Cambria Math" panose="02040503050406030204" pitchFamily="18" charset="0"/>
                                </a:rPr>
                                <m:t>1</m:t>
                              </m:r>
                            </m:sup>
                            <m:e>
                              <m:r>
                                <a:rPr lang="en-US" sz="2400" i="1">
                                  <a:latin typeface="Cambria Math" panose="02040503050406030204" pitchFamily="18" charset="0"/>
                                </a:rPr>
                                <m:t>𝑃</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𝑗</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𝑗</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𝑗</m:t>
                                      </m:r>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𝑙</m:t>
                                      </m:r>
                                    </m:e>
                                    <m:sub>
                                      <m:r>
                                        <a:rPr lang="en-US" sz="2400" i="1">
                                          <a:latin typeface="Cambria Math" panose="02040503050406030204" pitchFamily="18" charset="0"/>
                                        </a:rPr>
                                        <m:t>𝑗</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m:rPr>
                                          <m:sty m:val="p"/>
                                        </m:rPr>
                                        <a:rPr lang="en-US" sz="2400">
                                          <a:latin typeface="Cambria Math" panose="02040503050406030204" pitchFamily="18" charset="0"/>
                                        </a:rPr>
                                        <m:t>Σ</m:t>
                                      </m:r>
                                    </m:e>
                                    <m:sub>
                                      <m:r>
                                        <a:rPr lang="en-US" sz="2400" i="1">
                                          <a:latin typeface="Cambria Math" panose="02040503050406030204" pitchFamily="18" charset="0"/>
                                        </a:rPr>
                                        <m:t>𝑗</m:t>
                                      </m:r>
                                    </m:sub>
                                  </m:sSub>
                                </m:e>
                              </m:d>
                              <m:r>
                                <a:rPr lang="en-US" sz="2400" i="1">
                                  <a:latin typeface="Cambria Math" panose="02040503050406030204" pitchFamily="18" charset="0"/>
                                </a:rPr>
                                <m:t>𝑑𝑡</m:t>
                              </m:r>
                            </m:e>
                          </m:nary>
                        </m:num>
                        <m:den>
                          <m:nary>
                            <m:naryPr>
                              <m:chr m:val="∑"/>
                              <m:supHide m:val="on"/>
                              <m:ctrlPr>
                                <a:rPr lang="en-US" sz="2400" b="0" i="1" smtClean="0">
                                  <a:latin typeface="Cambria Math" panose="02040503050406030204" pitchFamily="18" charset="0"/>
                                </a:rPr>
                              </m:ctrlPr>
                            </m:naryPr>
                            <m:sub>
                              <m:r>
                                <m:rPr>
                                  <m:brk m:alnAt="7"/>
                                </m:rP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𝑗</m:t>
                              </m:r>
                            </m:sub>
                            <m:sup/>
                            <m:e>
                              <m:sSub>
                                <m:sSubPr>
                                  <m:ctrlPr>
                                    <a:rPr lang="en-US" sz="2400" i="1">
                                      <a:latin typeface="Cambria Math" panose="02040503050406030204" pitchFamily="18" charset="0"/>
                                    </a:rPr>
                                  </m:ctrlPr>
                                </m:sSubPr>
                                <m:e>
                                  <m:r>
                                    <a:rPr lang="en-US" sz="2400" i="1">
                                      <a:latin typeface="Cambria Math" panose="02040503050406030204" pitchFamily="18" charset="0"/>
                                    </a:rPr>
                                    <m:t>𝜏</m:t>
                                  </m:r>
                                </m:e>
                                <m:sub>
                                  <m:r>
                                    <a:rPr lang="en-US" sz="2400" i="1">
                                      <a:latin typeface="Cambria Math" panose="02040503050406030204" pitchFamily="18" charset="0"/>
                                    </a:rPr>
                                    <m:t>𝑗</m:t>
                                  </m:r>
                                </m:sub>
                              </m:sSub>
                              <m:nary>
                                <m:naryPr>
                                  <m:limLoc m:val="undOvr"/>
                                  <m:ctrlPr>
                                    <a:rPr lang="en-US" sz="2400" i="1">
                                      <a:latin typeface="Cambria Math" panose="02040503050406030204" pitchFamily="18" charset="0"/>
                                    </a:rPr>
                                  </m:ctrlPr>
                                </m:naryPr>
                                <m:sub>
                                  <m:r>
                                    <m:rPr>
                                      <m:brk m:alnAt="24"/>
                                    </m:rPr>
                                    <a:rPr lang="en-US" sz="2400" i="1">
                                      <a:latin typeface="Cambria Math" panose="02040503050406030204" pitchFamily="18" charset="0"/>
                                    </a:rPr>
                                    <m:t>0</m:t>
                                  </m:r>
                                </m:sub>
                                <m:sup>
                                  <m:r>
                                    <a:rPr lang="en-US" sz="2400" i="1">
                                      <a:latin typeface="Cambria Math" panose="02040503050406030204" pitchFamily="18" charset="0"/>
                                    </a:rPr>
                                    <m:t>1</m:t>
                                  </m:r>
                                </m:sup>
                                <m:e>
                                  <m:r>
                                    <a:rPr lang="en-US" sz="2400" i="1">
                                      <a:latin typeface="Cambria Math" panose="02040503050406030204" pitchFamily="18" charset="0"/>
                                    </a:rPr>
                                    <m:t>𝑃</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𝑗</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𝑗</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𝑗</m:t>
                                          </m:r>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𝑙</m:t>
                                          </m:r>
                                        </m:e>
                                        <m:sub>
                                          <m:r>
                                            <a:rPr lang="en-US" sz="2400" i="1">
                                              <a:latin typeface="Cambria Math" panose="02040503050406030204" pitchFamily="18" charset="0"/>
                                            </a:rPr>
                                            <m:t>𝑗</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m:rPr>
                                              <m:sty m:val="p"/>
                                            </m:rPr>
                                            <a:rPr lang="en-US" sz="2400">
                                              <a:latin typeface="Cambria Math" panose="02040503050406030204" pitchFamily="18" charset="0"/>
                                            </a:rPr>
                                            <m:t>Σ</m:t>
                                          </m:r>
                                        </m:e>
                                        <m:sub>
                                          <m:r>
                                            <a:rPr lang="en-US" sz="2400" i="1">
                                              <a:latin typeface="Cambria Math" panose="02040503050406030204" pitchFamily="18" charset="0"/>
                                            </a:rPr>
                                            <m:t>𝑗</m:t>
                                          </m:r>
                                        </m:sub>
                                      </m:sSub>
                                    </m:e>
                                  </m:d>
                                  <m:r>
                                    <a:rPr lang="en-US" sz="2400" i="1">
                                      <a:latin typeface="Cambria Math" panose="02040503050406030204" pitchFamily="18" charset="0"/>
                                    </a:rPr>
                                    <m:t>𝑑𝑡</m:t>
                                  </m:r>
                                </m:e>
                              </m:nary>
                            </m:e>
                          </m:nary>
                        </m:den>
                      </m:f>
                    </m:oMath>
                  </m:oMathPara>
                </a14:m>
                <a:endParaRPr lang="en-US" sz="2400" dirty="0"/>
              </a:p>
            </p:txBody>
          </p:sp>
        </mc:Choice>
        <mc:Fallback>
          <p:sp>
            <p:nvSpPr>
              <p:cNvPr id="20" name="TextBox 19">
                <a:extLst>
                  <a:ext uri="{FF2B5EF4-FFF2-40B4-BE49-F238E27FC236}">
                    <a16:creationId xmlns:a16="http://schemas.microsoft.com/office/drawing/2014/main" id="{52059237-CDEE-4BE8-B2B2-B6E78B503C52}"/>
                  </a:ext>
                </a:extLst>
              </p:cNvPr>
              <p:cNvSpPr txBox="1">
                <a:spLocks noRot="1" noChangeAspect="1" noMove="1" noResize="1" noEditPoints="1" noAdjustHandles="1" noChangeArrowheads="1" noChangeShapeType="1" noTextEdit="1"/>
              </p:cNvSpPr>
              <p:nvPr/>
            </p:nvSpPr>
            <p:spPr>
              <a:xfrm>
                <a:off x="2023340" y="3875749"/>
                <a:ext cx="7924799" cy="1147174"/>
              </a:xfrm>
              <a:prstGeom prst="rect">
                <a:avLst/>
              </a:prstGeom>
              <a:blipFill>
                <a:blip r:embed="rId3"/>
                <a:stretch>
                  <a:fillRect/>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27B4B83A-490E-41E4-AD88-AE32700D609E}"/>
              </a:ext>
            </a:extLst>
          </p:cNvPr>
          <p:cNvSpPr txBox="1"/>
          <p:nvPr/>
        </p:nvSpPr>
        <p:spPr>
          <a:xfrm>
            <a:off x="1325756" y="1888837"/>
            <a:ext cx="1395167" cy="369332"/>
          </a:xfrm>
          <a:prstGeom prst="rect">
            <a:avLst/>
          </a:prstGeom>
          <a:noFill/>
        </p:spPr>
        <p:txBody>
          <a:bodyPr wrap="square" rtlCol="0">
            <a:spAutoFit/>
          </a:bodyPr>
          <a:lstStyle/>
          <a:p>
            <a:r>
              <a:rPr lang="en-US" dirty="0"/>
              <a:t>Likelihood</a:t>
            </a:r>
          </a:p>
        </p:txBody>
      </p:sp>
    </p:spTree>
    <p:extLst>
      <p:ext uri="{BB962C8B-B14F-4D97-AF65-F5344CB8AC3E}">
        <p14:creationId xmlns:p14="http://schemas.microsoft.com/office/powerpoint/2010/main" val="3916933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4E070-A33F-4DF5-B4BA-B68BA08D9719}"/>
              </a:ext>
            </a:extLst>
          </p:cNvPr>
          <p:cNvSpPr>
            <a:spLocks noGrp="1"/>
          </p:cNvSpPr>
          <p:nvPr>
            <p:ph type="ctrTitle"/>
          </p:nvPr>
        </p:nvSpPr>
        <p:spPr>
          <a:xfrm>
            <a:off x="2107519" y="437031"/>
            <a:ext cx="8855755" cy="747897"/>
          </a:xfrm>
        </p:spPr>
        <p:txBody>
          <a:bodyPr/>
          <a:lstStyle/>
          <a:p>
            <a:r>
              <a:rPr lang="en-US" dirty="0"/>
              <a:t>Diseases Associated to Oligodendrocyte Trajectories</a:t>
            </a:r>
          </a:p>
        </p:txBody>
      </p:sp>
      <p:sp>
        <p:nvSpPr>
          <p:cNvPr id="6" name="Date Placeholder 5">
            <a:extLst>
              <a:ext uri="{FF2B5EF4-FFF2-40B4-BE49-F238E27FC236}">
                <a16:creationId xmlns:a16="http://schemas.microsoft.com/office/drawing/2014/main" id="{22835D94-F112-4882-9BE4-CE0A6937D6EE}"/>
              </a:ext>
            </a:extLst>
          </p:cNvPr>
          <p:cNvSpPr>
            <a:spLocks noGrp="1"/>
          </p:cNvSpPr>
          <p:nvPr>
            <p:ph type="dt" sz="half" idx="10"/>
          </p:nvPr>
        </p:nvSpPr>
        <p:spPr/>
        <p:txBody>
          <a:bodyPr/>
          <a:lstStyle/>
          <a:p>
            <a:fld id="{D47A9A36-4EB0-BF46-AE48-7CDA251B954B}" type="datetime1">
              <a:rPr lang="en-US" smtClean="0"/>
              <a:t>4/26/2022</a:t>
            </a:fld>
            <a:endParaRPr lang="en-US" dirty="0"/>
          </a:p>
        </p:txBody>
      </p:sp>
      <p:sp>
        <p:nvSpPr>
          <p:cNvPr id="7" name="Slide Number Placeholder 6">
            <a:extLst>
              <a:ext uri="{FF2B5EF4-FFF2-40B4-BE49-F238E27FC236}">
                <a16:creationId xmlns:a16="http://schemas.microsoft.com/office/drawing/2014/main" id="{5A1CE580-A073-40A5-AD8D-FCFE9861196B}"/>
              </a:ext>
            </a:extLst>
          </p:cNvPr>
          <p:cNvSpPr>
            <a:spLocks noGrp="1"/>
          </p:cNvSpPr>
          <p:nvPr>
            <p:ph type="sldNum" sz="quarter" idx="12"/>
          </p:nvPr>
        </p:nvSpPr>
        <p:spPr/>
        <p:txBody>
          <a:bodyPr/>
          <a:lstStyle/>
          <a:p>
            <a:fld id="{8A7A6979-0714-4377-B894-6BE4C2D6E202}" type="slidenum">
              <a:rPr lang="en-US" smtClean="0"/>
              <a:pPr/>
              <a:t>3</a:t>
            </a:fld>
            <a:endParaRPr lang="en-US" dirty="0"/>
          </a:p>
        </p:txBody>
      </p:sp>
      <p:sp>
        <p:nvSpPr>
          <p:cNvPr id="10" name="Text Placeholder 3">
            <a:extLst>
              <a:ext uri="{FF2B5EF4-FFF2-40B4-BE49-F238E27FC236}">
                <a16:creationId xmlns:a16="http://schemas.microsoft.com/office/drawing/2014/main" id="{E7865CBA-FC6D-41C1-A88A-499A304FF43D}"/>
              </a:ext>
            </a:extLst>
          </p:cNvPr>
          <p:cNvSpPr>
            <a:spLocks noGrp="1"/>
          </p:cNvSpPr>
          <p:nvPr>
            <p:ph type="body" sz="quarter" idx="14"/>
          </p:nvPr>
        </p:nvSpPr>
        <p:spPr>
          <a:xfrm>
            <a:off x="1751785" y="1616601"/>
            <a:ext cx="8588555" cy="4314967"/>
          </a:xfrm>
        </p:spPr>
        <p:txBody>
          <a:bodyPr>
            <a:normAutofit/>
          </a:bodyPr>
          <a:lstStyle/>
          <a:p>
            <a:pPr marL="0" indent="0">
              <a:buNone/>
            </a:pPr>
            <a:r>
              <a:rPr lang="en-US" sz="2400" dirty="0"/>
              <a:t>Damage to oligodendrocytes can reduce the production of myelin which puts you at risk for the following disorders.</a:t>
            </a:r>
          </a:p>
          <a:p>
            <a:pPr marL="0" indent="0">
              <a:buNone/>
            </a:pPr>
            <a:endParaRPr lang="en-US" sz="2400" dirty="0"/>
          </a:p>
          <a:p>
            <a:r>
              <a:rPr lang="en-US" sz="2400" dirty="0"/>
              <a:t>Schizophrenia</a:t>
            </a:r>
          </a:p>
          <a:p>
            <a:r>
              <a:rPr lang="en-US" sz="2400" dirty="0"/>
              <a:t>Multiple Sclerosis</a:t>
            </a:r>
          </a:p>
          <a:p>
            <a:r>
              <a:rPr lang="en-US" sz="2400" dirty="0"/>
              <a:t>Bipolar Disorder</a:t>
            </a:r>
          </a:p>
          <a:p>
            <a:r>
              <a:rPr lang="en-US" sz="2400" dirty="0"/>
              <a:t>Paralysis</a:t>
            </a:r>
          </a:p>
          <a:p>
            <a:endParaRPr lang="en-US" sz="2400" dirty="0"/>
          </a:p>
        </p:txBody>
      </p:sp>
    </p:spTree>
    <p:extLst>
      <p:ext uri="{BB962C8B-B14F-4D97-AF65-F5344CB8AC3E}">
        <p14:creationId xmlns:p14="http://schemas.microsoft.com/office/powerpoint/2010/main" val="11959413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1A724-3826-4CC3-9ADB-5DA74FF34809}"/>
              </a:ext>
            </a:extLst>
          </p:cNvPr>
          <p:cNvSpPr>
            <a:spLocks noGrp="1"/>
          </p:cNvSpPr>
          <p:nvPr>
            <p:ph type="ctrTitle"/>
          </p:nvPr>
        </p:nvSpPr>
        <p:spPr/>
        <p:txBody>
          <a:bodyPr/>
          <a:lstStyle/>
          <a:p>
            <a:r>
              <a:rPr lang="en-US" dirty="0"/>
              <a:t>E-Step</a:t>
            </a:r>
          </a:p>
        </p:txBody>
      </p:sp>
      <p:sp>
        <p:nvSpPr>
          <p:cNvPr id="6" name="Date Placeholder 5">
            <a:extLst>
              <a:ext uri="{FF2B5EF4-FFF2-40B4-BE49-F238E27FC236}">
                <a16:creationId xmlns:a16="http://schemas.microsoft.com/office/drawing/2014/main" id="{813246BD-4A21-4F42-ADEF-DB07A63D5154}"/>
              </a:ext>
            </a:extLst>
          </p:cNvPr>
          <p:cNvSpPr>
            <a:spLocks noGrp="1"/>
          </p:cNvSpPr>
          <p:nvPr>
            <p:ph type="dt" sz="half" idx="10"/>
          </p:nvPr>
        </p:nvSpPr>
        <p:spPr/>
        <p:txBody>
          <a:bodyPr/>
          <a:lstStyle/>
          <a:p>
            <a:fld id="{D47A9A36-4EB0-BF46-AE48-7CDA251B954B}" type="datetime1">
              <a:rPr lang="en-US" smtClean="0"/>
              <a:t>4/26/2022</a:t>
            </a:fld>
            <a:endParaRPr lang="en-US" dirty="0"/>
          </a:p>
        </p:txBody>
      </p:sp>
      <p:sp>
        <p:nvSpPr>
          <p:cNvPr id="7" name="Slide Number Placeholder 6">
            <a:extLst>
              <a:ext uri="{FF2B5EF4-FFF2-40B4-BE49-F238E27FC236}">
                <a16:creationId xmlns:a16="http://schemas.microsoft.com/office/drawing/2014/main" id="{67E0FBA5-3037-4AD1-91FE-6A61BA8C904E}"/>
              </a:ext>
            </a:extLst>
          </p:cNvPr>
          <p:cNvSpPr>
            <a:spLocks noGrp="1"/>
          </p:cNvSpPr>
          <p:nvPr>
            <p:ph type="sldNum" sz="quarter" idx="12"/>
          </p:nvPr>
        </p:nvSpPr>
        <p:spPr/>
        <p:txBody>
          <a:bodyPr/>
          <a:lstStyle/>
          <a:p>
            <a:fld id="{8A7A6979-0714-4377-B894-6BE4C2D6E202}" type="slidenum">
              <a:rPr lang="en-US" smtClean="0"/>
              <a:pPr/>
              <a:t>30</a:t>
            </a:fld>
            <a:endParaRPr lang="en-US" dirty="0"/>
          </a:p>
        </p:txBody>
      </p: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5DFF6844-AE74-422D-B95F-E7F71D38FD5B}"/>
                  </a:ext>
                </a:extLst>
              </p:cNvPr>
              <p:cNvSpPr txBox="1"/>
              <p:nvPr/>
            </p:nvSpPr>
            <p:spPr>
              <a:xfrm>
                <a:off x="2562223" y="1457785"/>
                <a:ext cx="7315200" cy="15726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𝑄</m:t>
                      </m:r>
                      <m:r>
                        <a:rPr lang="en-US" sz="2400" b="0" i="1" smtClean="0">
                          <a:latin typeface="Cambria Math" panose="02040503050406030204" pitchFamily="18" charset="0"/>
                        </a:rPr>
                        <m:t>(</m:t>
                      </m:r>
                      <m:r>
                        <a:rPr lang="en-US" sz="2400" b="0" i="1" smtClean="0">
                          <a:latin typeface="Cambria Math" panose="02040503050406030204" pitchFamily="18" charset="0"/>
                        </a:rPr>
                        <m:t>𝜃</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𝜃</m:t>
                          </m:r>
                        </m:e>
                        <m:sup>
                          <m:r>
                            <a:rPr lang="en-US" sz="2400" b="0" i="1" smtClean="0">
                              <a:latin typeface="Cambria Math" panose="02040503050406030204" pitchFamily="18" charset="0"/>
                            </a:rPr>
                            <m:t>𝑡</m:t>
                          </m:r>
                        </m:sup>
                      </m:sSup>
                      <m:r>
                        <a:rPr lang="en-US" sz="2400" b="0" i="1" smtClean="0">
                          <a:latin typeface="Cambria Math" panose="02040503050406030204" pitchFamily="18" charset="0"/>
                        </a:rPr>
                        <m:t>)</m:t>
                      </m:r>
                      <m:r>
                        <a:rPr lang="en-US" sz="2400" i="1">
                          <a:latin typeface="Cambria Math" panose="02040503050406030204" pitchFamily="18" charset="0"/>
                        </a:rPr>
                        <m:t>=</m:t>
                      </m:r>
                      <m:nary>
                        <m:naryPr>
                          <m:chr m:val="∑"/>
                          <m:ctrlPr>
                            <a:rPr lang="en-US" sz="240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𝑚</m:t>
                          </m:r>
                        </m:sup>
                        <m:e>
                          <m:nary>
                            <m:naryPr>
                              <m:chr m:val="∑"/>
                              <m:ctrlPr>
                                <a:rPr lang="en-US" sz="240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3</m:t>
                              </m:r>
                            </m:sup>
                            <m:e>
                              <m:sSubSup>
                                <m:sSubSupPr>
                                  <m:ctrlPr>
                                    <a:rPr lang="en-US" sz="2400" i="1">
                                      <a:latin typeface="Cambria Math" panose="02040503050406030204" pitchFamily="18" charset="0"/>
                                    </a:rPr>
                                  </m:ctrlPr>
                                </m:sSubSupPr>
                                <m:e>
                                  <m:r>
                                    <a:rPr lang="en-US" sz="2400" i="1">
                                      <a:latin typeface="Cambria Math" panose="02040503050406030204" pitchFamily="18" charset="0"/>
                                    </a:rPr>
                                    <m:t>𝑇</m:t>
                                  </m:r>
                                </m:e>
                                <m:sub>
                                  <m:r>
                                    <a:rPr lang="en-US" sz="2400" i="1">
                                      <a:latin typeface="Cambria Math" panose="02040503050406030204" pitchFamily="18" charset="0"/>
                                    </a:rPr>
                                    <m:t>𝑗</m:t>
                                  </m:r>
                                  <m:r>
                                    <a:rPr lang="en-US" sz="2400" i="1">
                                      <a:latin typeface="Cambria Math" panose="02040503050406030204" pitchFamily="18" charset="0"/>
                                    </a:rPr>
                                    <m:t>,</m:t>
                                  </m:r>
                                  <m:r>
                                    <a:rPr lang="en-US" sz="2400" i="1">
                                      <a:latin typeface="Cambria Math" panose="02040503050406030204" pitchFamily="18" charset="0"/>
                                    </a:rPr>
                                    <m:t>𝑖</m:t>
                                  </m:r>
                                </m:sub>
                                <m:sup>
                                  <m:r>
                                    <a:rPr lang="en-US" sz="2400" i="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m:t>
                                  </m:r>
                                </m:sup>
                              </m:sSubSup>
                              <m:nary>
                                <m:naryPr>
                                  <m:limLoc m:val="undOvr"/>
                                  <m:ctrlPr>
                                    <a:rPr lang="en-US" sz="2400" i="1">
                                      <a:latin typeface="Cambria Math" panose="02040503050406030204" pitchFamily="18" charset="0"/>
                                    </a:rPr>
                                  </m:ctrlPr>
                                </m:naryPr>
                                <m:sub>
                                  <m:r>
                                    <m:rPr>
                                      <m:brk m:alnAt="24"/>
                                    </m:rPr>
                                    <a:rPr lang="en-US" sz="2400" i="1">
                                      <a:latin typeface="Cambria Math" panose="02040503050406030204" pitchFamily="18" charset="0"/>
                                    </a:rPr>
                                    <m:t>0</m:t>
                                  </m:r>
                                </m:sub>
                                <m:sup>
                                  <m:r>
                                    <a:rPr lang="en-US" sz="2400" i="1">
                                      <a:latin typeface="Cambria Math" panose="02040503050406030204" pitchFamily="18" charset="0"/>
                                    </a:rPr>
                                    <m:t>1</m:t>
                                  </m:r>
                                </m:sup>
                                <m:e>
                                  <m:r>
                                    <m:rPr>
                                      <m:sty m:val="p"/>
                                    </m:rPr>
                                    <a:rPr lang="en-US" sz="2400" b="0" i="0" smtClean="0">
                                      <a:latin typeface="Cambria Math" panose="02040503050406030204" pitchFamily="18" charset="0"/>
                                    </a:rPr>
                                    <m:t>log</m:t>
                                  </m:r>
                                  <m:r>
                                    <a:rPr lang="en-US" sz="2400" b="0" i="1" smtClean="0">
                                      <a:latin typeface="Cambria Math" panose="02040503050406030204" pitchFamily="18" charset="0"/>
                                    </a:rPr>
                                    <m:t> </m:t>
                                  </m:r>
                                  <m:r>
                                    <a:rPr lang="en-US" sz="2400" b="0" i="1" smtClean="0">
                                      <a:latin typeface="Cambria Math" panose="02040503050406030204" pitchFamily="18" charset="0"/>
                                    </a:rPr>
                                    <m:t>𝑝</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𝑗</m:t>
                                          </m:r>
                                        </m:sub>
                                      </m:sSub>
                                      <m:r>
                                        <a:rPr lang="en-US" sz="2400" i="1">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i="1">
                                              <a:latin typeface="Cambria Math" panose="02040503050406030204" pitchFamily="18" charset="0"/>
                                            </a:rPr>
                                            <m:t>𝑎</m:t>
                                          </m:r>
                                        </m:e>
                                        <m:sub>
                                          <m:r>
                                            <a:rPr lang="en-US" sz="2400" i="1">
                                              <a:latin typeface="Cambria Math" panose="02040503050406030204" pitchFamily="18" charset="0"/>
                                            </a:rPr>
                                            <m:t>𝑗</m:t>
                                          </m:r>
                                          <m:r>
                                            <a:rPr lang="en-US" sz="2400" i="1">
                                              <a:latin typeface="Cambria Math" panose="02040503050406030204" pitchFamily="18" charset="0"/>
                                            </a:rPr>
                                            <m:t>,1</m:t>
                                          </m:r>
                                        </m:sub>
                                        <m:sup>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sup>
                                      </m:sSubSup>
                                      <m:r>
                                        <a:rPr lang="en-US" sz="2400" i="1">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i="1">
                                              <a:latin typeface="Cambria Math" panose="02040503050406030204" pitchFamily="18" charset="0"/>
                                            </a:rPr>
                                            <m:t>𝑎</m:t>
                                          </m:r>
                                        </m:e>
                                        <m:sub>
                                          <m:r>
                                            <a:rPr lang="en-US" sz="2400" i="1">
                                              <a:latin typeface="Cambria Math" panose="02040503050406030204" pitchFamily="18" charset="0"/>
                                            </a:rPr>
                                            <m:t>𝑗</m:t>
                                          </m:r>
                                          <m:r>
                                            <a:rPr lang="en-US" sz="2400" i="1">
                                              <a:latin typeface="Cambria Math" panose="02040503050406030204" pitchFamily="18" charset="0"/>
                                            </a:rPr>
                                            <m:t>,0</m:t>
                                          </m:r>
                                        </m:sub>
                                        <m:sup>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sup>
                                      </m:sSub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𝑙</m:t>
                                          </m:r>
                                        </m:e>
                                        <m:sub>
                                          <m:r>
                                            <a:rPr lang="en-US" sz="2400" i="1">
                                              <a:latin typeface="Cambria Math" panose="02040503050406030204" pitchFamily="18" charset="0"/>
                                            </a:rPr>
                                            <m:t>𝑗</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m:rPr>
                                              <m:sty m:val="p"/>
                                            </m:rPr>
                                            <a:rPr lang="en-US" sz="2400">
                                              <a:latin typeface="Cambria Math" panose="02040503050406030204" pitchFamily="18" charset="0"/>
                                            </a:rPr>
                                            <m:t>Σ</m:t>
                                          </m:r>
                                        </m:e>
                                        <m:sub>
                                          <m:r>
                                            <a:rPr lang="en-US" sz="2400" i="1">
                                              <a:latin typeface="Cambria Math" panose="02040503050406030204" pitchFamily="18" charset="0"/>
                                            </a:rPr>
                                            <m:t>𝑗</m:t>
                                          </m:r>
                                        </m:sub>
                                      </m:sSub>
                                    </m:e>
                                  </m:d>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𝜏</m:t>
                                      </m:r>
                                    </m:e>
                                    <m:sub>
                                      <m:r>
                                        <a:rPr lang="en-US" sz="2400" b="0" i="1" smtClean="0">
                                          <a:latin typeface="Cambria Math" panose="02040503050406030204" pitchFamily="18" charset="0"/>
                                        </a:rPr>
                                        <m:t>𝑗</m:t>
                                      </m:r>
                                    </m:sub>
                                  </m:sSub>
                                  <m:r>
                                    <a:rPr lang="en-US" sz="2400" i="1">
                                      <a:latin typeface="Cambria Math" panose="02040503050406030204" pitchFamily="18" charset="0"/>
                                    </a:rPr>
                                    <m:t>𝑑𝑡</m:t>
                                  </m:r>
                                </m:e>
                              </m:nary>
                            </m:e>
                          </m:nary>
                        </m:e>
                      </m:nary>
                    </m:oMath>
                  </m:oMathPara>
                </a14:m>
                <a:endParaRPr lang="en-US" sz="2400" dirty="0"/>
              </a:p>
            </p:txBody>
          </p:sp>
        </mc:Choice>
        <mc:Fallback>
          <p:sp>
            <p:nvSpPr>
              <p:cNvPr id="19" name="TextBox 18">
                <a:extLst>
                  <a:ext uri="{FF2B5EF4-FFF2-40B4-BE49-F238E27FC236}">
                    <a16:creationId xmlns:a16="http://schemas.microsoft.com/office/drawing/2014/main" id="{5DFF6844-AE74-422D-B95F-E7F71D38FD5B}"/>
                  </a:ext>
                </a:extLst>
              </p:cNvPr>
              <p:cNvSpPr txBox="1">
                <a:spLocks noRot="1" noChangeAspect="1" noMove="1" noResize="1" noEditPoints="1" noAdjustHandles="1" noChangeArrowheads="1" noChangeShapeType="1" noTextEdit="1"/>
              </p:cNvSpPr>
              <p:nvPr/>
            </p:nvSpPr>
            <p:spPr>
              <a:xfrm>
                <a:off x="2562223" y="1457785"/>
                <a:ext cx="7315200" cy="157261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856E7DD1-3CF4-423D-BDAE-8FDEA8ECC614}"/>
                  </a:ext>
                </a:extLst>
              </p:cNvPr>
              <p:cNvSpPr txBox="1"/>
              <p:nvPr/>
            </p:nvSpPr>
            <p:spPr>
              <a:xfrm>
                <a:off x="429745" y="3388117"/>
                <a:ext cx="11318041" cy="1572610"/>
              </a:xfrm>
              <a:prstGeom prst="rect">
                <a:avLst/>
              </a:prstGeom>
              <a:solidFill>
                <a:schemeClr val="accent4"/>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𝑄</m:t>
                      </m:r>
                      <m:r>
                        <a:rPr lang="en-US" sz="2400" b="0" i="1" smtClean="0">
                          <a:latin typeface="Cambria Math" panose="02040503050406030204" pitchFamily="18" charset="0"/>
                        </a:rPr>
                        <m:t>(</m:t>
                      </m:r>
                      <m:r>
                        <a:rPr lang="en-US" sz="2400" b="0" i="1" smtClean="0">
                          <a:latin typeface="Cambria Math" panose="02040503050406030204" pitchFamily="18" charset="0"/>
                        </a:rPr>
                        <m:t>𝜃</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𝜃</m:t>
                          </m:r>
                        </m:e>
                        <m:sup>
                          <m:r>
                            <a:rPr lang="en-US" sz="2400" b="0" i="1" smtClean="0">
                              <a:latin typeface="Cambria Math" panose="02040503050406030204" pitchFamily="18" charset="0"/>
                            </a:rPr>
                            <m:t>𝑡</m:t>
                          </m:r>
                        </m:sup>
                      </m:sSup>
                      <m:r>
                        <a:rPr lang="en-US" sz="2400" b="0" i="1" smtClean="0">
                          <a:latin typeface="Cambria Math" panose="02040503050406030204" pitchFamily="18" charset="0"/>
                        </a:rPr>
                        <m:t>)</m:t>
                      </m:r>
                      <m:r>
                        <a:rPr lang="en-US" sz="2400" i="1">
                          <a:latin typeface="Cambria Math" panose="02040503050406030204" pitchFamily="18" charset="0"/>
                        </a:rPr>
                        <m:t>=</m:t>
                      </m:r>
                      <m:nary>
                        <m:naryPr>
                          <m:chr m:val="∑"/>
                          <m:ctrlPr>
                            <a:rPr lang="en-US" sz="240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𝑚</m:t>
                          </m:r>
                        </m:sup>
                        <m:e>
                          <m:nary>
                            <m:naryPr>
                              <m:chr m:val="∑"/>
                              <m:ctrlPr>
                                <a:rPr lang="en-US" sz="240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3</m:t>
                              </m:r>
                            </m:sup>
                            <m:e>
                              <m:sSubSup>
                                <m:sSubSupPr>
                                  <m:ctrlPr>
                                    <a:rPr lang="en-US" sz="2400" i="1">
                                      <a:latin typeface="Cambria Math" panose="02040503050406030204" pitchFamily="18" charset="0"/>
                                    </a:rPr>
                                  </m:ctrlPr>
                                </m:sSubSupPr>
                                <m:e>
                                  <m:r>
                                    <a:rPr lang="en-US" sz="2400" i="1">
                                      <a:latin typeface="Cambria Math" panose="02040503050406030204" pitchFamily="18" charset="0"/>
                                    </a:rPr>
                                    <m:t>𝑇</m:t>
                                  </m:r>
                                </m:e>
                                <m:sub>
                                  <m:r>
                                    <a:rPr lang="en-US" sz="2400" i="1">
                                      <a:latin typeface="Cambria Math" panose="02040503050406030204" pitchFamily="18" charset="0"/>
                                    </a:rPr>
                                    <m:t>𝑗</m:t>
                                  </m:r>
                                  <m:r>
                                    <a:rPr lang="en-US" sz="2400" i="1">
                                      <a:latin typeface="Cambria Math" panose="02040503050406030204" pitchFamily="18" charset="0"/>
                                    </a:rPr>
                                    <m:t>,</m:t>
                                  </m:r>
                                  <m:r>
                                    <a:rPr lang="en-US" sz="2400" i="1">
                                      <a:latin typeface="Cambria Math" panose="02040503050406030204" pitchFamily="18" charset="0"/>
                                    </a:rPr>
                                    <m:t>𝑖</m:t>
                                  </m:r>
                                </m:sub>
                                <m:sup>
                                  <m:d>
                                    <m:dPr>
                                      <m:ctrlPr>
                                        <a:rPr lang="en-US" sz="2400" i="1">
                                          <a:latin typeface="Cambria Math" panose="02040503050406030204" pitchFamily="18" charset="0"/>
                                        </a:rPr>
                                      </m:ctrlPr>
                                    </m:dPr>
                                    <m:e>
                                      <m:r>
                                        <a:rPr lang="en-US" sz="2400" i="1">
                                          <a:latin typeface="Cambria Math" panose="02040503050406030204" pitchFamily="18" charset="0"/>
                                        </a:rPr>
                                        <m:t>𝑡</m:t>
                                      </m:r>
                                    </m:e>
                                  </m:d>
                                </m:sup>
                              </m:sSubSup>
                              <m:nary>
                                <m:naryPr>
                                  <m:ctrlPr>
                                    <a:rPr lang="en-US" sz="2400" i="1" smtClean="0">
                                      <a:latin typeface="Cambria Math" panose="02040503050406030204" pitchFamily="18" charset="0"/>
                                    </a:rPr>
                                  </m:ctrlPr>
                                </m:naryPr>
                                <m:sub>
                                  <m:r>
                                    <m:rPr>
                                      <m:brk m:alnAt="23"/>
                                    </m:rPr>
                                    <a:rPr lang="en-US" sz="2400" b="0" i="1" smtClean="0">
                                      <a:latin typeface="Cambria Math" panose="02040503050406030204" pitchFamily="18" charset="0"/>
                                    </a:rPr>
                                    <m:t>0</m:t>
                                  </m:r>
                                </m:sub>
                                <m:sup>
                                  <m:r>
                                    <a:rPr lang="en-US" sz="2400" b="0" i="1" smtClean="0">
                                      <a:latin typeface="Cambria Math" panose="02040503050406030204" pitchFamily="18" charset="0"/>
                                    </a:rPr>
                                    <m:t>1</m:t>
                                  </m:r>
                                </m:sup>
                                <m:e>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den>
                                  </m:f>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log</m:t>
                                      </m:r>
                                    </m:fName>
                                    <m:e>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m:rPr>
                                                  <m:sty m:val="p"/>
                                                </m:rPr>
                                                <a:rPr lang="en-US" sz="2400">
                                                  <a:latin typeface="Cambria Math" panose="02040503050406030204" pitchFamily="18" charset="0"/>
                                                </a:rPr>
                                                <m:t>Σ</m:t>
                                              </m:r>
                                            </m:e>
                                            <m:sub>
                                              <m:r>
                                                <a:rPr lang="en-US" sz="2400" i="1">
                                                  <a:latin typeface="Cambria Math" panose="02040503050406030204" pitchFamily="18" charset="0"/>
                                                </a:rPr>
                                                <m:t>𝑗</m:t>
                                              </m:r>
                                            </m:sub>
                                          </m:sSub>
                                        </m:e>
                                      </m:d>
                                    </m:e>
                                  </m:func>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den>
                                  </m:f>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rPr>
                                            <m:t>𝑡</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𝑗</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𝑗</m:t>
                                                  </m:r>
                                                  <m:r>
                                                    <a:rPr lang="en-US" sz="2400" i="1">
                                                      <a:latin typeface="Cambria Math" panose="02040503050406030204" pitchFamily="18" charset="0"/>
                                                    </a:rPr>
                                                    <m:t>,0</m:t>
                                                  </m:r>
                                                </m:sub>
                                              </m:sSub>
                                            </m:e>
                                          </m:d>
                                        </m:e>
                                      </m:d>
                                    </m:e>
                                    <m:sup>
                                      <m:r>
                                        <a:rPr lang="en-US" sz="2400" i="1">
                                          <a:latin typeface="Cambria Math" panose="02040503050406030204" pitchFamily="18" charset="0"/>
                                        </a:rPr>
                                        <m:t>𝑇</m:t>
                                      </m:r>
                                    </m:sup>
                                  </m:sSup>
                                  <m:sSubSup>
                                    <m:sSubSupPr>
                                      <m:ctrlPr>
                                        <a:rPr lang="en-US" sz="2400" i="1">
                                          <a:latin typeface="Cambria Math" panose="02040503050406030204" pitchFamily="18" charset="0"/>
                                        </a:rPr>
                                      </m:ctrlPr>
                                    </m:sSubSupPr>
                                    <m:e>
                                      <m:r>
                                        <m:rPr>
                                          <m:sty m:val="p"/>
                                        </m:rPr>
                                        <a:rPr lang="en-US" sz="2400">
                                          <a:latin typeface="Cambria Math" panose="02040503050406030204" pitchFamily="18" charset="0"/>
                                        </a:rPr>
                                        <m:t>Σ</m:t>
                                      </m:r>
                                    </m:e>
                                    <m:sub>
                                      <m:r>
                                        <a:rPr lang="en-US" sz="2400" i="1">
                                          <a:latin typeface="Cambria Math" panose="02040503050406030204" pitchFamily="18" charset="0"/>
                                        </a:rPr>
                                        <m:t>𝑗</m:t>
                                      </m:r>
                                    </m:sub>
                                    <m:sup>
                                      <m:r>
                                        <a:rPr lang="en-US" sz="2400" i="1">
                                          <a:latin typeface="Cambria Math" panose="02040503050406030204" pitchFamily="18" charset="0"/>
                                        </a:rPr>
                                        <m:t>−1</m:t>
                                      </m:r>
                                    </m:sup>
                                  </m:sSubSup>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rPr>
                                        <m:t>𝑡</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𝑗</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𝑗</m:t>
                                              </m:r>
                                              <m:r>
                                                <a:rPr lang="en-US" sz="2400" i="1">
                                                  <a:latin typeface="Cambria Math" panose="02040503050406030204" pitchFamily="18" charset="0"/>
                                                </a:rPr>
                                                <m:t>,0</m:t>
                                              </m:r>
                                            </m:sub>
                                          </m:sSub>
                                        </m:e>
                                      </m:d>
                                    </m:e>
                                  </m:d>
                                </m:e>
                              </m:nary>
                            </m:e>
                          </m:nary>
                        </m:e>
                      </m:nary>
                      <m:r>
                        <a:rPr lang="en-US" sz="2400" b="0" i="1" smtClean="0">
                          <a:latin typeface="Cambria Math" panose="02040503050406030204" pitchFamily="18" charset="0"/>
                        </a:rPr>
                        <m:t>}</m:t>
                      </m:r>
                      <m:r>
                        <a:rPr lang="en-US" sz="2400" b="0" i="1" smtClean="0">
                          <a:latin typeface="Cambria Math" panose="02040503050406030204" pitchFamily="18" charset="0"/>
                        </a:rPr>
                        <m:t>𝑑𝑡</m:t>
                      </m:r>
                    </m:oMath>
                  </m:oMathPara>
                </a14:m>
                <a:endParaRPr lang="en-US" sz="2400" dirty="0"/>
              </a:p>
            </p:txBody>
          </p:sp>
        </mc:Choice>
        <mc:Fallback>
          <p:sp>
            <p:nvSpPr>
              <p:cNvPr id="10" name="TextBox 9">
                <a:extLst>
                  <a:ext uri="{FF2B5EF4-FFF2-40B4-BE49-F238E27FC236}">
                    <a16:creationId xmlns:a16="http://schemas.microsoft.com/office/drawing/2014/main" id="{856E7DD1-3CF4-423D-BDAE-8FDEA8ECC614}"/>
                  </a:ext>
                </a:extLst>
              </p:cNvPr>
              <p:cNvSpPr txBox="1">
                <a:spLocks noRot="1" noChangeAspect="1" noMove="1" noResize="1" noEditPoints="1" noAdjustHandles="1" noChangeArrowheads="1" noChangeShapeType="1" noTextEdit="1"/>
              </p:cNvSpPr>
              <p:nvPr/>
            </p:nvSpPr>
            <p:spPr>
              <a:xfrm>
                <a:off x="429745" y="3388117"/>
                <a:ext cx="11318041" cy="157261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949618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1A724-3826-4CC3-9ADB-5DA74FF34809}"/>
              </a:ext>
            </a:extLst>
          </p:cNvPr>
          <p:cNvSpPr>
            <a:spLocks noGrp="1"/>
          </p:cNvSpPr>
          <p:nvPr>
            <p:ph type="ctrTitle"/>
          </p:nvPr>
        </p:nvSpPr>
        <p:spPr/>
        <p:txBody>
          <a:bodyPr/>
          <a:lstStyle/>
          <a:p>
            <a:r>
              <a:rPr lang="en-US" dirty="0"/>
              <a:t>M-step</a:t>
            </a:r>
          </a:p>
        </p:txBody>
      </p:sp>
      <p:sp>
        <p:nvSpPr>
          <p:cNvPr id="6" name="Date Placeholder 5">
            <a:extLst>
              <a:ext uri="{FF2B5EF4-FFF2-40B4-BE49-F238E27FC236}">
                <a16:creationId xmlns:a16="http://schemas.microsoft.com/office/drawing/2014/main" id="{813246BD-4A21-4F42-ADEF-DB07A63D5154}"/>
              </a:ext>
            </a:extLst>
          </p:cNvPr>
          <p:cNvSpPr>
            <a:spLocks noGrp="1"/>
          </p:cNvSpPr>
          <p:nvPr>
            <p:ph type="dt" sz="half" idx="10"/>
          </p:nvPr>
        </p:nvSpPr>
        <p:spPr/>
        <p:txBody>
          <a:bodyPr/>
          <a:lstStyle/>
          <a:p>
            <a:fld id="{D47A9A36-4EB0-BF46-AE48-7CDA251B954B}" type="datetime1">
              <a:rPr lang="en-US" smtClean="0"/>
              <a:t>4/26/2022</a:t>
            </a:fld>
            <a:endParaRPr lang="en-US" dirty="0"/>
          </a:p>
        </p:txBody>
      </p:sp>
      <p:sp>
        <p:nvSpPr>
          <p:cNvPr id="7" name="Slide Number Placeholder 6">
            <a:extLst>
              <a:ext uri="{FF2B5EF4-FFF2-40B4-BE49-F238E27FC236}">
                <a16:creationId xmlns:a16="http://schemas.microsoft.com/office/drawing/2014/main" id="{67E0FBA5-3037-4AD1-91FE-6A61BA8C904E}"/>
              </a:ext>
            </a:extLst>
          </p:cNvPr>
          <p:cNvSpPr>
            <a:spLocks noGrp="1"/>
          </p:cNvSpPr>
          <p:nvPr>
            <p:ph type="sldNum" sz="quarter" idx="12"/>
          </p:nvPr>
        </p:nvSpPr>
        <p:spPr/>
        <p:txBody>
          <a:bodyPr/>
          <a:lstStyle/>
          <a:p>
            <a:fld id="{8A7A6979-0714-4377-B894-6BE4C2D6E202}" type="slidenum">
              <a:rPr lang="en-US" smtClean="0"/>
              <a:pPr/>
              <a:t>31</a:t>
            </a:fld>
            <a:endParaRPr lang="en-US"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56E7DD1-3CF4-423D-BDAE-8FDEA8ECC614}"/>
                  </a:ext>
                </a:extLst>
              </p:cNvPr>
              <p:cNvSpPr txBox="1"/>
              <p:nvPr/>
            </p:nvSpPr>
            <p:spPr>
              <a:xfrm>
                <a:off x="1816925" y="1587144"/>
                <a:ext cx="8657112" cy="1208857"/>
              </a:xfrm>
              <a:prstGeom prst="rect">
                <a:avLst/>
              </a:prstGeom>
              <a:solidFill>
                <a:schemeClr val="accent4"/>
              </a:solid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𝜏</m:t>
                          </m:r>
                        </m:e>
                        <m:sub>
                          <m:r>
                            <a:rPr lang="en-US" sz="2400" b="0" i="1" smtClean="0">
                              <a:latin typeface="Cambria Math" panose="02040503050406030204" pitchFamily="18" charset="0"/>
                            </a:rPr>
                            <m:t>𝑗</m:t>
                          </m:r>
                        </m:sub>
                        <m:sup>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+1)</m:t>
                          </m:r>
                        </m:sup>
                      </m:sSubSup>
                      <m:r>
                        <a:rPr lang="en-US" sz="2400" b="0" i="1" smtClean="0">
                          <a:latin typeface="Cambria Math" panose="02040503050406030204" pitchFamily="18" charset="0"/>
                        </a:rPr>
                        <m:t>=</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𝑚</m:t>
                          </m:r>
                        </m:sup>
                        <m:e>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𝑗</m:t>
                              </m:r>
                              <m:r>
                                <a:rPr lang="en-US" sz="2400" i="1">
                                  <a:latin typeface="Cambria Math" panose="02040503050406030204" pitchFamily="18" charset="0"/>
                                </a:rPr>
                                <m:t>=1</m:t>
                              </m:r>
                            </m:sub>
                            <m:sup>
                              <m:r>
                                <a:rPr lang="en-US" sz="2400" i="1">
                                  <a:latin typeface="Cambria Math" panose="02040503050406030204" pitchFamily="18" charset="0"/>
                                </a:rPr>
                                <m:t>3</m:t>
                              </m:r>
                            </m:sup>
                            <m:e>
                              <m:sSubSup>
                                <m:sSubSupPr>
                                  <m:ctrlPr>
                                    <a:rPr lang="en-US" sz="2400" i="1">
                                      <a:latin typeface="Cambria Math" panose="02040503050406030204" pitchFamily="18" charset="0"/>
                                    </a:rPr>
                                  </m:ctrlPr>
                                </m:sSubSupPr>
                                <m:e>
                                  <m:r>
                                    <a:rPr lang="en-US" sz="2400" i="1">
                                      <a:latin typeface="Cambria Math" panose="02040503050406030204" pitchFamily="18" charset="0"/>
                                    </a:rPr>
                                    <m:t>𝑇</m:t>
                                  </m:r>
                                </m:e>
                                <m:sub>
                                  <m:r>
                                    <a:rPr lang="en-US" sz="2400" i="1">
                                      <a:latin typeface="Cambria Math" panose="02040503050406030204" pitchFamily="18" charset="0"/>
                                    </a:rPr>
                                    <m:t>𝑗</m:t>
                                  </m:r>
                                  <m:r>
                                    <a:rPr lang="en-US" sz="2400" i="1">
                                      <a:latin typeface="Cambria Math" panose="02040503050406030204" pitchFamily="18" charset="0"/>
                                    </a:rPr>
                                    <m:t>,</m:t>
                                  </m:r>
                                  <m:r>
                                    <a:rPr lang="en-US" sz="2400" i="1">
                                      <a:latin typeface="Cambria Math" panose="02040503050406030204" pitchFamily="18" charset="0"/>
                                    </a:rPr>
                                    <m:t>𝑖</m:t>
                                  </m:r>
                                </m:sub>
                                <m:sup>
                                  <m:r>
                                    <a:rPr lang="en-US" sz="2400" i="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m:t>
                                  </m:r>
                                </m:sup>
                              </m:sSubSup>
                            </m:e>
                          </m:nary>
                        </m:e>
                      </m:nary>
                    </m:oMath>
                  </m:oMathPara>
                </a14:m>
                <a:endParaRPr lang="en-US" sz="2400" dirty="0"/>
              </a:p>
            </p:txBody>
          </p:sp>
        </mc:Choice>
        <mc:Fallback xmlns="">
          <p:sp>
            <p:nvSpPr>
              <p:cNvPr id="10" name="TextBox 9">
                <a:extLst>
                  <a:ext uri="{FF2B5EF4-FFF2-40B4-BE49-F238E27FC236}">
                    <a16:creationId xmlns:a16="http://schemas.microsoft.com/office/drawing/2014/main" id="{856E7DD1-3CF4-423D-BDAE-8FDEA8ECC614}"/>
                  </a:ext>
                </a:extLst>
              </p:cNvPr>
              <p:cNvSpPr txBox="1">
                <a:spLocks noRot="1" noChangeAspect="1" noMove="1" noResize="1" noEditPoints="1" noAdjustHandles="1" noChangeArrowheads="1" noChangeShapeType="1" noTextEdit="1"/>
              </p:cNvSpPr>
              <p:nvPr/>
            </p:nvSpPr>
            <p:spPr>
              <a:xfrm>
                <a:off x="1816925" y="1587144"/>
                <a:ext cx="8657112" cy="120885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06986BA6-CD5C-4258-AB9C-D144197D2543}"/>
                  </a:ext>
                </a:extLst>
              </p:cNvPr>
              <p:cNvSpPr txBox="1"/>
              <p:nvPr/>
            </p:nvSpPr>
            <p:spPr>
              <a:xfrm>
                <a:off x="1816925" y="2803756"/>
                <a:ext cx="8657112" cy="986680"/>
              </a:xfrm>
              <a:prstGeom prst="rect">
                <a:avLst/>
              </a:prstGeom>
              <a:solidFill>
                <a:schemeClr val="accent4"/>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m:rPr>
                              <m:sty m:val="p"/>
                            </m:rPr>
                            <a:rPr lang="en-US" sz="2400">
                              <a:latin typeface="Cambria Math" panose="02040503050406030204" pitchFamily="18" charset="0"/>
                            </a:rPr>
                            <m:t>∇</m:t>
                          </m:r>
                        </m:e>
                        <m:sub>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𝑗</m:t>
                              </m:r>
                              <m:r>
                                <a:rPr lang="en-US" sz="2400" i="1">
                                  <a:latin typeface="Cambria Math" panose="02040503050406030204" pitchFamily="18" charset="0"/>
                                </a:rPr>
                                <m:t>,0</m:t>
                              </m:r>
                            </m:sub>
                          </m:sSub>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3</m:t>
                          </m:r>
                        </m:den>
                      </m:f>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Sup>
                                    <m:sSubSupPr>
                                      <m:ctrlPr>
                                        <a:rPr lang="en-US" sz="2400" b="0" i="1" smtClean="0">
                                          <a:latin typeface="Cambria Math" panose="02040503050406030204" pitchFamily="18" charset="0"/>
                                        </a:rPr>
                                      </m:ctrlPr>
                                    </m:sSubSupPr>
                                    <m:e>
                                      <m:r>
                                        <m:rPr>
                                          <m:sty m:val="p"/>
                                        </m:rPr>
                                        <a:rPr lang="en-US" sz="2400" b="0" i="0" smtClean="0">
                                          <a:latin typeface="Cambria Math" panose="02040503050406030204" pitchFamily="18" charset="0"/>
                                        </a:rPr>
                                        <m:t>Σ</m:t>
                                      </m:r>
                                    </m:e>
                                    <m:sub>
                                      <m:r>
                                        <a:rPr lang="en-US" sz="2400" b="0" i="1" smtClean="0">
                                          <a:latin typeface="Cambria Math" panose="02040503050406030204" pitchFamily="18" charset="0"/>
                                        </a:rPr>
                                        <m:t>𝑗</m:t>
                                      </m:r>
                                    </m:sub>
                                    <m:sup>
                                      <m:r>
                                        <a:rPr lang="en-US" sz="2400" b="0" i="1" smtClean="0">
                                          <a:latin typeface="Cambria Math" panose="02040503050406030204" pitchFamily="18" charset="0"/>
                                        </a:rPr>
                                        <m:t>−1</m:t>
                                      </m:r>
                                    </m:sup>
                                  </m:sSubSup>
                                </m:e>
                              </m:d>
                            </m:e>
                            <m:sup>
                              <m:r>
                                <a:rPr lang="en-US" sz="2400" b="0" i="1" smtClean="0">
                                  <a:latin typeface="Cambria Math" panose="02040503050406030204" pitchFamily="18" charset="0"/>
                                </a:rPr>
                                <m:t>𝑇</m:t>
                              </m:r>
                            </m:sup>
                          </m:sSup>
                          <m:r>
                            <a:rPr lang="en-US" sz="2400" b="0" i="1" smtClean="0">
                              <a:latin typeface="Cambria Math" panose="02040503050406030204" pitchFamily="18" charset="0"/>
                            </a:rPr>
                            <m:t>−</m:t>
                          </m:r>
                          <m:sSubSup>
                            <m:sSubSupPr>
                              <m:ctrlPr>
                                <a:rPr lang="en-US" sz="2400" i="1">
                                  <a:latin typeface="Cambria Math" panose="02040503050406030204" pitchFamily="18" charset="0"/>
                                </a:rPr>
                              </m:ctrlPr>
                            </m:sSubSupPr>
                            <m:e>
                              <m:r>
                                <m:rPr>
                                  <m:sty m:val="p"/>
                                </m:rPr>
                                <a:rPr lang="en-US" sz="2400">
                                  <a:latin typeface="Cambria Math" panose="02040503050406030204" pitchFamily="18" charset="0"/>
                                </a:rPr>
                                <m:t>Σ</m:t>
                              </m:r>
                            </m:e>
                            <m:sub>
                              <m:r>
                                <a:rPr lang="en-US" sz="2400" i="1">
                                  <a:latin typeface="Cambria Math" panose="02040503050406030204" pitchFamily="18" charset="0"/>
                                </a:rPr>
                                <m:t>𝑗</m:t>
                              </m:r>
                            </m:sub>
                            <m:sup>
                              <m:r>
                                <a:rPr lang="en-US" sz="2400" i="1">
                                  <a:latin typeface="Cambria Math" panose="02040503050406030204" pitchFamily="18" charset="0"/>
                                </a:rPr>
                                <m:t>−1</m:t>
                              </m:r>
                            </m:sup>
                          </m:sSubSup>
                        </m:e>
                      </m:d>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𝑗</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nary>
                        <m:naryPr>
                          <m:chr m:val="∑"/>
                          <m:subHide m:val="on"/>
                          <m:supHide m:val="on"/>
                          <m:ctrlPr>
                            <a:rPr lang="en-US" sz="2400" b="0" i="1" smtClean="0">
                              <a:latin typeface="Cambria Math" panose="02040503050406030204" pitchFamily="18" charset="0"/>
                            </a:rPr>
                          </m:ctrlPr>
                        </m:naryPr>
                        <m:sub/>
                        <m:sup/>
                        <m:e>
                          <m:r>
                            <a:rPr lang="en-US" sz="2400" b="0" i="0" smtClean="0">
                              <a:latin typeface="Cambria Math" panose="02040503050406030204" pitchFamily="18" charset="0"/>
                            </a:rPr>
                            <m:t>(</m:t>
                          </m:r>
                          <m:sSubSup>
                            <m:sSubSupPr>
                              <m:ctrlPr>
                                <a:rPr lang="en-US" sz="2400" b="0" i="1" smtClean="0">
                                  <a:latin typeface="Cambria Math" panose="02040503050406030204" pitchFamily="18" charset="0"/>
                                </a:rPr>
                              </m:ctrlPr>
                            </m:sSubSupPr>
                            <m:e>
                              <m:r>
                                <m:rPr>
                                  <m:sty m:val="p"/>
                                </m:rPr>
                                <a:rPr lang="en-US" sz="2400" b="0" i="0" smtClean="0">
                                  <a:latin typeface="Cambria Math" panose="02040503050406030204" pitchFamily="18" charset="0"/>
                                </a:rPr>
                                <m:t>x</m:t>
                              </m:r>
                            </m:e>
                            <m:sub>
                              <m:r>
                                <m:rPr>
                                  <m:sty m:val="p"/>
                                </m:rPr>
                                <a:rPr lang="en-US" sz="2400" b="0" i="0" smtClean="0">
                                  <a:latin typeface="Cambria Math" panose="02040503050406030204" pitchFamily="18" charset="0"/>
                                </a:rPr>
                                <m:t>i</m:t>
                              </m:r>
                            </m:sub>
                            <m:sup>
                              <m:r>
                                <a:rPr lang="en-US" sz="2400" b="0" i="1" smtClean="0">
                                  <a:latin typeface="Cambria Math" panose="02040503050406030204" pitchFamily="18" charset="0"/>
                                </a:rPr>
                                <m:t>𝑇</m:t>
                              </m:r>
                            </m:sup>
                          </m:sSubSup>
                          <m:sSup>
                            <m:sSupPr>
                              <m:ctrlPr>
                                <a:rPr lang="en-US" sz="2400" b="0" i="1" smtClean="0">
                                  <a:latin typeface="Cambria Math" panose="02040503050406030204" pitchFamily="18" charset="0"/>
                                </a:rPr>
                              </m:ctrlPr>
                            </m:sSupPr>
                            <m:e>
                              <m:r>
                                <m:rPr>
                                  <m:sty m:val="p"/>
                                </m:rPr>
                                <a:rPr lang="en-US" sz="2400" b="0" i="0" smtClean="0">
                                  <a:latin typeface="Cambria Math" panose="02040503050406030204" pitchFamily="18" charset="0"/>
                                </a:rPr>
                                <m:t>Σ</m:t>
                              </m:r>
                            </m:e>
                            <m:sup>
                              <m:r>
                                <a:rPr lang="en-US" sz="2400" b="0" i="1" smtClean="0">
                                  <a:latin typeface="Cambria Math" panose="02040503050406030204" pitchFamily="18" charset="0"/>
                                </a:rPr>
                                <m:t>−1</m:t>
                              </m:r>
                            </m:sup>
                          </m:sSup>
                          <m:r>
                            <a:rPr lang="en-US" sz="2400" b="0" i="1" smtClean="0">
                              <a:latin typeface="Cambria Math" panose="02040503050406030204" pitchFamily="18" charset="0"/>
                            </a:rPr>
                            <m:t>)</m:t>
                          </m:r>
                        </m:e>
                      </m:nary>
                    </m:oMath>
                  </m:oMathPara>
                </a14:m>
                <a:endParaRPr lang="en-US" sz="2400" dirty="0"/>
              </a:p>
            </p:txBody>
          </p:sp>
        </mc:Choice>
        <mc:Fallback>
          <p:sp>
            <p:nvSpPr>
              <p:cNvPr id="9" name="TextBox 8">
                <a:extLst>
                  <a:ext uri="{FF2B5EF4-FFF2-40B4-BE49-F238E27FC236}">
                    <a16:creationId xmlns:a16="http://schemas.microsoft.com/office/drawing/2014/main" id="{06986BA6-CD5C-4258-AB9C-D144197D2543}"/>
                  </a:ext>
                </a:extLst>
              </p:cNvPr>
              <p:cNvSpPr txBox="1">
                <a:spLocks noRot="1" noChangeAspect="1" noMove="1" noResize="1" noEditPoints="1" noAdjustHandles="1" noChangeArrowheads="1" noChangeShapeType="1" noTextEdit="1"/>
              </p:cNvSpPr>
              <p:nvPr/>
            </p:nvSpPr>
            <p:spPr>
              <a:xfrm>
                <a:off x="1816925" y="2803756"/>
                <a:ext cx="8657112" cy="98668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F74D3B54-DF5E-4C83-BD05-E8C8E58C033F}"/>
                  </a:ext>
                </a:extLst>
              </p:cNvPr>
              <p:cNvSpPr txBox="1"/>
              <p:nvPr/>
            </p:nvSpPr>
            <p:spPr>
              <a:xfrm>
                <a:off x="2107520" y="4190565"/>
                <a:ext cx="8657112" cy="786177"/>
              </a:xfrm>
              <a:prstGeom prst="rect">
                <a:avLst/>
              </a:prstGeom>
              <a:solidFill>
                <a:schemeClr val="accent4"/>
              </a:solid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m:rPr>
                              <m:sty m:val="p"/>
                            </m:rPr>
                            <a:rPr lang="en-US" sz="2400">
                              <a:latin typeface="Cambria Math" panose="02040503050406030204" pitchFamily="18" charset="0"/>
                            </a:rPr>
                            <m:t>∇</m:t>
                          </m:r>
                        </m:e>
                        <m:sub>
                          <m:r>
                            <m:rPr>
                              <m:sty m:val="p"/>
                            </m:rPr>
                            <a:rPr lang="en-US" sz="2400" b="0" i="0" smtClean="0">
                              <a:latin typeface="Cambria Math" panose="02040503050406030204" pitchFamily="18" charset="0"/>
                            </a:rPr>
                            <m:t>Σ</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𝑇</m:t>
                          </m:r>
                        </m:sup>
                      </m:sSubSup>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3</m:t>
                          </m:r>
                        </m:den>
                      </m:f>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𝑗</m:t>
                              </m:r>
                            </m:sub>
                          </m:sSub>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𝜇</m:t>
                              </m:r>
                            </m:e>
                            <m:sub>
                              <m:r>
                                <a:rPr lang="en-US" sz="2400" b="0" i="1" smtClean="0">
                                  <a:latin typeface="Cambria Math" panose="02040503050406030204" pitchFamily="18" charset="0"/>
                                </a:rPr>
                                <m:t>𝑗</m:t>
                              </m:r>
                            </m:sub>
                            <m:sup>
                              <m:r>
                                <a:rPr lang="en-US" sz="2400" b="0" i="1" smtClean="0">
                                  <a:latin typeface="Cambria Math" panose="02040503050406030204" pitchFamily="18" charset="0"/>
                                </a:rPr>
                                <m:t>𝑇</m:t>
                              </m:r>
                            </m:sup>
                          </m:sSubSup>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𝑗</m:t>
                          </m:r>
                        </m:sub>
                      </m:sSub>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𝑇</m:t>
                          </m:r>
                        </m:sup>
                      </m:sSubSup>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𝜇</m:t>
                          </m:r>
                        </m:e>
                        <m:sub>
                          <m:r>
                            <a:rPr lang="en-US" sz="2400" b="0" i="1" smtClean="0">
                              <a:latin typeface="Cambria Math" panose="02040503050406030204" pitchFamily="18" charset="0"/>
                            </a:rPr>
                            <m:t>𝑗</m:t>
                          </m:r>
                        </m:sub>
                        <m:sup>
                          <m:r>
                            <a:rPr lang="en-US" sz="2400" b="0" i="1" smtClean="0">
                              <a:latin typeface="Cambria Math" panose="02040503050406030204" pitchFamily="18" charset="0"/>
                            </a:rPr>
                            <m:t>𝑇</m:t>
                          </m:r>
                        </m:sup>
                      </m:sSubSup>
                    </m:oMath>
                  </m:oMathPara>
                </a14:m>
                <a:endParaRPr lang="en-US" sz="2400" dirty="0"/>
              </a:p>
            </p:txBody>
          </p:sp>
        </mc:Choice>
        <mc:Fallback>
          <p:sp>
            <p:nvSpPr>
              <p:cNvPr id="11" name="TextBox 10">
                <a:extLst>
                  <a:ext uri="{FF2B5EF4-FFF2-40B4-BE49-F238E27FC236}">
                    <a16:creationId xmlns:a16="http://schemas.microsoft.com/office/drawing/2014/main" id="{F74D3B54-DF5E-4C83-BD05-E8C8E58C033F}"/>
                  </a:ext>
                </a:extLst>
              </p:cNvPr>
              <p:cNvSpPr txBox="1">
                <a:spLocks noRot="1" noChangeAspect="1" noMove="1" noResize="1" noEditPoints="1" noAdjustHandles="1" noChangeArrowheads="1" noChangeShapeType="1" noTextEdit="1"/>
              </p:cNvSpPr>
              <p:nvPr/>
            </p:nvSpPr>
            <p:spPr>
              <a:xfrm>
                <a:off x="2107520" y="4190565"/>
                <a:ext cx="8657112" cy="78617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2CBA42A3-16E8-44DE-9C4D-889AD8AA71F3}"/>
                  </a:ext>
                </a:extLst>
              </p:cNvPr>
              <p:cNvSpPr txBox="1"/>
              <p:nvPr/>
            </p:nvSpPr>
            <p:spPr>
              <a:xfrm>
                <a:off x="3048740" y="5402918"/>
                <a:ext cx="6094520" cy="391646"/>
              </a:xfrm>
              <a:prstGeom prst="rect">
                <a:avLst/>
              </a:prstGeom>
              <a:noFill/>
            </p:spPr>
            <p:txBody>
              <a:bodyPr wrap="square">
                <a:spAutoFit/>
              </a:bodyPr>
              <a:lstStyle/>
              <a:p>
                <a:r>
                  <a:rPr lang="en-US" sz="1800" dirty="0"/>
                  <a:t>where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𝜇</m:t>
                        </m:r>
                      </m:e>
                      <m:sub>
                        <m:r>
                          <a:rPr lang="en-US" sz="1800" b="0" i="1" smtClean="0">
                            <a:latin typeface="Cambria Math" panose="02040503050406030204" pitchFamily="18" charset="0"/>
                          </a:rPr>
                          <m:t>𝑗</m:t>
                        </m:r>
                      </m:sub>
                    </m:sSub>
                    <m:r>
                      <a:rPr lang="en-US" sz="1800" b="0" i="1" smtClean="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i="1">
                            <a:latin typeface="Cambria Math" panose="02040503050406030204" pitchFamily="18" charset="0"/>
                          </a:rPr>
                          <m:t>𝑗</m:t>
                        </m:r>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i="1">
                            <a:latin typeface="Cambria Math" panose="02040503050406030204" pitchFamily="18" charset="0"/>
                          </a:rPr>
                          <m:t>𝑗</m:t>
                        </m:r>
                        <m:r>
                          <a:rPr lang="en-US" sz="1800" i="1">
                            <a:latin typeface="Cambria Math" panose="02040503050406030204" pitchFamily="18" charset="0"/>
                          </a:rPr>
                          <m:t>,0</m:t>
                        </m:r>
                      </m:sub>
                    </m:sSub>
                    <m:r>
                      <a:rPr lang="en-US" sz="1800" b="0" i="1" smtClean="0">
                        <a:latin typeface="Cambria Math" panose="02040503050406030204" pitchFamily="18" charset="0"/>
                      </a:rPr>
                      <m:t>)</m:t>
                    </m:r>
                  </m:oMath>
                </a14:m>
                <a:endParaRPr lang="en-US" dirty="0"/>
              </a:p>
            </p:txBody>
          </p:sp>
        </mc:Choice>
        <mc:Fallback>
          <p:sp>
            <p:nvSpPr>
              <p:cNvPr id="12" name="TextBox 11">
                <a:extLst>
                  <a:ext uri="{FF2B5EF4-FFF2-40B4-BE49-F238E27FC236}">
                    <a16:creationId xmlns:a16="http://schemas.microsoft.com/office/drawing/2014/main" id="{2CBA42A3-16E8-44DE-9C4D-889AD8AA71F3}"/>
                  </a:ext>
                </a:extLst>
              </p:cNvPr>
              <p:cNvSpPr txBox="1">
                <a:spLocks noRot="1" noChangeAspect="1" noMove="1" noResize="1" noEditPoints="1" noAdjustHandles="1" noChangeArrowheads="1" noChangeShapeType="1" noTextEdit="1"/>
              </p:cNvSpPr>
              <p:nvPr/>
            </p:nvSpPr>
            <p:spPr>
              <a:xfrm>
                <a:off x="3048740" y="5402918"/>
                <a:ext cx="6094520" cy="391646"/>
              </a:xfrm>
              <a:prstGeom prst="rect">
                <a:avLst/>
              </a:prstGeom>
              <a:blipFill>
                <a:blip r:embed="rId5"/>
                <a:stretch>
                  <a:fillRect l="-800" t="-6154" b="-18462"/>
                </a:stretch>
              </a:blipFill>
            </p:spPr>
            <p:txBody>
              <a:bodyPr/>
              <a:lstStyle/>
              <a:p>
                <a:r>
                  <a:rPr lang="en-US">
                    <a:noFill/>
                  </a:rPr>
                  <a:t> </a:t>
                </a:r>
              </a:p>
            </p:txBody>
          </p:sp>
        </mc:Fallback>
      </mc:AlternateContent>
    </p:spTree>
    <p:extLst>
      <p:ext uri="{BB962C8B-B14F-4D97-AF65-F5344CB8AC3E}">
        <p14:creationId xmlns:p14="http://schemas.microsoft.com/office/powerpoint/2010/main" val="3682027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1A80-8F54-4EA3-AB1C-81A24777C995}"/>
              </a:ext>
            </a:extLst>
          </p:cNvPr>
          <p:cNvSpPr>
            <a:spLocks noGrp="1"/>
          </p:cNvSpPr>
          <p:nvPr>
            <p:ph type="ctrTitle"/>
          </p:nvPr>
        </p:nvSpPr>
        <p:spPr/>
        <p:txBody>
          <a:bodyPr/>
          <a:lstStyle/>
          <a:p>
            <a:r>
              <a:rPr lang="en-US" dirty="0"/>
              <a:t>Trajectory Inference</a:t>
            </a:r>
          </a:p>
        </p:txBody>
      </p:sp>
      <p:sp>
        <p:nvSpPr>
          <p:cNvPr id="6" name="Date Placeholder 5">
            <a:extLst>
              <a:ext uri="{FF2B5EF4-FFF2-40B4-BE49-F238E27FC236}">
                <a16:creationId xmlns:a16="http://schemas.microsoft.com/office/drawing/2014/main" id="{E3186B69-4D4D-464A-B234-02304C2C7AE2}"/>
              </a:ext>
            </a:extLst>
          </p:cNvPr>
          <p:cNvSpPr>
            <a:spLocks noGrp="1"/>
          </p:cNvSpPr>
          <p:nvPr>
            <p:ph type="dt" sz="half" idx="10"/>
          </p:nvPr>
        </p:nvSpPr>
        <p:spPr/>
        <p:txBody>
          <a:bodyPr/>
          <a:lstStyle/>
          <a:p>
            <a:fld id="{D47A9A36-4EB0-BF46-AE48-7CDA251B954B}" type="datetime1">
              <a:rPr lang="en-US" smtClean="0"/>
              <a:t>4/26/2022</a:t>
            </a:fld>
            <a:endParaRPr lang="en-US" dirty="0"/>
          </a:p>
        </p:txBody>
      </p:sp>
      <p:sp>
        <p:nvSpPr>
          <p:cNvPr id="7" name="Slide Number Placeholder 6">
            <a:extLst>
              <a:ext uri="{FF2B5EF4-FFF2-40B4-BE49-F238E27FC236}">
                <a16:creationId xmlns:a16="http://schemas.microsoft.com/office/drawing/2014/main" id="{ED3B6E58-0BB6-41E5-9524-1648942A63C0}"/>
              </a:ext>
            </a:extLst>
          </p:cNvPr>
          <p:cNvSpPr>
            <a:spLocks noGrp="1"/>
          </p:cNvSpPr>
          <p:nvPr>
            <p:ph type="sldNum" sz="quarter" idx="12"/>
          </p:nvPr>
        </p:nvSpPr>
        <p:spPr/>
        <p:txBody>
          <a:bodyPr/>
          <a:lstStyle/>
          <a:p>
            <a:fld id="{8A7A6979-0714-4377-B894-6BE4C2D6E202}" type="slidenum">
              <a:rPr lang="en-US" smtClean="0"/>
              <a:pPr/>
              <a:t>4</a:t>
            </a:fld>
            <a:endParaRPr lang="en-US" dirty="0"/>
          </a:p>
        </p:txBody>
      </p:sp>
      <p:pic>
        <p:nvPicPr>
          <p:cNvPr id="1026" name="Picture 2" descr="Fig. 1">
            <a:extLst>
              <a:ext uri="{FF2B5EF4-FFF2-40B4-BE49-F238E27FC236}">
                <a16:creationId xmlns:a16="http://schemas.microsoft.com/office/drawing/2014/main" id="{AABC3CAF-EAD2-4FAB-87ED-72C6C9CF0E4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86602" b="49259"/>
          <a:stretch/>
        </p:blipFill>
        <p:spPr bwMode="auto">
          <a:xfrm>
            <a:off x="4511875" y="1716065"/>
            <a:ext cx="3168250" cy="3216775"/>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C9812B48-4FB6-4792-9391-EACD9C064C0F}"/>
              </a:ext>
            </a:extLst>
          </p:cNvPr>
          <p:cNvSpPr txBox="1"/>
          <p:nvPr/>
        </p:nvSpPr>
        <p:spPr>
          <a:xfrm>
            <a:off x="1464919" y="5898377"/>
            <a:ext cx="6093912" cy="646331"/>
          </a:xfrm>
          <a:prstGeom prst="rect">
            <a:avLst/>
          </a:prstGeom>
          <a:noFill/>
        </p:spPr>
        <p:txBody>
          <a:bodyPr wrap="square">
            <a:spAutoFit/>
          </a:bodyPr>
          <a:lstStyle/>
          <a:p>
            <a:r>
              <a:rPr lang="en-US" b="0" i="0" dirty="0" err="1">
                <a:solidFill>
                  <a:srgbClr val="222222"/>
                </a:solidFill>
                <a:effectLst/>
                <a:latin typeface="-apple-system"/>
              </a:rPr>
              <a:t>Lummertz</a:t>
            </a:r>
            <a:r>
              <a:rPr lang="en-US" b="0" i="0" dirty="0">
                <a:solidFill>
                  <a:srgbClr val="222222"/>
                </a:solidFill>
                <a:effectLst/>
                <a:latin typeface="-apple-system"/>
              </a:rPr>
              <a:t> da Rocha, E., Rowe, R.G., Lundin, V. </a:t>
            </a:r>
            <a:r>
              <a:rPr lang="en-US" b="0" i="1" dirty="0">
                <a:solidFill>
                  <a:srgbClr val="222222"/>
                </a:solidFill>
                <a:effectLst/>
                <a:latin typeface="-apple-system"/>
              </a:rPr>
              <a:t>et al.</a:t>
            </a:r>
            <a:r>
              <a:rPr lang="en-US" b="0" i="0" dirty="0">
                <a:solidFill>
                  <a:srgbClr val="222222"/>
                </a:solidFill>
                <a:effectLst/>
                <a:latin typeface="-apple-system"/>
              </a:rPr>
              <a:t> </a:t>
            </a:r>
            <a:r>
              <a:rPr lang="en-US" b="0" i="1" dirty="0">
                <a:solidFill>
                  <a:srgbClr val="222222"/>
                </a:solidFill>
                <a:effectLst/>
                <a:latin typeface="-apple-system"/>
              </a:rPr>
              <a:t>Nat </a:t>
            </a:r>
            <a:r>
              <a:rPr lang="en-US" b="0" i="1" dirty="0" err="1">
                <a:solidFill>
                  <a:srgbClr val="222222"/>
                </a:solidFill>
                <a:effectLst/>
                <a:latin typeface="-apple-system"/>
              </a:rPr>
              <a:t>Commun</a:t>
            </a:r>
            <a:r>
              <a:rPr lang="en-US" b="0" i="0" dirty="0">
                <a:solidFill>
                  <a:srgbClr val="222222"/>
                </a:solidFill>
                <a:effectLst/>
                <a:latin typeface="-apple-system"/>
              </a:rPr>
              <a:t> </a:t>
            </a:r>
            <a:r>
              <a:rPr lang="en-US" b="1" i="0" dirty="0">
                <a:solidFill>
                  <a:srgbClr val="222222"/>
                </a:solidFill>
                <a:effectLst/>
                <a:latin typeface="-apple-system"/>
              </a:rPr>
              <a:t>9, </a:t>
            </a:r>
            <a:r>
              <a:rPr lang="en-US" b="0" i="0" dirty="0">
                <a:solidFill>
                  <a:srgbClr val="222222"/>
                </a:solidFill>
                <a:effectLst/>
                <a:latin typeface="-apple-system"/>
              </a:rPr>
              <a:t>892 (2018). </a:t>
            </a:r>
            <a:endParaRPr lang="en-US" dirty="0"/>
          </a:p>
        </p:txBody>
      </p:sp>
    </p:spTree>
    <p:extLst>
      <p:ext uri="{BB962C8B-B14F-4D97-AF65-F5344CB8AC3E}">
        <p14:creationId xmlns:p14="http://schemas.microsoft.com/office/powerpoint/2010/main" val="3202442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1A80-8F54-4EA3-AB1C-81A24777C995}"/>
              </a:ext>
            </a:extLst>
          </p:cNvPr>
          <p:cNvSpPr>
            <a:spLocks noGrp="1"/>
          </p:cNvSpPr>
          <p:nvPr>
            <p:ph type="ctrTitle"/>
          </p:nvPr>
        </p:nvSpPr>
        <p:spPr/>
        <p:txBody>
          <a:bodyPr/>
          <a:lstStyle/>
          <a:p>
            <a:r>
              <a:rPr lang="en-US" dirty="0"/>
              <a:t>Trajectory Inference</a:t>
            </a:r>
          </a:p>
        </p:txBody>
      </p:sp>
      <p:sp>
        <p:nvSpPr>
          <p:cNvPr id="6" name="Date Placeholder 5">
            <a:extLst>
              <a:ext uri="{FF2B5EF4-FFF2-40B4-BE49-F238E27FC236}">
                <a16:creationId xmlns:a16="http://schemas.microsoft.com/office/drawing/2014/main" id="{E3186B69-4D4D-464A-B234-02304C2C7AE2}"/>
              </a:ext>
            </a:extLst>
          </p:cNvPr>
          <p:cNvSpPr>
            <a:spLocks noGrp="1"/>
          </p:cNvSpPr>
          <p:nvPr>
            <p:ph type="dt" sz="half" idx="10"/>
          </p:nvPr>
        </p:nvSpPr>
        <p:spPr/>
        <p:txBody>
          <a:bodyPr/>
          <a:lstStyle/>
          <a:p>
            <a:fld id="{D47A9A36-4EB0-BF46-AE48-7CDA251B954B}" type="datetime1">
              <a:rPr lang="en-US" smtClean="0"/>
              <a:t>4/26/2022</a:t>
            </a:fld>
            <a:endParaRPr lang="en-US" dirty="0"/>
          </a:p>
        </p:txBody>
      </p:sp>
      <p:sp>
        <p:nvSpPr>
          <p:cNvPr id="7" name="Slide Number Placeholder 6">
            <a:extLst>
              <a:ext uri="{FF2B5EF4-FFF2-40B4-BE49-F238E27FC236}">
                <a16:creationId xmlns:a16="http://schemas.microsoft.com/office/drawing/2014/main" id="{ED3B6E58-0BB6-41E5-9524-1648942A63C0}"/>
              </a:ext>
            </a:extLst>
          </p:cNvPr>
          <p:cNvSpPr>
            <a:spLocks noGrp="1"/>
          </p:cNvSpPr>
          <p:nvPr>
            <p:ph type="sldNum" sz="quarter" idx="12"/>
          </p:nvPr>
        </p:nvSpPr>
        <p:spPr/>
        <p:txBody>
          <a:bodyPr/>
          <a:lstStyle/>
          <a:p>
            <a:fld id="{8A7A6979-0714-4377-B894-6BE4C2D6E202}" type="slidenum">
              <a:rPr lang="en-US" smtClean="0"/>
              <a:pPr/>
              <a:t>5</a:t>
            </a:fld>
            <a:endParaRPr lang="en-US" dirty="0"/>
          </a:p>
        </p:txBody>
      </p:sp>
      <p:pic>
        <p:nvPicPr>
          <p:cNvPr id="1026" name="Picture 2" descr="Fig. 1">
            <a:extLst>
              <a:ext uri="{FF2B5EF4-FFF2-40B4-BE49-F238E27FC236}">
                <a16:creationId xmlns:a16="http://schemas.microsoft.com/office/drawing/2014/main" id="{AABC3CAF-EAD2-4FAB-87ED-72C6C9CF0E4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435" r="53933"/>
          <a:stretch/>
        </p:blipFill>
        <p:spPr bwMode="auto">
          <a:xfrm>
            <a:off x="3917515" y="1258095"/>
            <a:ext cx="4356970" cy="494278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BCA65CE-CA26-43E9-990C-AC13CBC2C4F4}"/>
              </a:ext>
            </a:extLst>
          </p:cNvPr>
          <p:cNvSpPr txBox="1"/>
          <p:nvPr/>
        </p:nvSpPr>
        <p:spPr>
          <a:xfrm>
            <a:off x="1464919" y="5898377"/>
            <a:ext cx="6093912" cy="646331"/>
          </a:xfrm>
          <a:prstGeom prst="rect">
            <a:avLst/>
          </a:prstGeom>
          <a:noFill/>
        </p:spPr>
        <p:txBody>
          <a:bodyPr wrap="square">
            <a:spAutoFit/>
          </a:bodyPr>
          <a:lstStyle/>
          <a:p>
            <a:r>
              <a:rPr lang="en-US" b="0" i="0" dirty="0" err="1">
                <a:solidFill>
                  <a:srgbClr val="222222"/>
                </a:solidFill>
                <a:effectLst/>
                <a:latin typeface="-apple-system"/>
              </a:rPr>
              <a:t>Lummertz</a:t>
            </a:r>
            <a:r>
              <a:rPr lang="en-US" b="0" i="0" dirty="0">
                <a:solidFill>
                  <a:srgbClr val="222222"/>
                </a:solidFill>
                <a:effectLst/>
                <a:latin typeface="-apple-system"/>
              </a:rPr>
              <a:t> da Rocha, E., Rowe, R.G., Lundin, V. </a:t>
            </a:r>
            <a:r>
              <a:rPr lang="en-US" b="0" i="1" dirty="0">
                <a:solidFill>
                  <a:srgbClr val="222222"/>
                </a:solidFill>
                <a:effectLst/>
                <a:latin typeface="-apple-system"/>
              </a:rPr>
              <a:t>et al.</a:t>
            </a:r>
            <a:r>
              <a:rPr lang="en-US" b="0" i="0" dirty="0">
                <a:solidFill>
                  <a:srgbClr val="222222"/>
                </a:solidFill>
                <a:effectLst/>
                <a:latin typeface="-apple-system"/>
              </a:rPr>
              <a:t> </a:t>
            </a:r>
            <a:r>
              <a:rPr lang="en-US" b="0" i="1" dirty="0">
                <a:solidFill>
                  <a:srgbClr val="222222"/>
                </a:solidFill>
                <a:effectLst/>
                <a:latin typeface="-apple-system"/>
              </a:rPr>
              <a:t>Nat </a:t>
            </a:r>
            <a:r>
              <a:rPr lang="en-US" b="0" i="1" dirty="0" err="1">
                <a:solidFill>
                  <a:srgbClr val="222222"/>
                </a:solidFill>
                <a:effectLst/>
                <a:latin typeface="-apple-system"/>
              </a:rPr>
              <a:t>Commun</a:t>
            </a:r>
            <a:r>
              <a:rPr lang="en-US" b="0" i="0" dirty="0">
                <a:solidFill>
                  <a:srgbClr val="222222"/>
                </a:solidFill>
                <a:effectLst/>
                <a:latin typeface="-apple-system"/>
              </a:rPr>
              <a:t> </a:t>
            </a:r>
            <a:r>
              <a:rPr lang="en-US" b="1" i="0" dirty="0">
                <a:solidFill>
                  <a:srgbClr val="222222"/>
                </a:solidFill>
                <a:effectLst/>
                <a:latin typeface="-apple-system"/>
              </a:rPr>
              <a:t>9, </a:t>
            </a:r>
            <a:r>
              <a:rPr lang="en-US" b="0" i="0" dirty="0">
                <a:solidFill>
                  <a:srgbClr val="222222"/>
                </a:solidFill>
                <a:effectLst/>
                <a:latin typeface="-apple-system"/>
              </a:rPr>
              <a:t>892 (2018). </a:t>
            </a:r>
            <a:endParaRPr lang="en-US" dirty="0"/>
          </a:p>
        </p:txBody>
      </p:sp>
      <p:sp>
        <p:nvSpPr>
          <p:cNvPr id="3" name="Rectangle 2">
            <a:extLst>
              <a:ext uri="{FF2B5EF4-FFF2-40B4-BE49-F238E27FC236}">
                <a16:creationId xmlns:a16="http://schemas.microsoft.com/office/drawing/2014/main" id="{26DE40B4-A7B8-4B7E-B103-A54252871648}"/>
              </a:ext>
            </a:extLst>
          </p:cNvPr>
          <p:cNvSpPr/>
          <p:nvPr/>
        </p:nvSpPr>
        <p:spPr>
          <a:xfrm>
            <a:off x="3394553" y="3429000"/>
            <a:ext cx="1139869" cy="646331"/>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B22F377-EE32-4947-978F-0F6765DB28D7}"/>
              </a:ext>
            </a:extLst>
          </p:cNvPr>
          <p:cNvSpPr/>
          <p:nvPr/>
        </p:nvSpPr>
        <p:spPr>
          <a:xfrm>
            <a:off x="7475689" y="3483476"/>
            <a:ext cx="1139869" cy="1000842"/>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877994E-C9BB-407D-81A1-3E66AED0D36E}"/>
              </a:ext>
            </a:extLst>
          </p:cNvPr>
          <p:cNvSpPr/>
          <p:nvPr/>
        </p:nvSpPr>
        <p:spPr>
          <a:xfrm>
            <a:off x="6651321" y="1423372"/>
            <a:ext cx="2146126" cy="80166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954A279-5EBF-4483-9B5E-DDECAE6386FE}"/>
              </a:ext>
            </a:extLst>
          </p:cNvPr>
          <p:cNvSpPr/>
          <p:nvPr/>
        </p:nvSpPr>
        <p:spPr>
          <a:xfrm>
            <a:off x="6144798" y="1144851"/>
            <a:ext cx="2146126" cy="80166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1565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1A80-8F54-4EA3-AB1C-81A24777C995}"/>
              </a:ext>
            </a:extLst>
          </p:cNvPr>
          <p:cNvSpPr>
            <a:spLocks noGrp="1"/>
          </p:cNvSpPr>
          <p:nvPr>
            <p:ph type="ctrTitle"/>
          </p:nvPr>
        </p:nvSpPr>
        <p:spPr/>
        <p:txBody>
          <a:bodyPr/>
          <a:lstStyle/>
          <a:p>
            <a:r>
              <a:rPr lang="en-US" dirty="0"/>
              <a:t>Trajectory Inference</a:t>
            </a:r>
          </a:p>
        </p:txBody>
      </p:sp>
      <p:sp>
        <p:nvSpPr>
          <p:cNvPr id="6" name="Date Placeholder 5">
            <a:extLst>
              <a:ext uri="{FF2B5EF4-FFF2-40B4-BE49-F238E27FC236}">
                <a16:creationId xmlns:a16="http://schemas.microsoft.com/office/drawing/2014/main" id="{E3186B69-4D4D-464A-B234-02304C2C7AE2}"/>
              </a:ext>
            </a:extLst>
          </p:cNvPr>
          <p:cNvSpPr>
            <a:spLocks noGrp="1"/>
          </p:cNvSpPr>
          <p:nvPr>
            <p:ph type="dt" sz="half" idx="10"/>
          </p:nvPr>
        </p:nvSpPr>
        <p:spPr/>
        <p:txBody>
          <a:bodyPr/>
          <a:lstStyle/>
          <a:p>
            <a:fld id="{D47A9A36-4EB0-BF46-AE48-7CDA251B954B}" type="datetime1">
              <a:rPr lang="en-US" smtClean="0"/>
              <a:t>4/26/2022</a:t>
            </a:fld>
            <a:endParaRPr lang="en-US" dirty="0"/>
          </a:p>
        </p:txBody>
      </p:sp>
      <p:sp>
        <p:nvSpPr>
          <p:cNvPr id="7" name="Slide Number Placeholder 6">
            <a:extLst>
              <a:ext uri="{FF2B5EF4-FFF2-40B4-BE49-F238E27FC236}">
                <a16:creationId xmlns:a16="http://schemas.microsoft.com/office/drawing/2014/main" id="{ED3B6E58-0BB6-41E5-9524-1648942A63C0}"/>
              </a:ext>
            </a:extLst>
          </p:cNvPr>
          <p:cNvSpPr>
            <a:spLocks noGrp="1"/>
          </p:cNvSpPr>
          <p:nvPr>
            <p:ph type="sldNum" sz="quarter" idx="12"/>
          </p:nvPr>
        </p:nvSpPr>
        <p:spPr/>
        <p:txBody>
          <a:bodyPr/>
          <a:lstStyle/>
          <a:p>
            <a:fld id="{8A7A6979-0714-4377-B894-6BE4C2D6E202}" type="slidenum">
              <a:rPr lang="en-US" smtClean="0"/>
              <a:pPr/>
              <a:t>6</a:t>
            </a:fld>
            <a:endParaRPr lang="en-US" dirty="0"/>
          </a:p>
        </p:txBody>
      </p:sp>
      <p:pic>
        <p:nvPicPr>
          <p:cNvPr id="1026" name="Picture 2" descr="Fig. 1">
            <a:extLst>
              <a:ext uri="{FF2B5EF4-FFF2-40B4-BE49-F238E27FC236}">
                <a16:creationId xmlns:a16="http://schemas.microsoft.com/office/drawing/2014/main" id="{AABC3CAF-EAD2-4FAB-87ED-72C6C9CF0E4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868" r="28019"/>
          <a:stretch/>
        </p:blipFill>
        <p:spPr bwMode="auto">
          <a:xfrm>
            <a:off x="4011538" y="1288855"/>
            <a:ext cx="4168923" cy="428028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486D3E2-BAED-47A2-9636-D036EA276C3C}"/>
              </a:ext>
            </a:extLst>
          </p:cNvPr>
          <p:cNvSpPr txBox="1"/>
          <p:nvPr/>
        </p:nvSpPr>
        <p:spPr>
          <a:xfrm>
            <a:off x="1464919" y="5898377"/>
            <a:ext cx="6093912" cy="646331"/>
          </a:xfrm>
          <a:prstGeom prst="rect">
            <a:avLst/>
          </a:prstGeom>
          <a:noFill/>
        </p:spPr>
        <p:txBody>
          <a:bodyPr wrap="square">
            <a:spAutoFit/>
          </a:bodyPr>
          <a:lstStyle/>
          <a:p>
            <a:r>
              <a:rPr lang="en-US" b="0" i="0" dirty="0" err="1">
                <a:solidFill>
                  <a:srgbClr val="222222"/>
                </a:solidFill>
                <a:effectLst/>
                <a:latin typeface="-apple-system"/>
              </a:rPr>
              <a:t>Lummertz</a:t>
            </a:r>
            <a:r>
              <a:rPr lang="en-US" b="0" i="0" dirty="0">
                <a:solidFill>
                  <a:srgbClr val="222222"/>
                </a:solidFill>
                <a:effectLst/>
                <a:latin typeface="-apple-system"/>
              </a:rPr>
              <a:t> da Rocha, E., Rowe, R.G., Lundin, V. </a:t>
            </a:r>
            <a:r>
              <a:rPr lang="en-US" b="0" i="1" dirty="0">
                <a:solidFill>
                  <a:srgbClr val="222222"/>
                </a:solidFill>
                <a:effectLst/>
                <a:latin typeface="-apple-system"/>
              </a:rPr>
              <a:t>et al.</a:t>
            </a:r>
            <a:r>
              <a:rPr lang="en-US" b="0" i="0" dirty="0">
                <a:solidFill>
                  <a:srgbClr val="222222"/>
                </a:solidFill>
                <a:effectLst/>
                <a:latin typeface="-apple-system"/>
              </a:rPr>
              <a:t> </a:t>
            </a:r>
            <a:r>
              <a:rPr lang="en-US" b="0" i="1" dirty="0">
                <a:solidFill>
                  <a:srgbClr val="222222"/>
                </a:solidFill>
                <a:effectLst/>
                <a:latin typeface="-apple-system"/>
              </a:rPr>
              <a:t>Nat </a:t>
            </a:r>
            <a:r>
              <a:rPr lang="en-US" b="0" i="1" dirty="0" err="1">
                <a:solidFill>
                  <a:srgbClr val="222222"/>
                </a:solidFill>
                <a:effectLst/>
                <a:latin typeface="-apple-system"/>
              </a:rPr>
              <a:t>Commun</a:t>
            </a:r>
            <a:r>
              <a:rPr lang="en-US" b="0" i="0" dirty="0">
                <a:solidFill>
                  <a:srgbClr val="222222"/>
                </a:solidFill>
                <a:effectLst/>
                <a:latin typeface="-apple-system"/>
              </a:rPr>
              <a:t> </a:t>
            </a:r>
            <a:r>
              <a:rPr lang="en-US" b="1" i="0" dirty="0">
                <a:solidFill>
                  <a:srgbClr val="222222"/>
                </a:solidFill>
                <a:effectLst/>
                <a:latin typeface="-apple-system"/>
              </a:rPr>
              <a:t>9, </a:t>
            </a:r>
            <a:r>
              <a:rPr lang="en-US" b="0" i="0" dirty="0">
                <a:solidFill>
                  <a:srgbClr val="222222"/>
                </a:solidFill>
                <a:effectLst/>
                <a:latin typeface="-apple-system"/>
              </a:rPr>
              <a:t>892 (2018). </a:t>
            </a:r>
            <a:endParaRPr lang="en-US" dirty="0"/>
          </a:p>
        </p:txBody>
      </p:sp>
      <p:sp>
        <p:nvSpPr>
          <p:cNvPr id="9" name="Rectangle 8">
            <a:extLst>
              <a:ext uri="{FF2B5EF4-FFF2-40B4-BE49-F238E27FC236}">
                <a16:creationId xmlns:a16="http://schemas.microsoft.com/office/drawing/2014/main" id="{AF74E668-92B7-49D5-BA9F-E7DDB7D64E37}"/>
              </a:ext>
            </a:extLst>
          </p:cNvPr>
          <p:cNvSpPr/>
          <p:nvPr/>
        </p:nvSpPr>
        <p:spPr>
          <a:xfrm>
            <a:off x="7802014" y="3105094"/>
            <a:ext cx="2146126" cy="80166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3A53281-D6EE-452B-9B5D-BA1F4AC88C4C}"/>
              </a:ext>
            </a:extLst>
          </p:cNvPr>
          <p:cNvSpPr/>
          <p:nvPr/>
        </p:nvSpPr>
        <p:spPr>
          <a:xfrm>
            <a:off x="2938474" y="3105094"/>
            <a:ext cx="2090725" cy="1067861"/>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61DE172B-918C-4B66-BF16-C7E84B774363}"/>
              </a:ext>
            </a:extLst>
          </p:cNvPr>
          <p:cNvCxnSpPr/>
          <p:nvPr/>
        </p:nvCxnSpPr>
        <p:spPr>
          <a:xfrm>
            <a:off x="3507288" y="5569144"/>
            <a:ext cx="457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6466C59-06BF-4D34-BBE3-EBAB75776361}"/>
              </a:ext>
            </a:extLst>
          </p:cNvPr>
          <p:cNvCxnSpPr>
            <a:cxnSpLocks/>
          </p:cNvCxnSpPr>
          <p:nvPr/>
        </p:nvCxnSpPr>
        <p:spPr>
          <a:xfrm flipV="1">
            <a:off x="3507288" y="1503123"/>
            <a:ext cx="0" cy="4066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D42D0F2-D59D-4259-906C-054CC144EBEE}"/>
              </a:ext>
            </a:extLst>
          </p:cNvPr>
          <p:cNvSpPr txBox="1"/>
          <p:nvPr/>
        </p:nvSpPr>
        <p:spPr>
          <a:xfrm rot="16200000">
            <a:off x="1908514" y="3397634"/>
            <a:ext cx="2336922" cy="276999"/>
          </a:xfrm>
          <a:prstGeom prst="rect">
            <a:avLst/>
          </a:prstGeom>
          <a:noFill/>
        </p:spPr>
        <p:txBody>
          <a:bodyPr wrap="none" lIns="0" tIns="0" rIns="0" bIns="0" rtlCol="0">
            <a:spAutoFit/>
          </a:bodyPr>
          <a:lstStyle/>
          <a:p>
            <a:r>
              <a:rPr lang="en-US" dirty="0"/>
              <a:t>“Principle” Component 2</a:t>
            </a:r>
          </a:p>
        </p:txBody>
      </p:sp>
      <p:sp>
        <p:nvSpPr>
          <p:cNvPr id="14" name="TextBox 13">
            <a:extLst>
              <a:ext uri="{FF2B5EF4-FFF2-40B4-BE49-F238E27FC236}">
                <a16:creationId xmlns:a16="http://schemas.microsoft.com/office/drawing/2014/main" id="{CE75C5F2-26FF-48D4-ABA5-6F470F3E44F4}"/>
              </a:ext>
            </a:extLst>
          </p:cNvPr>
          <p:cNvSpPr txBox="1"/>
          <p:nvPr/>
        </p:nvSpPr>
        <p:spPr>
          <a:xfrm>
            <a:off x="4511875" y="5621377"/>
            <a:ext cx="2336922" cy="276999"/>
          </a:xfrm>
          <a:prstGeom prst="rect">
            <a:avLst/>
          </a:prstGeom>
          <a:noFill/>
        </p:spPr>
        <p:txBody>
          <a:bodyPr wrap="none" lIns="0" tIns="0" rIns="0" bIns="0" rtlCol="0">
            <a:spAutoFit/>
          </a:bodyPr>
          <a:lstStyle/>
          <a:p>
            <a:r>
              <a:rPr lang="en-US" dirty="0"/>
              <a:t>“Principle” Component 1</a:t>
            </a:r>
          </a:p>
        </p:txBody>
      </p:sp>
    </p:spTree>
    <p:extLst>
      <p:ext uri="{BB962C8B-B14F-4D97-AF65-F5344CB8AC3E}">
        <p14:creationId xmlns:p14="http://schemas.microsoft.com/office/powerpoint/2010/main" val="1021258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1A80-8F54-4EA3-AB1C-81A24777C995}"/>
              </a:ext>
            </a:extLst>
          </p:cNvPr>
          <p:cNvSpPr>
            <a:spLocks noGrp="1"/>
          </p:cNvSpPr>
          <p:nvPr>
            <p:ph type="ctrTitle"/>
          </p:nvPr>
        </p:nvSpPr>
        <p:spPr/>
        <p:txBody>
          <a:bodyPr/>
          <a:lstStyle/>
          <a:p>
            <a:r>
              <a:rPr lang="en-US" dirty="0"/>
              <a:t>Trajectory Inference</a:t>
            </a:r>
          </a:p>
        </p:txBody>
      </p:sp>
      <p:sp>
        <p:nvSpPr>
          <p:cNvPr id="6" name="Date Placeholder 5">
            <a:extLst>
              <a:ext uri="{FF2B5EF4-FFF2-40B4-BE49-F238E27FC236}">
                <a16:creationId xmlns:a16="http://schemas.microsoft.com/office/drawing/2014/main" id="{E3186B69-4D4D-464A-B234-02304C2C7AE2}"/>
              </a:ext>
            </a:extLst>
          </p:cNvPr>
          <p:cNvSpPr>
            <a:spLocks noGrp="1"/>
          </p:cNvSpPr>
          <p:nvPr>
            <p:ph type="dt" sz="half" idx="10"/>
          </p:nvPr>
        </p:nvSpPr>
        <p:spPr/>
        <p:txBody>
          <a:bodyPr/>
          <a:lstStyle/>
          <a:p>
            <a:fld id="{D47A9A36-4EB0-BF46-AE48-7CDA251B954B}" type="datetime1">
              <a:rPr lang="en-US" smtClean="0"/>
              <a:t>4/26/2022</a:t>
            </a:fld>
            <a:endParaRPr lang="en-US" dirty="0"/>
          </a:p>
        </p:txBody>
      </p:sp>
      <p:sp>
        <p:nvSpPr>
          <p:cNvPr id="7" name="Slide Number Placeholder 6">
            <a:extLst>
              <a:ext uri="{FF2B5EF4-FFF2-40B4-BE49-F238E27FC236}">
                <a16:creationId xmlns:a16="http://schemas.microsoft.com/office/drawing/2014/main" id="{ED3B6E58-0BB6-41E5-9524-1648942A63C0}"/>
              </a:ext>
            </a:extLst>
          </p:cNvPr>
          <p:cNvSpPr>
            <a:spLocks noGrp="1"/>
          </p:cNvSpPr>
          <p:nvPr>
            <p:ph type="sldNum" sz="quarter" idx="12"/>
          </p:nvPr>
        </p:nvSpPr>
        <p:spPr/>
        <p:txBody>
          <a:bodyPr/>
          <a:lstStyle/>
          <a:p>
            <a:fld id="{8A7A6979-0714-4377-B894-6BE4C2D6E202}" type="slidenum">
              <a:rPr lang="en-US" smtClean="0"/>
              <a:pPr/>
              <a:t>7</a:t>
            </a:fld>
            <a:endParaRPr lang="en-US" dirty="0"/>
          </a:p>
        </p:txBody>
      </p:sp>
      <p:pic>
        <p:nvPicPr>
          <p:cNvPr id="1026" name="Picture 2" descr="Fig. 1">
            <a:extLst>
              <a:ext uri="{FF2B5EF4-FFF2-40B4-BE49-F238E27FC236}">
                <a16:creationId xmlns:a16="http://schemas.microsoft.com/office/drawing/2014/main" id="{AABC3CAF-EAD2-4FAB-87ED-72C6C9CF0E4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868" r="28019"/>
          <a:stretch/>
        </p:blipFill>
        <p:spPr bwMode="auto">
          <a:xfrm>
            <a:off x="4011538" y="1288855"/>
            <a:ext cx="4168923" cy="428028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486D3E2-BAED-47A2-9636-D036EA276C3C}"/>
              </a:ext>
            </a:extLst>
          </p:cNvPr>
          <p:cNvSpPr txBox="1"/>
          <p:nvPr/>
        </p:nvSpPr>
        <p:spPr>
          <a:xfrm>
            <a:off x="1464919" y="5898377"/>
            <a:ext cx="6093912" cy="646331"/>
          </a:xfrm>
          <a:prstGeom prst="rect">
            <a:avLst/>
          </a:prstGeom>
          <a:noFill/>
        </p:spPr>
        <p:txBody>
          <a:bodyPr wrap="square">
            <a:spAutoFit/>
          </a:bodyPr>
          <a:lstStyle/>
          <a:p>
            <a:r>
              <a:rPr lang="en-US" b="0" i="0" dirty="0" err="1">
                <a:solidFill>
                  <a:srgbClr val="222222"/>
                </a:solidFill>
                <a:effectLst/>
                <a:latin typeface="-apple-system"/>
              </a:rPr>
              <a:t>Lummertz</a:t>
            </a:r>
            <a:r>
              <a:rPr lang="en-US" b="0" i="0" dirty="0">
                <a:solidFill>
                  <a:srgbClr val="222222"/>
                </a:solidFill>
                <a:effectLst/>
                <a:latin typeface="-apple-system"/>
              </a:rPr>
              <a:t> da Rocha, E., Rowe, R.G., Lundin, V. </a:t>
            </a:r>
            <a:r>
              <a:rPr lang="en-US" b="0" i="1" dirty="0">
                <a:solidFill>
                  <a:srgbClr val="222222"/>
                </a:solidFill>
                <a:effectLst/>
                <a:latin typeface="-apple-system"/>
              </a:rPr>
              <a:t>et al.</a:t>
            </a:r>
            <a:r>
              <a:rPr lang="en-US" b="0" i="0" dirty="0">
                <a:solidFill>
                  <a:srgbClr val="222222"/>
                </a:solidFill>
                <a:effectLst/>
                <a:latin typeface="-apple-system"/>
              </a:rPr>
              <a:t> </a:t>
            </a:r>
            <a:r>
              <a:rPr lang="en-US" b="0" i="1" dirty="0">
                <a:solidFill>
                  <a:srgbClr val="222222"/>
                </a:solidFill>
                <a:effectLst/>
                <a:latin typeface="-apple-system"/>
              </a:rPr>
              <a:t>Nat </a:t>
            </a:r>
            <a:r>
              <a:rPr lang="en-US" b="0" i="1" dirty="0" err="1">
                <a:solidFill>
                  <a:srgbClr val="222222"/>
                </a:solidFill>
                <a:effectLst/>
                <a:latin typeface="-apple-system"/>
              </a:rPr>
              <a:t>Commun</a:t>
            </a:r>
            <a:r>
              <a:rPr lang="en-US" b="0" i="0" dirty="0">
                <a:solidFill>
                  <a:srgbClr val="222222"/>
                </a:solidFill>
                <a:effectLst/>
                <a:latin typeface="-apple-system"/>
              </a:rPr>
              <a:t> </a:t>
            </a:r>
            <a:r>
              <a:rPr lang="en-US" b="1" i="0" dirty="0">
                <a:solidFill>
                  <a:srgbClr val="222222"/>
                </a:solidFill>
                <a:effectLst/>
                <a:latin typeface="-apple-system"/>
              </a:rPr>
              <a:t>9, </a:t>
            </a:r>
            <a:r>
              <a:rPr lang="en-US" b="0" i="0" dirty="0">
                <a:solidFill>
                  <a:srgbClr val="222222"/>
                </a:solidFill>
                <a:effectLst/>
                <a:latin typeface="-apple-system"/>
              </a:rPr>
              <a:t>892 (2018). </a:t>
            </a:r>
            <a:endParaRPr lang="en-US" dirty="0"/>
          </a:p>
        </p:txBody>
      </p:sp>
      <p:sp>
        <p:nvSpPr>
          <p:cNvPr id="9" name="Rectangle 8">
            <a:extLst>
              <a:ext uri="{FF2B5EF4-FFF2-40B4-BE49-F238E27FC236}">
                <a16:creationId xmlns:a16="http://schemas.microsoft.com/office/drawing/2014/main" id="{AF74E668-92B7-49D5-BA9F-E7DDB7D64E37}"/>
              </a:ext>
            </a:extLst>
          </p:cNvPr>
          <p:cNvSpPr/>
          <p:nvPr/>
        </p:nvSpPr>
        <p:spPr>
          <a:xfrm>
            <a:off x="7802014" y="3105094"/>
            <a:ext cx="2146126" cy="80166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3A53281-D6EE-452B-9B5D-BA1F4AC88C4C}"/>
              </a:ext>
            </a:extLst>
          </p:cNvPr>
          <p:cNvSpPr/>
          <p:nvPr/>
        </p:nvSpPr>
        <p:spPr>
          <a:xfrm>
            <a:off x="2938474" y="3105094"/>
            <a:ext cx="2090725" cy="1067861"/>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8C2BF603-906D-4643-8C57-C8E8A3A14B7A}"/>
              </a:ext>
            </a:extLst>
          </p:cNvPr>
          <p:cNvSpPr/>
          <p:nvPr/>
        </p:nvSpPr>
        <p:spPr>
          <a:xfrm>
            <a:off x="4011538" y="1540042"/>
            <a:ext cx="1607209" cy="1455821"/>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6AF527D7-B533-459F-AAA8-5632B4AD23CA}"/>
              </a:ext>
            </a:extLst>
          </p:cNvPr>
          <p:cNvCxnSpPr>
            <a:cxnSpLocks/>
            <a:stCxn id="12" idx="2"/>
          </p:cNvCxnSpPr>
          <p:nvPr/>
        </p:nvCxnSpPr>
        <p:spPr>
          <a:xfrm>
            <a:off x="3145255" y="1540042"/>
            <a:ext cx="798095" cy="3935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62D143F-9C25-46C0-9C2C-3756032A17DC}"/>
              </a:ext>
            </a:extLst>
          </p:cNvPr>
          <p:cNvSpPr txBox="1"/>
          <p:nvPr/>
        </p:nvSpPr>
        <p:spPr>
          <a:xfrm>
            <a:off x="1779671" y="1139932"/>
            <a:ext cx="2731168" cy="400110"/>
          </a:xfrm>
          <a:prstGeom prst="rect">
            <a:avLst/>
          </a:prstGeom>
          <a:noFill/>
        </p:spPr>
        <p:txBody>
          <a:bodyPr wrap="square" rtlCol="0">
            <a:spAutoFit/>
          </a:bodyPr>
          <a:lstStyle/>
          <a:p>
            <a:r>
              <a:rPr lang="en-US" sz="2000" dirty="0"/>
              <a:t>Damaged cells</a:t>
            </a:r>
          </a:p>
        </p:txBody>
      </p:sp>
      <p:cxnSp>
        <p:nvCxnSpPr>
          <p:cNvPr id="13" name="Straight Arrow Connector 12">
            <a:extLst>
              <a:ext uri="{FF2B5EF4-FFF2-40B4-BE49-F238E27FC236}">
                <a16:creationId xmlns:a16="http://schemas.microsoft.com/office/drawing/2014/main" id="{548024E6-415C-4B81-9991-C0384729A5DF}"/>
              </a:ext>
            </a:extLst>
          </p:cNvPr>
          <p:cNvCxnSpPr>
            <a:cxnSpLocks/>
          </p:cNvCxnSpPr>
          <p:nvPr/>
        </p:nvCxnSpPr>
        <p:spPr>
          <a:xfrm flipH="1">
            <a:off x="7950364" y="3629055"/>
            <a:ext cx="888836" cy="40155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BCA7E43-B873-4A80-A065-178ECA5545A4}"/>
              </a:ext>
            </a:extLst>
          </p:cNvPr>
          <p:cNvSpPr txBox="1"/>
          <p:nvPr/>
        </p:nvSpPr>
        <p:spPr>
          <a:xfrm>
            <a:off x="8456696" y="3228945"/>
            <a:ext cx="2731168" cy="400110"/>
          </a:xfrm>
          <a:prstGeom prst="rect">
            <a:avLst/>
          </a:prstGeom>
          <a:noFill/>
        </p:spPr>
        <p:txBody>
          <a:bodyPr wrap="square" rtlCol="0">
            <a:spAutoFit/>
          </a:bodyPr>
          <a:lstStyle/>
          <a:p>
            <a:r>
              <a:rPr lang="en-US" sz="2000" dirty="0"/>
              <a:t>Healthy Cells</a:t>
            </a:r>
          </a:p>
        </p:txBody>
      </p:sp>
      <p:sp>
        <p:nvSpPr>
          <p:cNvPr id="17" name="Oval 16">
            <a:extLst>
              <a:ext uri="{FF2B5EF4-FFF2-40B4-BE49-F238E27FC236}">
                <a16:creationId xmlns:a16="http://schemas.microsoft.com/office/drawing/2014/main" id="{2710D3CA-8F3E-4280-800B-2DBF0DB65DDE}"/>
              </a:ext>
            </a:extLst>
          </p:cNvPr>
          <p:cNvSpPr/>
          <p:nvPr/>
        </p:nvSpPr>
        <p:spPr>
          <a:xfrm>
            <a:off x="6703607" y="3607929"/>
            <a:ext cx="1607209" cy="1455821"/>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8" descr="Skull with solid fill">
            <a:extLst>
              <a:ext uri="{FF2B5EF4-FFF2-40B4-BE49-F238E27FC236}">
                <a16:creationId xmlns:a16="http://schemas.microsoft.com/office/drawing/2014/main" id="{DE363C9D-D6CB-48C3-831F-B01AB9BE3F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93193" y="882787"/>
            <a:ext cx="914400" cy="914400"/>
          </a:xfrm>
          <a:prstGeom prst="rect">
            <a:avLst/>
          </a:prstGeom>
        </p:spPr>
      </p:pic>
      <p:pic>
        <p:nvPicPr>
          <p:cNvPr id="21" name="Graphic 20" descr="Medical with solid fill">
            <a:extLst>
              <a:ext uri="{FF2B5EF4-FFF2-40B4-BE49-F238E27FC236}">
                <a16:creationId xmlns:a16="http://schemas.microsoft.com/office/drawing/2014/main" id="{E423CAD0-78CF-434B-B6AD-76B3368E927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417877" y="4278271"/>
            <a:ext cx="914400" cy="914400"/>
          </a:xfrm>
          <a:prstGeom prst="rect">
            <a:avLst/>
          </a:prstGeom>
        </p:spPr>
      </p:pic>
      <p:cxnSp>
        <p:nvCxnSpPr>
          <p:cNvPr id="23" name="Straight Arrow Connector 22">
            <a:extLst>
              <a:ext uri="{FF2B5EF4-FFF2-40B4-BE49-F238E27FC236}">
                <a16:creationId xmlns:a16="http://schemas.microsoft.com/office/drawing/2014/main" id="{5106F47B-A833-4988-958E-E46437AB9682}"/>
              </a:ext>
            </a:extLst>
          </p:cNvPr>
          <p:cNvCxnSpPr/>
          <p:nvPr/>
        </p:nvCxnSpPr>
        <p:spPr>
          <a:xfrm>
            <a:off x="3507288" y="5569144"/>
            <a:ext cx="457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897A430-2335-4F0C-8819-FC03A4570CB8}"/>
              </a:ext>
            </a:extLst>
          </p:cNvPr>
          <p:cNvCxnSpPr>
            <a:cxnSpLocks/>
          </p:cNvCxnSpPr>
          <p:nvPr/>
        </p:nvCxnSpPr>
        <p:spPr>
          <a:xfrm flipV="1">
            <a:off x="3507288" y="1503123"/>
            <a:ext cx="0" cy="4066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26201A03-D77D-4FC4-B12D-304913BE61AE}"/>
              </a:ext>
            </a:extLst>
          </p:cNvPr>
          <p:cNvSpPr txBox="1"/>
          <p:nvPr/>
        </p:nvSpPr>
        <p:spPr>
          <a:xfrm rot="16200000">
            <a:off x="1908514" y="3397634"/>
            <a:ext cx="2336922" cy="276999"/>
          </a:xfrm>
          <a:prstGeom prst="rect">
            <a:avLst/>
          </a:prstGeom>
          <a:noFill/>
        </p:spPr>
        <p:txBody>
          <a:bodyPr wrap="none" lIns="0" tIns="0" rIns="0" bIns="0" rtlCol="0">
            <a:spAutoFit/>
          </a:bodyPr>
          <a:lstStyle/>
          <a:p>
            <a:r>
              <a:rPr lang="en-US" dirty="0"/>
              <a:t>“Principle” Component 2</a:t>
            </a:r>
          </a:p>
        </p:txBody>
      </p:sp>
      <p:sp>
        <p:nvSpPr>
          <p:cNvPr id="26" name="TextBox 25">
            <a:extLst>
              <a:ext uri="{FF2B5EF4-FFF2-40B4-BE49-F238E27FC236}">
                <a16:creationId xmlns:a16="http://schemas.microsoft.com/office/drawing/2014/main" id="{BFE29361-C01B-4427-9443-DE64990EA549}"/>
              </a:ext>
            </a:extLst>
          </p:cNvPr>
          <p:cNvSpPr txBox="1"/>
          <p:nvPr/>
        </p:nvSpPr>
        <p:spPr>
          <a:xfrm>
            <a:off x="4511875" y="5621377"/>
            <a:ext cx="2336922" cy="276999"/>
          </a:xfrm>
          <a:prstGeom prst="rect">
            <a:avLst/>
          </a:prstGeom>
          <a:noFill/>
        </p:spPr>
        <p:txBody>
          <a:bodyPr wrap="none" lIns="0" tIns="0" rIns="0" bIns="0" rtlCol="0">
            <a:spAutoFit/>
          </a:bodyPr>
          <a:lstStyle/>
          <a:p>
            <a:r>
              <a:rPr lang="en-US" dirty="0"/>
              <a:t>“Principle” Component 1</a:t>
            </a:r>
          </a:p>
        </p:txBody>
      </p:sp>
    </p:spTree>
    <p:extLst>
      <p:ext uri="{BB962C8B-B14F-4D97-AF65-F5344CB8AC3E}">
        <p14:creationId xmlns:p14="http://schemas.microsoft.com/office/powerpoint/2010/main" val="4162908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1A80-8F54-4EA3-AB1C-81A24777C995}"/>
              </a:ext>
            </a:extLst>
          </p:cNvPr>
          <p:cNvSpPr>
            <a:spLocks noGrp="1"/>
          </p:cNvSpPr>
          <p:nvPr>
            <p:ph type="ctrTitle"/>
          </p:nvPr>
        </p:nvSpPr>
        <p:spPr/>
        <p:txBody>
          <a:bodyPr/>
          <a:lstStyle/>
          <a:p>
            <a:r>
              <a:rPr lang="en-US" dirty="0"/>
              <a:t>Trajectory Inference for Patient Diagnosis</a:t>
            </a:r>
          </a:p>
        </p:txBody>
      </p:sp>
      <p:sp>
        <p:nvSpPr>
          <p:cNvPr id="6" name="Date Placeholder 5">
            <a:extLst>
              <a:ext uri="{FF2B5EF4-FFF2-40B4-BE49-F238E27FC236}">
                <a16:creationId xmlns:a16="http://schemas.microsoft.com/office/drawing/2014/main" id="{E3186B69-4D4D-464A-B234-02304C2C7AE2}"/>
              </a:ext>
            </a:extLst>
          </p:cNvPr>
          <p:cNvSpPr>
            <a:spLocks noGrp="1"/>
          </p:cNvSpPr>
          <p:nvPr>
            <p:ph type="dt" sz="half" idx="10"/>
          </p:nvPr>
        </p:nvSpPr>
        <p:spPr/>
        <p:txBody>
          <a:bodyPr/>
          <a:lstStyle/>
          <a:p>
            <a:fld id="{D47A9A36-4EB0-BF46-AE48-7CDA251B954B}" type="datetime1">
              <a:rPr lang="en-US" smtClean="0"/>
              <a:t>4/26/2022</a:t>
            </a:fld>
            <a:endParaRPr lang="en-US" dirty="0"/>
          </a:p>
        </p:txBody>
      </p:sp>
      <p:sp>
        <p:nvSpPr>
          <p:cNvPr id="7" name="Slide Number Placeholder 6">
            <a:extLst>
              <a:ext uri="{FF2B5EF4-FFF2-40B4-BE49-F238E27FC236}">
                <a16:creationId xmlns:a16="http://schemas.microsoft.com/office/drawing/2014/main" id="{ED3B6E58-0BB6-41E5-9524-1648942A63C0}"/>
              </a:ext>
            </a:extLst>
          </p:cNvPr>
          <p:cNvSpPr>
            <a:spLocks noGrp="1"/>
          </p:cNvSpPr>
          <p:nvPr>
            <p:ph type="sldNum" sz="quarter" idx="12"/>
          </p:nvPr>
        </p:nvSpPr>
        <p:spPr/>
        <p:txBody>
          <a:bodyPr/>
          <a:lstStyle/>
          <a:p>
            <a:fld id="{8A7A6979-0714-4377-B894-6BE4C2D6E202}" type="slidenum">
              <a:rPr lang="en-US" smtClean="0"/>
              <a:pPr/>
              <a:t>8</a:t>
            </a:fld>
            <a:endParaRPr lang="en-US" dirty="0"/>
          </a:p>
        </p:txBody>
      </p:sp>
      <p:pic>
        <p:nvPicPr>
          <p:cNvPr id="1026" name="Picture 2" descr="Fig. 1">
            <a:extLst>
              <a:ext uri="{FF2B5EF4-FFF2-40B4-BE49-F238E27FC236}">
                <a16:creationId xmlns:a16="http://schemas.microsoft.com/office/drawing/2014/main" id="{AABC3CAF-EAD2-4FAB-87ED-72C6C9CF0E4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451" t="11090" r="56229" b="11364"/>
          <a:stretch/>
        </p:blipFill>
        <p:spPr bwMode="auto">
          <a:xfrm>
            <a:off x="3945698" y="1240077"/>
            <a:ext cx="3930561" cy="383296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BCA65CE-CA26-43E9-990C-AC13CBC2C4F4}"/>
              </a:ext>
            </a:extLst>
          </p:cNvPr>
          <p:cNvSpPr txBox="1"/>
          <p:nvPr/>
        </p:nvSpPr>
        <p:spPr>
          <a:xfrm>
            <a:off x="1464919" y="5898377"/>
            <a:ext cx="6093912" cy="646331"/>
          </a:xfrm>
          <a:prstGeom prst="rect">
            <a:avLst/>
          </a:prstGeom>
          <a:noFill/>
        </p:spPr>
        <p:txBody>
          <a:bodyPr wrap="square">
            <a:spAutoFit/>
          </a:bodyPr>
          <a:lstStyle/>
          <a:p>
            <a:r>
              <a:rPr lang="en-US" b="0" i="0" dirty="0" err="1">
                <a:solidFill>
                  <a:srgbClr val="222222"/>
                </a:solidFill>
                <a:effectLst/>
                <a:latin typeface="-apple-system"/>
              </a:rPr>
              <a:t>Lummertz</a:t>
            </a:r>
            <a:r>
              <a:rPr lang="en-US" b="0" i="0" dirty="0">
                <a:solidFill>
                  <a:srgbClr val="222222"/>
                </a:solidFill>
                <a:effectLst/>
                <a:latin typeface="-apple-system"/>
              </a:rPr>
              <a:t> da Rocha, E., Rowe, R.G., Lundin, V. </a:t>
            </a:r>
            <a:r>
              <a:rPr lang="en-US" b="0" i="1" dirty="0">
                <a:solidFill>
                  <a:srgbClr val="222222"/>
                </a:solidFill>
                <a:effectLst/>
                <a:latin typeface="-apple-system"/>
              </a:rPr>
              <a:t>et al.</a:t>
            </a:r>
            <a:r>
              <a:rPr lang="en-US" b="0" i="0" dirty="0">
                <a:solidFill>
                  <a:srgbClr val="222222"/>
                </a:solidFill>
                <a:effectLst/>
                <a:latin typeface="-apple-system"/>
              </a:rPr>
              <a:t> </a:t>
            </a:r>
            <a:r>
              <a:rPr lang="en-US" b="0" i="1" dirty="0">
                <a:solidFill>
                  <a:srgbClr val="222222"/>
                </a:solidFill>
                <a:effectLst/>
                <a:latin typeface="-apple-system"/>
              </a:rPr>
              <a:t>Nat </a:t>
            </a:r>
            <a:r>
              <a:rPr lang="en-US" b="0" i="1" dirty="0" err="1">
                <a:solidFill>
                  <a:srgbClr val="222222"/>
                </a:solidFill>
                <a:effectLst/>
                <a:latin typeface="-apple-system"/>
              </a:rPr>
              <a:t>Commun</a:t>
            </a:r>
            <a:r>
              <a:rPr lang="en-US" b="0" i="0" dirty="0">
                <a:solidFill>
                  <a:srgbClr val="222222"/>
                </a:solidFill>
                <a:effectLst/>
                <a:latin typeface="-apple-system"/>
              </a:rPr>
              <a:t> </a:t>
            </a:r>
            <a:r>
              <a:rPr lang="en-US" b="1" i="0" dirty="0">
                <a:solidFill>
                  <a:srgbClr val="222222"/>
                </a:solidFill>
                <a:effectLst/>
                <a:latin typeface="-apple-system"/>
              </a:rPr>
              <a:t>9, </a:t>
            </a:r>
            <a:r>
              <a:rPr lang="en-US" b="0" i="0" dirty="0">
                <a:solidFill>
                  <a:srgbClr val="222222"/>
                </a:solidFill>
                <a:effectLst/>
                <a:latin typeface="-apple-system"/>
              </a:rPr>
              <a:t>892 (2018). </a:t>
            </a:r>
            <a:endParaRPr lang="en-US" dirty="0"/>
          </a:p>
        </p:txBody>
      </p:sp>
      <p:sp>
        <p:nvSpPr>
          <p:cNvPr id="3" name="Rectangle 2">
            <a:extLst>
              <a:ext uri="{FF2B5EF4-FFF2-40B4-BE49-F238E27FC236}">
                <a16:creationId xmlns:a16="http://schemas.microsoft.com/office/drawing/2014/main" id="{26DE40B4-A7B8-4B7E-B103-A54252871648}"/>
              </a:ext>
            </a:extLst>
          </p:cNvPr>
          <p:cNvSpPr/>
          <p:nvPr/>
        </p:nvSpPr>
        <p:spPr>
          <a:xfrm>
            <a:off x="3394553" y="3429000"/>
            <a:ext cx="1139869" cy="646331"/>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B22F377-EE32-4947-978F-0F6765DB28D7}"/>
              </a:ext>
            </a:extLst>
          </p:cNvPr>
          <p:cNvSpPr/>
          <p:nvPr/>
        </p:nvSpPr>
        <p:spPr>
          <a:xfrm>
            <a:off x="5858986" y="1766086"/>
            <a:ext cx="2017274" cy="3245345"/>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877994E-C9BB-407D-81A1-3E66AED0D36E}"/>
              </a:ext>
            </a:extLst>
          </p:cNvPr>
          <p:cNvSpPr/>
          <p:nvPr/>
        </p:nvSpPr>
        <p:spPr>
          <a:xfrm>
            <a:off x="5175464" y="980774"/>
            <a:ext cx="1471027" cy="1257198"/>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954A279-5EBF-4483-9B5E-DDECAE6386FE}"/>
              </a:ext>
            </a:extLst>
          </p:cNvPr>
          <p:cNvSpPr/>
          <p:nvPr/>
        </p:nvSpPr>
        <p:spPr>
          <a:xfrm>
            <a:off x="6144798" y="1144851"/>
            <a:ext cx="2146126" cy="80166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8BC196A-0661-465D-A0B8-47B8A799DCFA}"/>
              </a:ext>
            </a:extLst>
          </p:cNvPr>
          <p:cNvSpPr/>
          <p:nvPr/>
        </p:nvSpPr>
        <p:spPr>
          <a:xfrm>
            <a:off x="3523590" y="1365337"/>
            <a:ext cx="1471027" cy="1257198"/>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D911E9B7-AD05-4CE0-91D4-A299D6FD8CFC}"/>
              </a:ext>
            </a:extLst>
          </p:cNvPr>
          <p:cNvCxnSpPr>
            <a:cxnSpLocks/>
            <a:stCxn id="14" idx="2"/>
          </p:cNvCxnSpPr>
          <p:nvPr/>
        </p:nvCxnSpPr>
        <p:spPr>
          <a:xfrm>
            <a:off x="2937412" y="2473972"/>
            <a:ext cx="798095" cy="22479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05270AA-7A5F-4B09-B002-E28E15AF4ACA}"/>
              </a:ext>
            </a:extLst>
          </p:cNvPr>
          <p:cNvSpPr txBox="1"/>
          <p:nvPr/>
        </p:nvSpPr>
        <p:spPr>
          <a:xfrm>
            <a:off x="1571828" y="1766086"/>
            <a:ext cx="2731168" cy="707886"/>
          </a:xfrm>
          <a:prstGeom prst="rect">
            <a:avLst/>
          </a:prstGeom>
          <a:noFill/>
        </p:spPr>
        <p:txBody>
          <a:bodyPr wrap="square" rtlCol="0">
            <a:spAutoFit/>
          </a:bodyPr>
          <a:lstStyle/>
          <a:p>
            <a:r>
              <a:rPr lang="en-US" sz="2000" dirty="0"/>
              <a:t>Your cells have this kind of expression</a:t>
            </a:r>
          </a:p>
        </p:txBody>
      </p:sp>
    </p:spTree>
    <p:extLst>
      <p:ext uri="{BB962C8B-B14F-4D97-AF65-F5344CB8AC3E}">
        <p14:creationId xmlns:p14="http://schemas.microsoft.com/office/powerpoint/2010/main" val="2289570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1A80-8F54-4EA3-AB1C-81A24777C995}"/>
              </a:ext>
            </a:extLst>
          </p:cNvPr>
          <p:cNvSpPr>
            <a:spLocks noGrp="1"/>
          </p:cNvSpPr>
          <p:nvPr>
            <p:ph type="ctrTitle"/>
          </p:nvPr>
        </p:nvSpPr>
        <p:spPr/>
        <p:txBody>
          <a:bodyPr/>
          <a:lstStyle/>
          <a:p>
            <a:r>
              <a:rPr lang="en-US" dirty="0"/>
              <a:t>Trajectory Inference for Patient Diagnosis</a:t>
            </a:r>
          </a:p>
        </p:txBody>
      </p:sp>
      <p:sp>
        <p:nvSpPr>
          <p:cNvPr id="6" name="Date Placeholder 5">
            <a:extLst>
              <a:ext uri="{FF2B5EF4-FFF2-40B4-BE49-F238E27FC236}">
                <a16:creationId xmlns:a16="http://schemas.microsoft.com/office/drawing/2014/main" id="{E3186B69-4D4D-464A-B234-02304C2C7AE2}"/>
              </a:ext>
            </a:extLst>
          </p:cNvPr>
          <p:cNvSpPr>
            <a:spLocks noGrp="1"/>
          </p:cNvSpPr>
          <p:nvPr>
            <p:ph type="dt" sz="half" idx="10"/>
          </p:nvPr>
        </p:nvSpPr>
        <p:spPr/>
        <p:txBody>
          <a:bodyPr/>
          <a:lstStyle/>
          <a:p>
            <a:fld id="{D47A9A36-4EB0-BF46-AE48-7CDA251B954B}" type="datetime1">
              <a:rPr lang="en-US" smtClean="0"/>
              <a:t>4/26/2022</a:t>
            </a:fld>
            <a:endParaRPr lang="en-US" dirty="0"/>
          </a:p>
        </p:txBody>
      </p:sp>
      <p:sp>
        <p:nvSpPr>
          <p:cNvPr id="7" name="Slide Number Placeholder 6">
            <a:extLst>
              <a:ext uri="{FF2B5EF4-FFF2-40B4-BE49-F238E27FC236}">
                <a16:creationId xmlns:a16="http://schemas.microsoft.com/office/drawing/2014/main" id="{ED3B6E58-0BB6-41E5-9524-1648942A63C0}"/>
              </a:ext>
            </a:extLst>
          </p:cNvPr>
          <p:cNvSpPr>
            <a:spLocks noGrp="1"/>
          </p:cNvSpPr>
          <p:nvPr>
            <p:ph type="sldNum" sz="quarter" idx="12"/>
          </p:nvPr>
        </p:nvSpPr>
        <p:spPr/>
        <p:txBody>
          <a:bodyPr/>
          <a:lstStyle/>
          <a:p>
            <a:fld id="{8A7A6979-0714-4377-B894-6BE4C2D6E202}" type="slidenum">
              <a:rPr lang="en-US" smtClean="0"/>
              <a:pPr/>
              <a:t>9</a:t>
            </a:fld>
            <a:endParaRPr lang="en-US" dirty="0"/>
          </a:p>
        </p:txBody>
      </p:sp>
      <p:pic>
        <p:nvPicPr>
          <p:cNvPr id="1026" name="Picture 2" descr="Fig. 1">
            <a:extLst>
              <a:ext uri="{FF2B5EF4-FFF2-40B4-BE49-F238E27FC236}">
                <a16:creationId xmlns:a16="http://schemas.microsoft.com/office/drawing/2014/main" id="{AABC3CAF-EAD2-4FAB-87ED-72C6C9CF0E4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868" r="28019"/>
          <a:stretch/>
        </p:blipFill>
        <p:spPr bwMode="auto">
          <a:xfrm>
            <a:off x="4011538" y="1288855"/>
            <a:ext cx="4168923" cy="428028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486D3E2-BAED-47A2-9636-D036EA276C3C}"/>
              </a:ext>
            </a:extLst>
          </p:cNvPr>
          <p:cNvSpPr txBox="1"/>
          <p:nvPr/>
        </p:nvSpPr>
        <p:spPr>
          <a:xfrm>
            <a:off x="1464919" y="5898377"/>
            <a:ext cx="6093912" cy="646331"/>
          </a:xfrm>
          <a:prstGeom prst="rect">
            <a:avLst/>
          </a:prstGeom>
          <a:noFill/>
        </p:spPr>
        <p:txBody>
          <a:bodyPr wrap="square">
            <a:spAutoFit/>
          </a:bodyPr>
          <a:lstStyle/>
          <a:p>
            <a:r>
              <a:rPr lang="en-US" b="0" i="0" dirty="0" err="1">
                <a:solidFill>
                  <a:srgbClr val="222222"/>
                </a:solidFill>
                <a:effectLst/>
                <a:latin typeface="-apple-system"/>
              </a:rPr>
              <a:t>Lummertz</a:t>
            </a:r>
            <a:r>
              <a:rPr lang="en-US" b="0" i="0" dirty="0">
                <a:solidFill>
                  <a:srgbClr val="222222"/>
                </a:solidFill>
                <a:effectLst/>
                <a:latin typeface="-apple-system"/>
              </a:rPr>
              <a:t> da Rocha, E., Rowe, R.G., Lundin, V. </a:t>
            </a:r>
            <a:r>
              <a:rPr lang="en-US" b="0" i="1" dirty="0">
                <a:solidFill>
                  <a:srgbClr val="222222"/>
                </a:solidFill>
                <a:effectLst/>
                <a:latin typeface="-apple-system"/>
              </a:rPr>
              <a:t>et al.</a:t>
            </a:r>
            <a:r>
              <a:rPr lang="en-US" b="0" i="0" dirty="0">
                <a:solidFill>
                  <a:srgbClr val="222222"/>
                </a:solidFill>
                <a:effectLst/>
                <a:latin typeface="-apple-system"/>
              </a:rPr>
              <a:t> </a:t>
            </a:r>
            <a:r>
              <a:rPr lang="en-US" b="0" i="1" dirty="0">
                <a:solidFill>
                  <a:srgbClr val="222222"/>
                </a:solidFill>
                <a:effectLst/>
                <a:latin typeface="-apple-system"/>
              </a:rPr>
              <a:t>Nat </a:t>
            </a:r>
            <a:r>
              <a:rPr lang="en-US" b="0" i="1" dirty="0" err="1">
                <a:solidFill>
                  <a:srgbClr val="222222"/>
                </a:solidFill>
                <a:effectLst/>
                <a:latin typeface="-apple-system"/>
              </a:rPr>
              <a:t>Commun</a:t>
            </a:r>
            <a:r>
              <a:rPr lang="en-US" b="0" i="0" dirty="0">
                <a:solidFill>
                  <a:srgbClr val="222222"/>
                </a:solidFill>
                <a:effectLst/>
                <a:latin typeface="-apple-system"/>
              </a:rPr>
              <a:t> </a:t>
            </a:r>
            <a:r>
              <a:rPr lang="en-US" b="1" i="0" dirty="0">
                <a:solidFill>
                  <a:srgbClr val="222222"/>
                </a:solidFill>
                <a:effectLst/>
                <a:latin typeface="-apple-system"/>
              </a:rPr>
              <a:t>9, </a:t>
            </a:r>
            <a:r>
              <a:rPr lang="en-US" b="0" i="0" dirty="0">
                <a:solidFill>
                  <a:srgbClr val="222222"/>
                </a:solidFill>
                <a:effectLst/>
                <a:latin typeface="-apple-system"/>
              </a:rPr>
              <a:t>892 (2018). </a:t>
            </a:r>
            <a:endParaRPr lang="en-US" dirty="0"/>
          </a:p>
        </p:txBody>
      </p:sp>
      <p:sp>
        <p:nvSpPr>
          <p:cNvPr id="9" name="Rectangle 8">
            <a:extLst>
              <a:ext uri="{FF2B5EF4-FFF2-40B4-BE49-F238E27FC236}">
                <a16:creationId xmlns:a16="http://schemas.microsoft.com/office/drawing/2014/main" id="{AF74E668-92B7-49D5-BA9F-E7DDB7D64E37}"/>
              </a:ext>
            </a:extLst>
          </p:cNvPr>
          <p:cNvSpPr/>
          <p:nvPr/>
        </p:nvSpPr>
        <p:spPr>
          <a:xfrm>
            <a:off x="7802014" y="3105094"/>
            <a:ext cx="2146126" cy="80166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3A53281-D6EE-452B-9B5D-BA1F4AC88C4C}"/>
              </a:ext>
            </a:extLst>
          </p:cNvPr>
          <p:cNvSpPr/>
          <p:nvPr/>
        </p:nvSpPr>
        <p:spPr>
          <a:xfrm>
            <a:off x="2938474" y="3105094"/>
            <a:ext cx="2090725" cy="1067861"/>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8C2BF603-906D-4643-8C57-C8E8A3A14B7A}"/>
              </a:ext>
            </a:extLst>
          </p:cNvPr>
          <p:cNvSpPr/>
          <p:nvPr/>
        </p:nvSpPr>
        <p:spPr>
          <a:xfrm>
            <a:off x="5029199" y="3178850"/>
            <a:ext cx="836710" cy="1455821"/>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548024E6-415C-4B81-9991-C0384729A5DF}"/>
              </a:ext>
            </a:extLst>
          </p:cNvPr>
          <p:cNvCxnSpPr>
            <a:cxnSpLocks/>
          </p:cNvCxnSpPr>
          <p:nvPr/>
        </p:nvCxnSpPr>
        <p:spPr>
          <a:xfrm flipV="1">
            <a:off x="3616729" y="3980517"/>
            <a:ext cx="1319060" cy="1924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9" name="Graphic 18" descr="Skull with solid fill">
            <a:extLst>
              <a:ext uri="{FF2B5EF4-FFF2-40B4-BE49-F238E27FC236}">
                <a16:creationId xmlns:a16="http://schemas.microsoft.com/office/drawing/2014/main" id="{DE363C9D-D6CB-48C3-831F-B01AB9BE3F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16729" y="1236623"/>
            <a:ext cx="914400" cy="914400"/>
          </a:xfrm>
          <a:prstGeom prst="rect">
            <a:avLst/>
          </a:prstGeom>
        </p:spPr>
      </p:pic>
      <p:sp>
        <p:nvSpPr>
          <p:cNvPr id="12" name="TextBox 11">
            <a:extLst>
              <a:ext uri="{FF2B5EF4-FFF2-40B4-BE49-F238E27FC236}">
                <a16:creationId xmlns:a16="http://schemas.microsoft.com/office/drawing/2014/main" id="{B62D143F-9C25-46C0-9C2C-3756032A17DC}"/>
              </a:ext>
            </a:extLst>
          </p:cNvPr>
          <p:cNvSpPr txBox="1"/>
          <p:nvPr/>
        </p:nvSpPr>
        <p:spPr>
          <a:xfrm>
            <a:off x="1301150" y="3105289"/>
            <a:ext cx="2731168" cy="2246769"/>
          </a:xfrm>
          <a:prstGeom prst="rect">
            <a:avLst/>
          </a:prstGeom>
          <a:noFill/>
        </p:spPr>
        <p:txBody>
          <a:bodyPr wrap="square" rtlCol="0">
            <a:spAutoFit/>
          </a:bodyPr>
          <a:lstStyle/>
          <a:p>
            <a:r>
              <a:rPr lang="en-US" sz="2000" dirty="0"/>
              <a:t>Your cells are about here along the trajectory. </a:t>
            </a:r>
          </a:p>
          <a:p>
            <a:endParaRPr lang="en-US" sz="2000" dirty="0"/>
          </a:p>
          <a:p>
            <a:r>
              <a:rPr lang="en-US" sz="2000" dirty="0"/>
              <a:t>Creeping closer to demyelination diseases.</a:t>
            </a:r>
          </a:p>
        </p:txBody>
      </p:sp>
      <p:cxnSp>
        <p:nvCxnSpPr>
          <p:cNvPr id="22" name="Straight Arrow Connector 21">
            <a:extLst>
              <a:ext uri="{FF2B5EF4-FFF2-40B4-BE49-F238E27FC236}">
                <a16:creationId xmlns:a16="http://schemas.microsoft.com/office/drawing/2014/main" id="{B1C0AAE8-C8E5-4319-A1DC-D4F414C6FE40}"/>
              </a:ext>
            </a:extLst>
          </p:cNvPr>
          <p:cNvCxnSpPr/>
          <p:nvPr/>
        </p:nvCxnSpPr>
        <p:spPr>
          <a:xfrm>
            <a:off x="3507288" y="5569144"/>
            <a:ext cx="457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EE969A9-E805-4355-9CC4-1C16CADFF7FC}"/>
              </a:ext>
            </a:extLst>
          </p:cNvPr>
          <p:cNvCxnSpPr>
            <a:cxnSpLocks/>
          </p:cNvCxnSpPr>
          <p:nvPr/>
        </p:nvCxnSpPr>
        <p:spPr>
          <a:xfrm flipV="1">
            <a:off x="3507288" y="1503123"/>
            <a:ext cx="0" cy="4066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96E581DC-CD75-4250-B9F5-E6C1EA7B2006}"/>
              </a:ext>
            </a:extLst>
          </p:cNvPr>
          <p:cNvSpPr txBox="1"/>
          <p:nvPr/>
        </p:nvSpPr>
        <p:spPr>
          <a:xfrm>
            <a:off x="4511875" y="5621377"/>
            <a:ext cx="2336922" cy="276999"/>
          </a:xfrm>
          <a:prstGeom prst="rect">
            <a:avLst/>
          </a:prstGeom>
          <a:noFill/>
        </p:spPr>
        <p:txBody>
          <a:bodyPr wrap="none" lIns="0" tIns="0" rIns="0" bIns="0" rtlCol="0">
            <a:spAutoFit/>
          </a:bodyPr>
          <a:lstStyle/>
          <a:p>
            <a:r>
              <a:rPr lang="en-US" dirty="0"/>
              <a:t>“Principle” Component 1</a:t>
            </a:r>
          </a:p>
        </p:txBody>
      </p:sp>
    </p:spTree>
    <p:extLst>
      <p:ext uri="{BB962C8B-B14F-4D97-AF65-F5344CB8AC3E}">
        <p14:creationId xmlns:p14="http://schemas.microsoft.com/office/powerpoint/2010/main" val="221428683"/>
      </p:ext>
    </p:extLst>
  </p:cSld>
  <p:clrMapOvr>
    <a:masterClrMapping/>
  </p:clrMapOvr>
</p:sld>
</file>

<file path=ppt/theme/theme1.xml><?xml version="1.0" encoding="utf-8"?>
<a:theme xmlns:a="http://schemas.openxmlformats.org/drawingml/2006/main" name="1_Purdue2">
  <a:themeElements>
    <a:clrScheme name="PurdueColors">
      <a:dk1>
        <a:srgbClr val="000000"/>
      </a:dk1>
      <a:lt1>
        <a:srgbClr val="000000"/>
      </a:lt1>
      <a:dk2>
        <a:srgbClr val="C4BFC0"/>
      </a:dk2>
      <a:lt2>
        <a:srgbClr val="C9B991"/>
      </a:lt2>
      <a:accent1>
        <a:srgbClr val="8E6F3E"/>
      </a:accent1>
      <a:accent2>
        <a:srgbClr val="555960"/>
      </a:accent2>
      <a:accent3>
        <a:srgbClr val="C9B991"/>
      </a:accent3>
      <a:accent4>
        <a:srgbClr val="FFFFFF"/>
      </a:accent4>
      <a:accent5>
        <a:srgbClr val="000000"/>
      </a:accent5>
      <a:accent6>
        <a:srgbClr val="555960"/>
      </a:accent6>
      <a:hlink>
        <a:srgbClr val="000000"/>
      </a:hlink>
      <a:folHlink>
        <a:srgbClr val="555960"/>
      </a:folHlink>
    </a:clrScheme>
    <a:fontScheme name="PurdueBrand">
      <a:majorFont>
        <a:latin typeface="Acumin Pro ExtraCondensed Smbd"/>
        <a:ea typeface=""/>
        <a:cs typeface=""/>
      </a:majorFont>
      <a:minorFont>
        <a:latin typeface="Acumin Pro"/>
        <a:ea typeface=""/>
        <a:cs typeface=""/>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resentation1" id="{3B66243C-D43E-424E-8162-CEAA39EDDC19}" vid="{8467E46F-6AEC-4DDA-84AB-06F3826E9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18447</TotalTime>
  <Words>1010</Words>
  <Application>Microsoft Office PowerPoint</Application>
  <PresentationFormat>Widescreen</PresentationFormat>
  <Paragraphs>209</Paragraphs>
  <Slides>31</Slides>
  <Notes>3</Notes>
  <HiddenSlides>3</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31</vt:i4>
      </vt:variant>
    </vt:vector>
  </HeadingPairs>
  <TitlesOfParts>
    <vt:vector size="45" baseType="lpstr">
      <vt:lpstr>Acumin Pro</vt:lpstr>
      <vt:lpstr>Acumin Pro ExtraCondensed</vt:lpstr>
      <vt:lpstr>Acumin Pro ExtraCondensed Smbd</vt:lpstr>
      <vt:lpstr>Acumin Pro Medium</vt:lpstr>
      <vt:lpstr>Acumin Pro Semibold</vt:lpstr>
      <vt:lpstr>Acumin Pro SemiCondensed</vt:lpstr>
      <vt:lpstr>-apple-system</vt:lpstr>
      <vt:lpstr>Arial</vt:lpstr>
      <vt:lpstr>Calibri</vt:lpstr>
      <vt:lpstr>Cambria Math</vt:lpstr>
      <vt:lpstr>United Sans Cd Md</vt:lpstr>
      <vt:lpstr>United Sans Rg Md</vt:lpstr>
      <vt:lpstr>Wingdings</vt:lpstr>
      <vt:lpstr>1_Purdue2</vt:lpstr>
      <vt:lpstr>Exponential SVD Embeddings for Trajectory Inference of Oligodendrocytes</vt:lpstr>
      <vt:lpstr>Oligodendrocytes</vt:lpstr>
      <vt:lpstr>Diseases Associated to Oligodendrocyte Trajectories</vt:lpstr>
      <vt:lpstr>Trajectory Inference</vt:lpstr>
      <vt:lpstr>Trajectory Inference</vt:lpstr>
      <vt:lpstr>Trajectory Inference</vt:lpstr>
      <vt:lpstr>Trajectory Inference</vt:lpstr>
      <vt:lpstr>Trajectory Inference for Patient Diagnosis</vt:lpstr>
      <vt:lpstr>Trajectory Inference for Patient Diagnosis</vt:lpstr>
      <vt:lpstr>Data Set</vt:lpstr>
      <vt:lpstr>Problem</vt:lpstr>
      <vt:lpstr>Inner Product Graphical Model</vt:lpstr>
      <vt:lpstr>Inner Product Graphical Model</vt:lpstr>
      <vt:lpstr>Loss Function</vt:lpstr>
      <vt:lpstr>eSVD</vt:lpstr>
      <vt:lpstr>Curved Gaussian</vt:lpstr>
      <vt:lpstr>eSVD Results</vt:lpstr>
      <vt:lpstr>eSVD Results</vt:lpstr>
      <vt:lpstr>Synthetic Data</vt:lpstr>
      <vt:lpstr>Distributions</vt:lpstr>
      <vt:lpstr>Data</vt:lpstr>
      <vt:lpstr>Distributions</vt:lpstr>
      <vt:lpstr>Results</vt:lpstr>
      <vt:lpstr>Reparameterization for EM</vt:lpstr>
      <vt:lpstr>EM Fit</vt:lpstr>
      <vt:lpstr>Discussion</vt:lpstr>
      <vt:lpstr>References</vt:lpstr>
      <vt:lpstr>Thank You</vt:lpstr>
      <vt:lpstr>E-Step</vt:lpstr>
      <vt:lpstr>E-Step</vt:lpstr>
      <vt:lpstr>M-step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Cryptographic, Physical One-Way Functions</dc:title>
  <dc:creator>Blake Anthony Wilson</dc:creator>
  <cp:lastModifiedBy>Blake Anthony Wilson</cp:lastModifiedBy>
  <cp:revision>142</cp:revision>
  <dcterms:created xsi:type="dcterms:W3CDTF">2021-06-21T19:52:56Z</dcterms:created>
  <dcterms:modified xsi:type="dcterms:W3CDTF">2022-04-27T11:28:09Z</dcterms:modified>
</cp:coreProperties>
</file>