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30"/>
  </p:normalViewPr>
  <p:slideViewPr>
    <p:cSldViewPr snapToGrid="0">
      <p:cViewPr>
        <p:scale>
          <a:sx n="40" d="100"/>
          <a:sy n="40" d="100"/>
        </p:scale>
        <p:origin x="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CED40-B061-3444-9FB0-DBB71132E25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389B9-A68C-E24A-87A1-C4974D08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389B9-A68C-E24A-87A1-C4974D08A1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FDAB-9CD9-6142-92AA-7AF2B78B985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DCC-D069-9941-AC3D-35595D6C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4704C7-5F71-A7EC-B828-C66EC1A1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8714"/>
            <a:ext cx="43891200" cy="345884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Community Detection of Music Genres</a:t>
            </a:r>
          </a:p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Andrew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Mokhtarzadeh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 | Brandon Tran | Dare Hunt |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Junjie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 Li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A62C5-16BC-D140-715B-6FFD9727F8AC}"/>
              </a:ext>
            </a:extLst>
          </p:cNvPr>
          <p:cNvSpPr txBox="1"/>
          <p:nvPr/>
        </p:nvSpPr>
        <p:spPr>
          <a:xfrm>
            <a:off x="1097979" y="9022306"/>
            <a:ext cx="105359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Playlist Data</a:t>
            </a:r>
            <a:endParaRPr lang="en-US" sz="4000" dirty="0"/>
          </a:p>
          <a:p>
            <a:pPr marL="857250" indent="-857250">
              <a:buFontTx/>
              <a:buChar char="-"/>
            </a:pPr>
            <a:r>
              <a:rPr lang="en-US" sz="4000" dirty="0"/>
              <a:t>Spotify Dataset of 161,530 playlists shared by various users</a:t>
            </a:r>
          </a:p>
          <a:p>
            <a:pPr marL="857250" indent="-857250">
              <a:buFontTx/>
              <a:buChar char="-"/>
            </a:pPr>
            <a:r>
              <a:rPr lang="en-US" sz="4000" dirty="0"/>
              <a:t>We sample 5,000 playlists for our network to build in efficient time while still producing significant results</a:t>
            </a:r>
          </a:p>
          <a:p>
            <a:pPr marL="857250" indent="-857250">
              <a:buFontTx/>
              <a:buChar char="-"/>
            </a:pPr>
            <a:r>
              <a:rPr lang="en-US" sz="4000" dirty="0"/>
              <a:t>The sample includes:</a:t>
            </a:r>
          </a:p>
          <a:p>
            <a:pPr marL="1314450" lvl="1" indent="-857250">
              <a:buFontTx/>
              <a:buChar char="-"/>
            </a:pPr>
            <a:r>
              <a:rPr lang="en-US" sz="4000" dirty="0"/>
              <a:t>34,250 artists</a:t>
            </a:r>
          </a:p>
          <a:p>
            <a:pPr marL="1314450" lvl="1" indent="-857250">
              <a:buFontTx/>
              <a:buChar char="-"/>
            </a:pPr>
            <a:r>
              <a:rPr lang="en-US" sz="4000" dirty="0"/>
              <a:t>347,305 songs</a:t>
            </a:r>
          </a:p>
          <a:p>
            <a:pPr marL="1314450" lvl="1" indent="-857250">
              <a:buFontTx/>
              <a:buChar char="-"/>
            </a:pPr>
            <a:r>
              <a:rPr lang="en-US" sz="4000" dirty="0"/>
              <a:t>1,910 artists appearing on at least 10 playlists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73766-D117-8780-E70D-E9EE1D105C1B}"/>
              </a:ext>
            </a:extLst>
          </p:cNvPr>
          <p:cNvSpPr txBox="1"/>
          <p:nvPr/>
        </p:nvSpPr>
        <p:spPr>
          <a:xfrm>
            <a:off x="1097979" y="17000823"/>
            <a:ext cx="10535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Genre Data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Spotify defines a list of genres associated to a particular artist  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We use Spotify’s API to retrieve the genres linked to the artists being used as nodes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This data is only used for accuracy metrics and separate from what the model uses</a:t>
            </a:r>
            <a:endParaRPr lang="en-US" sz="6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900352-A4F2-BC02-BE25-C5917CC1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581" y="5323525"/>
            <a:ext cx="17484226" cy="12819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DBD4B4-768A-AB31-47BD-453497E431F6}"/>
              </a:ext>
            </a:extLst>
          </p:cNvPr>
          <p:cNvSpPr txBox="1"/>
          <p:nvPr/>
        </p:nvSpPr>
        <p:spPr>
          <a:xfrm>
            <a:off x="21679755" y="10860458"/>
            <a:ext cx="281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Placeholder for updated network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2DFD4-9663-95CD-5678-794A4E0CDEB9}"/>
              </a:ext>
            </a:extLst>
          </p:cNvPr>
          <p:cNvSpPr txBox="1"/>
          <p:nvPr/>
        </p:nvSpPr>
        <p:spPr>
          <a:xfrm>
            <a:off x="32257301" y="5352661"/>
            <a:ext cx="1053592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The Model:</a:t>
            </a:r>
          </a:p>
          <a:p>
            <a:endParaRPr lang="en-US" sz="4000" b="1" dirty="0"/>
          </a:p>
          <a:p>
            <a:r>
              <a:rPr lang="en-US" sz="4000" b="1" dirty="0"/>
              <a:t>Communities from Edge Structure Attributes (CESNA)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This model uses relationships and node attributes to assign nodes to communities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Typical community detection just considers the edges and their weights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r>
              <a:rPr lang="en-US" sz="4000" dirty="0"/>
              <a:t>Our implementation: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Edges exist between two artists added to the same playlist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Edges are weighted by the frequency that artists appear in the same playlist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Node attribute is_____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endParaRPr lang="en-US" sz="6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79ED28-7CBB-F29B-56BF-6B15FB08142C}"/>
              </a:ext>
            </a:extLst>
          </p:cNvPr>
          <p:cNvSpPr txBox="1"/>
          <p:nvPr/>
        </p:nvSpPr>
        <p:spPr>
          <a:xfrm>
            <a:off x="1097979" y="5352661"/>
            <a:ext cx="10535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Research Question/Frame what we’re trying to do?</a:t>
            </a:r>
          </a:p>
          <a:p>
            <a:r>
              <a:rPr lang="en-US" sz="4000" dirty="0"/>
              <a:t>- Can we categorize artists into genres through association of  ……..</a:t>
            </a:r>
          </a:p>
        </p:txBody>
      </p:sp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09995B1C-04F3-E325-BB1A-554AAD6AC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7837" y="15000404"/>
            <a:ext cx="11946501" cy="79643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42D10F-0B8D-1EB7-20D9-86C64D80D58B}"/>
              </a:ext>
            </a:extLst>
          </p:cNvPr>
          <p:cNvSpPr txBox="1"/>
          <p:nvPr/>
        </p:nvSpPr>
        <p:spPr>
          <a:xfrm>
            <a:off x="13173435" y="17997999"/>
            <a:ext cx="168448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Results</a:t>
            </a:r>
          </a:p>
          <a:p>
            <a:r>
              <a:rPr lang="en-US" sz="4000" dirty="0"/>
              <a:t># of communities</a:t>
            </a:r>
          </a:p>
          <a:p>
            <a:r>
              <a:rPr lang="en-US" sz="4000" dirty="0"/>
              <a:t>Largest community</a:t>
            </a:r>
          </a:p>
          <a:p>
            <a:endParaRPr lang="en-US" sz="4000" b="1" dirty="0"/>
          </a:p>
          <a:p>
            <a:endParaRPr lang="en-US" sz="4000" b="1" dirty="0"/>
          </a:p>
          <a:p>
            <a:r>
              <a:rPr lang="en-US" sz="4000" b="1" dirty="0"/>
              <a:t>Accuracy</a:t>
            </a:r>
          </a:p>
          <a:p>
            <a:r>
              <a:rPr lang="en-US" sz="4000" dirty="0"/>
              <a:t>How its calculated…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D28510-41E9-956C-7162-8CF09C2F7181}"/>
              </a:ext>
            </a:extLst>
          </p:cNvPr>
          <p:cNvSpPr txBox="1"/>
          <p:nvPr/>
        </p:nvSpPr>
        <p:spPr>
          <a:xfrm>
            <a:off x="32257301" y="23537977"/>
            <a:ext cx="10535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Insignificant number of edges…what is that and do we filter out?</a:t>
            </a:r>
          </a:p>
          <a:p>
            <a:endParaRPr lang="en-US" sz="4000" dirty="0"/>
          </a:p>
          <a:p>
            <a:r>
              <a:rPr lang="en-US" sz="4000" dirty="0"/>
              <a:t>Community Classification</a:t>
            </a:r>
          </a:p>
          <a:p>
            <a:r>
              <a:rPr lang="en-US" sz="4000" dirty="0"/>
              <a:t>- how</a:t>
            </a:r>
          </a:p>
          <a:p>
            <a:endParaRPr lang="en-US" sz="4000" dirty="0"/>
          </a:p>
        </p:txBody>
      </p:sp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FEA56B09-CD51-A8DF-92F8-A3111B1D7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79" y="22517129"/>
            <a:ext cx="10703337" cy="713555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5571EC-6649-7155-4B76-74437C70A5C0}"/>
              </a:ext>
            </a:extLst>
          </p:cNvPr>
          <p:cNvSpPr txBox="1"/>
          <p:nvPr/>
        </p:nvSpPr>
        <p:spPr>
          <a:xfrm>
            <a:off x="6365939" y="23937686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Can modify bin size on this fig for best look; cell is in </a:t>
            </a:r>
            <a:r>
              <a:rPr lang="en-US" sz="3600" dirty="0" err="1">
                <a:highlight>
                  <a:srgbClr val="FFFF00"/>
                </a:highlight>
              </a:rPr>
              <a:t>practice.ipynb</a:t>
            </a:r>
            <a:endParaRPr lang="en-US" sz="36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9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787</TotalTime>
  <Words>239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 Hunt</dc:creator>
  <cp:lastModifiedBy>Olivia D Hunt</cp:lastModifiedBy>
  <cp:revision>2</cp:revision>
  <dcterms:created xsi:type="dcterms:W3CDTF">2023-02-16T17:52:44Z</dcterms:created>
  <dcterms:modified xsi:type="dcterms:W3CDTF">2023-02-17T07:00:18Z</dcterms:modified>
</cp:coreProperties>
</file>