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3AC0C-1701-0ABC-58DF-6D3DAD9C54E5}" v="749" dt="2023-02-27T07:43:53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9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20104099" cy="11308556"/>
          </a:xfrm>
        </p:grpSpPr>
        <p:pic>
          <p:nvPicPr>
            <p:cNvPr id="6" name="object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04099" cy="1130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bject 4"/>
            <p:cNvSpPr>
              <a:spLocks/>
            </p:cNvSpPr>
            <p:nvPr/>
          </p:nvSpPr>
          <p:spPr bwMode="auto">
            <a:xfrm>
              <a:off x="17252340" y="10442708"/>
              <a:ext cx="2298065" cy="328295"/>
            </a:xfrm>
            <a:custGeom>
              <a:avLst/>
              <a:gdLst>
                <a:gd name="T0" fmla="*/ 628980 w 2298065"/>
                <a:gd name="T1" fmla="*/ 10807 h 328295"/>
                <a:gd name="T2" fmla="*/ 339217 w 2298065"/>
                <a:gd name="T3" fmla="*/ 114350 h 328295"/>
                <a:gd name="T4" fmla="*/ 138633 w 2298065"/>
                <a:gd name="T5" fmla="*/ 10756 h 328295"/>
                <a:gd name="T6" fmla="*/ 249339 w 2298065"/>
                <a:gd name="T7" fmla="*/ 317677 h 328295"/>
                <a:gd name="T8" fmla="*/ 547243 w 2298065"/>
                <a:gd name="T9" fmla="*/ 195211 h 328295"/>
                <a:gd name="T10" fmla="*/ 744562 w 2298065"/>
                <a:gd name="T11" fmla="*/ 317576 h 328295"/>
                <a:gd name="T12" fmla="*/ 1671866 w 2298065"/>
                <a:gd name="T13" fmla="*/ 115125 h 328295"/>
                <a:gd name="T14" fmla="*/ 1586636 w 2298065"/>
                <a:gd name="T15" fmla="*/ 28282 h 328295"/>
                <a:gd name="T16" fmla="*/ 1468285 w 2298065"/>
                <a:gd name="T17" fmla="*/ 6934 h 328295"/>
                <a:gd name="T18" fmla="*/ 1360398 w 2298065"/>
                <a:gd name="T19" fmla="*/ 0 h 328295"/>
                <a:gd name="T20" fmla="*/ 1253477 w 2298065"/>
                <a:gd name="T21" fmla="*/ 2781 h 328295"/>
                <a:gd name="T22" fmla="*/ 1150289 w 2298065"/>
                <a:gd name="T23" fmla="*/ 16344 h 328295"/>
                <a:gd name="T24" fmla="*/ 1053617 w 2298065"/>
                <a:gd name="T25" fmla="*/ 41770 h 328295"/>
                <a:gd name="T26" fmla="*/ 966228 w 2298065"/>
                <a:gd name="T27" fmla="*/ 80111 h 328295"/>
                <a:gd name="T28" fmla="*/ 892086 w 2298065"/>
                <a:gd name="T29" fmla="*/ 142557 h 328295"/>
                <a:gd name="T30" fmla="*/ 886548 w 2298065"/>
                <a:gd name="T31" fmla="*/ 241071 h 328295"/>
                <a:gd name="T32" fmla="*/ 956906 w 2298065"/>
                <a:gd name="T33" fmla="*/ 292912 h 328295"/>
                <a:gd name="T34" fmla="*/ 1037272 w 2298065"/>
                <a:gd name="T35" fmla="*/ 314604 h 328295"/>
                <a:gd name="T36" fmla="*/ 1138910 w 2298065"/>
                <a:gd name="T37" fmla="*/ 325970 h 328295"/>
                <a:gd name="T38" fmla="*/ 1250696 w 2298065"/>
                <a:gd name="T39" fmla="*/ 327469 h 328295"/>
                <a:gd name="T40" fmla="*/ 1361567 w 2298065"/>
                <a:gd name="T41" fmla="*/ 319582 h 328295"/>
                <a:gd name="T42" fmla="*/ 1468259 w 2298065"/>
                <a:gd name="T43" fmla="*/ 300545 h 328295"/>
                <a:gd name="T44" fmla="*/ 1560207 w 2298065"/>
                <a:gd name="T45" fmla="*/ 266077 h 328295"/>
                <a:gd name="T46" fmla="*/ 1624799 w 2298065"/>
                <a:gd name="T47" fmla="*/ 216725 h 328295"/>
                <a:gd name="T48" fmla="*/ 1358607 w 2298065"/>
                <a:gd name="T49" fmla="*/ 232448 h 328295"/>
                <a:gd name="T50" fmla="*/ 1298587 w 2298065"/>
                <a:gd name="T51" fmla="*/ 250596 h 328295"/>
                <a:gd name="T52" fmla="*/ 1196530 w 2298065"/>
                <a:gd name="T53" fmla="*/ 248881 h 328295"/>
                <a:gd name="T54" fmla="*/ 1131125 w 2298065"/>
                <a:gd name="T55" fmla="*/ 217220 h 328295"/>
                <a:gd name="T56" fmla="*/ 1134732 w 2298065"/>
                <a:gd name="T57" fmla="*/ 165950 h 328295"/>
                <a:gd name="T58" fmla="*/ 1199845 w 2298065"/>
                <a:gd name="T59" fmla="*/ 101866 h 328295"/>
                <a:gd name="T60" fmla="*/ 1311325 w 2298065"/>
                <a:gd name="T61" fmla="*/ 77622 h 328295"/>
                <a:gd name="T62" fmla="*/ 1392986 w 2298065"/>
                <a:gd name="T63" fmla="*/ 86791 h 328295"/>
                <a:gd name="T64" fmla="*/ 1436027 w 2298065"/>
                <a:gd name="T65" fmla="*/ 115125 h 328295"/>
                <a:gd name="T66" fmla="*/ 2297798 w 2298065"/>
                <a:gd name="T67" fmla="*/ 244348 h 328295"/>
                <a:gd name="T68" fmla="*/ 2048560 w 2298065"/>
                <a:gd name="T69" fmla="*/ 10769 h 328295"/>
                <a:gd name="T70" fmla="*/ 1655737 w 2298065"/>
                <a:gd name="T71" fmla="*/ 317436 h 328295"/>
                <a:gd name="T72" fmla="*/ 2297798 w 2298065"/>
                <a:gd name="T73" fmla="*/ 244348 h 328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8065" h="328295">
                  <a:moveTo>
                    <a:pt x="883056" y="10807"/>
                  </a:moveTo>
                  <a:lnTo>
                    <a:pt x="628980" y="10807"/>
                  </a:lnTo>
                  <a:lnTo>
                    <a:pt x="583311" y="114350"/>
                  </a:lnTo>
                  <a:lnTo>
                    <a:pt x="339217" y="114350"/>
                  </a:lnTo>
                  <a:lnTo>
                    <a:pt x="385343" y="10807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39" y="317677"/>
                  </a:lnTo>
                  <a:lnTo>
                    <a:pt x="302818" y="195211"/>
                  </a:lnTo>
                  <a:lnTo>
                    <a:pt x="547243" y="195211"/>
                  </a:lnTo>
                  <a:lnTo>
                    <a:pt x="492391" y="317576"/>
                  </a:lnTo>
                  <a:lnTo>
                    <a:pt x="744562" y="317576"/>
                  </a:lnTo>
                  <a:lnTo>
                    <a:pt x="883056" y="10807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70" y="50406"/>
                  </a:lnTo>
                  <a:lnTo>
                    <a:pt x="1586636" y="28282"/>
                  </a:lnTo>
                  <a:lnTo>
                    <a:pt x="1521739" y="13703"/>
                  </a:lnTo>
                  <a:lnTo>
                    <a:pt x="1468285" y="6934"/>
                  </a:lnTo>
                  <a:lnTo>
                    <a:pt x="1414399" y="2324"/>
                  </a:lnTo>
                  <a:lnTo>
                    <a:pt x="1360398" y="0"/>
                  </a:lnTo>
                  <a:lnTo>
                    <a:pt x="1306639" y="114"/>
                  </a:lnTo>
                  <a:lnTo>
                    <a:pt x="1253477" y="2781"/>
                  </a:lnTo>
                  <a:lnTo>
                    <a:pt x="1201242" y="8153"/>
                  </a:lnTo>
                  <a:lnTo>
                    <a:pt x="1150289" y="16344"/>
                  </a:lnTo>
                  <a:lnTo>
                    <a:pt x="1100975" y="27508"/>
                  </a:lnTo>
                  <a:lnTo>
                    <a:pt x="1053617" y="41770"/>
                  </a:lnTo>
                  <a:lnTo>
                    <a:pt x="1008583" y="59258"/>
                  </a:lnTo>
                  <a:lnTo>
                    <a:pt x="966228" y="80111"/>
                  </a:lnTo>
                  <a:lnTo>
                    <a:pt x="922312" y="110045"/>
                  </a:lnTo>
                  <a:lnTo>
                    <a:pt x="892086" y="142557"/>
                  </a:lnTo>
                  <a:lnTo>
                    <a:pt x="873887" y="209537"/>
                  </a:lnTo>
                  <a:lnTo>
                    <a:pt x="886548" y="241071"/>
                  </a:lnTo>
                  <a:lnTo>
                    <a:pt x="914120" y="269341"/>
                  </a:lnTo>
                  <a:lnTo>
                    <a:pt x="956906" y="292912"/>
                  </a:lnTo>
                  <a:lnTo>
                    <a:pt x="993736" y="305079"/>
                  </a:lnTo>
                  <a:lnTo>
                    <a:pt x="1037272" y="314604"/>
                  </a:lnTo>
                  <a:lnTo>
                    <a:pt x="1086129" y="321551"/>
                  </a:lnTo>
                  <a:lnTo>
                    <a:pt x="1138910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44" y="324675"/>
                  </a:lnTo>
                  <a:lnTo>
                    <a:pt x="1361567" y="319582"/>
                  </a:lnTo>
                  <a:lnTo>
                    <a:pt x="1413192" y="312254"/>
                  </a:lnTo>
                  <a:lnTo>
                    <a:pt x="1468259" y="300545"/>
                  </a:lnTo>
                  <a:lnTo>
                    <a:pt x="1517421" y="285165"/>
                  </a:lnTo>
                  <a:lnTo>
                    <a:pt x="1560207" y="266077"/>
                  </a:lnTo>
                  <a:lnTo>
                    <a:pt x="1596148" y="243268"/>
                  </a:lnTo>
                  <a:lnTo>
                    <a:pt x="1624799" y="216725"/>
                  </a:lnTo>
                  <a:lnTo>
                    <a:pt x="1383779" y="216725"/>
                  </a:lnTo>
                  <a:lnTo>
                    <a:pt x="1358607" y="232448"/>
                  </a:lnTo>
                  <a:lnTo>
                    <a:pt x="1330134" y="243738"/>
                  </a:lnTo>
                  <a:lnTo>
                    <a:pt x="1298587" y="250596"/>
                  </a:lnTo>
                  <a:lnTo>
                    <a:pt x="1264221" y="253072"/>
                  </a:lnTo>
                  <a:lnTo>
                    <a:pt x="1196530" y="248881"/>
                  </a:lnTo>
                  <a:lnTo>
                    <a:pt x="1153375" y="236359"/>
                  </a:lnTo>
                  <a:lnTo>
                    <a:pt x="1131125" y="217220"/>
                  </a:lnTo>
                  <a:lnTo>
                    <a:pt x="1126121" y="193179"/>
                  </a:lnTo>
                  <a:lnTo>
                    <a:pt x="1134732" y="165950"/>
                  </a:lnTo>
                  <a:lnTo>
                    <a:pt x="1161503" y="129044"/>
                  </a:lnTo>
                  <a:lnTo>
                    <a:pt x="1199845" y="101866"/>
                  </a:lnTo>
                  <a:lnTo>
                    <a:pt x="1249781" y="84658"/>
                  </a:lnTo>
                  <a:lnTo>
                    <a:pt x="1311325" y="77622"/>
                  </a:lnTo>
                  <a:lnTo>
                    <a:pt x="1357922" y="79375"/>
                  </a:lnTo>
                  <a:lnTo>
                    <a:pt x="1392986" y="86791"/>
                  </a:lnTo>
                  <a:lnTo>
                    <a:pt x="1418399" y="98996"/>
                  </a:lnTo>
                  <a:lnTo>
                    <a:pt x="1436027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98" y="244348"/>
                  </a:moveTo>
                  <a:lnTo>
                    <a:pt x="1943519" y="244348"/>
                  </a:lnTo>
                  <a:lnTo>
                    <a:pt x="2048560" y="10769"/>
                  </a:lnTo>
                  <a:lnTo>
                    <a:pt x="1792986" y="10769"/>
                  </a:lnTo>
                  <a:lnTo>
                    <a:pt x="1655737" y="317436"/>
                  </a:lnTo>
                  <a:lnTo>
                    <a:pt x="2264854" y="317436"/>
                  </a:lnTo>
                  <a:lnTo>
                    <a:pt x="2297798" y="244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8" name="object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34" y="533547"/>
              <a:ext cx="6592804" cy="73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object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0163"/>
            <a:ext cx="7843837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>
            <a:spLocks noChangeArrowheads="1"/>
          </p:cNvSpPr>
          <p:nvPr userDrawn="1"/>
        </p:nvSpPr>
        <p:spPr bwMode="auto">
          <a:xfrm>
            <a:off x="384175" y="6292850"/>
            <a:ext cx="2405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800">
                <a:solidFill>
                  <a:srgbClr val="FFFFFF"/>
                </a:solidFill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ts val="4860"/>
              </a:lnSpc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8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5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5DC1-8E16-4F25-9FAD-CDC0868D863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0999" y="2197100"/>
            <a:ext cx="6962775" cy="1412875"/>
          </a:xfrm>
        </p:spPr>
        <p:txBody>
          <a:bodyPr/>
          <a:lstStyle/>
          <a:p>
            <a:pPr>
              <a:lnSpc>
                <a:spcPts val="4863"/>
              </a:lnSpc>
            </a:pPr>
            <a:r>
              <a:rPr lang="en-US" altLang="en-US" sz="3600" dirty="0"/>
              <a:t>Playback Session </a:t>
            </a:r>
          </a:p>
          <a:p>
            <a:pPr>
              <a:lnSpc>
                <a:spcPts val="4863"/>
              </a:lnSpc>
            </a:pPr>
            <a:r>
              <a:rPr lang="en-US" altLang="en-US" sz="3600" dirty="0"/>
              <a:t>Date -22</a:t>
            </a:r>
            <a:r>
              <a:rPr lang="en-US" altLang="en-US" sz="3600" baseline="30000" dirty="0"/>
              <a:t>nd</a:t>
            </a:r>
            <a:r>
              <a:rPr lang="en-US" altLang="en-US" sz="3600" dirty="0"/>
              <a:t> Feb 2023</a:t>
            </a:r>
          </a:p>
        </p:txBody>
      </p:sp>
    </p:spTree>
    <p:extLst>
      <p:ext uri="{BB962C8B-B14F-4D97-AF65-F5344CB8AC3E}">
        <p14:creationId xmlns:p14="http://schemas.microsoft.com/office/powerpoint/2010/main" val="396752643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EC50B-B970-9CEC-4E06-A91FA46414D7}"/>
              </a:ext>
            </a:extLst>
          </p:cNvPr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 marL="0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0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08885A-317A-5864-729D-37C38E59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2" y="282814"/>
            <a:ext cx="11864134" cy="58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076" y="1048469"/>
            <a:ext cx="494774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Times New Roman"/>
                <a:cs typeface="Times New Roman"/>
              </a:rPr>
              <a:t>Information Technology Infrastructure Library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618" y="591344"/>
            <a:ext cx="781300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Information Technology Infrastructure Library</a:t>
            </a:r>
            <a:r>
              <a:rPr lang="en-US" sz="2000" dirty="0">
                <a:latin typeface="Times New Roman"/>
                <a:cs typeface="Times New Roman"/>
              </a:rPr>
              <a:t> is a framework which helps IT professionals for delivering best services of IT.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It provides a framework within an organization, which helps in planning, measuring, and implementing the services of IT.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Services provided by ITIL are</a:t>
            </a:r>
            <a:endParaRPr lang="en-US" sz="2000">
              <a:latin typeface="Times New Roman"/>
              <a:cs typeface="Times New Roman"/>
            </a:endParaRP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     Cloud services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Data processing and storage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IT consulting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Help desk support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IOT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Network security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endParaRPr lang="en-US" dirty="0">
              <a:latin typeface="Times New Roman"/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67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5EBA-66D7-D5CB-1112-CF26AEEB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032" y="144655"/>
            <a:ext cx="8456766" cy="59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b="1" u="sng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000" b="1" u="sng" dirty="0">
              <a:latin typeface="Times New Roman"/>
              <a:ea typeface="+mn-lt"/>
              <a:cs typeface="+mn-lt"/>
            </a:endParaRPr>
          </a:p>
          <a:p>
            <a:pPr marL="342900" indent="-342900"/>
            <a:r>
              <a:rPr lang="en-US" sz="2000" dirty="0">
                <a:latin typeface="Times New Roman"/>
                <a:ea typeface="+mn-lt"/>
                <a:cs typeface="+mn-lt"/>
              </a:rPr>
              <a:t> Information Technology Infrastructure Library is classified into 5 categories as follow: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Strategy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Design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Transition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Operation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Continual Service Improvement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457200" lvl="1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342900" indent="-342900"/>
            <a:r>
              <a:rPr lang="en-US" sz="2000" dirty="0">
                <a:latin typeface="Times New Roman"/>
                <a:ea typeface="+mn-lt"/>
                <a:cs typeface="+mn-lt"/>
              </a:rPr>
              <a:t> Incident management comes under Service operation.</a:t>
            </a:r>
            <a:endParaRPr lang="en-US" sz="2000" dirty="0">
              <a:latin typeface="Times New Roman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38C0A-376A-3B50-3E58-B14A54E04AF8}"/>
              </a:ext>
            </a:extLst>
          </p:cNvPr>
          <p:cNvSpPr txBox="1"/>
          <p:nvPr/>
        </p:nvSpPr>
        <p:spPr>
          <a:xfrm>
            <a:off x="302173" y="2837792"/>
            <a:ext cx="40793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Calibri"/>
              </a:rPr>
              <a:t>Stages of ITIL</a:t>
            </a:r>
          </a:p>
        </p:txBody>
      </p:sp>
    </p:spTree>
    <p:extLst>
      <p:ext uri="{BB962C8B-B14F-4D97-AF65-F5344CB8AC3E}">
        <p14:creationId xmlns:p14="http://schemas.microsoft.com/office/powerpoint/2010/main" val="41688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239" y="827827"/>
            <a:ext cx="7484559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 algn="just"/>
            <a:r>
              <a:rPr lang="en-US" sz="2000" b="1" dirty="0">
                <a:latin typeface="Times New Roman"/>
                <a:cs typeface="Times New Roman"/>
              </a:rPr>
              <a:t>Incident Management</a:t>
            </a:r>
            <a:r>
              <a:rPr lang="en-US" sz="2000" dirty="0">
                <a:latin typeface="Times New Roman"/>
                <a:cs typeface="Times New Roman"/>
              </a:rPr>
              <a:t> is the process that determines how business customers view the performance the service and the Service Provider.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Incident includes disruption reported by users.</a:t>
            </a: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The incidents are automatically detected and reported by monitoring tools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Based on impact, urgency and priority the incidents are classified.</a:t>
            </a: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Impact-measure of effect of incident</a:t>
            </a: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Urgency is the length of time until the Incident,  has a significant effect on the IT service.</a:t>
            </a:r>
          </a:p>
          <a:p>
            <a:pPr marL="342900" indent="-342900" algn="just"/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F6247-4007-D31A-BCD0-833DF1565BAE}"/>
              </a:ext>
            </a:extLst>
          </p:cNvPr>
          <p:cNvSpPr txBox="1"/>
          <p:nvPr/>
        </p:nvSpPr>
        <p:spPr>
          <a:xfrm>
            <a:off x="323194" y="2635469"/>
            <a:ext cx="447740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Incident Management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366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87" y="696448"/>
            <a:ext cx="7445146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just"/>
            <a:r>
              <a:rPr lang="en-US" sz="2000" dirty="0">
                <a:latin typeface="Times New Roman"/>
                <a:cs typeface="Times New Roman"/>
              </a:rPr>
              <a:t>Priority is a way to identify the relative importance of an Incident. Priority allows a common understanding to offer relative importance of Incidents and Problems.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457200" indent="-457200" algn="just"/>
            <a:r>
              <a:rPr lang="en-US" sz="2000" dirty="0">
                <a:latin typeface="Times New Roman"/>
                <a:cs typeface="Times New Roman"/>
              </a:rPr>
              <a:t>High impact and high urgency would result in a Priority 1 Incident, a low impact and low urgency Incident would be the lowest Priority.</a:t>
            </a:r>
          </a:p>
          <a:p>
            <a:pPr marL="457200" indent="-457200" algn="just"/>
            <a:r>
              <a:rPr lang="en-US" sz="2000" dirty="0">
                <a:latin typeface="Times New Roman"/>
                <a:cs typeface="Times New Roman"/>
              </a:rPr>
              <a:t>Problem Management will investigate the root cause.  Most organizations keep volume metrics like the number of Incidents broken down by Service Provider.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98D31-84F5-F01A-DFED-3EFA6132A2F4}"/>
              </a:ext>
            </a:extLst>
          </p:cNvPr>
          <p:cNvSpPr txBox="1"/>
          <p:nvPr/>
        </p:nvSpPr>
        <p:spPr>
          <a:xfrm>
            <a:off x="244366" y="2596056"/>
            <a:ext cx="52262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/>
              </a:rPr>
              <a:t>Incident</a:t>
            </a:r>
            <a:endParaRPr lang="en-US" sz="4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4000" b="1" dirty="0">
                <a:solidFill>
                  <a:srgbClr val="FFFFFF"/>
                </a:solidFill>
                <a:latin typeface="Times New Roman"/>
              </a:rPr>
              <a:t>Management</a:t>
            </a:r>
            <a:r>
              <a:rPr lang="en-US" sz="4000" dirty="0">
                <a:latin typeface="Times New Roman"/>
                <a:cs typeface="Times New Roman"/>
              </a:rPr>
              <a:t>​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99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8DBC8-E93D-3616-1E95-14D485F137AE}"/>
              </a:ext>
            </a:extLst>
          </p:cNvPr>
          <p:cNvSpPr txBox="1"/>
          <p:nvPr/>
        </p:nvSpPr>
        <p:spPr>
          <a:xfrm>
            <a:off x="818493" y="1888438"/>
            <a:ext cx="3062451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Lifecycle of Incident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1" y="643466"/>
            <a:ext cx="60694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endParaRPr lang="en-US" sz="2000" b="1" dirty="0">
              <a:latin typeface="Times New Roman"/>
              <a:cs typeface="Calibri"/>
            </a:endParaRPr>
          </a:p>
          <a:p>
            <a:r>
              <a:rPr lang="en-US" sz="2000" dirty="0">
                <a:latin typeface="Times New Roman"/>
                <a:ea typeface="+mn-lt"/>
                <a:cs typeface="Times New Roman"/>
              </a:rPr>
              <a:t>Incidents are divided into P1,P2,P3,P4,P5 based on severity of incidents.</a:t>
            </a:r>
            <a:endParaRPr lang="en-US" sz="2000" b="1">
              <a:latin typeface="Times New Roman"/>
              <a:ea typeface="+mn-lt"/>
              <a:cs typeface="+mn-lt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Detect the incident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Set up team communication channels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Assess the impact and apply a severity level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Communicate with customers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Escalate to the right responders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Delegate incident response roles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Resolve the incident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/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D6949-5530-39C6-5538-0FF61B025BBC}"/>
              </a:ext>
            </a:extLst>
          </p:cNvPr>
          <p:cNvSpPr txBox="1"/>
          <p:nvPr/>
        </p:nvSpPr>
        <p:spPr>
          <a:xfrm>
            <a:off x="296918" y="2267608"/>
            <a:ext cx="322930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Steps in Incident management</a:t>
            </a:r>
            <a:endParaRPr lang="en-US" sz="4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32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A4AA9-7864-450D-3956-BD0A0867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0573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Faster problem resolution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Prevention of Future Incidents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Better user experience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More operational efficiency</a:t>
            </a:r>
            <a:endParaRPr lang="en-US" sz="2000" dirty="0" err="1">
              <a:latin typeface="Times New Roman"/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cs typeface="Calibri"/>
              </a:rPr>
              <a:t>Customer Satisfaction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000" dirty="0">
              <a:latin typeface="Times New Roman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B8CDC-EA26-2A09-9D36-46DD933DCFBB}"/>
              </a:ext>
            </a:extLst>
          </p:cNvPr>
          <p:cNvSpPr txBox="1"/>
          <p:nvPr/>
        </p:nvSpPr>
        <p:spPr>
          <a:xfrm>
            <a:off x="257503" y="2254469"/>
            <a:ext cx="318989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Calibri"/>
              </a:rPr>
              <a:t>Advantages of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Incident</a:t>
            </a:r>
            <a:endParaRPr lang="en-US" sz="400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Management</a:t>
            </a:r>
            <a:endParaRPr lang="en-US" sz="4000">
              <a:solidFill>
                <a:schemeClr val="bg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99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Information Technology Infrastructure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Akula Sai Bala Siva Jyothika</dc:creator>
  <cp:lastModifiedBy>Akula Sai Bala Siva Jyothika</cp:lastModifiedBy>
  <cp:revision>302</cp:revision>
  <dcterms:created xsi:type="dcterms:W3CDTF">2023-02-27T03:39:09Z</dcterms:created>
  <dcterms:modified xsi:type="dcterms:W3CDTF">2023-02-27T07:43:59Z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5dc4f114-25a6-4db7-bdd3-ce2927f3aa00</vt:lpwstr>
  </property>
  <property fmtid="{D5CDD505-2E9C-101B-9397-08002B2CF9AE}" pid="3" name="HCLClassification">
    <vt:lpwstr>HCL_Cla5s_C0nf1dent1al</vt:lpwstr>
  </property>
</Properties>
</file>