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2" r:id="rId22"/>
    <p:sldId id="278" r:id="rId23"/>
    <p:sldId id="277" r:id="rId24"/>
    <p:sldId id="279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608D2-1E06-4ED6-8A40-4134FC35B481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08F98-4799-4476-B1C3-9887DB087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1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807F-FAF5-49CA-8C4B-AB5E8F7F1F33}" type="datetime1">
              <a:rPr lang="fr-FR" smtClean="0"/>
              <a:t>15/11/2019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640-3E4E-4A6E-8445-C2CD5CF261C7}" type="datetime1">
              <a:rPr lang="fr-FR" smtClean="0"/>
              <a:t>15/11/2019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203-6122-4B8A-829E-668E50E7733A}" type="datetime1">
              <a:rPr lang="fr-FR" smtClean="0"/>
              <a:t>15/11/2019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CBFE-7E07-4EA8-BCC4-CBB448607B3F}" type="datetime1">
              <a:rPr lang="fr-FR" smtClean="0"/>
              <a:t>15/11/2019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44B-9473-4751-84AC-5C8A60F895DC}" type="datetime1">
              <a:rPr lang="fr-FR" smtClean="0"/>
              <a:t>15/11/2019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84F-13C6-4ADB-B7DC-971E0500A684}" type="datetime1">
              <a:rPr lang="fr-FR" smtClean="0"/>
              <a:t>15/11/2019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993D-6085-4BBC-A10B-A2F162F4DAA1}" type="datetime1">
              <a:rPr lang="fr-FR" smtClean="0"/>
              <a:t>15/11/2019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596A-C0B8-448D-B551-B3442DA2F89B}" type="datetime1">
              <a:rPr lang="fr-FR" smtClean="0"/>
              <a:t>15/11/2019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6983-5302-4EA8-BAC7-0EBCB05D2B50}" type="datetime1">
              <a:rPr lang="fr-FR" smtClean="0"/>
              <a:t>15/11/2019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74CC-B3C4-439A-8133-CD1010BB0E60}" type="datetime1">
              <a:rPr lang="fr-FR" smtClean="0"/>
              <a:t>15/11/2019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EB4D-725E-4679-AD18-3BC7182049BF}" type="datetime1">
              <a:rPr lang="fr-FR" smtClean="0"/>
              <a:t>15/11/2019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CC3EE0-6B61-4CCA-9B05-7217FDBC61C1}" type="datetime1">
              <a:rPr lang="fr-FR" smtClean="0"/>
              <a:t>15/11/2019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 smtClean="0">
                <a:effectLst/>
              </a:rPr>
              <a:t>PARK-LPO </a:t>
            </a:r>
            <a:r>
              <a:rPr lang="fr-FR" u="sng" dirty="0">
                <a:effectLst/>
              </a:rPr>
              <a:t>- CONTROLE D’ACCES PARKING 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3717032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/>
              <a:t>Versions </a:t>
            </a:r>
            <a:r>
              <a:rPr lang="fr-FR" sz="6000" dirty="0" smtClean="0">
                <a:solidFill>
                  <a:srgbClr val="FF0000"/>
                </a:solidFill>
              </a:rPr>
              <a:t>1</a:t>
            </a:r>
            <a:r>
              <a:rPr lang="fr-FR" sz="6000" dirty="0" smtClean="0"/>
              <a:t> et </a:t>
            </a:r>
            <a:r>
              <a:rPr lang="fr-FR" sz="6000" b="1" dirty="0" smtClean="0">
                <a:solidFill>
                  <a:srgbClr val="92D050"/>
                </a:solidFill>
              </a:rPr>
              <a:t>2</a:t>
            </a:r>
          </a:p>
          <a:p>
            <a:pPr algn="ctr"/>
            <a:r>
              <a:rPr lang="fr-FR" sz="3900" b="1" dirty="0" smtClean="0"/>
              <a:t>6 étudiants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8279-C749-4C61-857F-0CF2FBE5FE41}" type="datetime1">
              <a:rPr lang="fr-FR" smtClean="0"/>
              <a:t>15/11/2019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</a:t>
            </a:r>
            <a:r>
              <a:rPr lang="fr-FR" b="1" dirty="0" smtClean="0">
                <a:solidFill>
                  <a:srgbClr val="FF0000"/>
                </a:solidFill>
              </a:rPr>
              <a:t>Version 1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Le traitement vidéo est réalisé sur un </a:t>
            </a:r>
            <a:r>
              <a:rPr lang="fr-FR" dirty="0" err="1" smtClean="0"/>
              <a:t>Raspberry</a:t>
            </a:r>
            <a:r>
              <a:rPr lang="fr-FR" dirty="0" smtClean="0"/>
              <a:t> PI. Le </a:t>
            </a:r>
            <a:r>
              <a:rPr lang="fr-FR" dirty="0"/>
              <a:t>flux d'images </a:t>
            </a:r>
            <a:r>
              <a:rPr lang="fr-FR" dirty="0" smtClean="0"/>
              <a:t>issu de </a:t>
            </a:r>
            <a:r>
              <a:rPr lang="fr-FR" dirty="0"/>
              <a:t>la caméra </a:t>
            </a:r>
            <a:r>
              <a:rPr lang="fr-FR" dirty="0" smtClean="0"/>
              <a:t>IP est traité aussi </a:t>
            </a:r>
            <a:r>
              <a:rPr lang="fr-FR" dirty="0"/>
              <a:t>rapidement que possible tout en recherchant des images de plaque. </a:t>
            </a:r>
            <a:endParaRPr lang="fr-FR" dirty="0" smtClean="0"/>
          </a:p>
          <a:p>
            <a:r>
              <a:rPr lang="fr-FR" dirty="0" smtClean="0"/>
              <a:t>Lorsqu'une </a:t>
            </a:r>
            <a:r>
              <a:rPr lang="fr-FR" dirty="0"/>
              <a:t>ou plusieurs plaques sont détectées, les </a:t>
            </a:r>
            <a:r>
              <a:rPr lang="fr-FR" dirty="0" smtClean="0"/>
              <a:t>immatriculations reconnues </a:t>
            </a:r>
            <a:r>
              <a:rPr lang="fr-FR" dirty="0"/>
              <a:t>sont écrites </a:t>
            </a:r>
            <a:r>
              <a:rPr lang="fr-FR" dirty="0" smtClean="0"/>
              <a:t>sous </a:t>
            </a:r>
            <a:r>
              <a:rPr lang="fr-FR" dirty="0"/>
              <a:t>forme de données </a:t>
            </a:r>
            <a:r>
              <a:rPr lang="fr-FR" dirty="0" smtClean="0"/>
              <a:t>JSON dans une file d’attente.</a:t>
            </a:r>
          </a:p>
          <a:p>
            <a:r>
              <a:rPr lang="fr-FR" dirty="0" smtClean="0"/>
              <a:t>Un processus concurrent vide la file et poste les données à un serveur HTTP sur le poste de contrôle.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Les immatriculations reçues sur le poste de contrôle sont vérifiées en BDD et déclenchent le cas échéant, l’ouverture du portail commandé par l’interface CIE H14 (via TCP/IP)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Le Poste administrateur permet via un navigateur web la gestion des utilisateurs, le contrôle des accès et la consultation des historiques (site web en </a:t>
            </a:r>
            <a:r>
              <a:rPr lang="fr-FR" b="1" dirty="0" err="1" smtClean="0">
                <a:solidFill>
                  <a:srgbClr val="FF0000"/>
                </a:solidFill>
              </a:rPr>
              <a:t>php</a:t>
            </a:r>
            <a:r>
              <a:rPr lang="fr-FR" b="1" dirty="0" smtClean="0">
                <a:solidFill>
                  <a:srgbClr val="FF0000"/>
                </a:solidFill>
              </a:rPr>
              <a:t> sur le poste de </a:t>
            </a:r>
            <a:r>
              <a:rPr lang="fr-FR" b="1" dirty="0" err="1" smtClean="0">
                <a:solidFill>
                  <a:srgbClr val="FF0000"/>
                </a:solidFill>
              </a:rPr>
              <a:t>contôle</a:t>
            </a:r>
            <a:r>
              <a:rPr lang="fr-FR" b="1" dirty="0" smtClean="0">
                <a:solidFill>
                  <a:srgbClr val="FF0000"/>
                </a:solidFill>
              </a:rPr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CBFE-7E07-4EA8-BCC4-CBB448607B3F}" type="datetime1">
              <a:rPr lang="fr-FR" smtClean="0"/>
              <a:t>15/11/2019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déploiement </a:t>
            </a:r>
            <a:r>
              <a:rPr lang="fr-FR" dirty="0" smtClean="0">
                <a:solidFill>
                  <a:srgbClr val="FF0000"/>
                </a:solidFill>
              </a:rPr>
              <a:t>Version 1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507" y="1935163"/>
            <a:ext cx="6102986" cy="438943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11</a:t>
            </a:fld>
            <a:endParaRPr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1B03-FF59-4E38-B245-729C96BF4491}" type="datetime1">
              <a:rPr lang="fr-FR" smtClean="0"/>
              <a:t>15/11/2019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Contraintes </a:t>
            </a:r>
            <a:r>
              <a:rPr lang="fr-FR" b="1" dirty="0"/>
              <a:t>de </a:t>
            </a:r>
            <a:r>
              <a:rPr lang="fr-FR" b="1" dirty="0" smtClean="0"/>
              <a:t>réalisation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auto"/>
            <a:r>
              <a:rPr lang="fr-FR" b="1" dirty="0"/>
              <a:t>A.  Contrainte  de  l'environnement</a:t>
            </a:r>
            <a:endParaRPr lang="fr-FR" dirty="0"/>
          </a:p>
          <a:p>
            <a:pPr marL="365760" lvl="1" indent="0">
              <a:buNone/>
            </a:pPr>
            <a:r>
              <a:rPr lang="fr-FR" dirty="0"/>
              <a:t>Développement  en  Java  (Eclipse  /  </a:t>
            </a:r>
            <a:r>
              <a:rPr lang="fr-FR" dirty="0" err="1"/>
              <a:t>Netbeans</a:t>
            </a:r>
            <a:r>
              <a:rPr lang="fr-FR" dirty="0"/>
              <a:t>) et PHP, HTML et </a:t>
            </a:r>
            <a:r>
              <a:rPr lang="fr-FR" dirty="0" err="1"/>
              <a:t>javascript</a:t>
            </a:r>
            <a:endParaRPr lang="fr-FR" dirty="0"/>
          </a:p>
          <a:p>
            <a:pPr marL="365760" lvl="1" indent="0">
              <a:buNone/>
            </a:pPr>
            <a:r>
              <a:rPr lang="fr-FR" dirty="0"/>
              <a:t>Développement  sous  Windows et Linux.</a:t>
            </a:r>
          </a:p>
          <a:p>
            <a:pPr marL="365760" lvl="1" indent="0">
              <a:buNone/>
            </a:pPr>
            <a:r>
              <a:rPr lang="fr-FR" dirty="0"/>
              <a:t>AGL  :  </a:t>
            </a:r>
            <a:r>
              <a:rPr lang="fr-FR" dirty="0" err="1"/>
              <a:t>Astah</a:t>
            </a:r>
            <a:endParaRPr lang="fr-FR" dirty="0"/>
          </a:p>
          <a:p>
            <a:pPr marL="365760" lvl="1" indent="0">
              <a:buNone/>
            </a:pPr>
            <a:r>
              <a:rPr lang="fr-FR" dirty="0"/>
              <a:t>Base  de  données :  SGBDR  </a:t>
            </a:r>
            <a:r>
              <a:rPr lang="fr-FR" dirty="0" err="1"/>
              <a:t>MySql</a:t>
            </a:r>
            <a:r>
              <a:rPr lang="fr-FR" dirty="0"/>
              <a:t> / </a:t>
            </a:r>
            <a:r>
              <a:rPr lang="fr-FR" dirty="0" err="1"/>
              <a:t>MariaDB</a:t>
            </a:r>
            <a:endParaRPr lang="fr-FR" dirty="0"/>
          </a:p>
          <a:p>
            <a:pPr marL="0" indent="0" fontAlgn="auto">
              <a:buNone/>
            </a:pPr>
            <a:endParaRPr lang="fr-FR" dirty="0"/>
          </a:p>
          <a:p>
            <a:pPr fontAlgn="auto"/>
            <a:r>
              <a:rPr lang="fr-FR" b="1" dirty="0"/>
              <a:t>B.  Contrainte  économique</a:t>
            </a:r>
            <a:endParaRPr lang="fr-FR" dirty="0"/>
          </a:p>
          <a:p>
            <a:pPr marL="365760" lvl="1" indent="0">
              <a:buNone/>
            </a:pPr>
            <a:r>
              <a:rPr lang="fr-FR" dirty="0"/>
              <a:t>Investissement 1000€.</a:t>
            </a:r>
          </a:p>
          <a:p>
            <a:pPr marL="0" indent="0" fontAlgn="auto">
              <a:buNone/>
            </a:pPr>
            <a:r>
              <a:rPr lang="fr-FR" dirty="0"/>
              <a:t> </a:t>
            </a:r>
          </a:p>
          <a:p>
            <a:pPr fontAlgn="auto"/>
            <a:r>
              <a:rPr lang="fr-FR" b="1" dirty="0"/>
              <a:t>C.  Documents  et  moyens  technologiques  mis  à  disposition</a:t>
            </a:r>
            <a:endParaRPr lang="fr-FR" dirty="0"/>
          </a:p>
          <a:p>
            <a:pPr marL="365760" lvl="1" indent="0">
              <a:buNone/>
            </a:pPr>
            <a:r>
              <a:rPr lang="fr-FR" dirty="0"/>
              <a:t>PC de développement avec connexion 1000BaseT</a:t>
            </a:r>
          </a:p>
          <a:p>
            <a:pPr marL="365760" lvl="1" indent="0">
              <a:buNone/>
            </a:pPr>
            <a:r>
              <a:rPr lang="fr-FR" dirty="0"/>
              <a:t>Contrôleur Ethernet CIE H14 + </a:t>
            </a:r>
            <a:r>
              <a:rPr lang="fr-FR" dirty="0" smtClean="0"/>
              <a:t>doc /Interface à relais pour </a:t>
            </a:r>
            <a:r>
              <a:rPr lang="fr-FR" dirty="0" err="1" smtClean="0"/>
              <a:t>Raspberry</a:t>
            </a:r>
            <a:r>
              <a:rPr lang="fr-FR" dirty="0" smtClean="0"/>
              <a:t> PI</a:t>
            </a:r>
            <a:endParaRPr lang="fr-FR" dirty="0"/>
          </a:p>
          <a:p>
            <a:pPr marL="365760" lvl="1" indent="0">
              <a:buNone/>
            </a:pPr>
            <a:r>
              <a:rPr lang="fr-FR" dirty="0"/>
              <a:t>1 caméra IP /infra rouge pour extérieur à choisir</a:t>
            </a:r>
          </a:p>
          <a:p>
            <a:pPr marL="365760" lvl="1" indent="0">
              <a:buNone/>
            </a:pPr>
            <a:r>
              <a:rPr lang="fr-FR" dirty="0" smtClean="0"/>
              <a:t>Systèmes embarqués </a:t>
            </a:r>
            <a:r>
              <a:rPr lang="fr-FR" dirty="0" err="1"/>
              <a:t>Raspberry</a:t>
            </a:r>
            <a:r>
              <a:rPr lang="fr-FR" dirty="0"/>
              <a:t> Pi 3</a:t>
            </a:r>
          </a:p>
          <a:p>
            <a:pPr marL="365760" lvl="1" indent="0">
              <a:buNone/>
            </a:pPr>
            <a:r>
              <a:rPr lang="fr-FR" dirty="0"/>
              <a:t>Tous les logiciels et documents mis à disposition dans la section SNIR.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12</a:t>
            </a:fld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D79A-27EB-4A05-815A-F014624F9D17}" type="datetime1">
              <a:rPr lang="fr-FR" smtClean="0"/>
              <a:t>15/11/2019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Exigences  </a:t>
            </a:r>
            <a:r>
              <a:rPr lang="fr-FR" b="1" dirty="0"/>
              <a:t>qualité  à  respecter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fr-FR" b="1" dirty="0"/>
              <a:t>1.  Exigences  qualité  sur  le  produit  à  réaliser</a:t>
            </a:r>
            <a:endParaRPr lang="fr-FR" dirty="0"/>
          </a:p>
          <a:p>
            <a:pPr marL="365760" lvl="1" indent="0">
              <a:buNone/>
            </a:pPr>
            <a:r>
              <a:rPr lang="fr-FR" i="1" dirty="0"/>
              <a:t>L'IHM  de  l'application  devra  être  conviviale,  simple  d'emploi.  La fiabilité de la reconnaissance sera bonne dans toutes les conditions diurnes</a:t>
            </a:r>
            <a:r>
              <a:rPr lang="fr-FR" i="1" dirty="0" smtClean="0"/>
              <a:t>.</a:t>
            </a:r>
            <a:endParaRPr lang="fr-FR" dirty="0"/>
          </a:p>
          <a:p>
            <a:pPr fontAlgn="auto"/>
            <a:r>
              <a:rPr lang="fr-FR" b="1" dirty="0"/>
              <a:t>Facteurs    liés  à  l’environnement  d’exploitation  et  d’utilisation</a:t>
            </a:r>
            <a:endParaRPr lang="fr-FR" dirty="0"/>
          </a:p>
          <a:p>
            <a:pPr marL="365760" lvl="1" indent="0">
              <a:buNone/>
            </a:pPr>
            <a:r>
              <a:rPr lang="fr-FR" i="1" dirty="0" smtClean="0"/>
              <a:t>Couplage, Efficacité, Maniabilité, Robustesse, Sécurité</a:t>
            </a:r>
            <a:r>
              <a:rPr lang="fr-FR" i="1" dirty="0"/>
              <a:t> </a:t>
            </a:r>
            <a:endParaRPr lang="fr-FR" dirty="0"/>
          </a:p>
          <a:p>
            <a:pPr fontAlgn="auto"/>
            <a:r>
              <a:rPr lang="fr-FR" b="1" dirty="0"/>
              <a:t>Facteurs  liés  à  l’environnement  de  maintenance  et  de  suivi</a:t>
            </a:r>
            <a:endParaRPr lang="fr-FR" dirty="0"/>
          </a:p>
          <a:p>
            <a:pPr marL="365760" lvl="1" indent="0">
              <a:buNone/>
            </a:pPr>
            <a:r>
              <a:rPr lang="fr-FR" i="1" dirty="0" smtClean="0"/>
              <a:t>Adaptabilité, Maintenabilité, Portabilité</a:t>
            </a:r>
            <a:r>
              <a:rPr lang="fr-FR" i="1" dirty="0"/>
              <a:t> </a:t>
            </a:r>
            <a:r>
              <a:rPr lang="fr-FR" i="1" dirty="0" smtClean="0"/>
              <a:t>: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13</a:t>
            </a:fld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5E47-C325-4975-A586-868EB013160C}" type="datetime1">
              <a:rPr lang="fr-FR" smtClean="0"/>
              <a:t>15/11/2019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Qualité des productions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fr-FR" b="1" dirty="0"/>
              <a:t>Exigences  qualité  sur  la  documentation  à  produire</a:t>
            </a:r>
            <a:endParaRPr lang="fr-FR" dirty="0"/>
          </a:p>
          <a:p>
            <a:pPr marL="365760" lvl="1" indent="0">
              <a:buNone/>
            </a:pPr>
            <a:r>
              <a:rPr lang="fr-FR" i="1" dirty="0"/>
              <a:t>Sur la forme : respect de normes et de standards de représentation, maniabilité, homogénéité, lisibilité, maintenabilité.</a:t>
            </a:r>
            <a:endParaRPr lang="fr-FR" dirty="0"/>
          </a:p>
          <a:p>
            <a:pPr marL="365760" lvl="1" indent="0">
              <a:buNone/>
            </a:pPr>
            <a:r>
              <a:rPr lang="fr-FR" i="1" dirty="0"/>
              <a:t>sur le fond : complétude, cohérence, précision</a:t>
            </a:r>
            <a:r>
              <a:rPr lang="fr-FR" i="1" dirty="0" smtClean="0"/>
              <a:t>.</a:t>
            </a:r>
          </a:p>
          <a:p>
            <a:pPr marL="365760" lvl="1" indent="0">
              <a:buNone/>
            </a:pPr>
            <a:endParaRPr lang="fr-FR" dirty="0" smtClean="0"/>
          </a:p>
          <a:p>
            <a:r>
              <a:rPr lang="fr-FR" b="1" dirty="0"/>
              <a:t>Exigences  qualité  sur  la  livraison</a:t>
            </a:r>
            <a:endParaRPr lang="fr-FR" dirty="0"/>
          </a:p>
          <a:p>
            <a:pPr marL="365760" lvl="1" indent="0">
              <a:buNone/>
            </a:pPr>
            <a:r>
              <a:rPr lang="fr-FR" dirty="0" smtClean="0"/>
              <a:t>Voir attendus dans le dossier de validation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14</a:t>
            </a:fld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ACA7-958A-45C4-8462-0FEF4FD25437}" type="datetime1">
              <a:rPr lang="fr-FR" smtClean="0"/>
              <a:t>15/11/2019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T</a:t>
            </a:r>
            <a:r>
              <a:rPr lang="fr-FR" b="1" dirty="0" smtClean="0"/>
              <a:t>âches étudiant 1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968830"/>
              </p:ext>
            </p:extLst>
          </p:nvPr>
        </p:nvGraphicFramePr>
        <p:xfrm>
          <a:off x="0" y="1556792"/>
          <a:ext cx="9144000" cy="5081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302"/>
                <a:gridCol w="7651698"/>
              </a:tblGrid>
              <a:tr h="228630">
                <a:tc>
                  <a:txBody>
                    <a:bodyPr/>
                    <a:lstStyle/>
                    <a:p>
                      <a:pPr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 dirty="0">
                          <a:effectLst/>
                        </a:rPr>
                        <a:t>Répartition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36195"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>
                          <a:effectLst/>
                        </a:rPr>
                        <a:t>tâches à réaliser / scénarios  à  développer 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</a:tr>
              <a:tr h="4451890">
                <a:tc>
                  <a:txBody>
                    <a:bodyPr/>
                    <a:lstStyle/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fr-FR" sz="1000" u="sng" kern="0" dirty="0">
                          <a:effectLst/>
                        </a:rPr>
                        <a:t>Etudiant  1  :</a:t>
                      </a:r>
                      <a:endParaRPr lang="fr-FR" sz="1200" kern="150" dirty="0">
                        <a:effectLst/>
                      </a:endParaRPr>
                    </a:p>
                    <a:p>
                      <a:pPr marL="136525" marR="36195" algn="just" fontAlgn="auto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fr-FR" sz="1000" kern="0" dirty="0">
                          <a:effectLst/>
                        </a:rPr>
                        <a:t>M  ..................</a:t>
                      </a:r>
                      <a:endParaRPr lang="fr-FR" sz="1200" kern="150" dirty="0">
                        <a:effectLst/>
                      </a:endParaRPr>
                    </a:p>
                    <a:p>
                      <a:pPr marL="136525" marR="36195" algn="just" fontAlgn="auto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fr-FR" sz="1000" kern="0" dirty="0">
                          <a:effectLst/>
                        </a:rPr>
                        <a:t> </a:t>
                      </a:r>
                      <a:endParaRPr lang="fr-FR" sz="1200" kern="150" dirty="0">
                        <a:effectLst/>
                      </a:endParaRPr>
                    </a:p>
                    <a:p>
                      <a:pPr marL="136525" marR="36195" algn="just" fontAlgn="auto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fr-FR" sz="1000" kern="0" dirty="0">
                          <a:effectLst/>
                        </a:rPr>
                        <a:t> 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36195" algn="just" fontAlgn="auto">
                        <a:spcAft>
                          <a:spcPts val="0"/>
                        </a:spcAft>
                      </a:pPr>
                      <a:r>
                        <a:rPr lang="fr-FR" sz="1400" b="1" u="sng" kern="0" dirty="0">
                          <a:solidFill>
                            <a:srgbClr val="FF0000"/>
                          </a:solidFill>
                          <a:effectLst/>
                        </a:rPr>
                        <a:t>Poste Traitement vidéo :</a:t>
                      </a:r>
                      <a:endParaRPr lang="fr-FR" sz="1400" b="1" kern="15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Installer et configurer la caméra IP.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Installer et configurer le système </a:t>
                      </a:r>
                      <a:r>
                        <a:rPr lang="fr-FR" sz="1400" kern="0" dirty="0" err="1">
                          <a:effectLst/>
                        </a:rPr>
                        <a:t>Raspbian</a:t>
                      </a:r>
                      <a:r>
                        <a:rPr lang="fr-FR" sz="1400" kern="0" dirty="0">
                          <a:effectLst/>
                        </a:rPr>
                        <a:t>.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Installer les librairies </a:t>
                      </a:r>
                      <a:r>
                        <a:rPr lang="fr-FR" sz="1400" kern="0" dirty="0" err="1">
                          <a:effectLst/>
                        </a:rPr>
                        <a:t>Opencv</a:t>
                      </a:r>
                      <a:r>
                        <a:rPr lang="fr-FR" sz="1400" kern="0" dirty="0">
                          <a:effectLst/>
                        </a:rPr>
                        <a:t> et </a:t>
                      </a:r>
                      <a:r>
                        <a:rPr lang="fr-FR" sz="1400" kern="0" dirty="0" err="1">
                          <a:effectLst/>
                        </a:rPr>
                        <a:t>Tesseract</a:t>
                      </a:r>
                      <a:r>
                        <a:rPr lang="fr-FR" sz="1400" kern="0" dirty="0">
                          <a:effectLst/>
                        </a:rPr>
                        <a:t>.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Ecrire le script de configuration des services de traitement vidéo.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Réaliser les phases des apprentissages de reconnaissance OCR pour améliorer les performances.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Installer le daemon </a:t>
                      </a:r>
                      <a:r>
                        <a:rPr lang="fr-FR" sz="1400" kern="0" dirty="0" err="1">
                          <a:effectLst/>
                        </a:rPr>
                        <a:t>alprd</a:t>
                      </a:r>
                      <a:r>
                        <a:rPr lang="fr-FR" sz="1400" kern="0" dirty="0">
                          <a:effectLst/>
                        </a:rPr>
                        <a:t>.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Modifier le fichier de configuration pour générer l’envoi automatique des immatriculations vers le serveur HTTP (</a:t>
                      </a:r>
                      <a:r>
                        <a:rPr lang="fr-FR" sz="1400" kern="0" dirty="0">
                          <a:effectLst/>
                          <a:highlight>
                            <a:srgbClr val="FFFF00"/>
                          </a:highlight>
                        </a:rPr>
                        <a:t>V1</a:t>
                      </a:r>
                      <a:r>
                        <a:rPr lang="fr-FR" sz="1400" kern="0" dirty="0">
                          <a:effectLst/>
                        </a:rPr>
                        <a:t>) Ecrire le script de démarrage automatique des services à la mise sous tension.</a:t>
                      </a:r>
                      <a:endParaRPr lang="fr-FR" sz="1400" kern="150" dirty="0">
                        <a:effectLst/>
                      </a:endParaRPr>
                    </a:p>
                    <a:p>
                      <a:pPr marR="36195" algn="just" fontAlgn="auto">
                        <a:spcAft>
                          <a:spcPts val="0"/>
                        </a:spcAft>
                      </a:pPr>
                      <a:r>
                        <a:rPr lang="fr-FR" sz="1400" b="1" u="sng" kern="0" dirty="0">
                          <a:solidFill>
                            <a:srgbClr val="FF0000"/>
                          </a:solidFill>
                          <a:effectLst/>
                        </a:rPr>
                        <a:t>Poste de Contrôle :</a:t>
                      </a:r>
                      <a:endParaRPr lang="fr-FR" sz="1400" b="1" kern="15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Ecrire la classe </a:t>
                      </a:r>
                      <a:r>
                        <a:rPr lang="fr-FR" sz="1400" kern="0" dirty="0" err="1">
                          <a:effectLst/>
                        </a:rPr>
                        <a:t>CommandePortail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Concevoir la BDD et la créer  sur le serveur</a:t>
                      </a:r>
                      <a:endParaRPr lang="fr-FR" sz="1400" kern="150" dirty="0">
                        <a:effectLst/>
                      </a:endParaRPr>
                    </a:p>
                    <a:p>
                      <a:pPr marR="36195" algn="l" fontAlgn="auto"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effectLst/>
                        </a:rPr>
                        <a:t> </a:t>
                      </a:r>
                      <a:endParaRPr lang="fr-FR" sz="1400" kern="150" dirty="0">
                        <a:effectLst/>
                      </a:endParaRPr>
                    </a:p>
                    <a:p>
                      <a:pPr marR="36195" algn="l" fontAlgn="auto">
                        <a:spcAft>
                          <a:spcPts val="0"/>
                        </a:spcAft>
                      </a:pPr>
                      <a:r>
                        <a:rPr lang="fr-FR" sz="1400" b="1" u="sng" kern="0" dirty="0">
                          <a:solidFill>
                            <a:srgbClr val="FF0000"/>
                          </a:solidFill>
                          <a:effectLst/>
                        </a:rPr>
                        <a:t>Interface de commande portail</a:t>
                      </a:r>
                      <a:endParaRPr lang="fr-FR" sz="1400" b="1" kern="15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Configurer l’interface de commande portail 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228600" marR="36195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effectLst/>
                        </a:rPr>
                        <a:t>Ecrire un programme de test de commande de l’ouvrant</a:t>
                      </a:r>
                      <a:endParaRPr lang="fr-FR" sz="1400" kern="150" dirty="0">
                        <a:effectLst/>
                      </a:endParaRPr>
                    </a:p>
                    <a:p>
                      <a:pPr marR="36195" algn="l" fontAlgn="auto"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effectLst/>
                        </a:rPr>
                        <a:t> </a:t>
                      </a:r>
                      <a:endParaRPr lang="fr-FR" sz="1400" kern="150" dirty="0">
                        <a:effectLst/>
                      </a:endParaRPr>
                    </a:p>
                    <a:p>
                      <a:pPr marR="36195" algn="just" fontAlgn="auto"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effectLst/>
                        </a:rPr>
                        <a:t> 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228600" marR="36195" algn="just" fontAlgn="auto">
                        <a:spcAft>
                          <a:spcPts val="0"/>
                        </a:spcAft>
                      </a:pPr>
                      <a:r>
                        <a:rPr lang="fr-FR" sz="900" kern="0" dirty="0">
                          <a:effectLst/>
                        </a:rPr>
                        <a:t> 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15</a:t>
            </a:fld>
            <a:endParaRPr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AB0-7568-4EC7-9489-D799DF281066}" type="datetime1">
              <a:rPr lang="fr-FR" smtClean="0"/>
              <a:t>15/11/2019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Tâches étudiant </a:t>
            </a:r>
            <a:r>
              <a:rPr lang="fr-FR" b="1" dirty="0" smtClean="0"/>
              <a:t>2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417486"/>
              </p:ext>
            </p:extLst>
          </p:nvPr>
        </p:nvGraphicFramePr>
        <p:xfrm>
          <a:off x="0" y="2060848"/>
          <a:ext cx="9144000" cy="4176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301"/>
                <a:gridCol w="7651699"/>
              </a:tblGrid>
              <a:tr h="4176464">
                <a:tc>
                  <a:txBody>
                    <a:bodyPr/>
                    <a:lstStyle/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fr-FR" sz="1400" u="sng" kern="0" dirty="0" smtClean="0">
                          <a:effectLst/>
                        </a:rPr>
                        <a:t>Etudiant  </a:t>
                      </a:r>
                      <a:r>
                        <a:rPr lang="fr-FR" sz="1400" u="sng" kern="0" dirty="0">
                          <a:effectLst/>
                        </a:rPr>
                        <a:t>2  :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136525" marR="36195" algn="just" fontAlgn="auto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fr-FR" sz="1400" kern="0" dirty="0">
                          <a:effectLst/>
                        </a:rPr>
                        <a:t>M  ..................</a:t>
                      </a:r>
                      <a:endParaRPr lang="fr-FR" sz="14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36195" algn="just" fontAlgn="auto">
                        <a:spcAft>
                          <a:spcPts val="0"/>
                        </a:spcAft>
                      </a:pPr>
                      <a:endParaRPr lang="fr-FR" sz="1400" kern="150" dirty="0">
                        <a:effectLst/>
                      </a:endParaRPr>
                    </a:p>
                    <a:p>
                      <a:pPr marR="36195" algn="just" fontAlgn="auto">
                        <a:spcAft>
                          <a:spcPts val="0"/>
                        </a:spcAft>
                      </a:pPr>
                      <a:r>
                        <a:rPr lang="fr-FR" sz="1800" b="1" u="sng" kern="0" dirty="0">
                          <a:solidFill>
                            <a:srgbClr val="FF0000"/>
                          </a:solidFill>
                          <a:effectLst/>
                        </a:rPr>
                        <a:t>Poste de Contrôle :</a:t>
                      </a:r>
                      <a:endParaRPr lang="fr-FR" sz="1800" b="1" kern="15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R="36195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u="sng" kern="0" dirty="0">
                          <a:effectLst/>
                        </a:rPr>
                        <a:t>Serveur :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Installer le SGBDR MySQL sur le poste serveur.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</a:rPr>
                        <a:t>Concevoir la BDD et créer la BDD  sur le serveur</a:t>
                      </a:r>
                      <a:endParaRPr lang="fr-FR" sz="1400" b="1" kern="150" dirty="0">
                        <a:effectLst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Installer et configurer le Serveur HTTP (</a:t>
                      </a:r>
                      <a:r>
                        <a:rPr lang="fr-FR" sz="1400" kern="0" dirty="0">
                          <a:effectLst/>
                          <a:highlight>
                            <a:srgbClr val="FFFF00"/>
                          </a:highlight>
                        </a:rPr>
                        <a:t>V1</a:t>
                      </a:r>
                      <a:r>
                        <a:rPr lang="fr-FR" sz="1400" kern="0" dirty="0">
                          <a:effectLst/>
                        </a:rPr>
                        <a:t>)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</a:rPr>
                        <a:t>Ecrire le programme serveur  pour vérifier les immatriculations reçues et  autoriser l’accès(</a:t>
                      </a:r>
                      <a:r>
                        <a:rPr lang="fr-FR" sz="1400" b="1" kern="0" dirty="0">
                          <a:effectLst/>
                          <a:highlight>
                            <a:srgbClr val="FFFF00"/>
                          </a:highlight>
                        </a:rPr>
                        <a:t>V1</a:t>
                      </a:r>
                      <a:r>
                        <a:rPr lang="fr-FR" sz="1400" b="1" kern="0" dirty="0">
                          <a:effectLst/>
                        </a:rPr>
                        <a:t>)</a:t>
                      </a:r>
                      <a:endParaRPr lang="fr-FR" sz="1400" b="1" kern="150" dirty="0">
                        <a:effectLst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</a:rPr>
                        <a:t>Ecrire la classe </a:t>
                      </a:r>
                      <a:r>
                        <a:rPr lang="fr-FR" sz="1400" b="1" kern="0" dirty="0" err="1">
                          <a:effectLst/>
                        </a:rPr>
                        <a:t>EnregistrerAccès</a:t>
                      </a:r>
                      <a:endParaRPr lang="fr-FR" sz="1400" b="1" kern="150" dirty="0">
                        <a:effectLst/>
                      </a:endParaRPr>
                    </a:p>
                    <a:p>
                      <a:pPr marL="228600" marR="36195" algn="l" fontAlgn="auto"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effectLst/>
                        </a:rPr>
                        <a:t> </a:t>
                      </a:r>
                      <a:endParaRPr lang="fr-FR" sz="14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57728"/>
              </p:ext>
            </p:extLst>
          </p:nvPr>
        </p:nvGraphicFramePr>
        <p:xfrm>
          <a:off x="0" y="1844824"/>
          <a:ext cx="9144000" cy="228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302"/>
                <a:gridCol w="7651698"/>
              </a:tblGrid>
              <a:tr h="228630">
                <a:tc>
                  <a:txBody>
                    <a:bodyPr/>
                    <a:lstStyle/>
                    <a:p>
                      <a:pPr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 dirty="0">
                          <a:effectLst/>
                        </a:rPr>
                        <a:t>Répartition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36195"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 dirty="0">
                          <a:effectLst/>
                        </a:rPr>
                        <a:t>tâches à réaliser / scénarios  à  développer 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16</a:t>
            </a:fld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0344-4272-48B9-BAAC-60F144AEC1AA}" type="datetime1">
              <a:rPr lang="fr-FR" smtClean="0"/>
              <a:t>15/11/2019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Tâches étudiant </a:t>
            </a:r>
            <a:r>
              <a:rPr lang="fr-FR" b="1" dirty="0" smtClean="0"/>
              <a:t>3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548415"/>
              </p:ext>
            </p:extLst>
          </p:nvPr>
        </p:nvGraphicFramePr>
        <p:xfrm>
          <a:off x="0" y="2132856"/>
          <a:ext cx="9144000" cy="4176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301"/>
                <a:gridCol w="7651699"/>
              </a:tblGrid>
              <a:tr h="4176464">
                <a:tc>
                  <a:txBody>
                    <a:bodyPr/>
                    <a:lstStyle/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fr-FR" sz="1400" u="sng" kern="0" dirty="0" smtClean="0">
                          <a:effectLst/>
                        </a:rPr>
                        <a:t>Etudiant  </a:t>
                      </a:r>
                      <a:r>
                        <a:rPr lang="fr-FR" sz="1400" u="sng" kern="0" dirty="0">
                          <a:effectLst/>
                        </a:rPr>
                        <a:t>3  :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136525" marR="36195" algn="just" fontAlgn="auto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fr-FR" sz="1400" kern="0" dirty="0">
                          <a:effectLst/>
                        </a:rPr>
                        <a:t>M  ..................</a:t>
                      </a:r>
                      <a:endParaRPr lang="fr-FR" sz="1400" kern="150" dirty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kern="0" dirty="0">
                          <a:effectLst/>
                        </a:rPr>
                        <a:t> </a:t>
                      </a:r>
                      <a:endParaRPr lang="fr-FR" sz="14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36195" algn="just" fontAlgn="auto">
                        <a:spcAft>
                          <a:spcPts val="0"/>
                        </a:spcAft>
                      </a:pPr>
                      <a:r>
                        <a:rPr lang="fr-FR" sz="1400" b="1" u="sng" kern="0" dirty="0">
                          <a:solidFill>
                            <a:srgbClr val="FF0000"/>
                          </a:solidFill>
                          <a:effectLst/>
                        </a:rPr>
                        <a:t>Poste de Contrôle :</a:t>
                      </a:r>
                      <a:endParaRPr lang="fr-FR" sz="1400" b="1" kern="15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Concevoir la BDD et créer la BDD  sur le serveur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</a:rPr>
                        <a:t>Installer et configurer le Serveur HTTP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</a:rPr>
                        <a:t>Ecrire le programme administrateur permettant de :</a:t>
                      </a:r>
                      <a:endParaRPr lang="fr-FR" sz="1400" b="1" kern="150" dirty="0">
                        <a:effectLst/>
                      </a:endParaRPr>
                    </a:p>
                    <a:p>
                      <a:pPr marL="742950" marR="36195" lvl="1" indent="-28575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FR" sz="1400" b="1" kern="0" dirty="0">
                          <a:effectLst/>
                        </a:rPr>
                        <a:t>Consulter les historiques d’accès</a:t>
                      </a:r>
                      <a:endParaRPr lang="fr-FR" sz="1400" b="1" kern="150" dirty="0">
                        <a:effectLst/>
                      </a:endParaRPr>
                    </a:p>
                    <a:p>
                      <a:pPr marL="742950" marR="36195" lvl="1" indent="-28575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FR" sz="1400" b="1" kern="0" dirty="0">
                          <a:effectLst/>
                        </a:rPr>
                        <a:t>Gérer les utilisateurs autorisés à enregistrer leur immatriculation</a:t>
                      </a:r>
                      <a:endParaRPr lang="fr-FR" sz="1400" b="1" kern="150" dirty="0">
                        <a:effectLst/>
                      </a:endParaRPr>
                    </a:p>
                    <a:p>
                      <a:pPr marL="742950" marR="36195" lvl="1" indent="-28575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FR" sz="1400" b="1" kern="0" dirty="0">
                          <a:effectLst/>
                        </a:rPr>
                        <a:t>Gérer les immatriculations enregistrées</a:t>
                      </a:r>
                      <a:endParaRPr lang="fr-FR" sz="1400" b="1" kern="150" dirty="0">
                        <a:effectLst/>
                      </a:endParaRPr>
                    </a:p>
                    <a:p>
                      <a:pPr marL="742950" marR="36195" lvl="1" indent="-28575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FR" sz="1400" b="1" kern="0" dirty="0">
                          <a:effectLst/>
                        </a:rPr>
                        <a:t>Proposer aux utilisateurs enregistrés la saisie de leur immatriculation (</a:t>
                      </a:r>
                      <a:r>
                        <a:rPr lang="fr-FR" sz="1400" b="1" kern="0" dirty="0" err="1">
                          <a:effectLst/>
                        </a:rPr>
                        <a:t>EnregistrerImmatriculation</a:t>
                      </a:r>
                      <a:r>
                        <a:rPr lang="fr-FR" sz="1400" b="1" kern="0" dirty="0">
                          <a:effectLst/>
                        </a:rPr>
                        <a:t>)</a:t>
                      </a:r>
                      <a:endParaRPr lang="fr-FR" sz="1400" b="1" kern="150" dirty="0">
                        <a:effectLst/>
                      </a:endParaRPr>
                    </a:p>
                    <a:p>
                      <a:pPr marL="228600" marR="36195" algn="just" fontAlgn="auto"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effectLst/>
                        </a:rPr>
                        <a:t> </a:t>
                      </a:r>
                      <a:endParaRPr lang="fr-FR" sz="14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18454"/>
              </p:ext>
            </p:extLst>
          </p:nvPr>
        </p:nvGraphicFramePr>
        <p:xfrm>
          <a:off x="0" y="1916832"/>
          <a:ext cx="9144000" cy="228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302"/>
                <a:gridCol w="7651698"/>
              </a:tblGrid>
              <a:tr h="228630">
                <a:tc>
                  <a:txBody>
                    <a:bodyPr/>
                    <a:lstStyle/>
                    <a:p>
                      <a:pPr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 dirty="0">
                          <a:effectLst/>
                        </a:rPr>
                        <a:t>Répartition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36195"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 dirty="0">
                          <a:effectLst/>
                        </a:rPr>
                        <a:t>tâches à réaliser / scénarios  à  développer 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17</a:t>
            </a:fld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E481-6229-40CC-9F15-4F625BF6E85F}" type="datetime1">
              <a:rPr lang="fr-FR" smtClean="0"/>
              <a:t>15/11/2019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 anchor="t">
            <a:normAutofit fontScale="90000"/>
          </a:bodyPr>
          <a:lstStyle/>
          <a:p>
            <a:r>
              <a:rPr lang="fr-FR" sz="4400" b="1" dirty="0" smtClean="0"/>
              <a:t>Compétences </a:t>
            </a:r>
            <a:r>
              <a:rPr lang="fr-FR" sz="4400" b="1" dirty="0"/>
              <a:t>terminales évaluées :</a:t>
            </a:r>
            <a:endParaRPr lang="fr-FR" sz="44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32325"/>
              </p:ext>
            </p:extLst>
          </p:nvPr>
        </p:nvGraphicFramePr>
        <p:xfrm>
          <a:off x="582721" y="1556785"/>
          <a:ext cx="7978557" cy="4816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798"/>
                <a:gridCol w="4179167"/>
                <a:gridCol w="820196"/>
                <a:gridCol w="820196"/>
                <a:gridCol w="820196"/>
                <a:gridCol w="817004"/>
              </a:tblGrid>
              <a:tr h="3998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Informatique et Réseaux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Étudiant 1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Étudiant 2</a:t>
                      </a:r>
                      <a:endParaRPr lang="fr-FR" sz="1200" kern="15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Étudiant 3</a:t>
                      </a:r>
                      <a:endParaRPr lang="fr-FR" sz="1200" kern="15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Étudiant 4</a:t>
                      </a:r>
                      <a:endParaRPr lang="fr-FR" sz="1200" kern="15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</a:tr>
              <a:tr h="236287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C2.1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Maintenir les informations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C2.2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Formaliser l’expression du besoin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C2.3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Organiser et/ou respecter la planification d’un projet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C2.4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Assumer le rôle total ou partiel de chef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C2.5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Travailler en équipe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C3.1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Analyser un cahier des charges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C3.3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Définir l’architecture globale d’un prototype ou d’un système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3998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C3.5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Contribuer à la définition des éléments de recette au regard des contraintes du cahier des charges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C3.6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Recenser les solutions existantes répondant au cahier des charges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C4.1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Câbler et/ou intégrer un matériel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C4.2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Adapter et/ou configurer un matériel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C4.3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Installer et configurer une chaîne de développement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C4.4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Développer un module logiciel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C4.5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Tester et valider un module logiciel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C4.6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Intégrer un module logiciel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 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  <a:tr h="2362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C4.7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Documenter une réalisation matérielle / logicielle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>
                          <a:effectLst/>
                        </a:rPr>
                        <a:t>X</a:t>
                      </a:r>
                      <a:endParaRPr lang="fr-FR" sz="1200" kern="15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kern="150" dirty="0">
                          <a:effectLst/>
                        </a:rPr>
                        <a:t> 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33860" marR="33860" marT="33860" marB="33860" anchor="ctr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18</a:t>
            </a:fld>
            <a:endParaRPr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18B1-8193-4669-837F-2B067EC54274}" type="datetime1">
              <a:rPr lang="fr-FR" smtClean="0"/>
              <a:t>15/11/2019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2040" y="836712"/>
            <a:ext cx="4114800" cy="2148848"/>
          </a:xfrm>
        </p:spPr>
        <p:txBody>
          <a:bodyPr anchor="t">
            <a:normAutofit/>
          </a:bodyPr>
          <a:lstStyle/>
          <a:p>
            <a:pPr lvl="0"/>
            <a:r>
              <a:rPr lang="fr-FR" b="1" dirty="0" smtClean="0"/>
              <a:t>Planification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 rotWithShape="1">
          <a:blip r:embed="rId2"/>
          <a:srcRect l="28426"/>
          <a:stretch/>
        </p:blipFill>
        <p:spPr>
          <a:xfrm>
            <a:off x="0" y="3299988"/>
            <a:ext cx="9144000" cy="3456384"/>
          </a:xfrm>
          <a:prstGeom prst="rect">
            <a:avLst/>
          </a:prstGeom>
        </p:spPr>
      </p:pic>
      <p:pic>
        <p:nvPicPr>
          <p:cNvPr id="11" name="Espace réservé du contenu 7"/>
          <p:cNvPicPr>
            <a:picLocks/>
          </p:cNvPicPr>
          <p:nvPr/>
        </p:nvPicPr>
        <p:blipFill rotWithShape="1">
          <a:blip r:embed="rId2"/>
          <a:srcRect r="73152"/>
          <a:stretch/>
        </p:blipFill>
        <p:spPr>
          <a:xfrm>
            <a:off x="323528" y="188640"/>
            <a:ext cx="4032448" cy="3096344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19</a:t>
            </a:fld>
            <a:endParaRPr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15BE-9573-46A6-BA17-DB6193377A8D}" type="datetime1">
              <a:rPr lang="fr-FR" smtClean="0"/>
              <a:t>15/11/2019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 LPO </a:t>
            </a:r>
            <a:r>
              <a:rPr lang="fr-FR" dirty="0" smtClean="0"/>
              <a:t>C. </a:t>
            </a:r>
            <a:r>
              <a:rPr lang="fr-FR" dirty="0"/>
              <a:t>de St Georges dispose d’un parking réservé aux personnels. </a:t>
            </a:r>
            <a:endParaRPr lang="fr-FR" dirty="0" smtClean="0"/>
          </a:p>
          <a:p>
            <a:r>
              <a:rPr lang="fr-FR" dirty="0" smtClean="0"/>
              <a:t>Accès contrôlé </a:t>
            </a:r>
            <a:r>
              <a:rPr lang="fr-FR" dirty="0"/>
              <a:t>par un agent qui identifie visuellement le conducteur du véhicule se présentant au portail et déclenche l’ouverture. </a:t>
            </a:r>
            <a:r>
              <a:rPr lang="fr-FR" b="1" dirty="0"/>
              <a:t>Ce système est défaillant quand l’agent doit quitter son poste.</a:t>
            </a:r>
          </a:p>
          <a:p>
            <a:r>
              <a:rPr lang="fr-FR" b="1" dirty="0" smtClean="0"/>
              <a:t>Continuité </a:t>
            </a:r>
            <a:r>
              <a:rPr lang="fr-FR" b="1" dirty="0"/>
              <a:t>de </a:t>
            </a:r>
            <a:r>
              <a:rPr lang="fr-FR" b="1" dirty="0" smtClean="0"/>
              <a:t>service </a:t>
            </a:r>
            <a:r>
              <a:rPr lang="fr-FR" dirty="0" smtClean="0"/>
              <a:t>:  lecture </a:t>
            </a:r>
            <a:r>
              <a:rPr lang="fr-FR" dirty="0"/>
              <a:t>automatique des plaques d’immatriculation (LAPI) pilotant la commande des ouvrants en fonction des plaques d’immatriculation autorisées.</a:t>
            </a:r>
          </a:p>
          <a:p>
            <a:r>
              <a:rPr lang="fr-FR" dirty="0"/>
              <a:t>Les utilisateurs ayant une autorisation d’accès devront inscrire </a:t>
            </a:r>
            <a:r>
              <a:rPr lang="fr-FR" dirty="0" smtClean="0"/>
              <a:t>leurs immatriculations </a:t>
            </a:r>
            <a:r>
              <a:rPr lang="fr-FR" dirty="0"/>
              <a:t>dans le système par internet pour bénéficier d’une identification automatique.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</a:t>
            </a:fld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B932-A14C-4F85-9854-E27B5CC1EB97}" type="datetime1">
              <a:rPr lang="fr-FR" smtClean="0"/>
              <a:t>15/11/2019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Conditions </a:t>
            </a:r>
            <a:r>
              <a:rPr lang="fr-FR" dirty="0"/>
              <a:t>d’évaluation pour l’épreuve </a:t>
            </a:r>
            <a:r>
              <a:rPr lang="fr-FR" dirty="0" smtClean="0"/>
              <a:t>E6-2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i="1" u="sng" dirty="0" smtClean="0"/>
              <a:t>Disponibilité </a:t>
            </a:r>
            <a:r>
              <a:rPr lang="fr-FR" b="1" i="1" u="sng" dirty="0"/>
              <a:t>des équipements</a:t>
            </a:r>
          </a:p>
          <a:p>
            <a:pPr marL="365760" lvl="1" indent="0">
              <a:buNone/>
            </a:pPr>
            <a:r>
              <a:rPr lang="fr-FR" sz="1600" dirty="0"/>
              <a:t>L’équipement sera-t-il disponible ?</a:t>
            </a:r>
            <a:r>
              <a:rPr lang="fr-FR" dirty="0"/>
              <a:t>	Oui	</a:t>
            </a:r>
          </a:p>
          <a:p>
            <a:pPr marL="365760" lvl="1" indent="0">
              <a:buNone/>
            </a:pPr>
            <a:endParaRPr lang="fr-FR" dirty="0" smtClean="0"/>
          </a:p>
          <a:p>
            <a:pPr marL="342900" indent="-342900"/>
            <a:r>
              <a:rPr lang="fr-FR" b="1" i="1" u="sng" dirty="0" smtClean="0"/>
              <a:t>Atteintes </a:t>
            </a:r>
            <a:r>
              <a:rPr lang="fr-FR" b="1" i="1" u="sng" dirty="0"/>
              <a:t>des objectifs du point de vue client</a:t>
            </a:r>
          </a:p>
          <a:p>
            <a:pPr marL="365760" lvl="1" indent="0">
              <a:buNone/>
            </a:pPr>
            <a:r>
              <a:rPr lang="fr-FR" sz="1500" dirty="0"/>
              <a:t>Que devra-t-on observer à la fin du projet qui témoignera de l’atteinte des objectifs fixés, du point de vue du client </a:t>
            </a:r>
            <a:r>
              <a:rPr lang="fr-FR" sz="1500" dirty="0" smtClean="0"/>
              <a:t>:</a:t>
            </a:r>
            <a:endParaRPr lang="fr-FR" sz="1500" dirty="0"/>
          </a:p>
          <a:p>
            <a:pPr marL="393192" lvl="1" indent="0">
              <a:buNone/>
            </a:pPr>
            <a:r>
              <a:rPr lang="fr-FR" b="1" dirty="0"/>
              <a:t>L’accès automatique par  lecture et reconnaissance des plaques d’immatriculation autorisées est fonctionnel et fiable par </a:t>
            </a:r>
            <a:r>
              <a:rPr lang="fr-FR" b="1" dirty="0" smtClean="0"/>
              <a:t>toutes conditions </a:t>
            </a:r>
            <a:r>
              <a:rPr lang="fr-FR" b="1" dirty="0"/>
              <a:t>de luminosité diurne.</a:t>
            </a:r>
          </a:p>
          <a:p>
            <a:pPr marL="393192" lvl="1" indent="0">
              <a:buNone/>
            </a:pPr>
            <a:r>
              <a:rPr lang="fr-FR" b="1" dirty="0"/>
              <a:t>Le système se superpose au fonctionnement manuel existant. Il peut être désactivé au besoin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20</a:t>
            </a:fld>
            <a:endParaRPr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A204-7567-4D1C-A6DB-97B727BEA2BC}" type="datetime1">
              <a:rPr lang="fr-FR" smtClean="0"/>
              <a:t>15/11/2019</a:t>
            </a:fld>
            <a:endParaRPr lang="en-US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u="sng" dirty="0" smtClean="0">
                <a:effectLst/>
              </a:rPr>
              <a:t>PARK-LPO </a:t>
            </a:r>
            <a:r>
              <a:rPr lang="fr-FR" u="sng" dirty="0">
                <a:effectLst/>
              </a:rPr>
              <a:t>- CONTROLE D’ACCES PARKING 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sz="6600" b="1" dirty="0" smtClean="0">
                <a:solidFill>
                  <a:srgbClr val="00B050"/>
                </a:solidFill>
              </a:rPr>
              <a:t>Version 2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8279-C749-4C61-857F-0CF2FBE5FE41}" type="datetime1">
              <a:rPr lang="fr-FR" smtClean="0"/>
              <a:t>15/11/2019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</a:t>
            </a:r>
            <a:r>
              <a:rPr lang="fr-FR" b="1" dirty="0" smtClean="0">
                <a:solidFill>
                  <a:srgbClr val="00B050"/>
                </a:solidFill>
              </a:rPr>
              <a:t>Version 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 traitement vidéo est réalisé sur un </a:t>
            </a:r>
            <a:r>
              <a:rPr lang="fr-FR" dirty="0" err="1" smtClean="0"/>
              <a:t>Raspberry</a:t>
            </a:r>
            <a:r>
              <a:rPr lang="fr-FR" dirty="0" smtClean="0"/>
              <a:t> PI. Le </a:t>
            </a:r>
            <a:r>
              <a:rPr lang="fr-FR" dirty="0"/>
              <a:t>flux d'images </a:t>
            </a:r>
            <a:r>
              <a:rPr lang="fr-FR" dirty="0" smtClean="0"/>
              <a:t>issu de </a:t>
            </a:r>
            <a:r>
              <a:rPr lang="fr-FR" dirty="0"/>
              <a:t>la caméra </a:t>
            </a:r>
            <a:r>
              <a:rPr lang="fr-FR" dirty="0" smtClean="0"/>
              <a:t>IP est traité aussi </a:t>
            </a:r>
            <a:r>
              <a:rPr lang="fr-FR" dirty="0"/>
              <a:t>rapidement que possible tout en recherchant des images de plaque. </a:t>
            </a:r>
            <a:endParaRPr lang="fr-FR" dirty="0" smtClean="0"/>
          </a:p>
          <a:p>
            <a:r>
              <a:rPr lang="fr-FR" dirty="0" smtClean="0"/>
              <a:t>Lorsqu'une </a:t>
            </a:r>
            <a:r>
              <a:rPr lang="fr-FR" dirty="0"/>
              <a:t>ou plusieurs plaques sont détectées, les </a:t>
            </a:r>
            <a:r>
              <a:rPr lang="fr-FR" dirty="0" smtClean="0"/>
              <a:t>immatriculations reconnues </a:t>
            </a:r>
            <a:r>
              <a:rPr lang="fr-FR" dirty="0"/>
              <a:t>sont écrites </a:t>
            </a:r>
            <a:r>
              <a:rPr lang="fr-FR" dirty="0" smtClean="0"/>
              <a:t>sous </a:t>
            </a:r>
            <a:r>
              <a:rPr lang="fr-FR" dirty="0"/>
              <a:t>forme de données </a:t>
            </a:r>
            <a:r>
              <a:rPr lang="fr-FR" dirty="0" smtClean="0"/>
              <a:t>JSON dans une file d’attente.</a:t>
            </a:r>
          </a:p>
          <a:p>
            <a:r>
              <a:rPr lang="fr-FR" b="1" dirty="0" smtClean="0">
                <a:solidFill>
                  <a:srgbClr val="00B050"/>
                </a:solidFill>
              </a:rPr>
              <a:t>Un processus consommateur sur le PC de contrôle lit les données via le réseau.</a:t>
            </a:r>
          </a:p>
          <a:p>
            <a:r>
              <a:rPr lang="fr-FR" b="1" dirty="0" smtClean="0">
                <a:solidFill>
                  <a:srgbClr val="00B050"/>
                </a:solidFill>
              </a:rPr>
              <a:t>Les immatriculations reçues sur le poste de contrôle sont vérifiées en BDD et déclenchent le cas échéant, la commande de l’ouverture du portail via une </a:t>
            </a:r>
            <a:r>
              <a:rPr lang="fr-FR" b="1" dirty="0" err="1">
                <a:solidFill>
                  <a:srgbClr val="00B050"/>
                </a:solidFill>
              </a:rPr>
              <a:t>Raspberry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smtClean="0">
                <a:solidFill>
                  <a:srgbClr val="00B050"/>
                </a:solidFill>
              </a:rPr>
              <a:t>PI munie d’une interface de puissance.</a:t>
            </a:r>
          </a:p>
          <a:p>
            <a:r>
              <a:rPr lang="fr-FR" b="1" dirty="0" smtClean="0">
                <a:solidFill>
                  <a:srgbClr val="00B050"/>
                </a:solidFill>
              </a:rPr>
              <a:t>Le Poste administrateur permet via un navigateur web et une application Java téléchargée du  poste de contrôle, la gestion des utilisateurs, le contrôle des accès et la consultation des historiques.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CBFE-7E07-4EA8-BCC4-CBB448607B3F}" type="datetime1">
              <a:rPr lang="fr-FR" smtClean="0"/>
              <a:t>15/11/2019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déploiement </a:t>
            </a:r>
            <a:r>
              <a:rPr lang="fr-FR" b="1" dirty="0" smtClean="0">
                <a:solidFill>
                  <a:srgbClr val="00B050"/>
                </a:solidFill>
              </a:rPr>
              <a:t>Version 2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23</a:t>
            </a:fld>
            <a:endParaRPr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1B03-FF59-4E38-B245-729C96BF4491}" type="datetime1">
              <a:rPr lang="fr-FR" smtClean="0"/>
              <a:t>15/11/2019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pic>
        <p:nvPicPr>
          <p:cNvPr id="9" name="Espace réservé du contenu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772817"/>
            <a:ext cx="8496944" cy="475252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710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FR" sz="2400" b="1" dirty="0"/>
              <a:t>Transfert / Exécution de l’application d’administration / de saisie de l’immatriculation </a:t>
            </a:r>
            <a:r>
              <a:rPr lang="fr-FR" sz="2400" b="1" dirty="0" smtClean="0"/>
              <a:t>et de la gestion des utilisateurs</a:t>
            </a:r>
            <a:r>
              <a:rPr lang="fr-FR" sz="2400" b="1" dirty="0"/>
              <a:t> </a:t>
            </a:r>
            <a:r>
              <a:rPr lang="fr-FR" sz="2400" b="1" dirty="0" smtClean="0"/>
              <a:t>: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CBFE-7E07-4EA8-BCC4-CBB448607B3F}" type="datetime1">
              <a:rPr lang="fr-FR" smtClean="0"/>
              <a:t>15/11/2019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24</a:t>
            </a:fld>
            <a:endParaRPr lang="en-US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0"/>
            <a:ext cx="6048672" cy="46774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084168" y="2060848"/>
            <a:ext cx="2664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 déploiement de l’application d’administration est effectué par le réseau sur le poste admin. Le lancement est réalisé selon le protocole JNLP (java </a:t>
            </a:r>
            <a:r>
              <a:rPr lang="fr-FR" dirty="0" err="1"/>
              <a:t>webstart</a:t>
            </a:r>
            <a:r>
              <a:rPr lang="fr-FR" dirty="0"/>
              <a:t>) depuis le navigateur client du poste d’administration.</a:t>
            </a:r>
          </a:p>
        </p:txBody>
      </p:sp>
    </p:spTree>
    <p:extLst>
      <p:ext uri="{BB962C8B-B14F-4D97-AF65-F5344CB8AC3E}">
        <p14:creationId xmlns:p14="http://schemas.microsoft.com/office/powerpoint/2010/main" val="14288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 anchor="t">
            <a:normAutofit/>
          </a:bodyPr>
          <a:lstStyle/>
          <a:p>
            <a:r>
              <a:rPr lang="fr-FR" b="1" dirty="0"/>
              <a:t>T</a:t>
            </a:r>
            <a:r>
              <a:rPr lang="fr-FR" b="1" dirty="0" smtClean="0"/>
              <a:t>âches étudiant 1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791007"/>
              </p:ext>
            </p:extLst>
          </p:nvPr>
        </p:nvGraphicFramePr>
        <p:xfrm>
          <a:off x="0" y="1196752"/>
          <a:ext cx="9144000" cy="5238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302"/>
                <a:gridCol w="7651698"/>
              </a:tblGrid>
              <a:tr h="228630">
                <a:tc>
                  <a:txBody>
                    <a:bodyPr/>
                    <a:lstStyle/>
                    <a:p>
                      <a:pPr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 dirty="0">
                          <a:effectLst/>
                        </a:rPr>
                        <a:t>Répartition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36195"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 dirty="0">
                          <a:effectLst/>
                        </a:rPr>
                        <a:t>tâches à réaliser / scénarios  à  développer 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</a:tr>
              <a:tr h="4451890">
                <a:tc>
                  <a:txBody>
                    <a:bodyPr/>
                    <a:lstStyle/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000" u="sng" kern="0" dirty="0" smtClean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000" u="sng" kern="0" dirty="0" smtClean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fr-FR" sz="1400" u="sng" kern="0" dirty="0" smtClean="0">
                          <a:effectLst/>
                        </a:rPr>
                        <a:t>Etudiant  </a:t>
                      </a:r>
                      <a:r>
                        <a:rPr lang="fr-FR" sz="1400" u="sng" kern="0" dirty="0">
                          <a:effectLst/>
                        </a:rPr>
                        <a:t>1  :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136525" marR="36195" algn="just" fontAlgn="auto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fr-FR" sz="1400" kern="0" dirty="0">
                          <a:effectLst/>
                        </a:rPr>
                        <a:t>M  ..................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136525" marR="36195" algn="just" fontAlgn="auto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fr-FR" sz="1000" kern="0" dirty="0">
                          <a:effectLst/>
                        </a:rPr>
                        <a:t> </a:t>
                      </a:r>
                      <a:endParaRPr lang="fr-FR" sz="1200" kern="150" dirty="0">
                        <a:effectLst/>
                      </a:endParaRPr>
                    </a:p>
                    <a:p>
                      <a:pPr marL="136525" marR="36195" algn="just" fontAlgn="auto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fr-FR" sz="1000" kern="0" dirty="0">
                          <a:effectLst/>
                        </a:rPr>
                        <a:t> 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36195" algn="just" fontAlgn="auto">
                        <a:spcAft>
                          <a:spcPts val="0"/>
                        </a:spcAft>
                      </a:pPr>
                      <a:r>
                        <a:rPr lang="fr-FR" sz="1400" b="1" u="sng" kern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Mangal"/>
                        </a:rPr>
                        <a:t>Poste Traitement vidéo </a:t>
                      </a:r>
                      <a:r>
                        <a:rPr lang="fr-FR" sz="1400" b="1" u="sng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: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Installer et configurer la caméra IP.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Installer et configurer le système </a:t>
                      </a:r>
                      <a:r>
                        <a:rPr lang="fr-FR" sz="1400" kern="0" dirty="0" err="1">
                          <a:effectLst/>
                          <a:latin typeface="+mn-lt"/>
                          <a:ea typeface="Times New Roman"/>
                          <a:cs typeface="Mangal"/>
                        </a:rPr>
                        <a:t>Raspbian</a:t>
                      </a: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.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Installer les librairies </a:t>
                      </a:r>
                      <a:r>
                        <a:rPr lang="fr-FR" sz="1400" kern="0" dirty="0" err="1">
                          <a:effectLst/>
                          <a:latin typeface="+mn-lt"/>
                          <a:ea typeface="Times New Roman"/>
                          <a:cs typeface="Mangal"/>
                        </a:rPr>
                        <a:t>Opencv</a:t>
                      </a: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 et </a:t>
                      </a:r>
                      <a:r>
                        <a:rPr lang="fr-FR" sz="1400" kern="0" dirty="0" err="1">
                          <a:effectLst/>
                          <a:latin typeface="+mn-lt"/>
                          <a:ea typeface="Times New Roman"/>
                          <a:cs typeface="Mangal"/>
                        </a:rPr>
                        <a:t>Tesseract</a:t>
                      </a: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.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Ecrire le script de configuration des services de traitement vidéo.</a:t>
                      </a:r>
                      <a:endParaRPr lang="fr-FR" sz="1400" b="1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Réaliser les phases des apprentissages de reconnaissance OCR pour améliorer les performances.</a:t>
                      </a:r>
                      <a:endParaRPr lang="fr-FR" sz="1400" b="1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Installer les daemon </a:t>
                      </a:r>
                      <a:r>
                        <a:rPr lang="fr-FR" sz="1400" kern="0" dirty="0" err="1">
                          <a:effectLst/>
                          <a:latin typeface="+mn-lt"/>
                          <a:ea typeface="Times New Roman"/>
                          <a:cs typeface="Mangal"/>
                        </a:rPr>
                        <a:t>alprd</a:t>
                      </a: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 et </a:t>
                      </a:r>
                      <a:r>
                        <a:rPr lang="fr-FR" sz="1400" kern="0" dirty="0" err="1">
                          <a:effectLst/>
                          <a:latin typeface="+mn-lt"/>
                          <a:ea typeface="Times New Roman"/>
                          <a:cs typeface="Mangal"/>
                        </a:rPr>
                        <a:t>beanstalkd</a:t>
                      </a: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 (</a:t>
                      </a:r>
                      <a:r>
                        <a:rPr lang="fr-FR" sz="1400" kern="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/>
                          <a:cs typeface="Mangal"/>
                        </a:rPr>
                        <a:t>V2</a:t>
                      </a: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).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Modifier le fichier de configuration pour générer l’envoi automatique des immatriculations dans le tube (</a:t>
                      </a:r>
                      <a:r>
                        <a:rPr lang="fr-FR" sz="1400" b="1" kern="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/>
                          <a:cs typeface="Mangal"/>
                        </a:rPr>
                        <a:t>V2</a:t>
                      </a: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).</a:t>
                      </a:r>
                      <a:endParaRPr lang="fr-FR" sz="1400" b="1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Ecrire le script de démarrage automatique des services à la mise sous tension.</a:t>
                      </a:r>
                      <a:endParaRPr lang="fr-FR" sz="1400" b="1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R="36195" algn="just" fontAlgn="auto">
                        <a:spcAft>
                          <a:spcPts val="0"/>
                        </a:spcAft>
                      </a:pPr>
                      <a:r>
                        <a:rPr lang="fr-FR" sz="1400" b="1" u="sng" kern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Mangal"/>
                        </a:rPr>
                        <a:t>Poste de Contrôle :</a:t>
                      </a:r>
                      <a:endParaRPr lang="fr-FR" sz="1400" kern="150" dirty="0">
                        <a:solidFill>
                          <a:srgbClr val="00B050"/>
                        </a:solidFill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Ecrire la classe </a:t>
                      </a:r>
                      <a:r>
                        <a:rPr lang="fr-FR" sz="1400" b="1" kern="0" dirty="0" err="1">
                          <a:effectLst/>
                          <a:latin typeface="+mn-lt"/>
                          <a:ea typeface="Times New Roman"/>
                          <a:cs typeface="Mangal"/>
                        </a:rPr>
                        <a:t>CommandePortail</a:t>
                      </a:r>
                      <a:endParaRPr lang="fr-FR" sz="1400" b="1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Concevoir la BDD et créer la BDD  sur le serveur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R="36195" algn="l" fontAlgn="auto">
                        <a:spcAft>
                          <a:spcPts val="0"/>
                        </a:spcAft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 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R="36195" algn="l" fontAlgn="auto">
                        <a:spcAft>
                          <a:spcPts val="0"/>
                        </a:spcAft>
                      </a:pPr>
                      <a:r>
                        <a:rPr lang="fr-FR" sz="1400" b="1" u="sng" kern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Mangal"/>
                        </a:rPr>
                        <a:t>Interface de commande portail : </a:t>
                      </a:r>
                      <a:r>
                        <a:rPr lang="fr-FR" sz="1400" b="1" u="sng" kern="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Mangal"/>
                        </a:rPr>
                        <a:t>raspberry</a:t>
                      </a:r>
                      <a:r>
                        <a:rPr lang="fr-FR" sz="1400" b="1" u="sng" kern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Mangal"/>
                        </a:rPr>
                        <a:t> pi + interface à relais</a:t>
                      </a:r>
                      <a:endParaRPr lang="fr-FR" sz="1400" kern="150" dirty="0">
                        <a:solidFill>
                          <a:srgbClr val="00B050"/>
                        </a:solidFill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Installer le système </a:t>
                      </a:r>
                      <a:r>
                        <a:rPr lang="fr-FR" sz="1400" kern="0" dirty="0" err="1">
                          <a:effectLst/>
                          <a:latin typeface="+mn-lt"/>
                          <a:ea typeface="Times New Roman"/>
                          <a:cs typeface="Mangal"/>
                        </a:rPr>
                        <a:t>raspbian</a:t>
                      </a: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 et le configurer. 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 smtClean="0">
                          <a:effectLst/>
                          <a:latin typeface="+mn-lt"/>
                          <a:ea typeface="Times New Roman"/>
                          <a:cs typeface="Mangal"/>
                        </a:rPr>
                        <a:t>Mettre </a:t>
                      </a: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en œuvre l’interface relais 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Ecrire le programme serveur qui reçoit les commandes d’ouverture et qui pilote l’interface à relais</a:t>
                      </a:r>
                      <a:endParaRPr lang="fr-FR" sz="1400" b="1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 smtClean="0">
                          <a:effectLst/>
                          <a:latin typeface="+mn-lt"/>
                          <a:ea typeface="Times New Roman"/>
                          <a:cs typeface="Mangal"/>
                        </a:rPr>
                        <a:t>Configurer </a:t>
                      </a: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l’ensemble pour le rendre opérationnel à la mise sous tension.</a:t>
                      </a:r>
                      <a:endParaRPr lang="fr-FR" sz="1400" b="1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9535" marR="89535" marT="0" marB="0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25</a:t>
            </a:fld>
            <a:endParaRPr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AB0-7568-4EC7-9489-D799DF281066}" type="datetime1">
              <a:rPr lang="fr-FR" smtClean="0"/>
              <a:t>15/11/2019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Tâches étudiant </a:t>
            </a:r>
            <a:r>
              <a:rPr lang="fr-FR" b="1" dirty="0" smtClean="0"/>
              <a:t>2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934349"/>
              </p:ext>
            </p:extLst>
          </p:nvPr>
        </p:nvGraphicFramePr>
        <p:xfrm>
          <a:off x="0" y="2060848"/>
          <a:ext cx="9144000" cy="4176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301"/>
                <a:gridCol w="7651699"/>
              </a:tblGrid>
              <a:tr h="4176464">
                <a:tc>
                  <a:txBody>
                    <a:bodyPr/>
                    <a:lstStyle/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fr-FR" sz="1400" u="sng" kern="0" dirty="0" smtClean="0">
                          <a:effectLst/>
                        </a:rPr>
                        <a:t>Etudiant  </a:t>
                      </a:r>
                      <a:r>
                        <a:rPr lang="fr-FR" sz="1400" u="sng" kern="0" dirty="0">
                          <a:effectLst/>
                        </a:rPr>
                        <a:t>2  :</a:t>
                      </a:r>
                      <a:endParaRPr lang="fr-FR" sz="1400" kern="150" dirty="0">
                        <a:effectLst/>
                      </a:endParaRPr>
                    </a:p>
                    <a:p>
                      <a:pPr marL="136525" marR="36195" algn="just" fontAlgn="auto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fr-FR" sz="1400" kern="0" dirty="0">
                          <a:effectLst/>
                        </a:rPr>
                        <a:t>M  ..................</a:t>
                      </a:r>
                      <a:endParaRPr lang="fr-FR" sz="14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36195" algn="just" fontAlgn="auto">
                        <a:spcAft>
                          <a:spcPts val="0"/>
                        </a:spcAft>
                      </a:pPr>
                      <a:endParaRPr lang="fr-FR" sz="1400" b="1" u="sng" kern="0" dirty="0" smtClean="0">
                        <a:effectLst/>
                        <a:latin typeface="+mn-lt"/>
                        <a:ea typeface="Times New Roman"/>
                        <a:cs typeface="Mangal"/>
                      </a:endParaRPr>
                    </a:p>
                    <a:p>
                      <a:pPr marR="36195" algn="just" fontAlgn="auto">
                        <a:spcAft>
                          <a:spcPts val="0"/>
                        </a:spcAft>
                      </a:pPr>
                      <a:endParaRPr lang="fr-FR" sz="1400" b="1" u="sng" kern="0" dirty="0" smtClean="0">
                        <a:effectLst/>
                        <a:latin typeface="+mn-lt"/>
                        <a:ea typeface="Times New Roman"/>
                        <a:cs typeface="Mangal"/>
                      </a:endParaRPr>
                    </a:p>
                    <a:p>
                      <a:pPr marR="36195" algn="just" fontAlgn="auto">
                        <a:spcAft>
                          <a:spcPts val="0"/>
                        </a:spcAft>
                      </a:pPr>
                      <a:endParaRPr lang="fr-FR" sz="1400" b="1" u="sng" kern="0" dirty="0" smtClean="0">
                        <a:effectLst/>
                        <a:latin typeface="+mn-lt"/>
                        <a:ea typeface="Times New Roman"/>
                        <a:cs typeface="Mangal"/>
                      </a:endParaRPr>
                    </a:p>
                    <a:p>
                      <a:pPr marR="36195" algn="just" fontAlgn="auto">
                        <a:spcAft>
                          <a:spcPts val="0"/>
                        </a:spcAft>
                      </a:pPr>
                      <a:r>
                        <a:rPr lang="fr-FR" sz="2000" b="1" u="sng" kern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Mangal"/>
                        </a:rPr>
                        <a:t>Poste </a:t>
                      </a:r>
                      <a:r>
                        <a:rPr lang="fr-FR" sz="2000" b="1" u="sng" kern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Mangal"/>
                        </a:rPr>
                        <a:t>de Contrôle </a:t>
                      </a:r>
                      <a:r>
                        <a:rPr lang="fr-FR" sz="2000" b="1" u="sng" kern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Mangal"/>
                        </a:rPr>
                        <a:t>:</a:t>
                      </a:r>
                    </a:p>
                    <a:p>
                      <a:pPr marR="36195" algn="just" fontAlgn="auto">
                        <a:spcAft>
                          <a:spcPts val="0"/>
                        </a:spcAft>
                      </a:pP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R="36195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u="sng" kern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Serveur :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Installer le SGBDR MySQL sur le poste serveur.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Concevoir la BDD et créer la BDD  sur le serveur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Installer et configurer le Serveur HTTP </a:t>
                      </a:r>
                      <a:r>
                        <a:rPr lang="fr-FR" sz="1400" kern="0" dirty="0" smtClean="0">
                          <a:effectLst/>
                          <a:latin typeface="+mn-lt"/>
                          <a:ea typeface="Times New Roman"/>
                          <a:cs typeface="Mangal"/>
                        </a:rPr>
                        <a:t>(</a:t>
                      </a:r>
                      <a:r>
                        <a:rPr lang="fr-FR" sz="1400" kern="0" dirty="0" smtClean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/>
                          <a:cs typeface="Mangal"/>
                        </a:rPr>
                        <a:t>V2</a:t>
                      </a:r>
                      <a:r>
                        <a:rPr lang="fr-FR" sz="1400" kern="0" dirty="0" smtClean="0">
                          <a:effectLst/>
                          <a:latin typeface="+mn-lt"/>
                          <a:ea typeface="Times New Roman"/>
                          <a:cs typeface="Mangal"/>
                        </a:rPr>
                        <a:t>)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Ecrire le programme consommateur  des données du tube (immatriculations) qui vérifie et autorise les accès (</a:t>
                      </a:r>
                      <a:r>
                        <a:rPr lang="fr-FR" sz="1400" b="1" kern="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/>
                          <a:cs typeface="Mangal"/>
                        </a:rPr>
                        <a:t>V2</a:t>
                      </a: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)</a:t>
                      </a:r>
                      <a:endParaRPr lang="fr-FR" sz="1400" b="1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Ecrire la classe </a:t>
                      </a:r>
                      <a:r>
                        <a:rPr lang="fr-FR" sz="1400" b="1" kern="0" dirty="0" err="1">
                          <a:effectLst/>
                          <a:latin typeface="+mn-lt"/>
                          <a:ea typeface="Times New Roman"/>
                          <a:cs typeface="Mangal"/>
                        </a:rPr>
                        <a:t>EnregistrerAccès</a:t>
                      </a:r>
                      <a:endParaRPr lang="fr-FR" sz="1400" b="1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89535" marR="89535" marT="0" marB="0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59405"/>
              </p:ext>
            </p:extLst>
          </p:nvPr>
        </p:nvGraphicFramePr>
        <p:xfrm>
          <a:off x="0" y="1844824"/>
          <a:ext cx="9144000" cy="228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302"/>
                <a:gridCol w="7651698"/>
              </a:tblGrid>
              <a:tr h="228630">
                <a:tc>
                  <a:txBody>
                    <a:bodyPr/>
                    <a:lstStyle/>
                    <a:p>
                      <a:pPr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 dirty="0">
                          <a:effectLst/>
                        </a:rPr>
                        <a:t>Répartition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36195"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 dirty="0">
                          <a:effectLst/>
                        </a:rPr>
                        <a:t>tâches à réaliser / scénarios  à  développer 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26</a:t>
            </a:fld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0344-4272-48B9-BAAC-60F144AEC1AA}" type="datetime1">
              <a:rPr lang="fr-FR" smtClean="0"/>
              <a:t>15/11/2019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Tâches étudiant </a:t>
            </a:r>
            <a:r>
              <a:rPr lang="fr-FR" b="1" dirty="0" smtClean="0"/>
              <a:t>3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73415"/>
              </p:ext>
            </p:extLst>
          </p:nvPr>
        </p:nvGraphicFramePr>
        <p:xfrm>
          <a:off x="0" y="2132856"/>
          <a:ext cx="9144000" cy="4176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301"/>
                <a:gridCol w="7651699"/>
              </a:tblGrid>
              <a:tr h="4176464">
                <a:tc>
                  <a:txBody>
                    <a:bodyPr/>
                    <a:lstStyle/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  <a:latin typeface="+mn-lt"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  <a:latin typeface="+mn-lt"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fr-FR" sz="1400" u="sng" kern="0" dirty="0" smtClean="0">
                        <a:effectLst/>
                        <a:latin typeface="+mn-lt"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fr-FR" sz="1400" u="sng" kern="0" dirty="0" smtClean="0">
                          <a:effectLst/>
                          <a:latin typeface="+mn-lt"/>
                        </a:rPr>
                        <a:t>Etudiant  </a:t>
                      </a:r>
                      <a:r>
                        <a:rPr lang="fr-FR" sz="1400" u="sng" kern="0" dirty="0">
                          <a:effectLst/>
                          <a:latin typeface="+mn-lt"/>
                        </a:rPr>
                        <a:t>3  :</a:t>
                      </a:r>
                      <a:endParaRPr lang="fr-FR" sz="1400" kern="150" dirty="0">
                        <a:effectLst/>
                        <a:latin typeface="+mn-lt"/>
                      </a:endParaRPr>
                    </a:p>
                    <a:p>
                      <a:pPr marL="136525" marR="36195" algn="just" fontAlgn="auto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fr-FR" sz="1400" kern="0" dirty="0">
                          <a:effectLst/>
                          <a:latin typeface="+mn-lt"/>
                        </a:rPr>
                        <a:t>M  ..................</a:t>
                      </a:r>
                      <a:endParaRPr lang="fr-FR" sz="1400" kern="150" dirty="0">
                        <a:effectLst/>
                        <a:latin typeface="+mn-lt"/>
                      </a:endParaRPr>
                    </a:p>
                    <a:p>
                      <a:pPr marR="36195" algn="ctr" fontAlgn="auto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fr-FR" sz="1400" u="none" strike="noStrike" kern="0" dirty="0">
                          <a:effectLst/>
                          <a:latin typeface="+mn-lt"/>
                        </a:rPr>
                        <a:t> 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36195" algn="just" fontAlgn="auto">
                        <a:spcAft>
                          <a:spcPts val="0"/>
                        </a:spcAft>
                      </a:pPr>
                      <a:endParaRPr lang="fr-FR" sz="1400" b="1" u="sng" kern="0" dirty="0" smtClean="0">
                        <a:effectLst/>
                        <a:latin typeface="+mn-lt"/>
                        <a:ea typeface="Times New Roman"/>
                        <a:cs typeface="Mangal"/>
                      </a:endParaRPr>
                    </a:p>
                    <a:p>
                      <a:pPr marR="36195" algn="just" fontAlgn="auto">
                        <a:spcAft>
                          <a:spcPts val="0"/>
                        </a:spcAft>
                      </a:pPr>
                      <a:endParaRPr lang="fr-FR" sz="1400" b="1" u="sng" kern="0" dirty="0" smtClean="0">
                        <a:effectLst/>
                        <a:latin typeface="+mn-lt"/>
                        <a:ea typeface="Times New Roman"/>
                        <a:cs typeface="Mangal"/>
                      </a:endParaRPr>
                    </a:p>
                    <a:p>
                      <a:pPr marR="36195" algn="just" fontAlgn="auto">
                        <a:spcAft>
                          <a:spcPts val="0"/>
                        </a:spcAft>
                      </a:pPr>
                      <a:r>
                        <a:rPr lang="fr-FR" sz="1400" b="1" u="sng" kern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Mangal"/>
                        </a:rPr>
                        <a:t>Poste </a:t>
                      </a:r>
                      <a:r>
                        <a:rPr lang="fr-FR" sz="1400" b="1" u="sng" kern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Mangal"/>
                        </a:rPr>
                        <a:t>de Contrôle :</a:t>
                      </a:r>
                      <a:endParaRPr lang="fr-FR" sz="1400" kern="150" dirty="0">
                        <a:solidFill>
                          <a:srgbClr val="00B050"/>
                        </a:solidFill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l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Concevoir la BDD et créer la BDD  sur le serveur</a:t>
                      </a:r>
                      <a:endParaRPr lang="fr-FR" sz="1400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342900" marR="36195" lvl="0" indent="-34290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400" b="1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Ecrire le programme administrateur en JAVA permettant de :</a:t>
                      </a:r>
                      <a:endParaRPr lang="fr-FR" sz="1400" b="1" kern="150" dirty="0">
                        <a:effectLst/>
                        <a:latin typeface="+mn-lt"/>
                        <a:ea typeface="SimSun"/>
                        <a:cs typeface="Mangal"/>
                      </a:endParaRPr>
                    </a:p>
                    <a:p>
                      <a:pPr marL="742950" marR="36195" lvl="1" indent="-28575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Consulter les historiques d’accès</a:t>
                      </a:r>
                      <a:endParaRPr lang="fr-FR" sz="1400" kern="150" dirty="0">
                        <a:effectLst/>
                        <a:latin typeface="+mn-lt"/>
                        <a:ea typeface="Times New Roman"/>
                        <a:cs typeface="Mangal"/>
                      </a:endParaRPr>
                    </a:p>
                    <a:p>
                      <a:pPr marL="742950" marR="36195" lvl="1" indent="-28575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Gérer les utilisateurs autorisés à enregistrer leur immatriculation</a:t>
                      </a:r>
                      <a:endParaRPr lang="fr-FR" sz="1400" kern="150" dirty="0">
                        <a:effectLst/>
                        <a:latin typeface="+mn-lt"/>
                        <a:ea typeface="Times New Roman"/>
                        <a:cs typeface="Mangal"/>
                      </a:endParaRPr>
                    </a:p>
                    <a:p>
                      <a:pPr marL="742950" marR="36195" lvl="1" indent="-28575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Gérer les immatriculations enregistrées</a:t>
                      </a:r>
                      <a:endParaRPr lang="fr-FR" sz="1400" kern="150" dirty="0">
                        <a:effectLst/>
                        <a:latin typeface="+mn-lt"/>
                        <a:ea typeface="Times New Roman"/>
                        <a:cs typeface="Mangal"/>
                      </a:endParaRPr>
                    </a:p>
                    <a:p>
                      <a:pPr marL="742950" marR="36195" lvl="1" indent="-285750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Proposer aux utilisateurs enregistrés la saisie de leur immatriculation (</a:t>
                      </a:r>
                      <a:r>
                        <a:rPr lang="fr-FR" sz="1400" kern="0" dirty="0" err="1">
                          <a:effectLst/>
                          <a:latin typeface="+mn-lt"/>
                          <a:ea typeface="Times New Roman"/>
                          <a:cs typeface="Mangal"/>
                        </a:rPr>
                        <a:t>EnregistrerImmatriculation</a:t>
                      </a:r>
                      <a:r>
                        <a:rPr lang="fr-FR" sz="1400" kern="0" dirty="0">
                          <a:effectLst/>
                          <a:latin typeface="+mn-lt"/>
                          <a:ea typeface="Times New Roman"/>
                          <a:cs typeface="Mangal"/>
                        </a:rPr>
                        <a:t>)</a:t>
                      </a:r>
                      <a:endParaRPr lang="fr-FR" sz="1400" kern="150" dirty="0">
                        <a:effectLst/>
                        <a:latin typeface="+mn-lt"/>
                        <a:ea typeface="Times New Roman"/>
                        <a:cs typeface="Mangal"/>
                      </a:endParaRPr>
                    </a:p>
                    <a:p>
                      <a:pPr marR="36195" algn="l">
                        <a:spcAft>
                          <a:spcPts val="0"/>
                        </a:spcAft>
                      </a:pPr>
                      <a:r>
                        <a:rPr lang="fr-FR" sz="1400" b="1" kern="150" dirty="0">
                          <a:effectLst/>
                          <a:latin typeface="+mn-lt"/>
                          <a:ea typeface="SimSun"/>
                          <a:cs typeface="Mangal"/>
                        </a:rPr>
                        <a:t>Déployer l’application sur les postes par Java </a:t>
                      </a:r>
                      <a:r>
                        <a:rPr lang="fr-FR" sz="1400" b="1" kern="150" dirty="0" err="1">
                          <a:effectLst/>
                          <a:latin typeface="+mn-lt"/>
                          <a:ea typeface="SimSun"/>
                          <a:cs typeface="Mangal"/>
                        </a:rPr>
                        <a:t>Webstart</a:t>
                      </a:r>
                      <a:r>
                        <a:rPr lang="fr-FR" sz="1400" b="1" kern="150" dirty="0">
                          <a:effectLst/>
                          <a:latin typeface="+mn-lt"/>
                          <a:ea typeface="SimSun"/>
                          <a:cs typeface="Mangal"/>
                        </a:rPr>
                        <a:t> :</a:t>
                      </a:r>
                    </a:p>
                    <a:p>
                      <a:pPr marL="342900" marR="36195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fr-FR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Configurer le serveur Http (Apache)</a:t>
                      </a:r>
                    </a:p>
                    <a:p>
                      <a:pPr marL="342900" marR="36195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fr-FR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Packager l'application dans un fichier jar en le signant si nécessaire</a:t>
                      </a:r>
                    </a:p>
                    <a:p>
                      <a:pPr marL="342900" marR="36195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fr-FR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Créer le fichier de lancement .</a:t>
                      </a:r>
                      <a:r>
                        <a:rPr lang="fr-FR" sz="14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jnlp</a:t>
                      </a:r>
                      <a:endParaRPr lang="fr-FR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marR="36195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fr-FR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Configurer Apache pour le type MIME « application/x-java-</a:t>
                      </a:r>
                      <a:r>
                        <a:rPr lang="fr-FR" sz="14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jnlp</a:t>
                      </a:r>
                      <a:r>
                        <a:rPr lang="fr-FR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-file » avec l'extension .</a:t>
                      </a:r>
                      <a:r>
                        <a:rPr lang="fr-FR" sz="14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jnlp</a:t>
                      </a:r>
                      <a:endParaRPr lang="fr-FR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R="36195" algn="just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kern="150" dirty="0">
                          <a:effectLst/>
                          <a:latin typeface="+mn-lt"/>
                          <a:ea typeface="SimSun"/>
                          <a:cs typeface="Mangal"/>
                        </a:rPr>
                        <a:t>Réaliser le fichier html</a:t>
                      </a:r>
                    </a:p>
                  </a:txBody>
                  <a:tcPr marL="89535" marR="89535" marT="0" marB="0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65034"/>
              </p:ext>
            </p:extLst>
          </p:nvPr>
        </p:nvGraphicFramePr>
        <p:xfrm>
          <a:off x="0" y="1916832"/>
          <a:ext cx="9144000" cy="228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302"/>
                <a:gridCol w="7651698"/>
              </a:tblGrid>
              <a:tr h="228630">
                <a:tc>
                  <a:txBody>
                    <a:bodyPr/>
                    <a:lstStyle/>
                    <a:p>
                      <a:pPr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 dirty="0">
                          <a:effectLst/>
                        </a:rPr>
                        <a:t>Répartition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36195" marR="36195" algn="ctr" fontAlgn="auto">
                        <a:spcAft>
                          <a:spcPts val="0"/>
                        </a:spcAft>
                      </a:pPr>
                      <a:r>
                        <a:rPr lang="fr-FR" sz="1000" kern="0" dirty="0">
                          <a:effectLst/>
                        </a:rPr>
                        <a:t>tâches à réaliser / scénarios  à  développer 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27</a:t>
            </a:fld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E481-6229-40CC-9F15-4F625BF6E85F}" type="datetime1">
              <a:rPr lang="fr-FR" smtClean="0"/>
              <a:t>15/11/2019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/>
              <a:t>Restent identiques </a:t>
            </a:r>
            <a:r>
              <a:rPr lang="fr-FR" dirty="0" smtClean="0"/>
              <a:t>à la version 1 : 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Contraintes</a:t>
            </a:r>
          </a:p>
          <a:p>
            <a:r>
              <a:rPr lang="fr-FR" dirty="0" smtClean="0"/>
              <a:t>Exigences</a:t>
            </a:r>
          </a:p>
          <a:p>
            <a:r>
              <a:rPr lang="fr-FR" dirty="0" smtClean="0"/>
              <a:t>Compétences évaluées</a:t>
            </a:r>
          </a:p>
          <a:p>
            <a:r>
              <a:rPr lang="fr-FR" dirty="0" smtClean="0"/>
              <a:t>Planification</a:t>
            </a:r>
          </a:p>
          <a:p>
            <a:r>
              <a:rPr lang="fr-FR" dirty="0" smtClean="0"/>
              <a:t>Condition d’évaluation pour l’épreuve E6-2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CBFE-7E07-4EA8-BCC4-CBB448607B3F}" type="datetime1">
              <a:rPr lang="fr-FR" smtClean="0"/>
              <a:t>15/11/2019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Synoptique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6" y="1947853"/>
            <a:ext cx="8229600" cy="293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88119"/>
              </p:ext>
            </p:extLst>
          </p:nvPr>
        </p:nvGraphicFramePr>
        <p:xfrm>
          <a:off x="395536" y="5085184"/>
          <a:ext cx="8208912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3079"/>
                <a:gridCol w="5365833"/>
              </a:tblGrid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Domaine d’activité du système support d’étude :</a:t>
                      </a:r>
                      <a:endParaRPr lang="fr-FR" sz="1800" kern="150" dirty="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800" kern="150" dirty="0" smtClean="0">
                          <a:effectLst/>
                        </a:rPr>
                        <a:t>informatique</a:t>
                      </a:r>
                      <a:r>
                        <a:rPr lang="fr-FR" sz="1800" kern="150" dirty="0">
                          <a:effectLst/>
                        </a:rPr>
                        <a:t>, réseaux et infrastructures ;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800" kern="150" dirty="0" smtClean="0">
                          <a:effectLst/>
                        </a:rPr>
                        <a:t>mobilité </a:t>
                      </a:r>
                      <a:r>
                        <a:rPr lang="fr-FR" sz="1800" kern="150" dirty="0">
                          <a:effectLst/>
                        </a:rPr>
                        <a:t>et systèmes embarqués ;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fr-FR" sz="1800" kern="150" dirty="0" smtClean="0">
                          <a:effectLst/>
                        </a:rPr>
                        <a:t>automatique </a:t>
                      </a:r>
                      <a:r>
                        <a:rPr lang="fr-FR" sz="1800" kern="150" dirty="0">
                          <a:effectLst/>
                        </a:rPr>
                        <a:t>et robotique.</a:t>
                      </a:r>
                      <a:endParaRPr lang="fr-FR" sz="1800" kern="150" dirty="0"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66850" y="3595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3958" rIns="91440" bIns="53958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YaHei" pitchFamily="34" charset="-122"/>
                <a:cs typeface="Mangal" pitchFamily="18" charset="0"/>
              </a:rPr>
              <a:t>S</a:t>
            </a:r>
            <a:r>
              <a:rPr kumimoji="0" lang="fr-FR" altLang="zh-CN" sz="1400" b="1" i="0" u="none" strike="noStrike" cap="none" normalizeH="0" baseline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YaHei" pitchFamily="34" charset="-122"/>
                <a:cs typeface="Mangal" pitchFamily="18" charset="0"/>
              </a:rPr>
              <a:t>ituation du projet dans son contexte</a:t>
            </a:r>
            <a:endParaRPr kumimoji="0" lang="fr-FR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icrosoft YaHei" pitchFamily="34" charset="-122"/>
              <a:cs typeface="Mangal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3</a:t>
            </a:fld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AC1E-8A21-40C3-BB50-F6F6A5A844CB}" type="datetime1">
              <a:rPr lang="fr-FR" smtClean="0"/>
              <a:t>15/11/2019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</a:t>
            </a:r>
            <a:r>
              <a:rPr lang="fr-FR" dirty="0" smtClean="0"/>
              <a:t>lusieurs </a:t>
            </a:r>
            <a:r>
              <a:rPr lang="fr-FR" dirty="0"/>
              <a:t>sous-ensembles 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sz="2800" b="1" dirty="0"/>
              <a:t>Détection / reconnaissance de plaques </a:t>
            </a:r>
            <a:r>
              <a:rPr lang="fr-FR" sz="2800" b="1" dirty="0" smtClean="0"/>
              <a:t>: </a:t>
            </a:r>
            <a:r>
              <a:rPr lang="fr-FR" sz="2800" dirty="0" smtClean="0"/>
              <a:t>Sous-systèmes </a:t>
            </a:r>
            <a:r>
              <a:rPr lang="fr-FR" sz="2800" dirty="0"/>
              <a:t>composés de Caméra(s) IP INFRAROUGE associées à un système Linux embarqué sur platine </a:t>
            </a:r>
            <a:r>
              <a:rPr lang="fr-FR" sz="2800" dirty="0" err="1"/>
              <a:t>Raspberry</a:t>
            </a:r>
            <a:r>
              <a:rPr lang="fr-FR" sz="2800" dirty="0"/>
              <a:t> Pi 3 + librairies spécialisées de traitement d’image et de reconnaissance de caractères (OCR) fournissant une liste d’immatriculation déchiffrées à un serveur </a:t>
            </a:r>
            <a:r>
              <a:rPr lang="fr-FR" sz="3200" dirty="0"/>
              <a:t>HTTP </a:t>
            </a:r>
            <a:r>
              <a:rPr lang="fr-FR" sz="2800" dirty="0" smtClean="0"/>
              <a:t>.</a:t>
            </a:r>
          </a:p>
          <a:p>
            <a:pPr marL="0" lvl="0" indent="0">
              <a:buNone/>
            </a:pPr>
            <a:endParaRPr lang="fr-FR" sz="2800" dirty="0"/>
          </a:p>
          <a:p>
            <a:r>
              <a:rPr lang="fr-FR" sz="2800" b="1" dirty="0"/>
              <a:t>Traitement </a:t>
            </a:r>
            <a:r>
              <a:rPr lang="fr-FR" sz="2800" b="1" dirty="0" smtClean="0"/>
              <a:t>: </a:t>
            </a:r>
            <a:r>
              <a:rPr lang="fr-FR" sz="2800" dirty="0" smtClean="0"/>
              <a:t>PC </a:t>
            </a:r>
            <a:r>
              <a:rPr lang="fr-FR" sz="2800" dirty="0"/>
              <a:t>sous Linux + serveur de base de </a:t>
            </a:r>
            <a:r>
              <a:rPr lang="fr-FR" sz="2800" dirty="0" smtClean="0"/>
              <a:t>données - Serveur </a:t>
            </a:r>
            <a:r>
              <a:rPr lang="fr-FR" sz="2800" dirty="0"/>
              <a:t>HTTP + PHP interrogeant la base de données pour contrôler l’accès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b="1" dirty="0" smtClean="0"/>
              <a:t>Contrôleurs </a:t>
            </a:r>
            <a:r>
              <a:rPr lang="fr-FR" sz="2800" b="1" dirty="0"/>
              <a:t>d’ouvrant </a:t>
            </a:r>
            <a:r>
              <a:rPr lang="fr-FR" sz="2800" b="1" dirty="0" smtClean="0"/>
              <a:t>: </a:t>
            </a:r>
            <a:r>
              <a:rPr lang="fr-FR" sz="2800" dirty="0" smtClean="0"/>
              <a:t>Interface Ethernet/relais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b="1" dirty="0"/>
              <a:t>Poste de gestion </a:t>
            </a:r>
            <a:r>
              <a:rPr lang="fr-FR" sz="2800" b="1" dirty="0" smtClean="0"/>
              <a:t>: </a:t>
            </a:r>
            <a:r>
              <a:rPr lang="fr-FR" sz="2800" dirty="0" smtClean="0"/>
              <a:t>Pc </a:t>
            </a:r>
            <a:r>
              <a:rPr lang="fr-FR" sz="2800" dirty="0"/>
              <a:t>+ logiciel permettant </a:t>
            </a:r>
          </a:p>
          <a:p>
            <a:pPr lvl="1"/>
            <a:r>
              <a:rPr lang="fr-FR" dirty="0"/>
              <a:t>de gérer les accès autorisés</a:t>
            </a:r>
          </a:p>
          <a:p>
            <a:pPr lvl="1"/>
            <a:r>
              <a:rPr lang="fr-FR" dirty="0"/>
              <a:t>de consulter les journaux des accès</a:t>
            </a:r>
          </a:p>
          <a:p>
            <a:pPr lvl="1"/>
            <a:r>
              <a:rPr lang="fr-FR" dirty="0"/>
              <a:t>de mettre à jour les immatriculations autorisées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5CCD-2DC4-4DBC-AE27-CBD7E46BDBCC}" type="datetime1">
              <a:rPr lang="fr-FR" smtClean="0"/>
              <a:t>15/11/2019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Cas d’utilisation inclus : répartition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206638" cy="438943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36912"/>
            <a:ext cx="492760" cy="259143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5</a:t>
            </a:fld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361-126A-4BCC-AF49-7C5AF9A6816F}" type="datetime1">
              <a:rPr lang="fr-FR" smtClean="0"/>
              <a:t>15/11/2019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</a:t>
            </a:r>
            <a:r>
              <a:rPr lang="fr-FR" b="1" dirty="0" smtClean="0"/>
              <a:t>U : Accéder avec immatriculation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412776"/>
            <a:ext cx="8229600" cy="4200147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75521"/>
              </p:ext>
            </p:extLst>
          </p:nvPr>
        </p:nvGraphicFramePr>
        <p:xfrm>
          <a:off x="539552" y="5301208"/>
          <a:ext cx="8136904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705678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fr-FR" sz="1200" kern="150" dirty="0">
                          <a:effectLst/>
                        </a:rPr>
                        <a:t>Résumé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fr-FR" sz="1200" kern="150" dirty="0">
                          <a:effectLst/>
                        </a:rPr>
                        <a:t>La caméra filme en continu l’entrée du </a:t>
                      </a:r>
                      <a:r>
                        <a:rPr lang="fr-FR" sz="1200" kern="150" dirty="0" smtClean="0">
                          <a:effectLst/>
                        </a:rPr>
                        <a:t>parking. L’utilisateur </a:t>
                      </a:r>
                      <a:r>
                        <a:rPr lang="fr-FR" sz="1200" kern="150" dirty="0">
                          <a:effectLst/>
                        </a:rPr>
                        <a:t>présente son véhicule.</a:t>
                      </a:r>
                    </a:p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fr-FR" sz="1200" kern="150" dirty="0">
                          <a:effectLst/>
                        </a:rPr>
                        <a:t>La caméra capture les images de l’avant du véhicule</a:t>
                      </a:r>
                      <a:r>
                        <a:rPr lang="fr-FR" sz="1200" kern="150" dirty="0" smtClean="0">
                          <a:effectLst/>
                        </a:rPr>
                        <a:t>. </a:t>
                      </a:r>
                      <a:endParaRPr lang="fr-FR" sz="1200" kern="150" dirty="0">
                        <a:effectLst/>
                      </a:endParaRPr>
                    </a:p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fr-FR" sz="1200" kern="150" dirty="0">
                          <a:effectLst/>
                        </a:rPr>
                        <a:t>La plaque d’immatriculation est isolée</a:t>
                      </a:r>
                      <a:r>
                        <a:rPr lang="fr-FR" sz="1200" kern="150" dirty="0" smtClean="0">
                          <a:effectLst/>
                        </a:rPr>
                        <a:t>. L’immatriculation </a:t>
                      </a:r>
                      <a:r>
                        <a:rPr lang="fr-FR" sz="1200" kern="150" dirty="0">
                          <a:effectLst/>
                        </a:rPr>
                        <a:t>est extraite par OCR.</a:t>
                      </a:r>
                    </a:p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fr-FR" sz="1200" kern="150" dirty="0">
                          <a:effectLst/>
                        </a:rPr>
                        <a:t>L’immatriculation est vérifiée auprès du serveur de base de données.</a:t>
                      </a:r>
                    </a:p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fr-FR" sz="1200" kern="150" dirty="0">
                          <a:effectLst/>
                        </a:rPr>
                        <a:t>Si  l’accès est autorisé, l’ordre d’ouverture est transmis au système de commande du portail.</a:t>
                      </a:r>
                    </a:p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fr-FR" sz="1200" kern="150" dirty="0">
                          <a:effectLst/>
                        </a:rPr>
                        <a:t>L’accès est enregistré dans la base de données.</a:t>
                      </a:r>
                      <a:endParaRPr lang="fr-FR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71755" marR="71755" marT="0" marB="0"/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6</a:t>
            </a:fld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F77F-94AC-478F-B913-73E6C303C6A2}" type="datetime1">
              <a:rPr lang="fr-FR" smtClean="0"/>
              <a:t>15/11/2019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CU</a:t>
            </a:r>
            <a:r>
              <a:rPr lang="fr-FR" b="1" dirty="0"/>
              <a:t> : Enregistrer </a:t>
            </a:r>
            <a:r>
              <a:rPr lang="fr-FR" b="1" dirty="0" smtClean="0"/>
              <a:t>immatriculation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484785"/>
            <a:ext cx="7632848" cy="483981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7</a:t>
            </a:fld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7A3D-C733-4F82-9152-003D18786EE0}" type="datetime1">
              <a:rPr lang="fr-FR" smtClean="0"/>
              <a:t>15/11/2019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 anchor="t">
            <a:normAutofit/>
          </a:bodyPr>
          <a:lstStyle/>
          <a:p>
            <a:r>
              <a:rPr lang="fr-FR" sz="2400" b="1" dirty="0"/>
              <a:t>C</a:t>
            </a:r>
            <a:r>
              <a:rPr lang="fr-FR" sz="2400" b="1" dirty="0" smtClean="0"/>
              <a:t>U</a:t>
            </a:r>
            <a:r>
              <a:rPr lang="fr-FR" sz="2400" b="1" dirty="0"/>
              <a:t> : Gérer les accès - Consulter les historiques des </a:t>
            </a:r>
            <a:r>
              <a:rPr lang="fr-FR" sz="2400" b="1" dirty="0" smtClean="0"/>
              <a:t>accès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124745"/>
            <a:ext cx="8064895" cy="51998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616530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Les cas gestion des utilisateurs et saisie / modification des immatriculations sont basés sur des formulaires comme la consultation des historiques d’accès.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8</a:t>
            </a:fld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1A80-2655-4D1F-92C0-C151B2656D6E}" type="datetime1">
              <a:rPr lang="fr-FR" smtClean="0"/>
              <a:t>15/11/2019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d’analyse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015331"/>
            <a:ext cx="5448300" cy="42291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9</a:t>
            </a:fld>
            <a:endParaRPr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6F2D-4BFD-487D-967A-274399E81528}" type="datetime1">
              <a:rPr lang="fr-FR" smtClean="0"/>
              <a:t>15/11/2019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Gilles Monteil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388</TotalTime>
  <Words>1123</Words>
  <Application>Microsoft Office PowerPoint</Application>
  <PresentationFormat>Affichage à l'écran (4:3)</PresentationFormat>
  <Paragraphs>426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Formation</vt:lpstr>
      <vt:lpstr>PARK-LPO - CONTROLE D’ACCES PARKING   </vt:lpstr>
      <vt:lpstr>Présentation du projet</vt:lpstr>
      <vt:lpstr>Synoptique</vt:lpstr>
      <vt:lpstr>Plusieurs sous-ensembles </vt:lpstr>
      <vt:lpstr>Cas d’utilisation inclus : répartition</vt:lpstr>
      <vt:lpstr>CU : Accéder avec immatriculation</vt:lpstr>
      <vt:lpstr>CU : Enregistrer immatriculation</vt:lpstr>
      <vt:lpstr>CU : Gérer les accès - Consulter les historiques des accès</vt:lpstr>
      <vt:lpstr>Classes d’analyse</vt:lpstr>
      <vt:lpstr>Principe Version 1 </vt:lpstr>
      <vt:lpstr>Diagramme de déploiement Version 1</vt:lpstr>
      <vt:lpstr>Contraintes de réalisation</vt:lpstr>
      <vt:lpstr>Exigences  qualité  à  respecter  </vt:lpstr>
      <vt:lpstr>Qualité des productions :</vt:lpstr>
      <vt:lpstr>Tâches étudiant 1</vt:lpstr>
      <vt:lpstr>Tâches étudiant 2</vt:lpstr>
      <vt:lpstr>Tâches étudiant 3</vt:lpstr>
      <vt:lpstr>Compétences terminales évaluées :</vt:lpstr>
      <vt:lpstr>Planification</vt:lpstr>
      <vt:lpstr>Conditions d’évaluation pour l’épreuve E6-2</vt:lpstr>
      <vt:lpstr>PARK-LPO - CONTROLE D’ACCES PARKING   </vt:lpstr>
      <vt:lpstr>Principe Version 2</vt:lpstr>
      <vt:lpstr>Diagramme de déploiement Version 2</vt:lpstr>
      <vt:lpstr>Transfert / Exécution de l’application d’administration / de saisie de l’immatriculation et de la gestion des utilisateurs :</vt:lpstr>
      <vt:lpstr>Tâches étudiant 1</vt:lpstr>
      <vt:lpstr>Tâches étudiant 2</vt:lpstr>
      <vt:lpstr>Tâches étudiant 3</vt:lpstr>
      <vt:lpstr>Merci de votre attention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PARK-LPO - CONTROLE D’ACCES PARKING</dc:title>
  <dc:creator>gm</dc:creator>
  <cp:lastModifiedBy>gm</cp:lastModifiedBy>
  <cp:revision>34</cp:revision>
  <dcterms:created xsi:type="dcterms:W3CDTF">2019-11-15T14:21:06Z</dcterms:created>
  <dcterms:modified xsi:type="dcterms:W3CDTF">2019-11-15T20:49:40Z</dcterms:modified>
</cp:coreProperties>
</file>