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7" r:id="rId8"/>
    <p:sldId id="268" r:id="rId9"/>
    <p:sldId id="263" r:id="rId10"/>
    <p:sldId id="269" r:id="rId11"/>
    <p:sldId id="270" r:id="rId12"/>
    <p:sldId id="266" r:id="rId13"/>
    <p:sldId id="26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drick metza" initials="lm" lastIdx="1" clrIdx="0">
    <p:extLst>
      <p:ext uri="{19B8F6BF-5375-455C-9EA6-DF929625EA0E}">
        <p15:presenceInfo xmlns:p15="http://schemas.microsoft.com/office/powerpoint/2012/main" userId="bcc0d681f58b0e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7D71B-003B-468D-A533-82BCB5FA7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37A5A0-2376-4AC5-A10D-940FF2F78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95F76-3265-44DA-9D32-023B0AC0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A72A6B-D339-450F-A33B-8BF9D14C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00CFE1-645E-4D88-ABF9-55689591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4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BD3A5-B073-48E0-990C-6F6F4BB5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C5B7F1-1ED8-4596-8305-6E6811212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ADB473-8E3E-408C-A3D7-38CE0FBC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8B1428-BF2F-469B-A0F3-F88B6F32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9EB4A-283D-431B-A784-1CFA3239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95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A4F0E9-B398-424E-A1DA-7DFFBA4BA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6E7525-61E5-4868-ABE5-3BDBA9D14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DDD679-8928-4D1C-95DB-4DD8DD01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7B2C7-3B3B-486E-B796-38BE1C10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A143F8-92C7-4214-898B-09E43BBB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77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182A9-991F-4A12-B4F4-BDD31776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F9061-E3E2-468A-AE42-E178B1B8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32057-103F-43D2-AC9D-EE8322C0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1E547-F353-4263-BF02-1DAC80C3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57DE09-5F4D-42FC-84F5-1B42FBB0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37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B9679-958A-4637-B56F-E4729000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7B6BDA-3286-4D1E-9E94-4E9C830E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542D5D-9213-4CA5-8453-377F3C30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A296BD-D542-48F6-95C5-DB439388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CF80C-BF1F-4C96-B8C7-3143558C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52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2042F-CC7D-4046-B013-9FCDEB70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4A429-CE82-4351-B0EF-73D4A07E5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4BBD0D-D281-4862-B12D-368665579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A540C9-1BF0-41B3-AAE4-0323142D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2972F-C863-4AEF-8879-F3D83C6E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FC7C88-3A8A-4D23-99EC-1410119C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40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36655-9FC8-47F5-819F-4E36A813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83837B-B40C-4F86-8E1A-C1B1301FF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299EFE-E597-407E-8A91-AC4760889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DC0DDD-60A7-488B-A8B0-EE3C1B99A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E67151-00F0-40E9-BE3D-085F44EDD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33F3CF9-7CFB-4DDB-B221-51E04B05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2DEF86-22E6-47B5-9082-88667F29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16F8E6-F4B6-452F-B7FF-9FDD9A58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BF4BA-5DDB-4BB2-A031-3DC8894D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E01AE6-E5A5-4B78-8220-63FC3D47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F09AFB-0972-48E5-A9B3-30E7418C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5C27C5-3912-4452-8804-D48E168E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2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26DF8B-0660-45FC-9739-0F282FA4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E64297-9FE3-46F6-813A-E38B679E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31B63F-4E82-406A-8441-14556B44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08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5CC7E-51CC-48E0-9FE7-8FB55B16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F8D12-7E02-4B8D-B524-F5CD8139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AFA64A-F921-40AC-82CF-88DADF2A0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756158-64C0-4AEC-B5E5-7017DC5A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3E5224-1F92-4BF3-A0F6-E617FA28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03EAB0-8857-4D9F-8197-C7CDCEE9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18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157C0-01A9-47C4-9C83-D12B00FC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2C60C4-32ED-48E5-9133-A7D93D720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A99E97-4665-497A-8F9B-696BF27AD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C30080-E488-4F20-8F01-C42FDAC5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5B9DF-FE78-40BB-BD10-B7388A1D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D049C5-ADC9-4001-B73E-74C27B29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57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F34701-D7BC-41FE-AFDE-81B2EA6C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A6806-CD58-4189-B50C-CE2C0E5BD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1DC991-F55A-4BC6-9F9E-F7C2FD4BE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37A6-0C94-4BE9-B714-1239DEB59EEE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A808A3-7718-49AB-8EAE-89D3527AA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BA89E0-978A-4F24-BF4D-77DD4B42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8EA17-082B-494B-A22E-92874CDB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7953"/>
          </a:xfrm>
        </p:spPr>
        <p:txBody>
          <a:bodyPr>
            <a:noAutofit/>
          </a:bodyPr>
          <a:lstStyle/>
          <a:p>
            <a:pPr algn="ctr"/>
            <a:r>
              <a:rPr lang="fr-FR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CDC</a:t>
            </a:r>
          </a:p>
        </p:txBody>
      </p:sp>
    </p:spTree>
    <p:extLst>
      <p:ext uri="{BB962C8B-B14F-4D97-AF65-F5344CB8AC3E}">
        <p14:creationId xmlns:p14="http://schemas.microsoft.com/office/powerpoint/2010/main" val="617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2D154-C885-4632-9315-1B291B40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13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REMOTE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E004C-1001-4D41-99DD-CBBC6CF53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6293139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BE19BD6-79CB-4731-92BE-54E0E3080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32497"/>
              </p:ext>
            </p:extLst>
          </p:nvPr>
        </p:nvGraphicFramePr>
        <p:xfrm>
          <a:off x="838200" y="969009"/>
          <a:ext cx="10688782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391">
                  <a:extLst>
                    <a:ext uri="{9D8B030D-6E8A-4147-A177-3AD203B41FA5}">
                      <a16:colId xmlns:a16="http://schemas.microsoft.com/office/drawing/2014/main" val="294713156"/>
                    </a:ext>
                  </a:extLst>
                </a:gridCol>
                <a:gridCol w="5344391">
                  <a:extLst>
                    <a:ext uri="{9D8B030D-6E8A-4147-A177-3AD203B41FA5}">
                      <a16:colId xmlns:a16="http://schemas.microsoft.com/office/drawing/2014/main" val="1728652282"/>
                    </a:ext>
                  </a:extLst>
                </a:gridCol>
              </a:tblGrid>
              <a:tr h="5212485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Code du récepteur /* Réception infrarouge de l'émetteur à 2 boutons la réception d'un code augmente la luminosité de la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(PWM sur 5), l'autre la baisse*/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Irremote.h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5;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puissance = 0; //intensité de la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broche_reception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11; // broche utilisée pour la réception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IRrecv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reception_ir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broche_reception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 // crée une instance nommée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reception_ir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decode_results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decode_ir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 // variable de stockage des données reçues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long touche=0; //Contient le code de la touche utilisée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setup(){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Serial.begin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(9600);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reception_ir.enableIRIn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(); // démarre la réception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pinMode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led,OUTPUT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</a:p>
                    <a:p>
                      <a:endParaRPr lang="fr-FR" sz="1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(){ 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if 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reception_ir.decode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decode_ir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)){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touche=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decode_ir.value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Serial.println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touche,HEX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if (touche==0xFB2AD5){   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puissance+=50;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}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if (touche==0xFB6897){    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puissance-=50; 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   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Serial.println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(puissance);  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(puissance&lt;0){puissance=0;}  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(puissance&gt;255){puissance=255;}   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Serial.println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(puissance);   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analogWrite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led,puissance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   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delay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(500);  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reception_ir.resume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(); // remise à 0, en attendant le code suivant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65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30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E78EC-492A-4785-85DC-B7DFE0AB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pPr algn="ctr"/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IR_Send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6718A65-FF99-455E-8F96-DA44F939B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87249"/>
              </p:ext>
            </p:extLst>
          </p:nvPr>
        </p:nvGraphicFramePr>
        <p:xfrm>
          <a:off x="838200" y="1108363"/>
          <a:ext cx="10515600" cy="5384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1098691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92592970"/>
                    </a:ext>
                  </a:extLst>
                </a:gridCol>
              </a:tblGrid>
              <a:tr h="5384511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Code de l'émetteur /*  Emission infrarouge avec 2 boutons pour envoyer 2 codes, l'un pour baisser, l'autre pour augmenter la luminosité  Diode IR sur 3 obligatoire , avec 100 ohms(biblio)  une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s'allume au moment de l'envoi*/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Irremote.h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fr-FR" sz="1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IRsend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emission_ir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 // crée une instance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byte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=7;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byte inter1=6;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byte inter2=9;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byte etat_inter1=0;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byte etat_inter2=0;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setup(){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pinMode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led,OUTPUT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pinMode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(inter1,INPUT_PULLUP); // les inters sont en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pull_up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interne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donc 1 ouvert 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pinMode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(inter2,INPUT_PULLUP);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(){ 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etat_inter1=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digitalRead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(inter1); 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etat_inter2=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digitalRead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(inter2); 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(etat_inter1==0){    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digitalWrite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led,HIGH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    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emission_ir.sendNEC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(0xFB2AD5, 32);       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delay(500);     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digitalWrite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led,LOW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}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if (etat_inter2==0){  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digitalWrite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led,HIGH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    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emission_ir.sendNEC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(0xFB6897, 32);     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delay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(500);    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digitalWrite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led,LOW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94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88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ADE5D-7923-40B3-A971-93992673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VI-Organisation 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6E295B3-0B39-41E9-9934-F1A88639D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039910"/>
              </p:ext>
            </p:extLst>
          </p:nvPr>
        </p:nvGraphicFramePr>
        <p:xfrm>
          <a:off x="838200" y="1825624"/>
          <a:ext cx="10515600" cy="371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873940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796656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1967242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806261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0245996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40750437"/>
                    </a:ext>
                  </a:extLst>
                </a:gridCol>
              </a:tblGrid>
              <a:tr h="60456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10/02/2020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11/02/2020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17/02/2020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2/03/2020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23/03/2020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30/03/2020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73859"/>
                  </a:ext>
                </a:extLst>
              </a:tr>
              <a:tr h="604562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-Réception du document d'expression du besoin et première lecture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Et découverte du groupe de travail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-Rechercher du fonctionnement du protocole Ir</a:t>
                      </a: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répartition des taches entre étudiant.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Je suis l’étudiant 1.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Installation de l'ide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Arduino,Eclipse,turtle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git, Doxygen,putty.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Création de la clef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ssh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sur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Réalisation de la fonctionnalité wifi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access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Installation/apprentissage de git.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compréhensions de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doxygen</a:t>
                      </a: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Utilisation de Discord.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Première revue de projet.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49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64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74B59-43DA-40C3-B85C-870B0E42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VII-Déploiement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AFF12AD-2AA4-4302-96AD-E1595ED50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159" y="1797965"/>
            <a:ext cx="9351681" cy="405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5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B3EB9-B75E-4928-9365-D5C6AFE3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B3456E-A94C-460C-8855-6C3CA9F6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0667"/>
            <a:ext cx="10515600" cy="378004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I-Compréhension  du projet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II-Analyse UML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III-Outils employé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IV-Répartitions du travail dans l’équipe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V-Recherche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VI-Organisation 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VII-Déploiement</a:t>
            </a:r>
          </a:p>
          <a:p>
            <a:pPr marL="0" indent="0" algn="ctr">
              <a:buNone/>
            </a:pP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A34E6-9123-41C1-B71A-6E281CE7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I-Compréhension du projet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5621CD-EFA9-4FAE-A5ED-3FEC9403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Problématique: Comment réduire les couts énergétiques attribués à l’oublie de l’arrêt des systèmes de climatisations par les professeurs en fin de journée ?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Horaire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Contrôle à distance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Température</a:t>
            </a:r>
          </a:p>
        </p:txBody>
      </p:sp>
    </p:spTree>
    <p:extLst>
      <p:ext uri="{BB962C8B-B14F-4D97-AF65-F5344CB8AC3E}">
        <p14:creationId xmlns:p14="http://schemas.microsoft.com/office/powerpoint/2010/main" val="17087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D1E35-160D-496B-A949-A43C693D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II-Analyse UML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FA93F7-85C7-45DC-AE36-B54696BE6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982" y="1231044"/>
            <a:ext cx="8132618" cy="494591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FD6A630-9F03-40BB-A0A9-100AC6D6E7D6}"/>
              </a:ext>
            </a:extLst>
          </p:cNvPr>
          <p:cNvSpPr txBox="1"/>
          <p:nvPr/>
        </p:nvSpPr>
        <p:spPr>
          <a:xfrm>
            <a:off x="1717964" y="1616425"/>
            <a:ext cx="159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Etudiant 1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9F5AE8-7CD0-4A02-A18A-FD66616C465E}"/>
              </a:ext>
            </a:extLst>
          </p:cNvPr>
          <p:cNvSpPr txBox="1"/>
          <p:nvPr/>
        </p:nvSpPr>
        <p:spPr>
          <a:xfrm>
            <a:off x="3865418" y="1046378"/>
            <a:ext cx="131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A76F494-C5AD-4E39-8FEB-766D88E1ED0A}"/>
              </a:ext>
            </a:extLst>
          </p:cNvPr>
          <p:cNvSpPr txBox="1"/>
          <p:nvPr/>
        </p:nvSpPr>
        <p:spPr>
          <a:xfrm>
            <a:off x="5777346" y="2216726"/>
            <a:ext cx="149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Etudiant 1,2,3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3CF870F-5259-4716-93DD-360CFA760353}"/>
              </a:ext>
            </a:extLst>
          </p:cNvPr>
          <p:cNvSpPr txBox="1"/>
          <p:nvPr/>
        </p:nvSpPr>
        <p:spPr>
          <a:xfrm>
            <a:off x="2937163" y="3893127"/>
            <a:ext cx="142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CF05F3F-1C4C-41E4-9DDA-3D01DFA4B58A}"/>
              </a:ext>
            </a:extLst>
          </p:cNvPr>
          <p:cNvSpPr txBox="1"/>
          <p:nvPr/>
        </p:nvSpPr>
        <p:spPr>
          <a:xfrm>
            <a:off x="5680363" y="4262459"/>
            <a:ext cx="149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Etudiant 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1C385BF-8EE9-4B78-810A-8659E75F3274}"/>
              </a:ext>
            </a:extLst>
          </p:cNvPr>
          <p:cNvSpPr txBox="1"/>
          <p:nvPr/>
        </p:nvSpPr>
        <p:spPr>
          <a:xfrm>
            <a:off x="8035636" y="2951018"/>
            <a:ext cx="14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Etudiant 3</a:t>
            </a:r>
          </a:p>
        </p:txBody>
      </p:sp>
    </p:spTree>
    <p:extLst>
      <p:ext uri="{BB962C8B-B14F-4D97-AF65-F5344CB8AC3E}">
        <p14:creationId xmlns:p14="http://schemas.microsoft.com/office/powerpoint/2010/main" val="348432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7EB4C-8FF2-46C8-BD53-9DE15C9D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III-Outils employé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26AF99-CE44-4B20-9B1D-A9735EF9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ESP8266 / Esp32,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Lora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err="1"/>
              <a:t>IRLab</a:t>
            </a:r>
            <a:r>
              <a:rPr lang="fr-FR" dirty="0"/>
              <a:t> </a:t>
            </a:r>
            <a:r>
              <a:rPr lang="fr-FR" dirty="0" err="1"/>
              <a:t>Usb</a:t>
            </a:r>
            <a:r>
              <a:rPr lang="fr-FR" dirty="0"/>
              <a:t> Infra Red Toy V2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IrKit</a:t>
            </a:r>
            <a:endParaRPr lang="fr-FR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Eclipse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Arduini</a:t>
            </a:r>
            <a:r>
              <a:rPr lang="fr-FR" dirty="0"/>
              <a:t> Ide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Git/</a:t>
            </a:r>
            <a:r>
              <a:rPr lang="fr-FR" dirty="0" err="1"/>
              <a:t>GitLab</a:t>
            </a:r>
            <a:r>
              <a:rPr lang="fr-FR" dirty="0"/>
              <a:t>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Doxygen</a:t>
            </a:r>
            <a:endParaRPr lang="fr-FR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Climatiseur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Télécommande IR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Smartphone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Capteur température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65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82044-0D4D-482D-B1BD-063C8F0E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IV-Répartitions du travail dans l’équipe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Etudiant 1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A4AA6B9-4365-4173-A70C-EFC6BA547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769" y="1236319"/>
            <a:ext cx="8636329" cy="35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9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AC134-9EAD-473D-8DBF-384AAB6D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268865"/>
            <a:ext cx="8763000" cy="77022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Etudiant 2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DE92D6-422C-44C5-B38C-10D0E16C4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365519"/>
          </a:xfrm>
        </p:spPr>
        <p:txBody>
          <a:bodyPr>
            <a:no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Idée:</a:t>
            </a:r>
          </a:p>
          <a:p>
            <a:r>
              <a:rPr lang="fr-FR" sz="1400" dirty="0">
                <a:solidFill>
                  <a:schemeClr val="tx1"/>
                </a:solidFill>
              </a:rPr>
              <a:t>Transmettre info capteur: </a:t>
            </a:r>
          </a:p>
          <a:p>
            <a:r>
              <a:rPr lang="fr-FR" sz="1400" dirty="0">
                <a:solidFill>
                  <a:schemeClr val="tx1"/>
                </a:solidFill>
              </a:rPr>
              <a:t>Recherche de capteur de température ( thermomètre connecté). </a:t>
            </a:r>
          </a:p>
          <a:p>
            <a:r>
              <a:rPr lang="fr-FR" sz="1400" dirty="0">
                <a:solidFill>
                  <a:schemeClr val="tx1"/>
                </a:solidFill>
              </a:rPr>
              <a:t>Recherche sur le code USSD: </a:t>
            </a:r>
          </a:p>
          <a:p>
            <a:r>
              <a:rPr lang="fr-FR" sz="1400" dirty="0">
                <a:solidFill>
                  <a:schemeClr val="tx1"/>
                </a:solidFill>
              </a:rPr>
              <a:t>Comment transmettre les information a un téléphone </a:t>
            </a:r>
            <a:r>
              <a:rPr lang="fr-FR" sz="1400" dirty="0" err="1">
                <a:solidFill>
                  <a:schemeClr val="tx1"/>
                </a:solidFill>
              </a:rPr>
              <a:t>android</a:t>
            </a:r>
            <a:r>
              <a:rPr lang="fr-FR" sz="1400" dirty="0">
                <a:solidFill>
                  <a:schemeClr val="tx1"/>
                </a:solidFill>
              </a:rPr>
              <a:t> </a:t>
            </a:r>
          </a:p>
          <a:p>
            <a:r>
              <a:rPr lang="fr-FR" sz="1400" dirty="0">
                <a:solidFill>
                  <a:schemeClr val="tx1"/>
                </a:solidFill>
              </a:rPr>
              <a:t>Recherche sur les logiciel pour créer une interface sur le smartphone: </a:t>
            </a:r>
            <a:r>
              <a:rPr lang="fr-FR" sz="1400" dirty="0" err="1">
                <a:solidFill>
                  <a:schemeClr val="tx1"/>
                </a:solidFill>
              </a:rPr>
              <a:t>qt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creator</a:t>
            </a:r>
            <a:r>
              <a:rPr lang="fr-FR" sz="1400" dirty="0">
                <a:solidFill>
                  <a:schemeClr val="tx1"/>
                </a:solidFill>
              </a:rPr>
              <a:t> </a:t>
            </a:r>
          </a:p>
          <a:p>
            <a:r>
              <a:rPr lang="fr-FR" sz="1400" dirty="0">
                <a:solidFill>
                  <a:schemeClr val="tx1"/>
                </a:solidFill>
              </a:rPr>
              <a:t>Problème rencontré: avoir un accès constant à la wifi pour recevoir les info du capteur  et effectuer la  commande d’</a:t>
            </a:r>
            <a:r>
              <a:rPr lang="fr-FR" sz="1400" dirty="0" err="1">
                <a:solidFill>
                  <a:schemeClr val="tx1"/>
                </a:solidFill>
              </a:rPr>
              <a:t>arret</a:t>
            </a:r>
            <a:r>
              <a:rPr lang="fr-FR" sz="1400" dirty="0">
                <a:solidFill>
                  <a:schemeClr val="tx1"/>
                </a:solidFill>
              </a:rPr>
              <a:t>  de la clim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ABA026A-51C8-4443-8ABF-6F4C3B37581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62708" y="1039091"/>
            <a:ext cx="8453884" cy="303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4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42448-59AD-4660-983D-F642EFE12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159"/>
            <a:ext cx="9144000" cy="83112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Etudiant 3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A4FF2BE-ABC3-4193-B560-C1E6F2CC1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96980"/>
          </a:xfrm>
        </p:spPr>
        <p:txBody>
          <a:bodyPr>
            <a:normAutofit/>
          </a:bodyPr>
          <a:lstStyle/>
          <a:p>
            <a:pPr algn="l"/>
            <a:r>
              <a:rPr lang="fr-FR" sz="2600" dirty="0"/>
              <a:t>Idée : </a:t>
            </a:r>
          </a:p>
          <a:p>
            <a:pPr algn="l"/>
            <a:r>
              <a:rPr lang="fr-FR" sz="2600" dirty="0"/>
              <a:t>Utilisation de MySQL</a:t>
            </a:r>
          </a:p>
          <a:p>
            <a:pPr algn="l"/>
            <a:r>
              <a:rPr lang="fr-FR" sz="2600" dirty="0"/>
              <a:t>Et de GTKMM</a:t>
            </a:r>
          </a:p>
          <a:p>
            <a:pPr algn="l"/>
            <a:r>
              <a:rPr lang="fr-FR" sz="2600" dirty="0"/>
              <a:t>Difficulté rencontrer : </a:t>
            </a:r>
          </a:p>
          <a:p>
            <a:pPr algn="l"/>
            <a:r>
              <a:rPr lang="fr-FR" sz="2600" dirty="0"/>
              <a:t>Installation des </a:t>
            </a:r>
            <a:r>
              <a:rPr lang="fr-FR" sz="2600" dirty="0" err="1"/>
              <a:t>different</a:t>
            </a:r>
            <a:r>
              <a:rPr lang="fr-FR" sz="2600" dirty="0"/>
              <a:t> logicielle</a:t>
            </a:r>
          </a:p>
          <a:p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8743128-1158-4EE4-AD6B-A8DF404AEE1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048000" y="1531937"/>
            <a:ext cx="60960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1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1189D-6455-4170-A21A-0FBB562A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V-Recherche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2559328-168F-4D3D-9DCB-D235E7951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256" y="1592972"/>
            <a:ext cx="5578914" cy="23145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A1DC749-4631-410A-8B30-B6D8F090AE16}"/>
              </a:ext>
            </a:extLst>
          </p:cNvPr>
          <p:cNvSpPr txBox="1"/>
          <p:nvPr/>
        </p:nvSpPr>
        <p:spPr>
          <a:xfrm>
            <a:off x="2835965" y="3907552"/>
            <a:ext cx="652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b="1" dirty="0"/>
              <a:t>Difficultés rencontrées :</a:t>
            </a:r>
          </a:p>
          <a:p>
            <a:r>
              <a:rPr lang="fr-FR" dirty="0"/>
              <a:t>trouver la bonne librairie IR</a:t>
            </a:r>
            <a:br>
              <a:rPr lang="fr-FR" dirty="0"/>
            </a:br>
            <a:r>
              <a:rPr lang="fr-FR" dirty="0"/>
              <a:t>Trouver Comment </a:t>
            </a:r>
            <a:r>
              <a:rPr lang="fr-FR" dirty="0" err="1"/>
              <a:t>l'Ihm</a:t>
            </a:r>
            <a:r>
              <a:rPr lang="fr-FR" dirty="0"/>
              <a:t> va communiquer avec la clim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85871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792</Words>
  <Application>Microsoft Office PowerPoint</Application>
  <PresentationFormat>Grand écran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Thème Office</vt:lpstr>
      <vt:lpstr>PROJET CDC</vt:lpstr>
      <vt:lpstr>Sommaire</vt:lpstr>
      <vt:lpstr>I-Compréhension du projet </vt:lpstr>
      <vt:lpstr>II-Analyse UML </vt:lpstr>
      <vt:lpstr>III-Outils employé </vt:lpstr>
      <vt:lpstr>IV-Répartitions du travail dans l’équipe Etudiant 1 </vt:lpstr>
      <vt:lpstr>Etudiant 2</vt:lpstr>
      <vt:lpstr>Etudiant 3</vt:lpstr>
      <vt:lpstr>V-Recherche </vt:lpstr>
      <vt:lpstr>ir_ REMOTE</vt:lpstr>
      <vt:lpstr>IR_Send</vt:lpstr>
      <vt:lpstr>VI-Organisation  </vt:lpstr>
      <vt:lpstr>VII-Déploiement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CDC</dc:title>
  <dc:creator>lidrick metza</dc:creator>
  <cp:lastModifiedBy>lidrick metza</cp:lastModifiedBy>
  <cp:revision>40</cp:revision>
  <dcterms:created xsi:type="dcterms:W3CDTF">2020-03-26T15:05:09Z</dcterms:created>
  <dcterms:modified xsi:type="dcterms:W3CDTF">2020-04-05T16:20:16Z</dcterms:modified>
</cp:coreProperties>
</file>