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1" autoAdjust="0"/>
    <p:restoredTop sz="94660"/>
  </p:normalViewPr>
  <p:slideViewPr>
    <p:cSldViewPr snapToGrid="0">
      <p:cViewPr varScale="1">
        <p:scale>
          <a:sx n="80" d="100"/>
          <a:sy n="80"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20EBF1-5348-454B-8EDF-FE6281943F4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328703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20EBF1-5348-454B-8EDF-FE6281943F4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238895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20EBF1-5348-454B-8EDF-FE6281943F4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167930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20EBF1-5348-454B-8EDF-FE6281943F4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407843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20EBF1-5348-454B-8EDF-FE6281943F4C}" type="datetimeFigureOut">
              <a:rPr lang="en-US" smtClean="0"/>
              <a:t>12/3/18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1636281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20EBF1-5348-454B-8EDF-FE6281943F4C}"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1438284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20EBF1-5348-454B-8EDF-FE6281943F4C}" type="datetimeFigureOut">
              <a:rPr lang="en-US" smtClean="0"/>
              <a:t>12/3/18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372179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20EBF1-5348-454B-8EDF-FE6281943F4C}" type="datetimeFigureOut">
              <a:rPr lang="en-US" smtClean="0"/>
              <a:t>12/3/18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82733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20EBF1-5348-454B-8EDF-FE6281943F4C}" type="datetimeFigureOut">
              <a:rPr lang="en-US" smtClean="0"/>
              <a:t>12/3/18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165008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20EBF1-5348-454B-8EDF-FE6281943F4C}"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237635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20EBF1-5348-454B-8EDF-FE6281943F4C}" type="datetimeFigureOut">
              <a:rPr lang="en-US" smtClean="0"/>
              <a:t>12/3/18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DCA40-AAA1-4963-9D97-60355FEB75E8}" type="slidenum">
              <a:rPr lang="en-US" smtClean="0"/>
              <a:t>‹#›</a:t>
            </a:fld>
            <a:endParaRPr lang="en-US"/>
          </a:p>
        </p:txBody>
      </p:sp>
    </p:spTree>
    <p:extLst>
      <p:ext uri="{BB962C8B-B14F-4D97-AF65-F5344CB8AC3E}">
        <p14:creationId xmlns:p14="http://schemas.microsoft.com/office/powerpoint/2010/main" val="376587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0EBF1-5348-454B-8EDF-FE6281943F4C}" type="datetimeFigureOut">
              <a:rPr lang="en-US" smtClean="0"/>
              <a:t>12/3/18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BDCA40-AAA1-4963-9D97-60355FEB75E8}" type="slidenum">
              <a:rPr lang="en-US" smtClean="0"/>
              <a:t>‹#›</a:t>
            </a:fld>
            <a:endParaRPr lang="en-US"/>
          </a:p>
        </p:txBody>
      </p:sp>
    </p:spTree>
    <p:extLst>
      <p:ext uri="{BB962C8B-B14F-4D97-AF65-F5344CB8AC3E}">
        <p14:creationId xmlns:p14="http://schemas.microsoft.com/office/powerpoint/2010/main" val="1919040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GUFI</a:t>
            </a:r>
            <a:br>
              <a:rPr lang="en-US" dirty="0"/>
            </a:br>
            <a:r>
              <a:rPr lang="en-US" dirty="0"/>
              <a:t>Loading </a:t>
            </a:r>
            <a:r>
              <a:rPr lang="en-US" dirty="0" err="1"/>
              <a:t>Gufi</a:t>
            </a:r>
            <a:r>
              <a:rPr lang="en-US" dirty="0"/>
              <a:t> from GPFS Metadata</a:t>
            </a:r>
          </a:p>
        </p:txBody>
      </p:sp>
      <p:sp>
        <p:nvSpPr>
          <p:cNvPr id="3" name="Subtitle 2"/>
          <p:cNvSpPr>
            <a:spLocks noGrp="1"/>
          </p:cNvSpPr>
          <p:nvPr>
            <p:ph type="subTitle" idx="1"/>
          </p:nvPr>
        </p:nvSpPr>
        <p:spPr/>
        <p:txBody>
          <a:bodyPr/>
          <a:lstStyle/>
          <a:p>
            <a:r>
              <a:rPr lang="en-US" dirty="0"/>
              <a:t>12/2019</a:t>
            </a:r>
          </a:p>
        </p:txBody>
      </p:sp>
    </p:spTree>
    <p:extLst>
      <p:ext uri="{BB962C8B-B14F-4D97-AF65-F5344CB8AC3E}">
        <p14:creationId xmlns:p14="http://schemas.microsoft.com/office/powerpoint/2010/main" val="3305714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A757-048A-6C47-A11B-C3E004ED58B0}"/>
              </a:ext>
            </a:extLst>
          </p:cNvPr>
          <p:cNvSpPr>
            <a:spLocks noGrp="1"/>
          </p:cNvSpPr>
          <p:nvPr>
            <p:ph type="title"/>
          </p:nvPr>
        </p:nvSpPr>
        <p:spPr/>
        <p:txBody>
          <a:bodyPr/>
          <a:lstStyle/>
          <a:p>
            <a:r>
              <a:rPr lang="en-US" dirty="0"/>
              <a:t>Difference Processing</a:t>
            </a:r>
          </a:p>
        </p:txBody>
      </p:sp>
      <p:sp>
        <p:nvSpPr>
          <p:cNvPr id="3" name="Content Placeholder 2">
            <a:extLst>
              <a:ext uri="{FF2B5EF4-FFF2-40B4-BE49-F238E27FC236}">
                <a16:creationId xmlns:a16="http://schemas.microsoft.com/office/drawing/2014/main" id="{DF30432A-9E03-3C4F-8D9E-23F48DBE8D14}"/>
              </a:ext>
            </a:extLst>
          </p:cNvPr>
          <p:cNvSpPr>
            <a:spLocks noGrp="1"/>
          </p:cNvSpPr>
          <p:nvPr>
            <p:ph idx="1"/>
          </p:nvPr>
        </p:nvSpPr>
        <p:spPr>
          <a:xfrm>
            <a:off x="577516" y="1825625"/>
            <a:ext cx="10776284" cy="4351338"/>
          </a:xfrm>
        </p:spPr>
        <p:txBody>
          <a:bodyPr>
            <a:normAutofit fontScale="70000" lnSpcReduction="20000"/>
          </a:bodyPr>
          <a:lstStyle/>
          <a:p>
            <a:r>
              <a:rPr lang="en-US" dirty="0"/>
              <a:t>Parking lot </a:t>
            </a:r>
            <a:r>
              <a:rPr lang="en-US" dirty="0" err="1"/>
              <a:t>dir</a:t>
            </a:r>
            <a:r>
              <a:rPr lang="en-US" dirty="0"/>
              <a:t> is a directory off to the side not in the </a:t>
            </a:r>
            <a:r>
              <a:rPr lang="en-US" dirty="0" err="1"/>
              <a:t>gufi</a:t>
            </a:r>
            <a:r>
              <a:rPr lang="en-US" dirty="0"/>
              <a:t> tree to hold temporary directories that need to be moved but where they need to be moved to may not exist.</a:t>
            </a:r>
          </a:p>
          <a:p>
            <a:r>
              <a:rPr lang="en-US" dirty="0"/>
              <a:t>Transition is a transaction like set of info you must keep so you know where things are (in the tree or in the parking lot)</a:t>
            </a:r>
          </a:p>
          <a:p>
            <a:r>
              <a:rPr lang="en-US" dirty="0"/>
              <a:t>1) go thru suspects and move them to limbo </a:t>
            </a:r>
            <a:r>
              <a:rPr lang="en-US" dirty="0" err="1"/>
              <a:t>dir</a:t>
            </a:r>
            <a:r>
              <a:rPr lang="en-US" dirty="0"/>
              <a:t> with uniquified name for all rename/moves in descending destination path order update transition as you go, you must track that you moved some paths as you go as some moves may be lower in the tree below where you just moved  ( maybe this is better done in ascending order ?).</a:t>
            </a:r>
          </a:p>
          <a:p>
            <a:pPr lvl="1"/>
            <a:r>
              <a:rPr lang="en-US" dirty="0"/>
              <a:t>You now have all </a:t>
            </a:r>
            <a:r>
              <a:rPr lang="en-US" dirty="0" err="1"/>
              <a:t>dirs</a:t>
            </a:r>
            <a:r>
              <a:rPr lang="en-US" dirty="0"/>
              <a:t> (and the trees below them) connected to the parking lot </a:t>
            </a:r>
            <a:r>
              <a:rPr lang="en-US" dirty="0" err="1"/>
              <a:t>dir</a:t>
            </a:r>
            <a:r>
              <a:rPr lang="en-US" dirty="0"/>
              <a:t> if they have a new parent</a:t>
            </a:r>
          </a:p>
          <a:p>
            <a:r>
              <a:rPr lang="en-US" dirty="0"/>
              <a:t>2) do all deletes in ascending transition path order updating transition path as you go</a:t>
            </a:r>
          </a:p>
          <a:p>
            <a:pPr lvl="1"/>
            <a:r>
              <a:rPr lang="en-US" dirty="0"/>
              <a:t>Again, some of the directories you are deleting may be in the parking lot trees</a:t>
            </a:r>
          </a:p>
          <a:p>
            <a:r>
              <a:rPr lang="en-US" dirty="0"/>
              <a:t>3) do all moves/renames/additions in descending transition path order updating transition as you go</a:t>
            </a:r>
          </a:p>
          <a:p>
            <a:r>
              <a:rPr lang="en-US" dirty="0"/>
              <a:t>4) add/replace or update the </a:t>
            </a:r>
            <a:r>
              <a:rPr lang="en-US" dirty="0" err="1"/>
              <a:t>gufi</a:t>
            </a:r>
            <a:r>
              <a:rPr lang="en-US" dirty="0"/>
              <a:t> </a:t>
            </a:r>
            <a:r>
              <a:rPr lang="en-US" dirty="0" err="1"/>
              <a:t>db</a:t>
            </a:r>
            <a:r>
              <a:rPr lang="en-US" dirty="0"/>
              <a:t> for every directory you messed with except the deleted ones of course</a:t>
            </a:r>
          </a:p>
        </p:txBody>
      </p:sp>
    </p:spTree>
    <p:extLst>
      <p:ext uri="{BB962C8B-B14F-4D97-AF65-F5344CB8AC3E}">
        <p14:creationId xmlns:p14="http://schemas.microsoft.com/office/powerpoint/2010/main" val="2634043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444" y="365126"/>
            <a:ext cx="11267268" cy="938276"/>
          </a:xfrm>
        </p:spPr>
        <p:txBody>
          <a:bodyPr>
            <a:normAutofit fontScale="90000"/>
          </a:bodyPr>
          <a:lstStyle/>
          <a:p>
            <a:pPr algn="ctr"/>
            <a:r>
              <a:rPr lang="en-US" dirty="0"/>
              <a:t>Full </a:t>
            </a:r>
            <a:r>
              <a:rPr lang="en-US" dirty="0" err="1"/>
              <a:t>Gufi</a:t>
            </a:r>
            <a:r>
              <a:rPr lang="en-US" dirty="0"/>
              <a:t> Load from GPFS Metadata Walk Method</a:t>
            </a:r>
            <a:br>
              <a:rPr lang="en-US" dirty="0"/>
            </a:br>
            <a:r>
              <a:rPr lang="en-US" dirty="0"/>
              <a:t>One Process Multiple Threads</a:t>
            </a:r>
          </a:p>
        </p:txBody>
      </p:sp>
      <p:sp>
        <p:nvSpPr>
          <p:cNvPr id="123" name="Content Placeholder 122"/>
          <p:cNvSpPr>
            <a:spLocks noGrp="1"/>
          </p:cNvSpPr>
          <p:nvPr>
            <p:ph idx="1"/>
          </p:nvPr>
        </p:nvSpPr>
        <p:spPr>
          <a:xfrm>
            <a:off x="299633" y="4235113"/>
            <a:ext cx="11592733" cy="2084119"/>
          </a:xfrm>
        </p:spPr>
        <p:txBody>
          <a:bodyPr>
            <a:normAutofit lnSpcReduction="10000"/>
          </a:bodyPr>
          <a:lstStyle/>
          <a:p>
            <a:r>
              <a:rPr lang="en-US" dirty="0"/>
              <a:t>Remove /search/</a:t>
            </a:r>
            <a:r>
              <a:rPr lang="en-US" dirty="0" err="1"/>
              <a:t>gpfs</a:t>
            </a:r>
            <a:r>
              <a:rPr lang="en-US" dirty="0"/>
              <a:t> tree</a:t>
            </a:r>
          </a:p>
          <a:p>
            <a:r>
              <a:rPr lang="en-US" dirty="0"/>
              <a:t>Run </a:t>
            </a:r>
            <a:r>
              <a:rPr lang="en-US" dirty="0" err="1"/>
              <a:t>bfwi</a:t>
            </a:r>
            <a:r>
              <a:rPr lang="en-US" dirty="0"/>
              <a:t> with input tree /</a:t>
            </a:r>
            <a:r>
              <a:rPr lang="en-US" dirty="0" err="1"/>
              <a:t>gpfs</a:t>
            </a:r>
            <a:r>
              <a:rPr lang="en-US" dirty="0"/>
              <a:t> and output tree as /search specifying if you want </a:t>
            </a:r>
            <a:r>
              <a:rPr lang="en-US" dirty="0" err="1"/>
              <a:t>xattrs</a:t>
            </a:r>
            <a:r>
              <a:rPr lang="en-US" dirty="0"/>
              <a:t> processes or not and number of thread for breath first threading walk</a:t>
            </a:r>
          </a:p>
          <a:p>
            <a:r>
              <a:rPr lang="en-US" dirty="0"/>
              <a:t>Process will be parallel via breadth first walk/</a:t>
            </a:r>
            <a:r>
              <a:rPr lang="en-US" dirty="0" err="1"/>
              <a:t>gufi</a:t>
            </a:r>
            <a:r>
              <a:rPr lang="en-US" dirty="0"/>
              <a:t> index create threads</a:t>
            </a:r>
          </a:p>
        </p:txBody>
      </p:sp>
      <p:cxnSp>
        <p:nvCxnSpPr>
          <p:cNvPr id="48" name="Straight Connector 47"/>
          <p:cNvCxnSpPr/>
          <p:nvPr/>
        </p:nvCxnSpPr>
        <p:spPr>
          <a:xfrm>
            <a:off x="2133600" y="2201232"/>
            <a:ext cx="5321084" cy="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3529196" y="2208672"/>
            <a:ext cx="4008" cy="272715"/>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79800" y="2201232"/>
            <a:ext cx="551241" cy="307777"/>
          </a:xfrm>
          <a:prstGeom prst="rect">
            <a:avLst/>
          </a:prstGeom>
          <a:noFill/>
        </p:spPr>
        <p:txBody>
          <a:bodyPr wrap="none" rtlCol="0">
            <a:spAutoFit/>
          </a:bodyPr>
          <a:lstStyle/>
          <a:p>
            <a:r>
              <a:rPr lang="en-US" sz="1400" dirty="0"/>
              <a:t>/</a:t>
            </a:r>
            <a:r>
              <a:rPr lang="en-US" sz="1400" dirty="0" err="1"/>
              <a:t>gpfs</a:t>
            </a:r>
            <a:endParaRPr lang="en-US" sz="1400" dirty="0"/>
          </a:p>
        </p:txBody>
      </p:sp>
      <p:grpSp>
        <p:nvGrpSpPr>
          <p:cNvPr id="122" name="Group 121"/>
          <p:cNvGrpSpPr/>
          <p:nvPr/>
        </p:nvGrpSpPr>
        <p:grpSpPr>
          <a:xfrm>
            <a:off x="2463112" y="2418838"/>
            <a:ext cx="2212611" cy="899034"/>
            <a:chOff x="975275" y="2418838"/>
            <a:chExt cx="2212611" cy="899034"/>
          </a:xfrm>
        </p:grpSpPr>
        <p:cxnSp>
          <p:nvCxnSpPr>
            <p:cNvPr id="5" name="Straight Connector 4"/>
            <p:cNvCxnSpPr/>
            <p:nvPr/>
          </p:nvCxnSpPr>
          <p:spPr>
            <a:xfrm flipV="1">
              <a:off x="1266035" y="2479378"/>
              <a:ext cx="1527680" cy="2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66035" y="2495668"/>
              <a:ext cx="0" cy="18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75275" y="2679016"/>
              <a:ext cx="51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76030" y="2490536"/>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5241" y="2683034"/>
              <a:ext cx="5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41359" y="2486518"/>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959143" y="2679016"/>
              <a:ext cx="190499" cy="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61407" y="2687046"/>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758617" y="2879544"/>
              <a:ext cx="5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79914" y="2683034"/>
              <a:ext cx="182716" cy="430887"/>
            </a:xfrm>
            <a:prstGeom prst="rect">
              <a:avLst/>
            </a:prstGeom>
            <a:noFill/>
            <a:ln>
              <a:solidFill>
                <a:schemeClr val="accent1"/>
              </a:solidFill>
            </a:ln>
          </p:spPr>
          <p:txBody>
            <a:bodyPr wrap="square" rtlCol="0">
              <a:spAutoFit/>
            </a:bodyPr>
            <a:lstStyle/>
            <a:p>
              <a:r>
                <a:rPr lang="en-US" sz="1100" dirty="0"/>
                <a:t>F1</a:t>
              </a:r>
            </a:p>
          </p:txBody>
        </p:sp>
        <p:sp>
          <p:nvSpPr>
            <p:cNvPr id="42" name="TextBox 41"/>
            <p:cNvSpPr txBox="1"/>
            <p:nvPr/>
          </p:nvSpPr>
          <p:spPr>
            <a:xfrm>
              <a:off x="1364736" y="2683034"/>
              <a:ext cx="182716" cy="430887"/>
            </a:xfrm>
            <a:prstGeom prst="rect">
              <a:avLst/>
            </a:prstGeom>
            <a:noFill/>
            <a:ln>
              <a:solidFill>
                <a:schemeClr val="accent1"/>
              </a:solidFill>
            </a:ln>
          </p:spPr>
          <p:txBody>
            <a:bodyPr wrap="square" rtlCol="0">
              <a:spAutoFit/>
            </a:bodyPr>
            <a:lstStyle/>
            <a:p>
              <a:r>
                <a:rPr lang="en-US" sz="1100" dirty="0"/>
                <a:t>L1</a:t>
              </a:r>
            </a:p>
          </p:txBody>
        </p:sp>
        <p:sp>
          <p:nvSpPr>
            <p:cNvPr id="43" name="TextBox 42"/>
            <p:cNvSpPr txBox="1"/>
            <p:nvPr/>
          </p:nvSpPr>
          <p:spPr>
            <a:xfrm>
              <a:off x="2494953" y="2679016"/>
              <a:ext cx="182716" cy="430887"/>
            </a:xfrm>
            <a:prstGeom prst="rect">
              <a:avLst/>
            </a:prstGeom>
            <a:noFill/>
            <a:ln>
              <a:solidFill>
                <a:schemeClr val="accent1"/>
              </a:solidFill>
            </a:ln>
          </p:spPr>
          <p:txBody>
            <a:bodyPr wrap="square" rtlCol="0">
              <a:spAutoFit/>
            </a:bodyPr>
            <a:lstStyle/>
            <a:p>
              <a:r>
                <a:rPr lang="en-US" sz="1100" dirty="0"/>
                <a:t>F2</a:t>
              </a:r>
            </a:p>
          </p:txBody>
        </p:sp>
        <p:sp>
          <p:nvSpPr>
            <p:cNvPr id="44" name="TextBox 43"/>
            <p:cNvSpPr txBox="1"/>
            <p:nvPr/>
          </p:nvSpPr>
          <p:spPr>
            <a:xfrm>
              <a:off x="2907256" y="2687046"/>
              <a:ext cx="182716" cy="430887"/>
            </a:xfrm>
            <a:prstGeom prst="rect">
              <a:avLst/>
            </a:prstGeom>
            <a:noFill/>
            <a:ln>
              <a:solidFill>
                <a:schemeClr val="accent1"/>
              </a:solidFill>
            </a:ln>
          </p:spPr>
          <p:txBody>
            <a:bodyPr wrap="square" rtlCol="0">
              <a:spAutoFit/>
            </a:bodyPr>
            <a:lstStyle/>
            <a:p>
              <a:r>
                <a:rPr lang="en-US" sz="1100" dirty="0"/>
                <a:t>F3</a:t>
              </a:r>
            </a:p>
          </p:txBody>
        </p:sp>
        <p:sp>
          <p:nvSpPr>
            <p:cNvPr id="45" name="TextBox 44"/>
            <p:cNvSpPr txBox="1"/>
            <p:nvPr/>
          </p:nvSpPr>
          <p:spPr>
            <a:xfrm>
              <a:off x="2106340" y="2878961"/>
              <a:ext cx="182716" cy="430887"/>
            </a:xfrm>
            <a:prstGeom prst="rect">
              <a:avLst/>
            </a:prstGeom>
            <a:noFill/>
            <a:ln>
              <a:solidFill>
                <a:schemeClr val="accent1"/>
              </a:solidFill>
            </a:ln>
          </p:spPr>
          <p:txBody>
            <a:bodyPr wrap="square" rtlCol="0">
              <a:spAutoFit/>
            </a:bodyPr>
            <a:lstStyle/>
            <a:p>
              <a:r>
                <a:rPr lang="en-US" sz="1100" dirty="0"/>
                <a:t>F5</a:t>
              </a:r>
            </a:p>
          </p:txBody>
        </p:sp>
        <p:sp>
          <p:nvSpPr>
            <p:cNvPr id="46" name="TextBox 45"/>
            <p:cNvSpPr txBox="1"/>
            <p:nvPr/>
          </p:nvSpPr>
          <p:spPr>
            <a:xfrm>
              <a:off x="1779895" y="2886985"/>
              <a:ext cx="182716" cy="430887"/>
            </a:xfrm>
            <a:prstGeom prst="rect">
              <a:avLst/>
            </a:prstGeom>
            <a:noFill/>
            <a:ln>
              <a:solidFill>
                <a:schemeClr val="accent1"/>
              </a:solidFill>
            </a:ln>
          </p:spPr>
          <p:txBody>
            <a:bodyPr wrap="square" rtlCol="0">
              <a:spAutoFit/>
            </a:bodyPr>
            <a:lstStyle/>
            <a:p>
              <a:r>
                <a:rPr lang="en-US" sz="1100" dirty="0"/>
                <a:t>F4</a:t>
              </a:r>
            </a:p>
          </p:txBody>
        </p:sp>
        <p:sp>
          <p:nvSpPr>
            <p:cNvPr id="52" name="TextBox 51"/>
            <p:cNvSpPr txBox="1"/>
            <p:nvPr/>
          </p:nvSpPr>
          <p:spPr>
            <a:xfrm>
              <a:off x="1219672" y="2428293"/>
              <a:ext cx="455574" cy="307777"/>
            </a:xfrm>
            <a:prstGeom prst="rect">
              <a:avLst/>
            </a:prstGeom>
            <a:noFill/>
          </p:spPr>
          <p:txBody>
            <a:bodyPr wrap="none" rtlCol="0">
              <a:spAutoFit/>
            </a:bodyPr>
            <a:lstStyle/>
            <a:p>
              <a:r>
                <a:rPr lang="en-US" sz="1400" dirty="0"/>
                <a:t>/D1</a:t>
              </a:r>
            </a:p>
          </p:txBody>
        </p:sp>
        <p:sp>
          <p:nvSpPr>
            <p:cNvPr id="53" name="TextBox 52"/>
            <p:cNvSpPr txBox="1"/>
            <p:nvPr/>
          </p:nvSpPr>
          <p:spPr>
            <a:xfrm>
              <a:off x="2019980" y="2428293"/>
              <a:ext cx="455574" cy="307777"/>
            </a:xfrm>
            <a:prstGeom prst="rect">
              <a:avLst/>
            </a:prstGeom>
            <a:noFill/>
          </p:spPr>
          <p:txBody>
            <a:bodyPr wrap="none" rtlCol="0">
              <a:spAutoFit/>
            </a:bodyPr>
            <a:lstStyle/>
            <a:p>
              <a:r>
                <a:rPr lang="en-US" sz="1400" dirty="0"/>
                <a:t>/D2</a:t>
              </a:r>
            </a:p>
          </p:txBody>
        </p:sp>
        <p:sp>
          <p:nvSpPr>
            <p:cNvPr id="54" name="TextBox 53"/>
            <p:cNvSpPr txBox="1"/>
            <p:nvPr/>
          </p:nvSpPr>
          <p:spPr>
            <a:xfrm>
              <a:off x="2732312" y="2418838"/>
              <a:ext cx="455574" cy="307777"/>
            </a:xfrm>
            <a:prstGeom prst="rect">
              <a:avLst/>
            </a:prstGeom>
            <a:noFill/>
          </p:spPr>
          <p:txBody>
            <a:bodyPr wrap="none" rtlCol="0">
              <a:spAutoFit/>
            </a:bodyPr>
            <a:lstStyle/>
            <a:p>
              <a:r>
                <a:rPr lang="en-US" sz="1400" dirty="0"/>
                <a:t>/D3</a:t>
              </a:r>
            </a:p>
          </p:txBody>
        </p:sp>
      </p:grpSp>
      <p:cxnSp>
        <p:nvCxnSpPr>
          <p:cNvPr id="56" name="Straight Connector 55"/>
          <p:cNvCxnSpPr/>
          <p:nvPr/>
        </p:nvCxnSpPr>
        <p:spPr>
          <a:xfrm>
            <a:off x="7439184" y="2214067"/>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20352" y="2414012"/>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341749" y="2001287"/>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63936" y="2396920"/>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920352" y="2401786"/>
            <a:ext cx="3843584" cy="2650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427985" y="2120516"/>
            <a:ext cx="726866" cy="307777"/>
          </a:xfrm>
          <a:prstGeom prst="rect">
            <a:avLst/>
          </a:prstGeom>
          <a:noFill/>
        </p:spPr>
        <p:txBody>
          <a:bodyPr wrap="none" rtlCol="0">
            <a:spAutoFit/>
          </a:bodyPr>
          <a:lstStyle/>
          <a:p>
            <a:r>
              <a:rPr lang="en-US" sz="1400" dirty="0"/>
              <a:t>/search</a:t>
            </a:r>
          </a:p>
        </p:txBody>
      </p:sp>
      <p:cxnSp>
        <p:nvCxnSpPr>
          <p:cNvPr id="68" name="Straight Connector 67"/>
          <p:cNvCxnSpPr/>
          <p:nvPr/>
        </p:nvCxnSpPr>
        <p:spPr>
          <a:xfrm>
            <a:off x="4869049" y="2223234"/>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133600" y="2205779"/>
            <a:ext cx="0" cy="199945"/>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306455" y="1919321"/>
            <a:ext cx="253596" cy="307777"/>
          </a:xfrm>
          <a:prstGeom prst="rect">
            <a:avLst/>
          </a:prstGeom>
          <a:noFill/>
        </p:spPr>
        <p:txBody>
          <a:bodyPr wrap="none" rtlCol="0">
            <a:spAutoFit/>
          </a:bodyPr>
          <a:lstStyle/>
          <a:p>
            <a:r>
              <a:rPr lang="en-US" sz="1400" dirty="0"/>
              <a:t>/</a:t>
            </a:r>
          </a:p>
        </p:txBody>
      </p:sp>
      <p:sp>
        <p:nvSpPr>
          <p:cNvPr id="73" name="TextBox 72"/>
          <p:cNvSpPr txBox="1"/>
          <p:nvPr/>
        </p:nvSpPr>
        <p:spPr>
          <a:xfrm>
            <a:off x="2124615" y="2198305"/>
            <a:ext cx="582916" cy="307777"/>
          </a:xfrm>
          <a:prstGeom prst="rect">
            <a:avLst/>
          </a:prstGeom>
          <a:noFill/>
        </p:spPr>
        <p:txBody>
          <a:bodyPr wrap="none" rtlCol="0">
            <a:spAutoFit/>
          </a:bodyPr>
          <a:lstStyle/>
          <a:p>
            <a:r>
              <a:rPr lang="en-US" sz="1400" dirty="0"/>
              <a:t>/</a:t>
            </a:r>
            <a:r>
              <a:rPr lang="en-US" sz="1400" dirty="0" err="1"/>
              <a:t>hpss</a:t>
            </a:r>
            <a:endParaRPr lang="en-US" sz="1400" dirty="0"/>
          </a:p>
        </p:txBody>
      </p:sp>
      <p:sp>
        <p:nvSpPr>
          <p:cNvPr id="74" name="TextBox 73"/>
          <p:cNvSpPr txBox="1"/>
          <p:nvPr/>
        </p:nvSpPr>
        <p:spPr>
          <a:xfrm>
            <a:off x="4775370" y="2181018"/>
            <a:ext cx="669222" cy="307777"/>
          </a:xfrm>
          <a:prstGeom prst="rect">
            <a:avLst/>
          </a:prstGeom>
          <a:noFill/>
        </p:spPr>
        <p:txBody>
          <a:bodyPr wrap="none" rtlCol="0">
            <a:spAutoFit/>
          </a:bodyPr>
          <a:lstStyle/>
          <a:p>
            <a:r>
              <a:rPr lang="en-US" sz="1400" dirty="0"/>
              <a:t>/</a:t>
            </a:r>
            <a:r>
              <a:rPr lang="en-US" sz="1400" dirty="0" err="1"/>
              <a:t>lustre</a:t>
            </a:r>
            <a:endParaRPr lang="en-US" sz="1400" dirty="0"/>
          </a:p>
        </p:txBody>
      </p:sp>
      <p:sp>
        <p:nvSpPr>
          <p:cNvPr id="75" name="TextBox 74"/>
          <p:cNvSpPr txBox="1"/>
          <p:nvPr/>
        </p:nvSpPr>
        <p:spPr>
          <a:xfrm>
            <a:off x="9725201" y="2378769"/>
            <a:ext cx="795431" cy="307777"/>
          </a:xfrm>
          <a:prstGeom prst="rect">
            <a:avLst/>
          </a:prstGeom>
          <a:noFill/>
        </p:spPr>
        <p:txBody>
          <a:bodyPr wrap="square" rtlCol="0">
            <a:spAutoFit/>
          </a:bodyPr>
          <a:lstStyle/>
          <a:p>
            <a:r>
              <a:rPr lang="en-US" sz="1400" dirty="0"/>
              <a:t>/</a:t>
            </a:r>
            <a:r>
              <a:rPr lang="en-US" sz="1400" dirty="0" err="1"/>
              <a:t>lustre</a:t>
            </a:r>
            <a:endParaRPr lang="en-US" sz="1400" dirty="0"/>
          </a:p>
        </p:txBody>
      </p:sp>
      <p:sp>
        <p:nvSpPr>
          <p:cNvPr id="76" name="TextBox 75"/>
          <p:cNvSpPr txBox="1"/>
          <p:nvPr/>
        </p:nvSpPr>
        <p:spPr>
          <a:xfrm>
            <a:off x="5902668" y="2394267"/>
            <a:ext cx="582916" cy="307777"/>
          </a:xfrm>
          <a:prstGeom prst="rect">
            <a:avLst/>
          </a:prstGeom>
          <a:noFill/>
        </p:spPr>
        <p:txBody>
          <a:bodyPr wrap="none" rtlCol="0">
            <a:spAutoFit/>
          </a:bodyPr>
          <a:lstStyle/>
          <a:p>
            <a:r>
              <a:rPr lang="en-US" sz="1400" dirty="0"/>
              <a:t>/</a:t>
            </a:r>
            <a:r>
              <a:rPr lang="en-US" sz="1400" dirty="0" err="1"/>
              <a:t>hpss</a:t>
            </a:r>
            <a:endParaRPr lang="en-US" sz="1400" dirty="0"/>
          </a:p>
        </p:txBody>
      </p:sp>
      <p:cxnSp>
        <p:nvCxnSpPr>
          <p:cNvPr id="80" name="Straight Connector 79"/>
          <p:cNvCxnSpPr/>
          <p:nvPr/>
        </p:nvCxnSpPr>
        <p:spPr>
          <a:xfrm flipH="1" flipV="1">
            <a:off x="7437709" y="2418783"/>
            <a:ext cx="4008" cy="272715"/>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388313" y="2411343"/>
            <a:ext cx="551241" cy="307777"/>
          </a:xfrm>
          <a:prstGeom prst="rect">
            <a:avLst/>
          </a:prstGeom>
          <a:noFill/>
        </p:spPr>
        <p:txBody>
          <a:bodyPr wrap="none" rtlCol="0">
            <a:spAutoFit/>
          </a:bodyPr>
          <a:lstStyle/>
          <a:p>
            <a:r>
              <a:rPr lang="en-US" sz="1400" dirty="0"/>
              <a:t>/</a:t>
            </a:r>
            <a:r>
              <a:rPr lang="en-US" sz="1400" dirty="0" err="1"/>
              <a:t>gpfs</a:t>
            </a:r>
            <a:endParaRPr lang="en-US" sz="1400" dirty="0"/>
          </a:p>
        </p:txBody>
      </p:sp>
      <p:cxnSp>
        <p:nvCxnSpPr>
          <p:cNvPr id="106" name="Straight Arrow Connector 105"/>
          <p:cNvCxnSpPr/>
          <p:nvPr/>
        </p:nvCxnSpPr>
        <p:spPr>
          <a:xfrm>
            <a:off x="5420457" y="1690688"/>
            <a:ext cx="1935036" cy="89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297107" y="1661663"/>
            <a:ext cx="1131067" cy="69053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6217374" y="2628949"/>
            <a:ext cx="3420688" cy="1064034"/>
            <a:chOff x="6217374" y="2628949"/>
            <a:chExt cx="3420688" cy="1064034"/>
          </a:xfrm>
        </p:grpSpPr>
        <p:cxnSp>
          <p:nvCxnSpPr>
            <p:cNvPr id="79" name="Straight Connector 78"/>
            <p:cNvCxnSpPr/>
            <p:nvPr/>
          </p:nvCxnSpPr>
          <p:spPr>
            <a:xfrm flipV="1">
              <a:off x="6662385" y="2663391"/>
              <a:ext cx="2760584" cy="1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77883" y="2705779"/>
              <a:ext cx="0" cy="18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387123" y="2889127"/>
              <a:ext cx="51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280866" y="2700647"/>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980077" y="2893145"/>
              <a:ext cx="5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437709" y="2696629"/>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355493" y="2889127"/>
              <a:ext cx="190499" cy="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57757" y="2897157"/>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54967" y="3089655"/>
              <a:ext cx="5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217374" y="2896657"/>
              <a:ext cx="779055"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F1,L1</a:t>
              </a:r>
            </a:p>
          </p:txBody>
        </p:sp>
        <p:sp>
          <p:nvSpPr>
            <p:cNvPr id="96" name="TextBox 95"/>
            <p:cNvSpPr txBox="1"/>
            <p:nvPr/>
          </p:nvSpPr>
          <p:spPr>
            <a:xfrm>
              <a:off x="6631520" y="2638404"/>
              <a:ext cx="455574" cy="307777"/>
            </a:xfrm>
            <a:prstGeom prst="rect">
              <a:avLst/>
            </a:prstGeom>
            <a:noFill/>
          </p:spPr>
          <p:txBody>
            <a:bodyPr wrap="none" rtlCol="0">
              <a:spAutoFit/>
            </a:bodyPr>
            <a:lstStyle/>
            <a:p>
              <a:r>
                <a:rPr lang="en-US" sz="1400" dirty="0"/>
                <a:t>/D1</a:t>
              </a:r>
            </a:p>
          </p:txBody>
        </p:sp>
        <p:sp>
          <p:nvSpPr>
            <p:cNvPr id="97" name="TextBox 96"/>
            <p:cNvSpPr txBox="1"/>
            <p:nvPr/>
          </p:nvSpPr>
          <p:spPr>
            <a:xfrm>
              <a:off x="7416330" y="2638404"/>
              <a:ext cx="455574" cy="307777"/>
            </a:xfrm>
            <a:prstGeom prst="rect">
              <a:avLst/>
            </a:prstGeom>
            <a:noFill/>
          </p:spPr>
          <p:txBody>
            <a:bodyPr wrap="none" rtlCol="0">
              <a:spAutoFit/>
            </a:bodyPr>
            <a:lstStyle/>
            <a:p>
              <a:r>
                <a:rPr lang="en-US" sz="1400" dirty="0"/>
                <a:t>/D2</a:t>
              </a:r>
            </a:p>
          </p:txBody>
        </p:sp>
        <p:sp>
          <p:nvSpPr>
            <p:cNvPr id="98" name="TextBox 97"/>
            <p:cNvSpPr txBox="1"/>
            <p:nvPr/>
          </p:nvSpPr>
          <p:spPr>
            <a:xfrm>
              <a:off x="8237148" y="2628949"/>
              <a:ext cx="455574" cy="307777"/>
            </a:xfrm>
            <a:prstGeom prst="rect">
              <a:avLst/>
            </a:prstGeom>
            <a:noFill/>
          </p:spPr>
          <p:txBody>
            <a:bodyPr wrap="none" rtlCol="0">
              <a:spAutoFit/>
            </a:bodyPr>
            <a:lstStyle/>
            <a:p>
              <a:r>
                <a:rPr lang="en-US" sz="1400" dirty="0"/>
                <a:t>/D3</a:t>
              </a:r>
            </a:p>
          </p:txBody>
        </p:sp>
        <p:sp>
          <p:nvSpPr>
            <p:cNvPr id="99" name="TextBox 98"/>
            <p:cNvSpPr txBox="1"/>
            <p:nvPr/>
          </p:nvSpPr>
          <p:spPr>
            <a:xfrm>
              <a:off x="7082233" y="3092819"/>
              <a:ext cx="727426"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F4,F5</a:t>
              </a:r>
            </a:p>
          </p:txBody>
        </p:sp>
        <p:sp>
          <p:nvSpPr>
            <p:cNvPr id="100" name="TextBox 99"/>
            <p:cNvSpPr txBox="1"/>
            <p:nvPr/>
          </p:nvSpPr>
          <p:spPr>
            <a:xfrm>
              <a:off x="7903831" y="2918453"/>
              <a:ext cx="727426"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F2,F3</a:t>
              </a:r>
            </a:p>
          </p:txBody>
        </p:sp>
        <p:sp>
          <p:nvSpPr>
            <p:cNvPr id="124" name="TextBox 123"/>
            <p:cNvSpPr txBox="1"/>
            <p:nvPr/>
          </p:nvSpPr>
          <p:spPr>
            <a:xfrm>
              <a:off x="8760655" y="2659667"/>
              <a:ext cx="877407" cy="430887"/>
            </a:xfrm>
            <a:prstGeom prst="rect">
              <a:avLst/>
            </a:prstGeom>
            <a:noFill/>
            <a:ln>
              <a:solidFill>
                <a:schemeClr val="accent1"/>
              </a:solidFill>
            </a:ln>
          </p:spPr>
          <p:txBody>
            <a:bodyPr wrap="square" rtlCol="0">
              <a:spAutoFit/>
            </a:bodyPr>
            <a:lstStyle/>
            <a:p>
              <a:pPr algn="ctr"/>
              <a:r>
                <a:rPr lang="en-US" sz="1100" dirty="0" err="1"/>
                <a:t>Gufi</a:t>
              </a:r>
              <a:r>
                <a:rPr lang="en-US" sz="1100" dirty="0"/>
                <a:t> DB Summary</a:t>
              </a:r>
            </a:p>
          </p:txBody>
        </p:sp>
      </p:grpSp>
    </p:spTree>
    <p:extLst>
      <p:ext uri="{BB962C8B-B14F-4D97-AF65-F5344CB8AC3E}">
        <p14:creationId xmlns:p14="http://schemas.microsoft.com/office/powerpoint/2010/main" val="425089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444" y="365126"/>
            <a:ext cx="11267268" cy="828598"/>
          </a:xfrm>
        </p:spPr>
        <p:txBody>
          <a:bodyPr>
            <a:normAutofit fontScale="90000"/>
          </a:bodyPr>
          <a:lstStyle/>
          <a:p>
            <a:pPr algn="ctr"/>
            <a:r>
              <a:rPr lang="en-US" dirty="0"/>
              <a:t>Full </a:t>
            </a:r>
            <a:r>
              <a:rPr lang="en-US" dirty="0" err="1"/>
              <a:t>Gufi</a:t>
            </a:r>
            <a:r>
              <a:rPr lang="en-US" dirty="0"/>
              <a:t> Load from GPFS Metadata Walk Method</a:t>
            </a:r>
            <a:br>
              <a:rPr lang="en-US" dirty="0"/>
            </a:br>
            <a:r>
              <a:rPr lang="en-US" dirty="0"/>
              <a:t>Multiple Process/Node Multiple Threads</a:t>
            </a:r>
          </a:p>
        </p:txBody>
      </p:sp>
      <p:sp>
        <p:nvSpPr>
          <p:cNvPr id="123" name="Content Placeholder 122"/>
          <p:cNvSpPr>
            <a:spLocks noGrp="1"/>
          </p:cNvSpPr>
          <p:nvPr>
            <p:ph idx="1"/>
          </p:nvPr>
        </p:nvSpPr>
        <p:spPr>
          <a:xfrm>
            <a:off x="299633" y="4235113"/>
            <a:ext cx="11592733" cy="2084119"/>
          </a:xfrm>
        </p:spPr>
        <p:txBody>
          <a:bodyPr>
            <a:normAutofit fontScale="62500" lnSpcReduction="20000"/>
          </a:bodyPr>
          <a:lstStyle/>
          <a:p>
            <a:r>
              <a:rPr lang="en-US" dirty="0"/>
              <a:t>Assumes /search is on a distributed file system or distribute in some way</a:t>
            </a:r>
          </a:p>
          <a:p>
            <a:r>
              <a:rPr lang="en-US" dirty="0"/>
              <a:t>Delete /search/</a:t>
            </a:r>
            <a:r>
              <a:rPr lang="en-US" dirty="0" err="1"/>
              <a:t>gpfs</a:t>
            </a:r>
            <a:endParaRPr lang="en-US" dirty="0"/>
          </a:p>
          <a:p>
            <a:r>
              <a:rPr lang="en-US" dirty="0"/>
              <a:t>Run </a:t>
            </a:r>
            <a:r>
              <a:rPr lang="en-US" dirty="0" err="1"/>
              <a:t>bfwi</a:t>
            </a:r>
            <a:r>
              <a:rPr lang="en-US" dirty="0"/>
              <a:t> with input tree /</a:t>
            </a:r>
            <a:r>
              <a:rPr lang="en-US" dirty="0" err="1"/>
              <a:t>gpfs</a:t>
            </a:r>
            <a:r>
              <a:rPr lang="en-US" dirty="0"/>
              <a:t> and output tree as /search specify do not descend to create </a:t>
            </a:r>
            <a:r>
              <a:rPr lang="en-US" dirty="0" err="1"/>
              <a:t>Gufi</a:t>
            </a:r>
            <a:r>
              <a:rPr lang="en-US" dirty="0"/>
              <a:t> DB at that level</a:t>
            </a:r>
          </a:p>
          <a:p>
            <a:r>
              <a:rPr lang="en-US" dirty="0"/>
              <a:t>For each of /d1 /d2 /d3</a:t>
            </a:r>
          </a:p>
          <a:p>
            <a:pPr lvl="1"/>
            <a:r>
              <a:rPr lang="en-US" dirty="0"/>
              <a:t>Run </a:t>
            </a:r>
            <a:r>
              <a:rPr lang="en-US" dirty="0" err="1"/>
              <a:t>bfwi</a:t>
            </a:r>
            <a:r>
              <a:rPr lang="en-US" dirty="0"/>
              <a:t> with input tree /</a:t>
            </a:r>
            <a:r>
              <a:rPr lang="en-US" dirty="0" err="1"/>
              <a:t>gpfs</a:t>
            </a:r>
            <a:r>
              <a:rPr lang="en-US" dirty="0"/>
              <a:t>/d[1,2,3] and output tree as /search specifying if you want </a:t>
            </a:r>
            <a:r>
              <a:rPr lang="en-US" dirty="0" err="1"/>
              <a:t>xattrs</a:t>
            </a:r>
            <a:r>
              <a:rPr lang="en-US" dirty="0"/>
              <a:t> processes or not and number of thread for breath first threading walk</a:t>
            </a:r>
          </a:p>
          <a:p>
            <a:r>
              <a:rPr lang="en-US" dirty="0"/>
              <a:t>Process will be parallel via processes/nodes and within each process via breadth first walk/</a:t>
            </a:r>
            <a:r>
              <a:rPr lang="en-US" dirty="0" err="1"/>
              <a:t>gufi</a:t>
            </a:r>
            <a:r>
              <a:rPr lang="en-US" dirty="0"/>
              <a:t> index create threads</a:t>
            </a:r>
          </a:p>
        </p:txBody>
      </p:sp>
      <p:cxnSp>
        <p:nvCxnSpPr>
          <p:cNvPr id="48" name="Straight Connector 47"/>
          <p:cNvCxnSpPr/>
          <p:nvPr/>
        </p:nvCxnSpPr>
        <p:spPr>
          <a:xfrm>
            <a:off x="2133600" y="2201232"/>
            <a:ext cx="5321084" cy="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3529196" y="2208672"/>
            <a:ext cx="4008" cy="272715"/>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79800" y="2201232"/>
            <a:ext cx="551241" cy="307777"/>
          </a:xfrm>
          <a:prstGeom prst="rect">
            <a:avLst/>
          </a:prstGeom>
          <a:noFill/>
        </p:spPr>
        <p:txBody>
          <a:bodyPr wrap="none" rtlCol="0">
            <a:spAutoFit/>
          </a:bodyPr>
          <a:lstStyle/>
          <a:p>
            <a:r>
              <a:rPr lang="en-US" sz="1400" dirty="0"/>
              <a:t>/</a:t>
            </a:r>
            <a:r>
              <a:rPr lang="en-US" sz="1400" dirty="0" err="1"/>
              <a:t>gpfs</a:t>
            </a:r>
            <a:endParaRPr lang="en-US" sz="1400" dirty="0"/>
          </a:p>
        </p:txBody>
      </p:sp>
      <p:grpSp>
        <p:nvGrpSpPr>
          <p:cNvPr id="122" name="Group 121"/>
          <p:cNvGrpSpPr/>
          <p:nvPr/>
        </p:nvGrpSpPr>
        <p:grpSpPr>
          <a:xfrm>
            <a:off x="2463112" y="2418838"/>
            <a:ext cx="2212611" cy="899034"/>
            <a:chOff x="975275" y="2418838"/>
            <a:chExt cx="2212611" cy="899034"/>
          </a:xfrm>
        </p:grpSpPr>
        <p:cxnSp>
          <p:nvCxnSpPr>
            <p:cNvPr id="5" name="Straight Connector 4"/>
            <p:cNvCxnSpPr/>
            <p:nvPr/>
          </p:nvCxnSpPr>
          <p:spPr>
            <a:xfrm flipV="1">
              <a:off x="1266035" y="2479378"/>
              <a:ext cx="1527680" cy="2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66035" y="2495668"/>
              <a:ext cx="0" cy="18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75275" y="2679016"/>
              <a:ext cx="51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76030" y="2490536"/>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5241" y="2683034"/>
              <a:ext cx="5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41359" y="2486518"/>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959143" y="2679016"/>
              <a:ext cx="190499" cy="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61407" y="2687046"/>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758617" y="2879544"/>
              <a:ext cx="5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79914" y="2683034"/>
              <a:ext cx="182716" cy="430887"/>
            </a:xfrm>
            <a:prstGeom prst="rect">
              <a:avLst/>
            </a:prstGeom>
            <a:noFill/>
            <a:ln>
              <a:solidFill>
                <a:schemeClr val="accent1"/>
              </a:solidFill>
            </a:ln>
          </p:spPr>
          <p:txBody>
            <a:bodyPr wrap="square" rtlCol="0">
              <a:spAutoFit/>
            </a:bodyPr>
            <a:lstStyle/>
            <a:p>
              <a:r>
                <a:rPr lang="en-US" sz="1100" dirty="0"/>
                <a:t>F1</a:t>
              </a:r>
            </a:p>
          </p:txBody>
        </p:sp>
        <p:sp>
          <p:nvSpPr>
            <p:cNvPr id="42" name="TextBox 41"/>
            <p:cNvSpPr txBox="1"/>
            <p:nvPr/>
          </p:nvSpPr>
          <p:spPr>
            <a:xfrm>
              <a:off x="1364736" y="2683034"/>
              <a:ext cx="182716" cy="430887"/>
            </a:xfrm>
            <a:prstGeom prst="rect">
              <a:avLst/>
            </a:prstGeom>
            <a:noFill/>
            <a:ln>
              <a:solidFill>
                <a:schemeClr val="accent1"/>
              </a:solidFill>
            </a:ln>
          </p:spPr>
          <p:txBody>
            <a:bodyPr wrap="square" rtlCol="0">
              <a:spAutoFit/>
            </a:bodyPr>
            <a:lstStyle/>
            <a:p>
              <a:r>
                <a:rPr lang="en-US" sz="1100" dirty="0"/>
                <a:t>L1</a:t>
              </a:r>
            </a:p>
          </p:txBody>
        </p:sp>
        <p:sp>
          <p:nvSpPr>
            <p:cNvPr id="43" name="TextBox 42"/>
            <p:cNvSpPr txBox="1"/>
            <p:nvPr/>
          </p:nvSpPr>
          <p:spPr>
            <a:xfrm>
              <a:off x="2494953" y="2679016"/>
              <a:ext cx="182716" cy="430887"/>
            </a:xfrm>
            <a:prstGeom prst="rect">
              <a:avLst/>
            </a:prstGeom>
            <a:noFill/>
            <a:ln>
              <a:solidFill>
                <a:schemeClr val="accent1"/>
              </a:solidFill>
            </a:ln>
          </p:spPr>
          <p:txBody>
            <a:bodyPr wrap="square" rtlCol="0">
              <a:spAutoFit/>
            </a:bodyPr>
            <a:lstStyle/>
            <a:p>
              <a:r>
                <a:rPr lang="en-US" sz="1100" dirty="0"/>
                <a:t>F2</a:t>
              </a:r>
            </a:p>
          </p:txBody>
        </p:sp>
        <p:sp>
          <p:nvSpPr>
            <p:cNvPr id="44" name="TextBox 43"/>
            <p:cNvSpPr txBox="1"/>
            <p:nvPr/>
          </p:nvSpPr>
          <p:spPr>
            <a:xfrm>
              <a:off x="2907256" y="2687046"/>
              <a:ext cx="182716" cy="430887"/>
            </a:xfrm>
            <a:prstGeom prst="rect">
              <a:avLst/>
            </a:prstGeom>
            <a:noFill/>
            <a:ln>
              <a:solidFill>
                <a:schemeClr val="accent1"/>
              </a:solidFill>
            </a:ln>
          </p:spPr>
          <p:txBody>
            <a:bodyPr wrap="square" rtlCol="0">
              <a:spAutoFit/>
            </a:bodyPr>
            <a:lstStyle/>
            <a:p>
              <a:r>
                <a:rPr lang="en-US" sz="1100" dirty="0"/>
                <a:t>F3</a:t>
              </a:r>
            </a:p>
          </p:txBody>
        </p:sp>
        <p:sp>
          <p:nvSpPr>
            <p:cNvPr id="45" name="TextBox 44"/>
            <p:cNvSpPr txBox="1"/>
            <p:nvPr/>
          </p:nvSpPr>
          <p:spPr>
            <a:xfrm>
              <a:off x="2106340" y="2878961"/>
              <a:ext cx="182716" cy="430887"/>
            </a:xfrm>
            <a:prstGeom prst="rect">
              <a:avLst/>
            </a:prstGeom>
            <a:noFill/>
            <a:ln>
              <a:solidFill>
                <a:schemeClr val="accent1"/>
              </a:solidFill>
            </a:ln>
          </p:spPr>
          <p:txBody>
            <a:bodyPr wrap="square" rtlCol="0">
              <a:spAutoFit/>
            </a:bodyPr>
            <a:lstStyle/>
            <a:p>
              <a:r>
                <a:rPr lang="en-US" sz="1100" dirty="0"/>
                <a:t>F5</a:t>
              </a:r>
            </a:p>
          </p:txBody>
        </p:sp>
        <p:sp>
          <p:nvSpPr>
            <p:cNvPr id="46" name="TextBox 45"/>
            <p:cNvSpPr txBox="1"/>
            <p:nvPr/>
          </p:nvSpPr>
          <p:spPr>
            <a:xfrm>
              <a:off x="1779895" y="2886985"/>
              <a:ext cx="182716" cy="430887"/>
            </a:xfrm>
            <a:prstGeom prst="rect">
              <a:avLst/>
            </a:prstGeom>
            <a:noFill/>
            <a:ln>
              <a:solidFill>
                <a:schemeClr val="accent1"/>
              </a:solidFill>
            </a:ln>
          </p:spPr>
          <p:txBody>
            <a:bodyPr wrap="square" rtlCol="0">
              <a:spAutoFit/>
            </a:bodyPr>
            <a:lstStyle/>
            <a:p>
              <a:r>
                <a:rPr lang="en-US" sz="1100" dirty="0"/>
                <a:t>F4</a:t>
              </a:r>
            </a:p>
          </p:txBody>
        </p:sp>
        <p:sp>
          <p:nvSpPr>
            <p:cNvPr id="52" name="TextBox 51"/>
            <p:cNvSpPr txBox="1"/>
            <p:nvPr/>
          </p:nvSpPr>
          <p:spPr>
            <a:xfrm>
              <a:off x="1219672" y="2428293"/>
              <a:ext cx="455574" cy="307777"/>
            </a:xfrm>
            <a:prstGeom prst="rect">
              <a:avLst/>
            </a:prstGeom>
            <a:noFill/>
          </p:spPr>
          <p:txBody>
            <a:bodyPr wrap="none" rtlCol="0">
              <a:spAutoFit/>
            </a:bodyPr>
            <a:lstStyle/>
            <a:p>
              <a:r>
                <a:rPr lang="en-US" sz="1400" dirty="0"/>
                <a:t>/D1</a:t>
              </a:r>
            </a:p>
          </p:txBody>
        </p:sp>
        <p:sp>
          <p:nvSpPr>
            <p:cNvPr id="53" name="TextBox 52"/>
            <p:cNvSpPr txBox="1"/>
            <p:nvPr/>
          </p:nvSpPr>
          <p:spPr>
            <a:xfrm>
              <a:off x="2019980" y="2428293"/>
              <a:ext cx="455574" cy="307777"/>
            </a:xfrm>
            <a:prstGeom prst="rect">
              <a:avLst/>
            </a:prstGeom>
            <a:noFill/>
          </p:spPr>
          <p:txBody>
            <a:bodyPr wrap="none" rtlCol="0">
              <a:spAutoFit/>
            </a:bodyPr>
            <a:lstStyle/>
            <a:p>
              <a:r>
                <a:rPr lang="en-US" sz="1400" dirty="0"/>
                <a:t>/D2</a:t>
              </a:r>
            </a:p>
          </p:txBody>
        </p:sp>
        <p:sp>
          <p:nvSpPr>
            <p:cNvPr id="54" name="TextBox 53"/>
            <p:cNvSpPr txBox="1"/>
            <p:nvPr/>
          </p:nvSpPr>
          <p:spPr>
            <a:xfrm>
              <a:off x="2732312" y="2418838"/>
              <a:ext cx="455574" cy="307777"/>
            </a:xfrm>
            <a:prstGeom prst="rect">
              <a:avLst/>
            </a:prstGeom>
            <a:noFill/>
          </p:spPr>
          <p:txBody>
            <a:bodyPr wrap="none" rtlCol="0">
              <a:spAutoFit/>
            </a:bodyPr>
            <a:lstStyle/>
            <a:p>
              <a:r>
                <a:rPr lang="en-US" sz="1400" dirty="0"/>
                <a:t>/D3</a:t>
              </a:r>
            </a:p>
          </p:txBody>
        </p:sp>
      </p:grpSp>
      <p:cxnSp>
        <p:nvCxnSpPr>
          <p:cNvPr id="56" name="Straight Connector 55"/>
          <p:cNvCxnSpPr/>
          <p:nvPr/>
        </p:nvCxnSpPr>
        <p:spPr>
          <a:xfrm>
            <a:off x="7439184" y="2214067"/>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20352" y="2414012"/>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341749" y="2001287"/>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63936" y="2396920"/>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920352" y="2401786"/>
            <a:ext cx="3843584" cy="2650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427985" y="2120516"/>
            <a:ext cx="726866" cy="307777"/>
          </a:xfrm>
          <a:prstGeom prst="rect">
            <a:avLst/>
          </a:prstGeom>
          <a:noFill/>
        </p:spPr>
        <p:txBody>
          <a:bodyPr wrap="none" rtlCol="0">
            <a:spAutoFit/>
          </a:bodyPr>
          <a:lstStyle/>
          <a:p>
            <a:r>
              <a:rPr lang="en-US" sz="1400" dirty="0"/>
              <a:t>/search</a:t>
            </a:r>
          </a:p>
        </p:txBody>
      </p:sp>
      <p:cxnSp>
        <p:nvCxnSpPr>
          <p:cNvPr id="68" name="Straight Connector 67"/>
          <p:cNvCxnSpPr/>
          <p:nvPr/>
        </p:nvCxnSpPr>
        <p:spPr>
          <a:xfrm>
            <a:off x="4869049" y="2223234"/>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133600" y="2205779"/>
            <a:ext cx="0" cy="199945"/>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306455" y="1919321"/>
            <a:ext cx="253596" cy="307777"/>
          </a:xfrm>
          <a:prstGeom prst="rect">
            <a:avLst/>
          </a:prstGeom>
          <a:noFill/>
        </p:spPr>
        <p:txBody>
          <a:bodyPr wrap="none" rtlCol="0">
            <a:spAutoFit/>
          </a:bodyPr>
          <a:lstStyle/>
          <a:p>
            <a:r>
              <a:rPr lang="en-US" sz="1400" dirty="0"/>
              <a:t>/</a:t>
            </a:r>
          </a:p>
        </p:txBody>
      </p:sp>
      <p:sp>
        <p:nvSpPr>
          <p:cNvPr id="73" name="TextBox 72"/>
          <p:cNvSpPr txBox="1"/>
          <p:nvPr/>
        </p:nvSpPr>
        <p:spPr>
          <a:xfrm>
            <a:off x="2124615" y="2198305"/>
            <a:ext cx="582916" cy="307777"/>
          </a:xfrm>
          <a:prstGeom prst="rect">
            <a:avLst/>
          </a:prstGeom>
          <a:noFill/>
        </p:spPr>
        <p:txBody>
          <a:bodyPr wrap="none" rtlCol="0">
            <a:spAutoFit/>
          </a:bodyPr>
          <a:lstStyle/>
          <a:p>
            <a:r>
              <a:rPr lang="en-US" sz="1400" dirty="0"/>
              <a:t>/</a:t>
            </a:r>
            <a:r>
              <a:rPr lang="en-US" sz="1400" dirty="0" err="1"/>
              <a:t>hpss</a:t>
            </a:r>
            <a:endParaRPr lang="en-US" sz="1400" dirty="0"/>
          </a:p>
        </p:txBody>
      </p:sp>
      <p:sp>
        <p:nvSpPr>
          <p:cNvPr id="74" name="TextBox 73"/>
          <p:cNvSpPr txBox="1"/>
          <p:nvPr/>
        </p:nvSpPr>
        <p:spPr>
          <a:xfrm>
            <a:off x="4775370" y="2181018"/>
            <a:ext cx="669222" cy="307777"/>
          </a:xfrm>
          <a:prstGeom prst="rect">
            <a:avLst/>
          </a:prstGeom>
          <a:noFill/>
        </p:spPr>
        <p:txBody>
          <a:bodyPr wrap="none" rtlCol="0">
            <a:spAutoFit/>
          </a:bodyPr>
          <a:lstStyle/>
          <a:p>
            <a:r>
              <a:rPr lang="en-US" sz="1400" dirty="0"/>
              <a:t>/</a:t>
            </a:r>
            <a:r>
              <a:rPr lang="en-US" sz="1400" dirty="0" err="1"/>
              <a:t>lustre</a:t>
            </a:r>
            <a:endParaRPr lang="en-US" sz="1400" dirty="0"/>
          </a:p>
        </p:txBody>
      </p:sp>
      <p:sp>
        <p:nvSpPr>
          <p:cNvPr id="75" name="TextBox 74"/>
          <p:cNvSpPr txBox="1"/>
          <p:nvPr/>
        </p:nvSpPr>
        <p:spPr>
          <a:xfrm>
            <a:off x="9725201" y="2378769"/>
            <a:ext cx="795431" cy="307777"/>
          </a:xfrm>
          <a:prstGeom prst="rect">
            <a:avLst/>
          </a:prstGeom>
          <a:noFill/>
        </p:spPr>
        <p:txBody>
          <a:bodyPr wrap="square" rtlCol="0">
            <a:spAutoFit/>
          </a:bodyPr>
          <a:lstStyle/>
          <a:p>
            <a:r>
              <a:rPr lang="en-US" sz="1400" dirty="0"/>
              <a:t>/</a:t>
            </a:r>
            <a:r>
              <a:rPr lang="en-US" sz="1400" dirty="0" err="1"/>
              <a:t>lustre</a:t>
            </a:r>
            <a:endParaRPr lang="en-US" sz="1400" dirty="0"/>
          </a:p>
        </p:txBody>
      </p:sp>
      <p:sp>
        <p:nvSpPr>
          <p:cNvPr id="76" name="TextBox 75"/>
          <p:cNvSpPr txBox="1"/>
          <p:nvPr/>
        </p:nvSpPr>
        <p:spPr>
          <a:xfrm>
            <a:off x="5902668" y="2394267"/>
            <a:ext cx="582916" cy="307777"/>
          </a:xfrm>
          <a:prstGeom prst="rect">
            <a:avLst/>
          </a:prstGeom>
          <a:noFill/>
        </p:spPr>
        <p:txBody>
          <a:bodyPr wrap="none" rtlCol="0">
            <a:spAutoFit/>
          </a:bodyPr>
          <a:lstStyle/>
          <a:p>
            <a:r>
              <a:rPr lang="en-US" sz="1400" dirty="0"/>
              <a:t>/</a:t>
            </a:r>
            <a:r>
              <a:rPr lang="en-US" sz="1400" dirty="0" err="1"/>
              <a:t>hpss</a:t>
            </a:r>
            <a:endParaRPr lang="en-US" sz="1400" dirty="0"/>
          </a:p>
        </p:txBody>
      </p:sp>
      <p:cxnSp>
        <p:nvCxnSpPr>
          <p:cNvPr id="80" name="Straight Connector 79"/>
          <p:cNvCxnSpPr/>
          <p:nvPr/>
        </p:nvCxnSpPr>
        <p:spPr>
          <a:xfrm flipH="1" flipV="1">
            <a:off x="7437709" y="2418783"/>
            <a:ext cx="4008" cy="272715"/>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388313" y="2411343"/>
            <a:ext cx="551241" cy="307777"/>
          </a:xfrm>
          <a:prstGeom prst="rect">
            <a:avLst/>
          </a:prstGeom>
          <a:noFill/>
        </p:spPr>
        <p:txBody>
          <a:bodyPr wrap="none" rtlCol="0">
            <a:spAutoFit/>
          </a:bodyPr>
          <a:lstStyle/>
          <a:p>
            <a:r>
              <a:rPr lang="en-US" sz="1400" dirty="0"/>
              <a:t>/</a:t>
            </a:r>
            <a:r>
              <a:rPr lang="en-US" sz="1400" dirty="0" err="1"/>
              <a:t>gpfs</a:t>
            </a:r>
            <a:endParaRPr lang="en-US" sz="1400" dirty="0"/>
          </a:p>
        </p:txBody>
      </p:sp>
      <p:cxnSp>
        <p:nvCxnSpPr>
          <p:cNvPr id="106" name="Straight Arrow Connector 105"/>
          <p:cNvCxnSpPr/>
          <p:nvPr/>
        </p:nvCxnSpPr>
        <p:spPr>
          <a:xfrm>
            <a:off x="5420457" y="1690688"/>
            <a:ext cx="1935036" cy="894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4297107" y="1661663"/>
            <a:ext cx="1131067" cy="69053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7" name="Group 126"/>
          <p:cNvGrpSpPr/>
          <p:nvPr/>
        </p:nvGrpSpPr>
        <p:grpSpPr>
          <a:xfrm>
            <a:off x="6217374" y="2628949"/>
            <a:ext cx="3278329" cy="1064034"/>
            <a:chOff x="6217374" y="2628949"/>
            <a:chExt cx="3278329" cy="1064034"/>
          </a:xfrm>
        </p:grpSpPr>
        <p:cxnSp>
          <p:nvCxnSpPr>
            <p:cNvPr id="79" name="Straight Connector 78"/>
            <p:cNvCxnSpPr/>
            <p:nvPr/>
          </p:nvCxnSpPr>
          <p:spPr>
            <a:xfrm flipV="1">
              <a:off x="6662385" y="2663391"/>
              <a:ext cx="2760584" cy="1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77883" y="2705779"/>
              <a:ext cx="0" cy="18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387123" y="2889127"/>
              <a:ext cx="51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280866" y="2700647"/>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980077" y="2893145"/>
              <a:ext cx="5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437709" y="2696629"/>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355493" y="2889127"/>
              <a:ext cx="190499" cy="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57757" y="2897157"/>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54967" y="3089655"/>
              <a:ext cx="5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217374" y="2896657"/>
              <a:ext cx="779055"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F1,L1</a:t>
              </a:r>
            </a:p>
          </p:txBody>
        </p:sp>
        <p:sp>
          <p:nvSpPr>
            <p:cNvPr id="96" name="TextBox 95"/>
            <p:cNvSpPr txBox="1"/>
            <p:nvPr/>
          </p:nvSpPr>
          <p:spPr>
            <a:xfrm>
              <a:off x="6631520" y="2638404"/>
              <a:ext cx="455574" cy="307777"/>
            </a:xfrm>
            <a:prstGeom prst="rect">
              <a:avLst/>
            </a:prstGeom>
            <a:noFill/>
          </p:spPr>
          <p:txBody>
            <a:bodyPr wrap="none" rtlCol="0">
              <a:spAutoFit/>
            </a:bodyPr>
            <a:lstStyle/>
            <a:p>
              <a:r>
                <a:rPr lang="en-US" sz="1400" dirty="0"/>
                <a:t>/D1</a:t>
              </a:r>
            </a:p>
          </p:txBody>
        </p:sp>
        <p:sp>
          <p:nvSpPr>
            <p:cNvPr id="97" name="TextBox 96"/>
            <p:cNvSpPr txBox="1"/>
            <p:nvPr/>
          </p:nvSpPr>
          <p:spPr>
            <a:xfrm>
              <a:off x="7416330" y="2638404"/>
              <a:ext cx="455574" cy="307777"/>
            </a:xfrm>
            <a:prstGeom prst="rect">
              <a:avLst/>
            </a:prstGeom>
            <a:noFill/>
          </p:spPr>
          <p:txBody>
            <a:bodyPr wrap="none" rtlCol="0">
              <a:spAutoFit/>
            </a:bodyPr>
            <a:lstStyle/>
            <a:p>
              <a:r>
                <a:rPr lang="en-US" sz="1400" dirty="0"/>
                <a:t>/D2</a:t>
              </a:r>
            </a:p>
          </p:txBody>
        </p:sp>
        <p:sp>
          <p:nvSpPr>
            <p:cNvPr id="98" name="TextBox 97"/>
            <p:cNvSpPr txBox="1"/>
            <p:nvPr/>
          </p:nvSpPr>
          <p:spPr>
            <a:xfrm>
              <a:off x="8237148" y="2628949"/>
              <a:ext cx="455574" cy="307777"/>
            </a:xfrm>
            <a:prstGeom prst="rect">
              <a:avLst/>
            </a:prstGeom>
            <a:noFill/>
          </p:spPr>
          <p:txBody>
            <a:bodyPr wrap="none" rtlCol="0">
              <a:spAutoFit/>
            </a:bodyPr>
            <a:lstStyle/>
            <a:p>
              <a:r>
                <a:rPr lang="en-US" sz="1400" dirty="0"/>
                <a:t>/D3</a:t>
              </a:r>
            </a:p>
          </p:txBody>
        </p:sp>
        <p:sp>
          <p:nvSpPr>
            <p:cNvPr id="99" name="TextBox 98"/>
            <p:cNvSpPr txBox="1"/>
            <p:nvPr/>
          </p:nvSpPr>
          <p:spPr>
            <a:xfrm>
              <a:off x="7082233" y="3092819"/>
              <a:ext cx="727426"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F4,F5</a:t>
              </a:r>
            </a:p>
          </p:txBody>
        </p:sp>
        <p:sp>
          <p:nvSpPr>
            <p:cNvPr id="100" name="TextBox 99"/>
            <p:cNvSpPr txBox="1"/>
            <p:nvPr/>
          </p:nvSpPr>
          <p:spPr>
            <a:xfrm>
              <a:off x="7903831" y="2918453"/>
              <a:ext cx="727426"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F2,F3</a:t>
              </a:r>
            </a:p>
          </p:txBody>
        </p:sp>
        <p:sp>
          <p:nvSpPr>
            <p:cNvPr id="124" name="TextBox 123"/>
            <p:cNvSpPr txBox="1"/>
            <p:nvPr/>
          </p:nvSpPr>
          <p:spPr>
            <a:xfrm>
              <a:off x="8760655" y="2659667"/>
              <a:ext cx="735048" cy="430887"/>
            </a:xfrm>
            <a:prstGeom prst="rect">
              <a:avLst/>
            </a:prstGeom>
            <a:noFill/>
            <a:ln>
              <a:solidFill>
                <a:schemeClr val="accent1"/>
              </a:solidFill>
            </a:ln>
          </p:spPr>
          <p:txBody>
            <a:bodyPr wrap="square" rtlCol="0">
              <a:spAutoFit/>
            </a:bodyPr>
            <a:lstStyle/>
            <a:p>
              <a:pPr algn="ctr"/>
              <a:r>
                <a:rPr lang="en-US" sz="1100" dirty="0" err="1"/>
                <a:t>Gufi</a:t>
              </a:r>
              <a:r>
                <a:rPr lang="en-US" sz="1100" dirty="0"/>
                <a:t> DB Summary</a:t>
              </a:r>
            </a:p>
          </p:txBody>
        </p:sp>
      </p:grpSp>
      <p:sp>
        <p:nvSpPr>
          <p:cNvPr id="3" name="Rectangle 2"/>
          <p:cNvSpPr/>
          <p:nvPr/>
        </p:nvSpPr>
        <p:spPr>
          <a:xfrm>
            <a:off x="2406290" y="2496885"/>
            <a:ext cx="675446" cy="12115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3178617" y="2494305"/>
            <a:ext cx="675446" cy="12115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3956120" y="2496885"/>
            <a:ext cx="675446" cy="12115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187880" y="2713858"/>
            <a:ext cx="848532" cy="12115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068700" y="2711278"/>
            <a:ext cx="795147" cy="12115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7887531" y="2708698"/>
            <a:ext cx="795147" cy="12115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8739937" y="2445232"/>
            <a:ext cx="795147" cy="1211596"/>
          </a:xfrm>
          <a:prstGeom prst="rect">
            <a:avLst/>
          </a:prstGeom>
          <a:solidFill>
            <a:schemeClr val="bg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729893" y="3189540"/>
            <a:ext cx="805912" cy="461665"/>
          </a:xfrm>
          <a:prstGeom prst="rect">
            <a:avLst/>
          </a:prstGeom>
          <a:noFill/>
        </p:spPr>
        <p:txBody>
          <a:bodyPr wrap="square" rtlCol="0">
            <a:spAutoFit/>
          </a:bodyPr>
          <a:lstStyle/>
          <a:p>
            <a:pPr algn="ctr"/>
            <a:r>
              <a:rPr lang="en-US" sz="1200" dirty="0"/>
              <a:t>Initial Process</a:t>
            </a:r>
          </a:p>
        </p:txBody>
      </p:sp>
      <p:sp>
        <p:nvSpPr>
          <p:cNvPr id="89" name="TextBox 88"/>
          <p:cNvSpPr txBox="1"/>
          <p:nvPr/>
        </p:nvSpPr>
        <p:spPr>
          <a:xfrm>
            <a:off x="6187880" y="3637663"/>
            <a:ext cx="941315" cy="276999"/>
          </a:xfrm>
          <a:prstGeom prst="rect">
            <a:avLst/>
          </a:prstGeom>
          <a:noFill/>
        </p:spPr>
        <p:txBody>
          <a:bodyPr wrap="square" rtlCol="0">
            <a:spAutoFit/>
          </a:bodyPr>
          <a:lstStyle/>
          <a:p>
            <a:pPr algn="ctr"/>
            <a:r>
              <a:rPr lang="en-US" sz="1200" dirty="0"/>
              <a:t>Process 1</a:t>
            </a:r>
          </a:p>
        </p:txBody>
      </p:sp>
      <p:sp>
        <p:nvSpPr>
          <p:cNvPr id="90" name="TextBox 89"/>
          <p:cNvSpPr txBox="1"/>
          <p:nvPr/>
        </p:nvSpPr>
        <p:spPr>
          <a:xfrm>
            <a:off x="3037159" y="3435368"/>
            <a:ext cx="941315" cy="276999"/>
          </a:xfrm>
          <a:prstGeom prst="rect">
            <a:avLst/>
          </a:prstGeom>
          <a:noFill/>
        </p:spPr>
        <p:txBody>
          <a:bodyPr wrap="square" rtlCol="0">
            <a:spAutoFit/>
          </a:bodyPr>
          <a:lstStyle/>
          <a:p>
            <a:pPr algn="ctr"/>
            <a:r>
              <a:rPr lang="en-US" sz="1200" dirty="0"/>
              <a:t>Process 2</a:t>
            </a:r>
          </a:p>
        </p:txBody>
      </p:sp>
      <p:sp>
        <p:nvSpPr>
          <p:cNvPr id="91" name="TextBox 90"/>
          <p:cNvSpPr txBox="1"/>
          <p:nvPr/>
        </p:nvSpPr>
        <p:spPr>
          <a:xfrm>
            <a:off x="2308550" y="3449639"/>
            <a:ext cx="941315" cy="276999"/>
          </a:xfrm>
          <a:prstGeom prst="rect">
            <a:avLst/>
          </a:prstGeom>
          <a:noFill/>
        </p:spPr>
        <p:txBody>
          <a:bodyPr wrap="square" rtlCol="0">
            <a:spAutoFit/>
          </a:bodyPr>
          <a:lstStyle/>
          <a:p>
            <a:pPr algn="ctr"/>
            <a:r>
              <a:rPr lang="en-US" sz="1200" dirty="0"/>
              <a:t>Process 1</a:t>
            </a:r>
          </a:p>
        </p:txBody>
      </p:sp>
      <p:sp>
        <p:nvSpPr>
          <p:cNvPr id="93" name="TextBox 92"/>
          <p:cNvSpPr txBox="1"/>
          <p:nvPr/>
        </p:nvSpPr>
        <p:spPr>
          <a:xfrm>
            <a:off x="7023048" y="3660028"/>
            <a:ext cx="941315" cy="276999"/>
          </a:xfrm>
          <a:prstGeom prst="rect">
            <a:avLst/>
          </a:prstGeom>
          <a:noFill/>
        </p:spPr>
        <p:txBody>
          <a:bodyPr wrap="square" rtlCol="0">
            <a:spAutoFit/>
          </a:bodyPr>
          <a:lstStyle/>
          <a:p>
            <a:pPr algn="ctr"/>
            <a:r>
              <a:rPr lang="en-US" sz="1200" dirty="0"/>
              <a:t>Process 2</a:t>
            </a:r>
          </a:p>
        </p:txBody>
      </p:sp>
      <p:sp>
        <p:nvSpPr>
          <p:cNvPr id="94" name="TextBox 93"/>
          <p:cNvSpPr txBox="1"/>
          <p:nvPr/>
        </p:nvSpPr>
        <p:spPr>
          <a:xfrm>
            <a:off x="3834055" y="3444414"/>
            <a:ext cx="941315" cy="276999"/>
          </a:xfrm>
          <a:prstGeom prst="rect">
            <a:avLst/>
          </a:prstGeom>
          <a:noFill/>
        </p:spPr>
        <p:txBody>
          <a:bodyPr wrap="square" rtlCol="0">
            <a:spAutoFit/>
          </a:bodyPr>
          <a:lstStyle/>
          <a:p>
            <a:pPr algn="ctr"/>
            <a:r>
              <a:rPr lang="en-US" sz="1200" dirty="0"/>
              <a:t>Process 3</a:t>
            </a:r>
          </a:p>
        </p:txBody>
      </p:sp>
      <p:sp>
        <p:nvSpPr>
          <p:cNvPr id="101" name="TextBox 100"/>
          <p:cNvSpPr txBox="1"/>
          <p:nvPr/>
        </p:nvSpPr>
        <p:spPr>
          <a:xfrm>
            <a:off x="7832851" y="3662324"/>
            <a:ext cx="941315" cy="276999"/>
          </a:xfrm>
          <a:prstGeom prst="rect">
            <a:avLst/>
          </a:prstGeom>
          <a:noFill/>
        </p:spPr>
        <p:txBody>
          <a:bodyPr wrap="square" rtlCol="0">
            <a:spAutoFit/>
          </a:bodyPr>
          <a:lstStyle/>
          <a:p>
            <a:pPr algn="ctr"/>
            <a:r>
              <a:rPr lang="en-US" sz="1200" dirty="0"/>
              <a:t>Process 3</a:t>
            </a:r>
          </a:p>
        </p:txBody>
      </p:sp>
    </p:spTree>
    <p:extLst>
      <p:ext uri="{BB962C8B-B14F-4D97-AF65-F5344CB8AC3E}">
        <p14:creationId xmlns:p14="http://schemas.microsoft.com/office/powerpoint/2010/main" val="49303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83" y="365125"/>
            <a:ext cx="11737383" cy="886673"/>
          </a:xfrm>
        </p:spPr>
        <p:txBody>
          <a:bodyPr/>
          <a:lstStyle/>
          <a:p>
            <a:pPr algn="ctr"/>
            <a:r>
              <a:rPr lang="en-US" dirty="0"/>
              <a:t>Full </a:t>
            </a:r>
            <a:r>
              <a:rPr lang="en-US" dirty="0" err="1"/>
              <a:t>Gufi</a:t>
            </a:r>
            <a:r>
              <a:rPr lang="en-US" dirty="0"/>
              <a:t> Load from GPFS Policy Run Single File</a:t>
            </a:r>
          </a:p>
        </p:txBody>
      </p:sp>
      <p:sp>
        <p:nvSpPr>
          <p:cNvPr id="123" name="Content Placeholder 122"/>
          <p:cNvSpPr>
            <a:spLocks noGrp="1"/>
          </p:cNvSpPr>
          <p:nvPr>
            <p:ph idx="1"/>
          </p:nvPr>
        </p:nvSpPr>
        <p:spPr>
          <a:xfrm>
            <a:off x="3224474" y="3049212"/>
            <a:ext cx="8667891" cy="3602200"/>
          </a:xfrm>
        </p:spPr>
        <p:txBody>
          <a:bodyPr>
            <a:normAutofit fontScale="92500" lnSpcReduction="10000"/>
          </a:bodyPr>
          <a:lstStyle/>
          <a:p>
            <a:r>
              <a:rPr lang="en-US" dirty="0"/>
              <a:t>Delete /search/</a:t>
            </a:r>
            <a:r>
              <a:rPr lang="en-US" dirty="0" err="1"/>
              <a:t>gpfs</a:t>
            </a:r>
            <a:endParaRPr lang="en-US" dirty="0"/>
          </a:p>
          <a:p>
            <a:r>
              <a:rPr lang="en-US" dirty="0"/>
              <a:t>Do policy run to produce flat file delimited (file must be made such that directories appear in “stanzas” where the directory is at the top of the stanza and all files/links in that directory follow immediately.  The directories do not have to be in any particular order.</a:t>
            </a:r>
          </a:p>
          <a:p>
            <a:r>
              <a:rPr lang="en-US" dirty="0"/>
              <a:t>Run </a:t>
            </a:r>
            <a:r>
              <a:rPr lang="en-US" dirty="0" err="1"/>
              <a:t>bfwi</a:t>
            </a:r>
            <a:r>
              <a:rPr lang="en-US" dirty="0"/>
              <a:t> with input file and output tree as /search </a:t>
            </a:r>
          </a:p>
          <a:p>
            <a:r>
              <a:rPr lang="en-US" dirty="0"/>
              <a:t>Process via breadth first walk/</a:t>
            </a:r>
            <a:r>
              <a:rPr lang="en-US" dirty="0" err="1"/>
              <a:t>gufi</a:t>
            </a:r>
            <a:r>
              <a:rPr lang="en-US" dirty="0"/>
              <a:t> index create threads, while the file read is serial, the </a:t>
            </a:r>
            <a:r>
              <a:rPr lang="en-US" dirty="0" err="1"/>
              <a:t>gufi</a:t>
            </a:r>
            <a:r>
              <a:rPr lang="en-US" dirty="0"/>
              <a:t> index creation is threaded</a:t>
            </a:r>
          </a:p>
        </p:txBody>
      </p:sp>
      <p:cxnSp>
        <p:nvCxnSpPr>
          <p:cNvPr id="48" name="Straight Connector 47"/>
          <p:cNvCxnSpPr/>
          <p:nvPr/>
        </p:nvCxnSpPr>
        <p:spPr>
          <a:xfrm>
            <a:off x="2133600" y="1410823"/>
            <a:ext cx="5321084" cy="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3529196" y="1418263"/>
            <a:ext cx="4008" cy="272715"/>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79800" y="1410823"/>
            <a:ext cx="551241" cy="307777"/>
          </a:xfrm>
          <a:prstGeom prst="rect">
            <a:avLst/>
          </a:prstGeom>
          <a:noFill/>
        </p:spPr>
        <p:txBody>
          <a:bodyPr wrap="none" rtlCol="0">
            <a:spAutoFit/>
          </a:bodyPr>
          <a:lstStyle/>
          <a:p>
            <a:r>
              <a:rPr lang="en-US" sz="1400" dirty="0"/>
              <a:t>/</a:t>
            </a:r>
            <a:r>
              <a:rPr lang="en-US" sz="1400" dirty="0" err="1"/>
              <a:t>gpfs</a:t>
            </a:r>
            <a:endParaRPr lang="en-US" sz="1400" dirty="0"/>
          </a:p>
        </p:txBody>
      </p:sp>
      <p:grpSp>
        <p:nvGrpSpPr>
          <p:cNvPr id="122" name="Group 121"/>
          <p:cNvGrpSpPr/>
          <p:nvPr/>
        </p:nvGrpSpPr>
        <p:grpSpPr>
          <a:xfrm>
            <a:off x="2463112" y="1628429"/>
            <a:ext cx="2212611" cy="899034"/>
            <a:chOff x="975275" y="2418838"/>
            <a:chExt cx="2212611" cy="899034"/>
          </a:xfrm>
        </p:grpSpPr>
        <p:cxnSp>
          <p:nvCxnSpPr>
            <p:cNvPr id="5" name="Straight Connector 4"/>
            <p:cNvCxnSpPr/>
            <p:nvPr/>
          </p:nvCxnSpPr>
          <p:spPr>
            <a:xfrm flipV="1">
              <a:off x="1266035" y="2479378"/>
              <a:ext cx="1527680" cy="2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66035" y="2495668"/>
              <a:ext cx="0" cy="18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75275" y="2679016"/>
              <a:ext cx="51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76030" y="2490536"/>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5241" y="2683034"/>
              <a:ext cx="5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41359" y="2486518"/>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959143" y="2679016"/>
              <a:ext cx="190499" cy="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61407" y="2687046"/>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758617" y="2879544"/>
              <a:ext cx="5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79914" y="2683034"/>
              <a:ext cx="182716" cy="430887"/>
            </a:xfrm>
            <a:prstGeom prst="rect">
              <a:avLst/>
            </a:prstGeom>
            <a:noFill/>
            <a:ln>
              <a:solidFill>
                <a:schemeClr val="accent1"/>
              </a:solidFill>
            </a:ln>
          </p:spPr>
          <p:txBody>
            <a:bodyPr wrap="square" rtlCol="0">
              <a:spAutoFit/>
            </a:bodyPr>
            <a:lstStyle/>
            <a:p>
              <a:r>
                <a:rPr lang="en-US" sz="1100" dirty="0"/>
                <a:t>F1</a:t>
              </a:r>
            </a:p>
          </p:txBody>
        </p:sp>
        <p:sp>
          <p:nvSpPr>
            <p:cNvPr id="42" name="TextBox 41"/>
            <p:cNvSpPr txBox="1"/>
            <p:nvPr/>
          </p:nvSpPr>
          <p:spPr>
            <a:xfrm>
              <a:off x="1364736" y="2683034"/>
              <a:ext cx="182716" cy="430887"/>
            </a:xfrm>
            <a:prstGeom prst="rect">
              <a:avLst/>
            </a:prstGeom>
            <a:noFill/>
            <a:ln>
              <a:solidFill>
                <a:schemeClr val="accent1"/>
              </a:solidFill>
            </a:ln>
          </p:spPr>
          <p:txBody>
            <a:bodyPr wrap="square" rtlCol="0">
              <a:spAutoFit/>
            </a:bodyPr>
            <a:lstStyle/>
            <a:p>
              <a:r>
                <a:rPr lang="en-US" sz="1100" dirty="0"/>
                <a:t>L1</a:t>
              </a:r>
            </a:p>
          </p:txBody>
        </p:sp>
        <p:sp>
          <p:nvSpPr>
            <p:cNvPr id="43" name="TextBox 42"/>
            <p:cNvSpPr txBox="1"/>
            <p:nvPr/>
          </p:nvSpPr>
          <p:spPr>
            <a:xfrm>
              <a:off x="2494953" y="2679016"/>
              <a:ext cx="182716" cy="430887"/>
            </a:xfrm>
            <a:prstGeom prst="rect">
              <a:avLst/>
            </a:prstGeom>
            <a:noFill/>
            <a:ln>
              <a:solidFill>
                <a:schemeClr val="accent1"/>
              </a:solidFill>
            </a:ln>
          </p:spPr>
          <p:txBody>
            <a:bodyPr wrap="square" rtlCol="0">
              <a:spAutoFit/>
            </a:bodyPr>
            <a:lstStyle/>
            <a:p>
              <a:r>
                <a:rPr lang="en-US" sz="1100" dirty="0"/>
                <a:t>F2</a:t>
              </a:r>
            </a:p>
          </p:txBody>
        </p:sp>
        <p:sp>
          <p:nvSpPr>
            <p:cNvPr id="44" name="TextBox 43"/>
            <p:cNvSpPr txBox="1"/>
            <p:nvPr/>
          </p:nvSpPr>
          <p:spPr>
            <a:xfrm>
              <a:off x="2907256" y="2687046"/>
              <a:ext cx="182716" cy="430887"/>
            </a:xfrm>
            <a:prstGeom prst="rect">
              <a:avLst/>
            </a:prstGeom>
            <a:noFill/>
            <a:ln>
              <a:solidFill>
                <a:schemeClr val="accent1"/>
              </a:solidFill>
            </a:ln>
          </p:spPr>
          <p:txBody>
            <a:bodyPr wrap="square" rtlCol="0">
              <a:spAutoFit/>
            </a:bodyPr>
            <a:lstStyle/>
            <a:p>
              <a:r>
                <a:rPr lang="en-US" sz="1100" dirty="0"/>
                <a:t>F3</a:t>
              </a:r>
            </a:p>
          </p:txBody>
        </p:sp>
        <p:sp>
          <p:nvSpPr>
            <p:cNvPr id="45" name="TextBox 44"/>
            <p:cNvSpPr txBox="1"/>
            <p:nvPr/>
          </p:nvSpPr>
          <p:spPr>
            <a:xfrm>
              <a:off x="2106340" y="2878961"/>
              <a:ext cx="182716" cy="430887"/>
            </a:xfrm>
            <a:prstGeom prst="rect">
              <a:avLst/>
            </a:prstGeom>
            <a:noFill/>
            <a:ln>
              <a:solidFill>
                <a:schemeClr val="accent1"/>
              </a:solidFill>
            </a:ln>
          </p:spPr>
          <p:txBody>
            <a:bodyPr wrap="square" rtlCol="0">
              <a:spAutoFit/>
            </a:bodyPr>
            <a:lstStyle/>
            <a:p>
              <a:r>
                <a:rPr lang="en-US" sz="1100" dirty="0"/>
                <a:t>F5</a:t>
              </a:r>
            </a:p>
          </p:txBody>
        </p:sp>
        <p:sp>
          <p:nvSpPr>
            <p:cNvPr id="46" name="TextBox 45"/>
            <p:cNvSpPr txBox="1"/>
            <p:nvPr/>
          </p:nvSpPr>
          <p:spPr>
            <a:xfrm>
              <a:off x="1779895" y="2886985"/>
              <a:ext cx="182716" cy="430887"/>
            </a:xfrm>
            <a:prstGeom prst="rect">
              <a:avLst/>
            </a:prstGeom>
            <a:noFill/>
            <a:ln>
              <a:solidFill>
                <a:schemeClr val="accent1"/>
              </a:solidFill>
            </a:ln>
          </p:spPr>
          <p:txBody>
            <a:bodyPr wrap="square" rtlCol="0">
              <a:spAutoFit/>
            </a:bodyPr>
            <a:lstStyle/>
            <a:p>
              <a:r>
                <a:rPr lang="en-US" sz="1100" dirty="0"/>
                <a:t>F4</a:t>
              </a:r>
            </a:p>
          </p:txBody>
        </p:sp>
        <p:sp>
          <p:nvSpPr>
            <p:cNvPr id="52" name="TextBox 51"/>
            <p:cNvSpPr txBox="1"/>
            <p:nvPr/>
          </p:nvSpPr>
          <p:spPr>
            <a:xfrm>
              <a:off x="1219672" y="2428293"/>
              <a:ext cx="455574" cy="307777"/>
            </a:xfrm>
            <a:prstGeom prst="rect">
              <a:avLst/>
            </a:prstGeom>
            <a:noFill/>
          </p:spPr>
          <p:txBody>
            <a:bodyPr wrap="none" rtlCol="0">
              <a:spAutoFit/>
            </a:bodyPr>
            <a:lstStyle/>
            <a:p>
              <a:r>
                <a:rPr lang="en-US" sz="1400" dirty="0"/>
                <a:t>/D1</a:t>
              </a:r>
            </a:p>
          </p:txBody>
        </p:sp>
        <p:sp>
          <p:nvSpPr>
            <p:cNvPr id="53" name="TextBox 52"/>
            <p:cNvSpPr txBox="1"/>
            <p:nvPr/>
          </p:nvSpPr>
          <p:spPr>
            <a:xfrm>
              <a:off x="2019980" y="2428293"/>
              <a:ext cx="455574" cy="307777"/>
            </a:xfrm>
            <a:prstGeom prst="rect">
              <a:avLst/>
            </a:prstGeom>
            <a:noFill/>
          </p:spPr>
          <p:txBody>
            <a:bodyPr wrap="none" rtlCol="0">
              <a:spAutoFit/>
            </a:bodyPr>
            <a:lstStyle/>
            <a:p>
              <a:r>
                <a:rPr lang="en-US" sz="1400" dirty="0"/>
                <a:t>/D2</a:t>
              </a:r>
            </a:p>
          </p:txBody>
        </p:sp>
        <p:sp>
          <p:nvSpPr>
            <p:cNvPr id="54" name="TextBox 53"/>
            <p:cNvSpPr txBox="1"/>
            <p:nvPr/>
          </p:nvSpPr>
          <p:spPr>
            <a:xfrm>
              <a:off x="2732312" y="2418838"/>
              <a:ext cx="455574" cy="307777"/>
            </a:xfrm>
            <a:prstGeom prst="rect">
              <a:avLst/>
            </a:prstGeom>
            <a:noFill/>
          </p:spPr>
          <p:txBody>
            <a:bodyPr wrap="none" rtlCol="0">
              <a:spAutoFit/>
            </a:bodyPr>
            <a:lstStyle/>
            <a:p>
              <a:r>
                <a:rPr lang="en-US" sz="1400" dirty="0"/>
                <a:t>/D3</a:t>
              </a:r>
            </a:p>
          </p:txBody>
        </p:sp>
      </p:grpSp>
      <p:cxnSp>
        <p:nvCxnSpPr>
          <p:cNvPr id="56" name="Straight Connector 55"/>
          <p:cNvCxnSpPr/>
          <p:nvPr/>
        </p:nvCxnSpPr>
        <p:spPr>
          <a:xfrm>
            <a:off x="7439184" y="1423658"/>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20352" y="1623603"/>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341749" y="1210878"/>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63936" y="1606511"/>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920352" y="1611377"/>
            <a:ext cx="3843584" cy="2650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427985" y="1330107"/>
            <a:ext cx="726866" cy="307777"/>
          </a:xfrm>
          <a:prstGeom prst="rect">
            <a:avLst/>
          </a:prstGeom>
          <a:noFill/>
        </p:spPr>
        <p:txBody>
          <a:bodyPr wrap="none" rtlCol="0">
            <a:spAutoFit/>
          </a:bodyPr>
          <a:lstStyle/>
          <a:p>
            <a:r>
              <a:rPr lang="en-US" sz="1400" dirty="0"/>
              <a:t>/search</a:t>
            </a:r>
          </a:p>
        </p:txBody>
      </p:sp>
      <p:cxnSp>
        <p:nvCxnSpPr>
          <p:cNvPr id="68" name="Straight Connector 67"/>
          <p:cNvCxnSpPr/>
          <p:nvPr/>
        </p:nvCxnSpPr>
        <p:spPr>
          <a:xfrm>
            <a:off x="4869049" y="1432825"/>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133600" y="1415370"/>
            <a:ext cx="0" cy="199945"/>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306455" y="1128912"/>
            <a:ext cx="253596" cy="307777"/>
          </a:xfrm>
          <a:prstGeom prst="rect">
            <a:avLst/>
          </a:prstGeom>
          <a:noFill/>
        </p:spPr>
        <p:txBody>
          <a:bodyPr wrap="none" rtlCol="0">
            <a:spAutoFit/>
          </a:bodyPr>
          <a:lstStyle/>
          <a:p>
            <a:r>
              <a:rPr lang="en-US" sz="1400" dirty="0"/>
              <a:t>/</a:t>
            </a:r>
          </a:p>
        </p:txBody>
      </p:sp>
      <p:sp>
        <p:nvSpPr>
          <p:cNvPr id="73" name="TextBox 72"/>
          <p:cNvSpPr txBox="1"/>
          <p:nvPr/>
        </p:nvSpPr>
        <p:spPr>
          <a:xfrm>
            <a:off x="2124615" y="1407896"/>
            <a:ext cx="582916" cy="307777"/>
          </a:xfrm>
          <a:prstGeom prst="rect">
            <a:avLst/>
          </a:prstGeom>
          <a:noFill/>
        </p:spPr>
        <p:txBody>
          <a:bodyPr wrap="none" rtlCol="0">
            <a:spAutoFit/>
          </a:bodyPr>
          <a:lstStyle/>
          <a:p>
            <a:r>
              <a:rPr lang="en-US" sz="1400" dirty="0"/>
              <a:t>/</a:t>
            </a:r>
            <a:r>
              <a:rPr lang="en-US" sz="1400" dirty="0" err="1"/>
              <a:t>hpss</a:t>
            </a:r>
            <a:endParaRPr lang="en-US" sz="1400" dirty="0"/>
          </a:p>
        </p:txBody>
      </p:sp>
      <p:sp>
        <p:nvSpPr>
          <p:cNvPr id="74" name="TextBox 73"/>
          <p:cNvSpPr txBox="1"/>
          <p:nvPr/>
        </p:nvSpPr>
        <p:spPr>
          <a:xfrm>
            <a:off x="4775370" y="1390609"/>
            <a:ext cx="669222" cy="307777"/>
          </a:xfrm>
          <a:prstGeom prst="rect">
            <a:avLst/>
          </a:prstGeom>
          <a:noFill/>
        </p:spPr>
        <p:txBody>
          <a:bodyPr wrap="none" rtlCol="0">
            <a:spAutoFit/>
          </a:bodyPr>
          <a:lstStyle/>
          <a:p>
            <a:r>
              <a:rPr lang="en-US" sz="1400" dirty="0"/>
              <a:t>/</a:t>
            </a:r>
            <a:r>
              <a:rPr lang="en-US" sz="1400" dirty="0" err="1"/>
              <a:t>lustre</a:t>
            </a:r>
            <a:endParaRPr lang="en-US" sz="1400" dirty="0"/>
          </a:p>
        </p:txBody>
      </p:sp>
      <p:sp>
        <p:nvSpPr>
          <p:cNvPr id="75" name="TextBox 74"/>
          <p:cNvSpPr txBox="1"/>
          <p:nvPr/>
        </p:nvSpPr>
        <p:spPr>
          <a:xfrm>
            <a:off x="9725201" y="1588360"/>
            <a:ext cx="795431" cy="307777"/>
          </a:xfrm>
          <a:prstGeom prst="rect">
            <a:avLst/>
          </a:prstGeom>
          <a:noFill/>
        </p:spPr>
        <p:txBody>
          <a:bodyPr wrap="square" rtlCol="0">
            <a:spAutoFit/>
          </a:bodyPr>
          <a:lstStyle/>
          <a:p>
            <a:r>
              <a:rPr lang="en-US" sz="1400" dirty="0"/>
              <a:t>/</a:t>
            </a:r>
            <a:r>
              <a:rPr lang="en-US" sz="1400" dirty="0" err="1"/>
              <a:t>lustre</a:t>
            </a:r>
            <a:endParaRPr lang="en-US" sz="1400" dirty="0"/>
          </a:p>
        </p:txBody>
      </p:sp>
      <p:sp>
        <p:nvSpPr>
          <p:cNvPr id="76" name="TextBox 75"/>
          <p:cNvSpPr txBox="1"/>
          <p:nvPr/>
        </p:nvSpPr>
        <p:spPr>
          <a:xfrm>
            <a:off x="5902668" y="1603858"/>
            <a:ext cx="582916" cy="307777"/>
          </a:xfrm>
          <a:prstGeom prst="rect">
            <a:avLst/>
          </a:prstGeom>
          <a:noFill/>
        </p:spPr>
        <p:txBody>
          <a:bodyPr wrap="none" rtlCol="0">
            <a:spAutoFit/>
          </a:bodyPr>
          <a:lstStyle/>
          <a:p>
            <a:r>
              <a:rPr lang="en-US" sz="1400" dirty="0"/>
              <a:t>/</a:t>
            </a:r>
            <a:r>
              <a:rPr lang="en-US" sz="1400" dirty="0" err="1"/>
              <a:t>hpss</a:t>
            </a:r>
            <a:endParaRPr lang="en-US" sz="1400" dirty="0"/>
          </a:p>
        </p:txBody>
      </p:sp>
      <p:cxnSp>
        <p:nvCxnSpPr>
          <p:cNvPr id="80" name="Straight Connector 79"/>
          <p:cNvCxnSpPr/>
          <p:nvPr/>
        </p:nvCxnSpPr>
        <p:spPr>
          <a:xfrm flipH="1" flipV="1">
            <a:off x="7437709" y="1628374"/>
            <a:ext cx="4008" cy="272715"/>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388313" y="1620934"/>
            <a:ext cx="551241" cy="307777"/>
          </a:xfrm>
          <a:prstGeom prst="rect">
            <a:avLst/>
          </a:prstGeom>
          <a:noFill/>
        </p:spPr>
        <p:txBody>
          <a:bodyPr wrap="none" rtlCol="0">
            <a:spAutoFit/>
          </a:bodyPr>
          <a:lstStyle/>
          <a:p>
            <a:r>
              <a:rPr lang="en-US" sz="1400" dirty="0"/>
              <a:t>/</a:t>
            </a:r>
            <a:r>
              <a:rPr lang="en-US" sz="1400" dirty="0" err="1"/>
              <a:t>gpfs</a:t>
            </a:r>
            <a:endParaRPr lang="en-US" sz="1400" dirty="0"/>
          </a:p>
        </p:txBody>
      </p:sp>
      <p:grpSp>
        <p:nvGrpSpPr>
          <p:cNvPr id="127" name="Group 126"/>
          <p:cNvGrpSpPr/>
          <p:nvPr/>
        </p:nvGrpSpPr>
        <p:grpSpPr>
          <a:xfrm>
            <a:off x="6217374" y="1838540"/>
            <a:ext cx="3278329" cy="1064034"/>
            <a:chOff x="6217374" y="2628949"/>
            <a:chExt cx="3278329" cy="1064034"/>
          </a:xfrm>
        </p:grpSpPr>
        <p:cxnSp>
          <p:nvCxnSpPr>
            <p:cNvPr id="79" name="Straight Connector 78"/>
            <p:cNvCxnSpPr/>
            <p:nvPr/>
          </p:nvCxnSpPr>
          <p:spPr>
            <a:xfrm flipV="1">
              <a:off x="6662385" y="2663391"/>
              <a:ext cx="2760584" cy="1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77883" y="2705779"/>
              <a:ext cx="0" cy="18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387123" y="2889127"/>
              <a:ext cx="51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280866" y="2700647"/>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980077" y="2893145"/>
              <a:ext cx="5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437709" y="2696629"/>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355493" y="2889127"/>
              <a:ext cx="190499" cy="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57757" y="2897157"/>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54967" y="3089655"/>
              <a:ext cx="5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217374" y="2896657"/>
              <a:ext cx="779055"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F1,L1</a:t>
              </a:r>
            </a:p>
          </p:txBody>
        </p:sp>
        <p:sp>
          <p:nvSpPr>
            <p:cNvPr id="96" name="TextBox 95"/>
            <p:cNvSpPr txBox="1"/>
            <p:nvPr/>
          </p:nvSpPr>
          <p:spPr>
            <a:xfrm>
              <a:off x="6631520" y="2638404"/>
              <a:ext cx="455574" cy="307777"/>
            </a:xfrm>
            <a:prstGeom prst="rect">
              <a:avLst/>
            </a:prstGeom>
            <a:noFill/>
          </p:spPr>
          <p:txBody>
            <a:bodyPr wrap="none" rtlCol="0">
              <a:spAutoFit/>
            </a:bodyPr>
            <a:lstStyle/>
            <a:p>
              <a:r>
                <a:rPr lang="en-US" sz="1400" dirty="0"/>
                <a:t>/D1</a:t>
              </a:r>
            </a:p>
          </p:txBody>
        </p:sp>
        <p:sp>
          <p:nvSpPr>
            <p:cNvPr id="97" name="TextBox 96"/>
            <p:cNvSpPr txBox="1"/>
            <p:nvPr/>
          </p:nvSpPr>
          <p:spPr>
            <a:xfrm>
              <a:off x="7416330" y="2638404"/>
              <a:ext cx="455574" cy="307777"/>
            </a:xfrm>
            <a:prstGeom prst="rect">
              <a:avLst/>
            </a:prstGeom>
            <a:noFill/>
          </p:spPr>
          <p:txBody>
            <a:bodyPr wrap="none" rtlCol="0">
              <a:spAutoFit/>
            </a:bodyPr>
            <a:lstStyle/>
            <a:p>
              <a:r>
                <a:rPr lang="en-US" sz="1400" dirty="0"/>
                <a:t>/D2</a:t>
              </a:r>
            </a:p>
          </p:txBody>
        </p:sp>
        <p:sp>
          <p:nvSpPr>
            <p:cNvPr id="98" name="TextBox 97"/>
            <p:cNvSpPr txBox="1"/>
            <p:nvPr/>
          </p:nvSpPr>
          <p:spPr>
            <a:xfrm>
              <a:off x="8237148" y="2628949"/>
              <a:ext cx="455574" cy="307777"/>
            </a:xfrm>
            <a:prstGeom prst="rect">
              <a:avLst/>
            </a:prstGeom>
            <a:noFill/>
          </p:spPr>
          <p:txBody>
            <a:bodyPr wrap="none" rtlCol="0">
              <a:spAutoFit/>
            </a:bodyPr>
            <a:lstStyle/>
            <a:p>
              <a:r>
                <a:rPr lang="en-US" sz="1400" dirty="0"/>
                <a:t>/D3</a:t>
              </a:r>
            </a:p>
          </p:txBody>
        </p:sp>
        <p:sp>
          <p:nvSpPr>
            <p:cNvPr id="99" name="TextBox 98"/>
            <p:cNvSpPr txBox="1"/>
            <p:nvPr/>
          </p:nvSpPr>
          <p:spPr>
            <a:xfrm>
              <a:off x="7082233" y="3092819"/>
              <a:ext cx="727426"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F4,F5</a:t>
              </a:r>
            </a:p>
          </p:txBody>
        </p:sp>
        <p:sp>
          <p:nvSpPr>
            <p:cNvPr id="100" name="TextBox 99"/>
            <p:cNvSpPr txBox="1"/>
            <p:nvPr/>
          </p:nvSpPr>
          <p:spPr>
            <a:xfrm>
              <a:off x="7903831" y="2918453"/>
              <a:ext cx="727426"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F2,F3</a:t>
              </a:r>
            </a:p>
          </p:txBody>
        </p:sp>
        <p:sp>
          <p:nvSpPr>
            <p:cNvPr id="124" name="TextBox 123"/>
            <p:cNvSpPr txBox="1"/>
            <p:nvPr/>
          </p:nvSpPr>
          <p:spPr>
            <a:xfrm>
              <a:off x="8760655" y="2659667"/>
              <a:ext cx="735048" cy="430887"/>
            </a:xfrm>
            <a:prstGeom prst="rect">
              <a:avLst/>
            </a:prstGeom>
            <a:noFill/>
            <a:ln>
              <a:solidFill>
                <a:schemeClr val="accent1"/>
              </a:solidFill>
            </a:ln>
          </p:spPr>
          <p:txBody>
            <a:bodyPr wrap="square" rtlCol="0">
              <a:spAutoFit/>
            </a:bodyPr>
            <a:lstStyle/>
            <a:p>
              <a:pPr algn="ctr"/>
              <a:r>
                <a:rPr lang="en-US" sz="1100" dirty="0" err="1"/>
                <a:t>Gufi</a:t>
              </a:r>
              <a:r>
                <a:rPr lang="en-US" sz="1100" dirty="0"/>
                <a:t> DB Summary</a:t>
              </a:r>
            </a:p>
          </p:txBody>
        </p:sp>
      </p:grpSp>
      <p:graphicFrame>
        <p:nvGraphicFramePr>
          <p:cNvPr id="12" name="Table 11"/>
          <p:cNvGraphicFramePr>
            <a:graphicFrameLocks noGrp="1"/>
          </p:cNvGraphicFramePr>
          <p:nvPr>
            <p:extLst>
              <p:ext uri="{D42A27DB-BD31-4B8C-83A1-F6EECF244321}">
                <p14:modId xmlns:p14="http://schemas.microsoft.com/office/powerpoint/2010/main" val="2398799933"/>
              </p:ext>
            </p:extLst>
          </p:nvPr>
        </p:nvGraphicFramePr>
        <p:xfrm>
          <a:off x="189951" y="3161654"/>
          <a:ext cx="2856143" cy="3489758"/>
        </p:xfrm>
        <a:graphic>
          <a:graphicData uri="http://schemas.openxmlformats.org/drawingml/2006/table">
            <a:tbl>
              <a:tblPr firstRow="1" bandRow="1">
                <a:tableStyleId>{5C22544A-7EE6-4342-B048-85BDC9FD1C3A}</a:tableStyleId>
              </a:tblPr>
              <a:tblGrid>
                <a:gridCol w="1549258">
                  <a:extLst>
                    <a:ext uri="{9D8B030D-6E8A-4147-A177-3AD203B41FA5}">
                      <a16:colId xmlns:a16="http://schemas.microsoft.com/office/drawing/2014/main" val="889711566"/>
                    </a:ext>
                  </a:extLst>
                </a:gridCol>
                <a:gridCol w="627413">
                  <a:extLst>
                    <a:ext uri="{9D8B030D-6E8A-4147-A177-3AD203B41FA5}">
                      <a16:colId xmlns:a16="http://schemas.microsoft.com/office/drawing/2014/main" val="3291166661"/>
                    </a:ext>
                  </a:extLst>
                </a:gridCol>
                <a:gridCol w="679472">
                  <a:extLst>
                    <a:ext uri="{9D8B030D-6E8A-4147-A177-3AD203B41FA5}">
                      <a16:colId xmlns:a16="http://schemas.microsoft.com/office/drawing/2014/main" val="4130978596"/>
                    </a:ext>
                  </a:extLst>
                </a:gridCol>
              </a:tblGrid>
              <a:tr h="375718">
                <a:tc>
                  <a:txBody>
                    <a:bodyPr/>
                    <a:lstStyle/>
                    <a:p>
                      <a:r>
                        <a:rPr lang="en-US" dirty="0"/>
                        <a:t>Path</a:t>
                      </a:r>
                    </a:p>
                  </a:txBody>
                  <a:tcPr/>
                </a:tc>
                <a:tc>
                  <a:txBody>
                    <a:bodyPr/>
                    <a:lstStyle/>
                    <a:p>
                      <a:r>
                        <a:rPr lang="en-US" dirty="0" err="1"/>
                        <a:t>Attr</a:t>
                      </a:r>
                      <a:endParaRPr lang="en-US" dirty="0"/>
                    </a:p>
                  </a:txBody>
                  <a:tcPr/>
                </a:tc>
                <a:tc>
                  <a:txBody>
                    <a:bodyPr/>
                    <a:lstStyle/>
                    <a:p>
                      <a:r>
                        <a:rPr lang="en-US" dirty="0" err="1"/>
                        <a:t>Xattr</a:t>
                      </a:r>
                      <a:endParaRPr lang="en-US" dirty="0"/>
                    </a:p>
                  </a:txBody>
                  <a:tcPr/>
                </a:tc>
                <a:extLst>
                  <a:ext uri="{0D108BD9-81ED-4DB2-BD59-A6C34878D82A}">
                    <a16:rowId xmlns:a16="http://schemas.microsoft.com/office/drawing/2014/main" val="3213805616"/>
                  </a:ext>
                </a:extLst>
              </a:tr>
              <a:tr h="370840">
                <a:tc>
                  <a:txBody>
                    <a:bodyPr/>
                    <a:lstStyle/>
                    <a:p>
                      <a:r>
                        <a:rPr lang="en-US" dirty="0"/>
                        <a:t>/</a:t>
                      </a:r>
                      <a:r>
                        <a:rPr lang="en-US" dirty="0" err="1"/>
                        <a:t>gpfs</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4539105"/>
                  </a:ext>
                </a:extLst>
              </a:tr>
              <a:tr h="370840">
                <a:tc>
                  <a:txBody>
                    <a:bodyPr/>
                    <a:lstStyle/>
                    <a:p>
                      <a:r>
                        <a:rPr lang="en-US" dirty="0"/>
                        <a:t>/</a:t>
                      </a:r>
                      <a:r>
                        <a:rPr lang="en-US" dirty="0" err="1"/>
                        <a:t>gpfs</a:t>
                      </a:r>
                      <a:r>
                        <a:rPr lang="en-US" dirty="0"/>
                        <a:t>/D1</a:t>
                      </a:r>
                    </a:p>
                    <a:p>
                      <a:r>
                        <a:rPr lang="en-US" dirty="0"/>
                        <a:t>/</a:t>
                      </a:r>
                      <a:r>
                        <a:rPr lang="en-US" dirty="0" err="1"/>
                        <a:t>gpfs</a:t>
                      </a:r>
                      <a:r>
                        <a:rPr lang="en-US" dirty="0"/>
                        <a:t>/D1/F1</a:t>
                      </a:r>
                    </a:p>
                    <a:p>
                      <a:r>
                        <a:rPr lang="en-US" dirty="0"/>
                        <a:t>/</a:t>
                      </a:r>
                      <a:r>
                        <a:rPr lang="en-US" dirty="0" err="1"/>
                        <a:t>gpfs</a:t>
                      </a:r>
                      <a:r>
                        <a:rPr lang="en-US" dirty="0"/>
                        <a:t>/D1/L1</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52336324"/>
                  </a:ext>
                </a:extLst>
              </a:tr>
              <a:tr h="370840">
                <a:tc>
                  <a:txBody>
                    <a:bodyPr/>
                    <a:lstStyle/>
                    <a:p>
                      <a:r>
                        <a:rPr lang="en-US" dirty="0"/>
                        <a:t>/</a:t>
                      </a:r>
                      <a:r>
                        <a:rPr lang="en-US" dirty="0" err="1"/>
                        <a:t>gpfs</a:t>
                      </a:r>
                      <a:r>
                        <a:rPr lang="en-US" dirty="0"/>
                        <a:t>/D2</a:t>
                      </a:r>
                    </a:p>
                    <a:p>
                      <a:r>
                        <a:rPr lang="en-US" dirty="0"/>
                        <a:t>/</a:t>
                      </a:r>
                      <a:r>
                        <a:rPr lang="en-US" dirty="0" err="1"/>
                        <a:t>gpfs</a:t>
                      </a:r>
                      <a:r>
                        <a:rPr lang="en-US" dirty="0"/>
                        <a:t>/D2/F4</a:t>
                      </a:r>
                    </a:p>
                    <a:p>
                      <a:r>
                        <a:rPr lang="en-US" dirty="0"/>
                        <a:t>/</a:t>
                      </a:r>
                      <a:r>
                        <a:rPr lang="en-US" dirty="0" err="1"/>
                        <a:t>gpfs</a:t>
                      </a:r>
                      <a:r>
                        <a:rPr lang="en-US" dirty="0"/>
                        <a:t>/D2/F5</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18865721"/>
                  </a:ext>
                </a:extLst>
              </a:tr>
              <a:tr h="370840">
                <a:tc>
                  <a:txBody>
                    <a:bodyPr/>
                    <a:lstStyle/>
                    <a:p>
                      <a:r>
                        <a:rPr lang="en-US" dirty="0"/>
                        <a:t>/</a:t>
                      </a:r>
                      <a:r>
                        <a:rPr lang="en-US" dirty="0" err="1"/>
                        <a:t>gpfs</a:t>
                      </a:r>
                      <a:r>
                        <a:rPr lang="en-US" dirty="0"/>
                        <a:t>/D3</a:t>
                      </a:r>
                    </a:p>
                    <a:p>
                      <a:r>
                        <a:rPr lang="en-US" dirty="0"/>
                        <a:t>/</a:t>
                      </a:r>
                      <a:r>
                        <a:rPr lang="en-US" dirty="0" err="1"/>
                        <a:t>gpfs</a:t>
                      </a:r>
                      <a:r>
                        <a:rPr lang="en-US" dirty="0"/>
                        <a:t>/D3/F2</a:t>
                      </a:r>
                    </a:p>
                    <a:p>
                      <a:r>
                        <a:rPr lang="en-US" dirty="0"/>
                        <a:t>/</a:t>
                      </a:r>
                      <a:r>
                        <a:rPr lang="en-US" dirty="0" err="1"/>
                        <a:t>gpfs</a:t>
                      </a:r>
                      <a:r>
                        <a:rPr lang="en-US" dirty="0"/>
                        <a:t>/D3/F3</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50391126"/>
                  </a:ext>
                </a:extLst>
              </a:tr>
            </a:tbl>
          </a:graphicData>
        </a:graphic>
      </p:graphicFrame>
      <p:cxnSp>
        <p:nvCxnSpPr>
          <p:cNvPr id="14" name="Straight Arrow Connector 13"/>
          <p:cNvCxnSpPr/>
          <p:nvPr/>
        </p:nvCxnSpPr>
        <p:spPr>
          <a:xfrm flipH="1">
            <a:off x="2124615" y="2519029"/>
            <a:ext cx="945996" cy="51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417021" y="2461976"/>
            <a:ext cx="1834747" cy="369332"/>
          </a:xfrm>
          <a:prstGeom prst="rect">
            <a:avLst/>
          </a:prstGeom>
          <a:noFill/>
        </p:spPr>
        <p:txBody>
          <a:bodyPr wrap="square" rtlCol="0">
            <a:spAutoFit/>
          </a:bodyPr>
          <a:lstStyle/>
          <a:p>
            <a:r>
              <a:rPr lang="en-US" dirty="0"/>
              <a:t>Policy run</a:t>
            </a:r>
          </a:p>
        </p:txBody>
      </p:sp>
      <p:cxnSp>
        <p:nvCxnSpPr>
          <p:cNvPr id="17" name="Straight Arrow Connector 16"/>
          <p:cNvCxnSpPr>
            <a:stCxn id="102" idx="3"/>
          </p:cNvCxnSpPr>
          <p:nvPr/>
        </p:nvCxnSpPr>
        <p:spPr>
          <a:xfrm flipV="1">
            <a:off x="4189639" y="1806457"/>
            <a:ext cx="2488244" cy="100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2" idx="1"/>
          </p:cNvCxnSpPr>
          <p:nvPr/>
        </p:nvCxnSpPr>
        <p:spPr>
          <a:xfrm flipV="1">
            <a:off x="2852573" y="2811479"/>
            <a:ext cx="743894" cy="237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596467" y="2626813"/>
            <a:ext cx="593172" cy="369332"/>
          </a:xfrm>
          <a:prstGeom prst="rect">
            <a:avLst/>
          </a:prstGeom>
          <a:noFill/>
        </p:spPr>
        <p:txBody>
          <a:bodyPr wrap="square" rtlCol="0">
            <a:spAutoFit/>
          </a:bodyPr>
          <a:lstStyle/>
          <a:p>
            <a:r>
              <a:rPr lang="en-US" dirty="0" err="1"/>
              <a:t>bfwi</a:t>
            </a:r>
            <a:endParaRPr lang="en-US" dirty="0"/>
          </a:p>
        </p:txBody>
      </p:sp>
    </p:spTree>
    <p:extLst>
      <p:ext uri="{BB962C8B-B14F-4D97-AF65-F5344CB8AC3E}">
        <p14:creationId xmlns:p14="http://schemas.microsoft.com/office/powerpoint/2010/main" val="153387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83" y="365126"/>
            <a:ext cx="11737383" cy="612468"/>
          </a:xfrm>
        </p:spPr>
        <p:txBody>
          <a:bodyPr>
            <a:normAutofit fontScale="90000"/>
          </a:bodyPr>
          <a:lstStyle/>
          <a:p>
            <a:pPr algn="ctr"/>
            <a:r>
              <a:rPr lang="en-US" dirty="0"/>
              <a:t>Full </a:t>
            </a:r>
            <a:r>
              <a:rPr lang="en-US" dirty="0" err="1"/>
              <a:t>Gufi</a:t>
            </a:r>
            <a:r>
              <a:rPr lang="en-US" dirty="0"/>
              <a:t> Load from GPFS Policy Run Multiple Files/Process/Nodes</a:t>
            </a:r>
          </a:p>
        </p:txBody>
      </p:sp>
      <p:sp>
        <p:nvSpPr>
          <p:cNvPr id="123" name="Content Placeholder 122"/>
          <p:cNvSpPr>
            <a:spLocks noGrp="1"/>
          </p:cNvSpPr>
          <p:nvPr>
            <p:ph idx="1"/>
          </p:nvPr>
        </p:nvSpPr>
        <p:spPr>
          <a:xfrm>
            <a:off x="3224474" y="3049211"/>
            <a:ext cx="8667891" cy="3720205"/>
          </a:xfrm>
        </p:spPr>
        <p:txBody>
          <a:bodyPr>
            <a:normAutofit fontScale="77500" lnSpcReduction="20000"/>
          </a:bodyPr>
          <a:lstStyle/>
          <a:p>
            <a:r>
              <a:rPr lang="en-US" dirty="0"/>
              <a:t>Delete /search/</a:t>
            </a:r>
            <a:r>
              <a:rPr lang="en-US" dirty="0" err="1"/>
              <a:t>gpfs</a:t>
            </a:r>
            <a:endParaRPr lang="en-US" dirty="0"/>
          </a:p>
          <a:p>
            <a:r>
              <a:rPr lang="en-US" dirty="0"/>
              <a:t>Do policy run to produce multiple flat file delimited (file(s) must be made such that directories appear in “stanzas” where the directory is at the top of the stanza and all files/links in that directory follow immediately.  The directories do not have to be in any particular order and can be an any of the file(s).  Splitting files is may be useful.</a:t>
            </a:r>
          </a:p>
          <a:p>
            <a:r>
              <a:rPr lang="en-US" dirty="0"/>
              <a:t>For each file run a separate </a:t>
            </a:r>
            <a:r>
              <a:rPr lang="en-US" dirty="0" err="1"/>
              <a:t>bfwi</a:t>
            </a:r>
            <a:r>
              <a:rPr lang="en-US" dirty="0"/>
              <a:t> with input file and output tree as /search from one or multiple nodes (assuming global access to </a:t>
            </a:r>
            <a:r>
              <a:rPr lang="en-US" dirty="0" err="1"/>
              <a:t>gufi</a:t>
            </a:r>
            <a:r>
              <a:rPr lang="en-US" dirty="0"/>
              <a:t> in some manor)</a:t>
            </a:r>
          </a:p>
          <a:p>
            <a:r>
              <a:rPr lang="en-US" dirty="0"/>
              <a:t>Process via multiple processes/nodes and within each process via breadth first walk/</a:t>
            </a:r>
            <a:r>
              <a:rPr lang="en-US" dirty="0" err="1"/>
              <a:t>gufi</a:t>
            </a:r>
            <a:r>
              <a:rPr lang="en-US" dirty="0"/>
              <a:t> index create threads, while the file read is serial, the </a:t>
            </a:r>
            <a:r>
              <a:rPr lang="en-US" dirty="0" err="1"/>
              <a:t>gufi</a:t>
            </a:r>
            <a:r>
              <a:rPr lang="en-US" dirty="0"/>
              <a:t> index creation is threaded</a:t>
            </a:r>
          </a:p>
        </p:txBody>
      </p:sp>
      <p:cxnSp>
        <p:nvCxnSpPr>
          <p:cNvPr id="48" name="Straight Connector 47"/>
          <p:cNvCxnSpPr/>
          <p:nvPr/>
        </p:nvCxnSpPr>
        <p:spPr>
          <a:xfrm>
            <a:off x="2133600" y="1410823"/>
            <a:ext cx="5321084" cy="7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3529196" y="1418263"/>
            <a:ext cx="4008" cy="272715"/>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479800" y="1410823"/>
            <a:ext cx="551241" cy="307777"/>
          </a:xfrm>
          <a:prstGeom prst="rect">
            <a:avLst/>
          </a:prstGeom>
          <a:noFill/>
        </p:spPr>
        <p:txBody>
          <a:bodyPr wrap="none" rtlCol="0">
            <a:spAutoFit/>
          </a:bodyPr>
          <a:lstStyle/>
          <a:p>
            <a:r>
              <a:rPr lang="en-US" sz="1400" dirty="0"/>
              <a:t>/</a:t>
            </a:r>
            <a:r>
              <a:rPr lang="en-US" sz="1400" dirty="0" err="1"/>
              <a:t>gpfs</a:t>
            </a:r>
            <a:endParaRPr lang="en-US" sz="1400" dirty="0"/>
          </a:p>
        </p:txBody>
      </p:sp>
      <p:grpSp>
        <p:nvGrpSpPr>
          <p:cNvPr id="122" name="Group 121"/>
          <p:cNvGrpSpPr/>
          <p:nvPr/>
        </p:nvGrpSpPr>
        <p:grpSpPr>
          <a:xfrm>
            <a:off x="2463112" y="1628429"/>
            <a:ext cx="2212611" cy="899034"/>
            <a:chOff x="975275" y="2418838"/>
            <a:chExt cx="2212611" cy="899034"/>
          </a:xfrm>
        </p:grpSpPr>
        <p:cxnSp>
          <p:nvCxnSpPr>
            <p:cNvPr id="5" name="Straight Connector 4"/>
            <p:cNvCxnSpPr/>
            <p:nvPr/>
          </p:nvCxnSpPr>
          <p:spPr>
            <a:xfrm flipV="1">
              <a:off x="1266035" y="2479378"/>
              <a:ext cx="1527680" cy="2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66035" y="2495668"/>
              <a:ext cx="0" cy="18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75275" y="2679016"/>
              <a:ext cx="51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76030" y="2490536"/>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5241" y="2683034"/>
              <a:ext cx="5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2041359" y="2486518"/>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959143" y="2679016"/>
              <a:ext cx="190499" cy="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061407" y="2687046"/>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758617" y="2879544"/>
              <a:ext cx="5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979914" y="2683034"/>
              <a:ext cx="182716" cy="430887"/>
            </a:xfrm>
            <a:prstGeom prst="rect">
              <a:avLst/>
            </a:prstGeom>
            <a:noFill/>
            <a:ln>
              <a:solidFill>
                <a:schemeClr val="accent1"/>
              </a:solidFill>
            </a:ln>
          </p:spPr>
          <p:txBody>
            <a:bodyPr wrap="square" rtlCol="0">
              <a:spAutoFit/>
            </a:bodyPr>
            <a:lstStyle/>
            <a:p>
              <a:r>
                <a:rPr lang="en-US" sz="1100" dirty="0"/>
                <a:t>F1</a:t>
              </a:r>
            </a:p>
          </p:txBody>
        </p:sp>
        <p:sp>
          <p:nvSpPr>
            <p:cNvPr id="42" name="TextBox 41"/>
            <p:cNvSpPr txBox="1"/>
            <p:nvPr/>
          </p:nvSpPr>
          <p:spPr>
            <a:xfrm>
              <a:off x="1364736" y="2683034"/>
              <a:ext cx="182716" cy="430887"/>
            </a:xfrm>
            <a:prstGeom prst="rect">
              <a:avLst/>
            </a:prstGeom>
            <a:noFill/>
            <a:ln>
              <a:solidFill>
                <a:schemeClr val="accent1"/>
              </a:solidFill>
            </a:ln>
          </p:spPr>
          <p:txBody>
            <a:bodyPr wrap="square" rtlCol="0">
              <a:spAutoFit/>
            </a:bodyPr>
            <a:lstStyle/>
            <a:p>
              <a:r>
                <a:rPr lang="en-US" sz="1100" dirty="0"/>
                <a:t>L1</a:t>
              </a:r>
            </a:p>
          </p:txBody>
        </p:sp>
        <p:sp>
          <p:nvSpPr>
            <p:cNvPr id="43" name="TextBox 42"/>
            <p:cNvSpPr txBox="1"/>
            <p:nvPr/>
          </p:nvSpPr>
          <p:spPr>
            <a:xfrm>
              <a:off x="2494953" y="2679016"/>
              <a:ext cx="182716" cy="430887"/>
            </a:xfrm>
            <a:prstGeom prst="rect">
              <a:avLst/>
            </a:prstGeom>
            <a:noFill/>
            <a:ln>
              <a:solidFill>
                <a:schemeClr val="accent1"/>
              </a:solidFill>
            </a:ln>
          </p:spPr>
          <p:txBody>
            <a:bodyPr wrap="square" rtlCol="0">
              <a:spAutoFit/>
            </a:bodyPr>
            <a:lstStyle/>
            <a:p>
              <a:r>
                <a:rPr lang="en-US" sz="1100" dirty="0"/>
                <a:t>F2</a:t>
              </a:r>
            </a:p>
          </p:txBody>
        </p:sp>
        <p:sp>
          <p:nvSpPr>
            <p:cNvPr id="44" name="TextBox 43"/>
            <p:cNvSpPr txBox="1"/>
            <p:nvPr/>
          </p:nvSpPr>
          <p:spPr>
            <a:xfrm>
              <a:off x="2907256" y="2687046"/>
              <a:ext cx="182716" cy="430887"/>
            </a:xfrm>
            <a:prstGeom prst="rect">
              <a:avLst/>
            </a:prstGeom>
            <a:noFill/>
            <a:ln>
              <a:solidFill>
                <a:schemeClr val="accent1"/>
              </a:solidFill>
            </a:ln>
          </p:spPr>
          <p:txBody>
            <a:bodyPr wrap="square" rtlCol="0">
              <a:spAutoFit/>
            </a:bodyPr>
            <a:lstStyle/>
            <a:p>
              <a:r>
                <a:rPr lang="en-US" sz="1100" dirty="0"/>
                <a:t>F3</a:t>
              </a:r>
            </a:p>
          </p:txBody>
        </p:sp>
        <p:sp>
          <p:nvSpPr>
            <p:cNvPr id="45" name="TextBox 44"/>
            <p:cNvSpPr txBox="1"/>
            <p:nvPr/>
          </p:nvSpPr>
          <p:spPr>
            <a:xfrm>
              <a:off x="2106340" y="2878961"/>
              <a:ext cx="182716" cy="430887"/>
            </a:xfrm>
            <a:prstGeom prst="rect">
              <a:avLst/>
            </a:prstGeom>
            <a:noFill/>
            <a:ln>
              <a:solidFill>
                <a:schemeClr val="accent1"/>
              </a:solidFill>
            </a:ln>
          </p:spPr>
          <p:txBody>
            <a:bodyPr wrap="square" rtlCol="0">
              <a:spAutoFit/>
            </a:bodyPr>
            <a:lstStyle/>
            <a:p>
              <a:r>
                <a:rPr lang="en-US" sz="1100" dirty="0"/>
                <a:t>F5</a:t>
              </a:r>
            </a:p>
          </p:txBody>
        </p:sp>
        <p:sp>
          <p:nvSpPr>
            <p:cNvPr id="46" name="TextBox 45"/>
            <p:cNvSpPr txBox="1"/>
            <p:nvPr/>
          </p:nvSpPr>
          <p:spPr>
            <a:xfrm>
              <a:off x="1779895" y="2886985"/>
              <a:ext cx="182716" cy="430887"/>
            </a:xfrm>
            <a:prstGeom prst="rect">
              <a:avLst/>
            </a:prstGeom>
            <a:noFill/>
            <a:ln>
              <a:solidFill>
                <a:schemeClr val="accent1"/>
              </a:solidFill>
            </a:ln>
          </p:spPr>
          <p:txBody>
            <a:bodyPr wrap="square" rtlCol="0">
              <a:spAutoFit/>
            </a:bodyPr>
            <a:lstStyle/>
            <a:p>
              <a:r>
                <a:rPr lang="en-US" sz="1100" dirty="0"/>
                <a:t>F4</a:t>
              </a:r>
            </a:p>
          </p:txBody>
        </p:sp>
        <p:sp>
          <p:nvSpPr>
            <p:cNvPr id="52" name="TextBox 51"/>
            <p:cNvSpPr txBox="1"/>
            <p:nvPr/>
          </p:nvSpPr>
          <p:spPr>
            <a:xfrm>
              <a:off x="1219672" y="2428293"/>
              <a:ext cx="455574" cy="307777"/>
            </a:xfrm>
            <a:prstGeom prst="rect">
              <a:avLst/>
            </a:prstGeom>
            <a:noFill/>
          </p:spPr>
          <p:txBody>
            <a:bodyPr wrap="none" rtlCol="0">
              <a:spAutoFit/>
            </a:bodyPr>
            <a:lstStyle/>
            <a:p>
              <a:r>
                <a:rPr lang="en-US" sz="1400" dirty="0"/>
                <a:t>/D1</a:t>
              </a:r>
            </a:p>
          </p:txBody>
        </p:sp>
        <p:sp>
          <p:nvSpPr>
            <p:cNvPr id="53" name="TextBox 52"/>
            <p:cNvSpPr txBox="1"/>
            <p:nvPr/>
          </p:nvSpPr>
          <p:spPr>
            <a:xfrm>
              <a:off x="2019980" y="2428293"/>
              <a:ext cx="455574" cy="307777"/>
            </a:xfrm>
            <a:prstGeom prst="rect">
              <a:avLst/>
            </a:prstGeom>
            <a:noFill/>
          </p:spPr>
          <p:txBody>
            <a:bodyPr wrap="none" rtlCol="0">
              <a:spAutoFit/>
            </a:bodyPr>
            <a:lstStyle/>
            <a:p>
              <a:r>
                <a:rPr lang="en-US" sz="1400" dirty="0"/>
                <a:t>/D2</a:t>
              </a:r>
            </a:p>
          </p:txBody>
        </p:sp>
        <p:sp>
          <p:nvSpPr>
            <p:cNvPr id="54" name="TextBox 53"/>
            <p:cNvSpPr txBox="1"/>
            <p:nvPr/>
          </p:nvSpPr>
          <p:spPr>
            <a:xfrm>
              <a:off x="2732312" y="2418838"/>
              <a:ext cx="455574" cy="307777"/>
            </a:xfrm>
            <a:prstGeom prst="rect">
              <a:avLst/>
            </a:prstGeom>
            <a:noFill/>
          </p:spPr>
          <p:txBody>
            <a:bodyPr wrap="none" rtlCol="0">
              <a:spAutoFit/>
            </a:bodyPr>
            <a:lstStyle/>
            <a:p>
              <a:r>
                <a:rPr lang="en-US" sz="1400" dirty="0"/>
                <a:t>/D3</a:t>
              </a:r>
            </a:p>
          </p:txBody>
        </p:sp>
      </p:grpSp>
      <p:cxnSp>
        <p:nvCxnSpPr>
          <p:cNvPr id="56" name="Straight Connector 55"/>
          <p:cNvCxnSpPr/>
          <p:nvPr/>
        </p:nvCxnSpPr>
        <p:spPr>
          <a:xfrm>
            <a:off x="7439184" y="1423658"/>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920352" y="1623603"/>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341749" y="1210878"/>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763936" y="1606511"/>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5920352" y="1611377"/>
            <a:ext cx="3843584" cy="26508"/>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427985" y="1330107"/>
            <a:ext cx="726866" cy="307777"/>
          </a:xfrm>
          <a:prstGeom prst="rect">
            <a:avLst/>
          </a:prstGeom>
          <a:noFill/>
        </p:spPr>
        <p:txBody>
          <a:bodyPr wrap="none" rtlCol="0">
            <a:spAutoFit/>
          </a:bodyPr>
          <a:lstStyle/>
          <a:p>
            <a:r>
              <a:rPr lang="en-US" sz="1400" dirty="0"/>
              <a:t>/search</a:t>
            </a:r>
          </a:p>
        </p:txBody>
      </p:sp>
      <p:cxnSp>
        <p:nvCxnSpPr>
          <p:cNvPr id="68" name="Straight Connector 67"/>
          <p:cNvCxnSpPr/>
          <p:nvPr/>
        </p:nvCxnSpPr>
        <p:spPr>
          <a:xfrm>
            <a:off x="4869049" y="1432825"/>
            <a:ext cx="0" cy="19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133600" y="1415370"/>
            <a:ext cx="0" cy="199945"/>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5306455" y="1128912"/>
            <a:ext cx="253596" cy="307777"/>
          </a:xfrm>
          <a:prstGeom prst="rect">
            <a:avLst/>
          </a:prstGeom>
          <a:noFill/>
        </p:spPr>
        <p:txBody>
          <a:bodyPr wrap="none" rtlCol="0">
            <a:spAutoFit/>
          </a:bodyPr>
          <a:lstStyle/>
          <a:p>
            <a:r>
              <a:rPr lang="en-US" sz="1400" dirty="0"/>
              <a:t>/</a:t>
            </a:r>
          </a:p>
        </p:txBody>
      </p:sp>
      <p:sp>
        <p:nvSpPr>
          <p:cNvPr id="73" name="TextBox 72"/>
          <p:cNvSpPr txBox="1"/>
          <p:nvPr/>
        </p:nvSpPr>
        <p:spPr>
          <a:xfrm>
            <a:off x="2124615" y="1407896"/>
            <a:ext cx="582916" cy="307777"/>
          </a:xfrm>
          <a:prstGeom prst="rect">
            <a:avLst/>
          </a:prstGeom>
          <a:noFill/>
        </p:spPr>
        <p:txBody>
          <a:bodyPr wrap="none" rtlCol="0">
            <a:spAutoFit/>
          </a:bodyPr>
          <a:lstStyle/>
          <a:p>
            <a:r>
              <a:rPr lang="en-US" sz="1400" dirty="0"/>
              <a:t>/</a:t>
            </a:r>
            <a:r>
              <a:rPr lang="en-US" sz="1400" dirty="0" err="1"/>
              <a:t>hpss</a:t>
            </a:r>
            <a:endParaRPr lang="en-US" sz="1400" dirty="0"/>
          </a:p>
        </p:txBody>
      </p:sp>
      <p:sp>
        <p:nvSpPr>
          <p:cNvPr id="74" name="TextBox 73"/>
          <p:cNvSpPr txBox="1"/>
          <p:nvPr/>
        </p:nvSpPr>
        <p:spPr>
          <a:xfrm>
            <a:off x="4775370" y="1390609"/>
            <a:ext cx="669222" cy="307777"/>
          </a:xfrm>
          <a:prstGeom prst="rect">
            <a:avLst/>
          </a:prstGeom>
          <a:noFill/>
        </p:spPr>
        <p:txBody>
          <a:bodyPr wrap="none" rtlCol="0">
            <a:spAutoFit/>
          </a:bodyPr>
          <a:lstStyle/>
          <a:p>
            <a:r>
              <a:rPr lang="en-US" sz="1400" dirty="0"/>
              <a:t>/</a:t>
            </a:r>
            <a:r>
              <a:rPr lang="en-US" sz="1400" dirty="0" err="1"/>
              <a:t>lustre</a:t>
            </a:r>
            <a:endParaRPr lang="en-US" sz="1400" dirty="0"/>
          </a:p>
        </p:txBody>
      </p:sp>
      <p:sp>
        <p:nvSpPr>
          <p:cNvPr id="75" name="TextBox 74"/>
          <p:cNvSpPr txBox="1"/>
          <p:nvPr/>
        </p:nvSpPr>
        <p:spPr>
          <a:xfrm>
            <a:off x="9725201" y="1588360"/>
            <a:ext cx="795431" cy="307777"/>
          </a:xfrm>
          <a:prstGeom prst="rect">
            <a:avLst/>
          </a:prstGeom>
          <a:noFill/>
        </p:spPr>
        <p:txBody>
          <a:bodyPr wrap="square" rtlCol="0">
            <a:spAutoFit/>
          </a:bodyPr>
          <a:lstStyle/>
          <a:p>
            <a:r>
              <a:rPr lang="en-US" sz="1400" dirty="0"/>
              <a:t>/</a:t>
            </a:r>
            <a:r>
              <a:rPr lang="en-US" sz="1400" dirty="0" err="1"/>
              <a:t>lustre</a:t>
            </a:r>
            <a:endParaRPr lang="en-US" sz="1400" dirty="0"/>
          </a:p>
        </p:txBody>
      </p:sp>
      <p:sp>
        <p:nvSpPr>
          <p:cNvPr id="76" name="TextBox 75"/>
          <p:cNvSpPr txBox="1"/>
          <p:nvPr/>
        </p:nvSpPr>
        <p:spPr>
          <a:xfrm>
            <a:off x="5902668" y="1603858"/>
            <a:ext cx="582916" cy="307777"/>
          </a:xfrm>
          <a:prstGeom prst="rect">
            <a:avLst/>
          </a:prstGeom>
          <a:noFill/>
        </p:spPr>
        <p:txBody>
          <a:bodyPr wrap="none" rtlCol="0">
            <a:spAutoFit/>
          </a:bodyPr>
          <a:lstStyle/>
          <a:p>
            <a:r>
              <a:rPr lang="en-US" sz="1400" dirty="0"/>
              <a:t>/</a:t>
            </a:r>
            <a:r>
              <a:rPr lang="en-US" sz="1400" dirty="0" err="1"/>
              <a:t>hpss</a:t>
            </a:r>
            <a:endParaRPr lang="en-US" sz="1400" dirty="0"/>
          </a:p>
        </p:txBody>
      </p:sp>
      <p:cxnSp>
        <p:nvCxnSpPr>
          <p:cNvPr id="80" name="Straight Connector 79"/>
          <p:cNvCxnSpPr/>
          <p:nvPr/>
        </p:nvCxnSpPr>
        <p:spPr>
          <a:xfrm flipH="1" flipV="1">
            <a:off x="7437709" y="1628374"/>
            <a:ext cx="4008" cy="272715"/>
          </a:xfrm>
          <a:prstGeom prst="line">
            <a:avLst/>
          </a:prstGeom>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388313" y="1620934"/>
            <a:ext cx="551241" cy="307777"/>
          </a:xfrm>
          <a:prstGeom prst="rect">
            <a:avLst/>
          </a:prstGeom>
          <a:noFill/>
        </p:spPr>
        <p:txBody>
          <a:bodyPr wrap="none" rtlCol="0">
            <a:spAutoFit/>
          </a:bodyPr>
          <a:lstStyle/>
          <a:p>
            <a:r>
              <a:rPr lang="en-US" sz="1400" dirty="0"/>
              <a:t>/</a:t>
            </a:r>
            <a:r>
              <a:rPr lang="en-US" sz="1400" dirty="0" err="1"/>
              <a:t>gpfs</a:t>
            </a:r>
            <a:endParaRPr lang="en-US" sz="1400" dirty="0"/>
          </a:p>
        </p:txBody>
      </p:sp>
      <p:grpSp>
        <p:nvGrpSpPr>
          <p:cNvPr id="127" name="Group 126"/>
          <p:cNvGrpSpPr/>
          <p:nvPr/>
        </p:nvGrpSpPr>
        <p:grpSpPr>
          <a:xfrm>
            <a:off x="6217374" y="1838540"/>
            <a:ext cx="3278329" cy="1064034"/>
            <a:chOff x="6217374" y="2628949"/>
            <a:chExt cx="3278329" cy="1064034"/>
          </a:xfrm>
        </p:grpSpPr>
        <p:cxnSp>
          <p:nvCxnSpPr>
            <p:cNvPr id="79" name="Straight Connector 78"/>
            <p:cNvCxnSpPr/>
            <p:nvPr/>
          </p:nvCxnSpPr>
          <p:spPr>
            <a:xfrm flipV="1">
              <a:off x="6662385" y="2663391"/>
              <a:ext cx="2760584" cy="15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77883" y="2705779"/>
              <a:ext cx="0" cy="18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6387123" y="2889127"/>
              <a:ext cx="511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8280866" y="2700647"/>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980077" y="2893145"/>
              <a:ext cx="5654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437709" y="2696629"/>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355493" y="2889127"/>
              <a:ext cx="190499" cy="40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57757" y="2897157"/>
              <a:ext cx="0" cy="19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54967" y="3089655"/>
              <a:ext cx="565484"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217374" y="2896657"/>
              <a:ext cx="779055"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F1,L1</a:t>
              </a:r>
            </a:p>
          </p:txBody>
        </p:sp>
        <p:sp>
          <p:nvSpPr>
            <p:cNvPr id="96" name="TextBox 95"/>
            <p:cNvSpPr txBox="1"/>
            <p:nvPr/>
          </p:nvSpPr>
          <p:spPr>
            <a:xfrm>
              <a:off x="6631520" y="2638404"/>
              <a:ext cx="455574" cy="307777"/>
            </a:xfrm>
            <a:prstGeom prst="rect">
              <a:avLst/>
            </a:prstGeom>
            <a:noFill/>
          </p:spPr>
          <p:txBody>
            <a:bodyPr wrap="none" rtlCol="0">
              <a:spAutoFit/>
            </a:bodyPr>
            <a:lstStyle/>
            <a:p>
              <a:r>
                <a:rPr lang="en-US" sz="1400" dirty="0"/>
                <a:t>/D1</a:t>
              </a:r>
            </a:p>
          </p:txBody>
        </p:sp>
        <p:sp>
          <p:nvSpPr>
            <p:cNvPr id="97" name="TextBox 96"/>
            <p:cNvSpPr txBox="1"/>
            <p:nvPr/>
          </p:nvSpPr>
          <p:spPr>
            <a:xfrm>
              <a:off x="7416330" y="2638404"/>
              <a:ext cx="455574" cy="307777"/>
            </a:xfrm>
            <a:prstGeom prst="rect">
              <a:avLst/>
            </a:prstGeom>
            <a:noFill/>
          </p:spPr>
          <p:txBody>
            <a:bodyPr wrap="none" rtlCol="0">
              <a:spAutoFit/>
            </a:bodyPr>
            <a:lstStyle/>
            <a:p>
              <a:r>
                <a:rPr lang="en-US" sz="1400" dirty="0"/>
                <a:t>/D2</a:t>
              </a:r>
            </a:p>
          </p:txBody>
        </p:sp>
        <p:sp>
          <p:nvSpPr>
            <p:cNvPr id="98" name="TextBox 97"/>
            <p:cNvSpPr txBox="1"/>
            <p:nvPr/>
          </p:nvSpPr>
          <p:spPr>
            <a:xfrm>
              <a:off x="8237148" y="2628949"/>
              <a:ext cx="455574" cy="307777"/>
            </a:xfrm>
            <a:prstGeom prst="rect">
              <a:avLst/>
            </a:prstGeom>
            <a:noFill/>
          </p:spPr>
          <p:txBody>
            <a:bodyPr wrap="none" rtlCol="0">
              <a:spAutoFit/>
            </a:bodyPr>
            <a:lstStyle/>
            <a:p>
              <a:r>
                <a:rPr lang="en-US" sz="1400" dirty="0"/>
                <a:t>/D3</a:t>
              </a:r>
            </a:p>
          </p:txBody>
        </p:sp>
        <p:sp>
          <p:nvSpPr>
            <p:cNvPr id="99" name="TextBox 98"/>
            <p:cNvSpPr txBox="1"/>
            <p:nvPr/>
          </p:nvSpPr>
          <p:spPr>
            <a:xfrm>
              <a:off x="7082233" y="3092819"/>
              <a:ext cx="727426"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F4,F5</a:t>
              </a:r>
            </a:p>
          </p:txBody>
        </p:sp>
        <p:sp>
          <p:nvSpPr>
            <p:cNvPr id="100" name="TextBox 99"/>
            <p:cNvSpPr txBox="1"/>
            <p:nvPr/>
          </p:nvSpPr>
          <p:spPr>
            <a:xfrm>
              <a:off x="7903831" y="2918453"/>
              <a:ext cx="727426" cy="600164"/>
            </a:xfrm>
            <a:prstGeom prst="rect">
              <a:avLst/>
            </a:prstGeom>
            <a:noFill/>
            <a:ln>
              <a:solidFill>
                <a:schemeClr val="accent1"/>
              </a:solidFill>
            </a:ln>
          </p:spPr>
          <p:txBody>
            <a:bodyPr wrap="square" rtlCol="0">
              <a:spAutoFit/>
            </a:bodyPr>
            <a:lstStyle/>
            <a:p>
              <a:pPr algn="ctr"/>
              <a:r>
                <a:rPr lang="en-US" sz="1100" dirty="0" err="1"/>
                <a:t>Gufi</a:t>
              </a:r>
              <a:r>
                <a:rPr lang="en-US" sz="1100" dirty="0"/>
                <a:t> DB</a:t>
              </a:r>
            </a:p>
            <a:p>
              <a:pPr algn="ctr"/>
              <a:r>
                <a:rPr lang="en-US" sz="1100" dirty="0"/>
                <a:t>Summary</a:t>
              </a:r>
            </a:p>
            <a:p>
              <a:pPr algn="ctr"/>
              <a:r>
                <a:rPr lang="en-US" sz="1100" dirty="0"/>
                <a:t>F2,F3</a:t>
              </a:r>
            </a:p>
          </p:txBody>
        </p:sp>
        <p:sp>
          <p:nvSpPr>
            <p:cNvPr id="124" name="TextBox 123"/>
            <p:cNvSpPr txBox="1"/>
            <p:nvPr/>
          </p:nvSpPr>
          <p:spPr>
            <a:xfrm>
              <a:off x="8760655" y="2659667"/>
              <a:ext cx="735048" cy="430887"/>
            </a:xfrm>
            <a:prstGeom prst="rect">
              <a:avLst/>
            </a:prstGeom>
            <a:noFill/>
            <a:ln>
              <a:solidFill>
                <a:schemeClr val="accent1"/>
              </a:solidFill>
            </a:ln>
          </p:spPr>
          <p:txBody>
            <a:bodyPr wrap="square" rtlCol="0">
              <a:spAutoFit/>
            </a:bodyPr>
            <a:lstStyle/>
            <a:p>
              <a:pPr algn="ctr"/>
              <a:r>
                <a:rPr lang="en-US" sz="1100" dirty="0" err="1"/>
                <a:t>Gufi</a:t>
              </a:r>
              <a:r>
                <a:rPr lang="en-US" sz="1100" dirty="0"/>
                <a:t> DB Summary</a:t>
              </a:r>
            </a:p>
          </p:txBody>
        </p:sp>
      </p:grpSp>
      <p:graphicFrame>
        <p:nvGraphicFramePr>
          <p:cNvPr id="12" name="Table 11"/>
          <p:cNvGraphicFramePr>
            <a:graphicFrameLocks noGrp="1"/>
          </p:cNvGraphicFramePr>
          <p:nvPr>
            <p:extLst>
              <p:ext uri="{D42A27DB-BD31-4B8C-83A1-F6EECF244321}">
                <p14:modId xmlns:p14="http://schemas.microsoft.com/office/powerpoint/2010/main" val="2542269190"/>
              </p:ext>
            </p:extLst>
          </p:nvPr>
        </p:nvGraphicFramePr>
        <p:xfrm>
          <a:off x="179146" y="2821162"/>
          <a:ext cx="2856143" cy="1660958"/>
        </p:xfrm>
        <a:graphic>
          <a:graphicData uri="http://schemas.openxmlformats.org/drawingml/2006/table">
            <a:tbl>
              <a:tblPr firstRow="1" bandRow="1">
                <a:tableStyleId>{5C22544A-7EE6-4342-B048-85BDC9FD1C3A}</a:tableStyleId>
              </a:tblPr>
              <a:tblGrid>
                <a:gridCol w="1549258">
                  <a:extLst>
                    <a:ext uri="{9D8B030D-6E8A-4147-A177-3AD203B41FA5}">
                      <a16:colId xmlns:a16="http://schemas.microsoft.com/office/drawing/2014/main" val="889711566"/>
                    </a:ext>
                  </a:extLst>
                </a:gridCol>
                <a:gridCol w="627413">
                  <a:extLst>
                    <a:ext uri="{9D8B030D-6E8A-4147-A177-3AD203B41FA5}">
                      <a16:colId xmlns:a16="http://schemas.microsoft.com/office/drawing/2014/main" val="3291166661"/>
                    </a:ext>
                  </a:extLst>
                </a:gridCol>
                <a:gridCol w="679472">
                  <a:extLst>
                    <a:ext uri="{9D8B030D-6E8A-4147-A177-3AD203B41FA5}">
                      <a16:colId xmlns:a16="http://schemas.microsoft.com/office/drawing/2014/main" val="4130978596"/>
                    </a:ext>
                  </a:extLst>
                </a:gridCol>
              </a:tblGrid>
              <a:tr h="375718">
                <a:tc>
                  <a:txBody>
                    <a:bodyPr/>
                    <a:lstStyle/>
                    <a:p>
                      <a:r>
                        <a:rPr lang="en-US" dirty="0"/>
                        <a:t>Path</a:t>
                      </a:r>
                    </a:p>
                  </a:txBody>
                  <a:tcPr/>
                </a:tc>
                <a:tc>
                  <a:txBody>
                    <a:bodyPr/>
                    <a:lstStyle/>
                    <a:p>
                      <a:r>
                        <a:rPr lang="en-US" dirty="0" err="1"/>
                        <a:t>Attr</a:t>
                      </a:r>
                      <a:endParaRPr lang="en-US" dirty="0"/>
                    </a:p>
                  </a:txBody>
                  <a:tcPr/>
                </a:tc>
                <a:tc>
                  <a:txBody>
                    <a:bodyPr/>
                    <a:lstStyle/>
                    <a:p>
                      <a:r>
                        <a:rPr lang="en-US" dirty="0" err="1"/>
                        <a:t>Xattr</a:t>
                      </a:r>
                      <a:endParaRPr lang="en-US" dirty="0"/>
                    </a:p>
                  </a:txBody>
                  <a:tcPr/>
                </a:tc>
                <a:extLst>
                  <a:ext uri="{0D108BD9-81ED-4DB2-BD59-A6C34878D82A}">
                    <a16:rowId xmlns:a16="http://schemas.microsoft.com/office/drawing/2014/main" val="3213805616"/>
                  </a:ext>
                </a:extLst>
              </a:tr>
              <a:tr h="370840">
                <a:tc>
                  <a:txBody>
                    <a:bodyPr/>
                    <a:lstStyle/>
                    <a:p>
                      <a:r>
                        <a:rPr lang="en-US" dirty="0"/>
                        <a:t>/</a:t>
                      </a:r>
                      <a:r>
                        <a:rPr lang="en-US" dirty="0" err="1"/>
                        <a:t>gpfs</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4539105"/>
                  </a:ext>
                </a:extLst>
              </a:tr>
              <a:tr h="370840">
                <a:tc>
                  <a:txBody>
                    <a:bodyPr/>
                    <a:lstStyle/>
                    <a:p>
                      <a:r>
                        <a:rPr lang="en-US" dirty="0"/>
                        <a:t>/</a:t>
                      </a:r>
                      <a:r>
                        <a:rPr lang="en-US" dirty="0" err="1"/>
                        <a:t>gpfs</a:t>
                      </a:r>
                      <a:r>
                        <a:rPr lang="en-US" dirty="0"/>
                        <a:t>/D2</a:t>
                      </a:r>
                    </a:p>
                    <a:p>
                      <a:r>
                        <a:rPr lang="en-US" dirty="0"/>
                        <a:t>/</a:t>
                      </a:r>
                      <a:r>
                        <a:rPr lang="en-US" dirty="0" err="1"/>
                        <a:t>gpfs</a:t>
                      </a:r>
                      <a:r>
                        <a:rPr lang="en-US" dirty="0"/>
                        <a:t>/D2/F4</a:t>
                      </a:r>
                    </a:p>
                    <a:p>
                      <a:r>
                        <a:rPr lang="en-US" dirty="0"/>
                        <a:t>/</a:t>
                      </a:r>
                      <a:r>
                        <a:rPr lang="en-US" dirty="0" err="1"/>
                        <a:t>gpfs</a:t>
                      </a:r>
                      <a:r>
                        <a:rPr lang="en-US" dirty="0"/>
                        <a:t>/D2/F5</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918865721"/>
                  </a:ext>
                </a:extLst>
              </a:tr>
            </a:tbl>
          </a:graphicData>
        </a:graphic>
      </p:graphicFrame>
      <p:cxnSp>
        <p:nvCxnSpPr>
          <p:cNvPr id="14" name="Straight Arrow Connector 13"/>
          <p:cNvCxnSpPr/>
          <p:nvPr/>
        </p:nvCxnSpPr>
        <p:spPr>
          <a:xfrm flipH="1">
            <a:off x="2082989" y="2474044"/>
            <a:ext cx="1066785" cy="222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94971" y="2389374"/>
            <a:ext cx="1834747" cy="369332"/>
          </a:xfrm>
          <a:prstGeom prst="rect">
            <a:avLst/>
          </a:prstGeom>
          <a:noFill/>
        </p:spPr>
        <p:txBody>
          <a:bodyPr wrap="square" rtlCol="0">
            <a:spAutoFit/>
          </a:bodyPr>
          <a:lstStyle/>
          <a:p>
            <a:r>
              <a:rPr lang="en-US" dirty="0"/>
              <a:t>Policy runs</a:t>
            </a:r>
          </a:p>
        </p:txBody>
      </p:sp>
      <p:cxnSp>
        <p:nvCxnSpPr>
          <p:cNvPr id="17" name="Straight Arrow Connector 16"/>
          <p:cNvCxnSpPr>
            <a:stCxn id="102" idx="3"/>
          </p:cNvCxnSpPr>
          <p:nvPr/>
        </p:nvCxnSpPr>
        <p:spPr>
          <a:xfrm flipV="1">
            <a:off x="4189639" y="1806457"/>
            <a:ext cx="2488244" cy="1005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2" idx="1"/>
          </p:cNvCxnSpPr>
          <p:nvPr/>
        </p:nvCxnSpPr>
        <p:spPr>
          <a:xfrm flipV="1">
            <a:off x="3224474" y="2811479"/>
            <a:ext cx="371993" cy="12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3596467" y="2626813"/>
            <a:ext cx="593172" cy="369332"/>
          </a:xfrm>
          <a:prstGeom prst="rect">
            <a:avLst/>
          </a:prstGeom>
          <a:noFill/>
        </p:spPr>
        <p:txBody>
          <a:bodyPr wrap="square" rtlCol="0">
            <a:spAutoFit/>
          </a:bodyPr>
          <a:lstStyle/>
          <a:p>
            <a:r>
              <a:rPr lang="en-US" dirty="0" err="1"/>
              <a:t>bfwi</a:t>
            </a:r>
            <a:endParaRPr lang="en-US" dirty="0"/>
          </a:p>
        </p:txBody>
      </p:sp>
      <p:graphicFrame>
        <p:nvGraphicFramePr>
          <p:cNvPr id="64" name="Table 63"/>
          <p:cNvGraphicFramePr>
            <a:graphicFrameLocks noGrp="1"/>
          </p:cNvGraphicFramePr>
          <p:nvPr>
            <p:extLst>
              <p:ext uri="{D42A27DB-BD31-4B8C-83A1-F6EECF244321}">
                <p14:modId xmlns:p14="http://schemas.microsoft.com/office/powerpoint/2010/main" val="2857808268"/>
              </p:ext>
            </p:extLst>
          </p:nvPr>
        </p:nvGraphicFramePr>
        <p:xfrm>
          <a:off x="179145" y="4607032"/>
          <a:ext cx="2856143" cy="2204518"/>
        </p:xfrm>
        <a:graphic>
          <a:graphicData uri="http://schemas.openxmlformats.org/drawingml/2006/table">
            <a:tbl>
              <a:tblPr firstRow="1" bandRow="1">
                <a:tableStyleId>{5C22544A-7EE6-4342-B048-85BDC9FD1C3A}</a:tableStyleId>
              </a:tblPr>
              <a:tblGrid>
                <a:gridCol w="1549258">
                  <a:extLst>
                    <a:ext uri="{9D8B030D-6E8A-4147-A177-3AD203B41FA5}">
                      <a16:colId xmlns:a16="http://schemas.microsoft.com/office/drawing/2014/main" val="889711566"/>
                    </a:ext>
                  </a:extLst>
                </a:gridCol>
                <a:gridCol w="627413">
                  <a:extLst>
                    <a:ext uri="{9D8B030D-6E8A-4147-A177-3AD203B41FA5}">
                      <a16:colId xmlns:a16="http://schemas.microsoft.com/office/drawing/2014/main" val="3291166661"/>
                    </a:ext>
                  </a:extLst>
                </a:gridCol>
                <a:gridCol w="679472">
                  <a:extLst>
                    <a:ext uri="{9D8B030D-6E8A-4147-A177-3AD203B41FA5}">
                      <a16:colId xmlns:a16="http://schemas.microsoft.com/office/drawing/2014/main" val="4130978596"/>
                    </a:ext>
                  </a:extLst>
                </a:gridCol>
              </a:tblGrid>
              <a:tr h="375718">
                <a:tc>
                  <a:txBody>
                    <a:bodyPr/>
                    <a:lstStyle/>
                    <a:p>
                      <a:r>
                        <a:rPr lang="en-US" dirty="0"/>
                        <a:t>Path</a:t>
                      </a:r>
                    </a:p>
                  </a:txBody>
                  <a:tcPr/>
                </a:tc>
                <a:tc>
                  <a:txBody>
                    <a:bodyPr/>
                    <a:lstStyle/>
                    <a:p>
                      <a:r>
                        <a:rPr lang="en-US" dirty="0" err="1"/>
                        <a:t>Attr</a:t>
                      </a:r>
                      <a:endParaRPr lang="en-US" dirty="0"/>
                    </a:p>
                  </a:txBody>
                  <a:tcPr/>
                </a:tc>
                <a:tc>
                  <a:txBody>
                    <a:bodyPr/>
                    <a:lstStyle/>
                    <a:p>
                      <a:r>
                        <a:rPr lang="en-US" dirty="0" err="1"/>
                        <a:t>Xattr</a:t>
                      </a:r>
                      <a:endParaRPr lang="en-US" dirty="0"/>
                    </a:p>
                  </a:txBody>
                  <a:tcPr/>
                </a:tc>
                <a:extLst>
                  <a:ext uri="{0D108BD9-81ED-4DB2-BD59-A6C34878D82A}">
                    <a16:rowId xmlns:a16="http://schemas.microsoft.com/office/drawing/2014/main" val="3213805616"/>
                  </a:ext>
                </a:extLst>
              </a:tr>
              <a:tr h="370840">
                <a:tc>
                  <a:txBody>
                    <a:bodyPr/>
                    <a:lstStyle/>
                    <a:p>
                      <a:r>
                        <a:rPr lang="en-US" dirty="0"/>
                        <a:t>/</a:t>
                      </a:r>
                      <a:r>
                        <a:rPr lang="en-US" dirty="0" err="1"/>
                        <a:t>gpfs</a:t>
                      </a:r>
                      <a:r>
                        <a:rPr lang="en-US" dirty="0"/>
                        <a:t>/D1</a:t>
                      </a:r>
                    </a:p>
                    <a:p>
                      <a:r>
                        <a:rPr lang="en-US" dirty="0"/>
                        <a:t>/</a:t>
                      </a:r>
                      <a:r>
                        <a:rPr lang="en-US" dirty="0" err="1"/>
                        <a:t>gpfs</a:t>
                      </a:r>
                      <a:r>
                        <a:rPr lang="en-US" dirty="0"/>
                        <a:t>/D1/F1</a:t>
                      </a:r>
                    </a:p>
                    <a:p>
                      <a:r>
                        <a:rPr lang="en-US" dirty="0"/>
                        <a:t>/</a:t>
                      </a:r>
                      <a:r>
                        <a:rPr lang="en-US" dirty="0" err="1"/>
                        <a:t>gpfs</a:t>
                      </a:r>
                      <a:r>
                        <a:rPr lang="en-US" dirty="0"/>
                        <a:t>/D1/L1</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452336324"/>
                  </a:ext>
                </a:extLst>
              </a:tr>
              <a:tr h="370840">
                <a:tc>
                  <a:txBody>
                    <a:bodyPr/>
                    <a:lstStyle/>
                    <a:p>
                      <a:r>
                        <a:rPr lang="en-US" dirty="0"/>
                        <a:t>/</a:t>
                      </a:r>
                      <a:r>
                        <a:rPr lang="en-US" dirty="0" err="1"/>
                        <a:t>gpfs</a:t>
                      </a:r>
                      <a:r>
                        <a:rPr lang="en-US" dirty="0"/>
                        <a:t>/D3</a:t>
                      </a:r>
                    </a:p>
                    <a:p>
                      <a:r>
                        <a:rPr lang="en-US" dirty="0"/>
                        <a:t>/</a:t>
                      </a:r>
                      <a:r>
                        <a:rPr lang="en-US" dirty="0" err="1"/>
                        <a:t>gpfs</a:t>
                      </a:r>
                      <a:r>
                        <a:rPr lang="en-US" dirty="0"/>
                        <a:t>/D3/F2</a:t>
                      </a:r>
                    </a:p>
                    <a:p>
                      <a:r>
                        <a:rPr lang="en-US" dirty="0"/>
                        <a:t>/</a:t>
                      </a:r>
                      <a:r>
                        <a:rPr lang="en-US" dirty="0" err="1"/>
                        <a:t>gpfs</a:t>
                      </a:r>
                      <a:r>
                        <a:rPr lang="en-US" dirty="0"/>
                        <a:t>/D3/F3</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850391126"/>
                  </a:ext>
                </a:extLst>
              </a:tr>
            </a:tbl>
          </a:graphicData>
        </a:graphic>
      </p:graphicFrame>
    </p:spTree>
    <p:extLst>
      <p:ext uri="{BB962C8B-B14F-4D97-AF65-F5344CB8AC3E}">
        <p14:creationId xmlns:p14="http://schemas.microsoft.com/office/powerpoint/2010/main" val="393197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1999" cy="938276"/>
          </a:xfrm>
        </p:spPr>
        <p:txBody>
          <a:bodyPr>
            <a:normAutofit fontScale="90000"/>
          </a:bodyPr>
          <a:lstStyle/>
          <a:p>
            <a:pPr algn="ctr"/>
            <a:r>
              <a:rPr lang="en-US" dirty="0"/>
              <a:t>Incremental </a:t>
            </a:r>
            <a:r>
              <a:rPr lang="en-US" dirty="0" err="1"/>
              <a:t>Gufi</a:t>
            </a:r>
            <a:r>
              <a:rPr lang="en-US" dirty="0"/>
              <a:t> Load from GPFS Metadata </a:t>
            </a:r>
            <a:br>
              <a:rPr lang="en-US" dirty="0"/>
            </a:br>
            <a:r>
              <a:rPr lang="en-US" dirty="0"/>
              <a:t>Walk Stat Files, Links, and Directories Method</a:t>
            </a:r>
            <a:br>
              <a:rPr lang="en-US" dirty="0"/>
            </a:br>
            <a:r>
              <a:rPr lang="en-US" dirty="0"/>
              <a:t>One Process Multiple Threads</a:t>
            </a:r>
          </a:p>
        </p:txBody>
      </p:sp>
      <p:sp>
        <p:nvSpPr>
          <p:cNvPr id="123" name="Content Placeholder 122"/>
          <p:cNvSpPr>
            <a:spLocks noGrp="1"/>
          </p:cNvSpPr>
          <p:nvPr>
            <p:ph idx="1"/>
          </p:nvPr>
        </p:nvSpPr>
        <p:spPr>
          <a:xfrm>
            <a:off x="112295" y="1652336"/>
            <a:ext cx="12079704" cy="5205663"/>
          </a:xfrm>
        </p:spPr>
        <p:txBody>
          <a:bodyPr>
            <a:normAutofit fontScale="77500" lnSpcReduction="20000"/>
          </a:bodyPr>
          <a:lstStyle/>
          <a:p>
            <a:r>
              <a:rPr lang="en-US" dirty="0"/>
              <a:t>Assumes a snapshot of previous full/incremental directories only and last run time is kept (snapshot is path, </a:t>
            </a:r>
            <a:r>
              <a:rPr lang="en-US" dirty="0" err="1"/>
              <a:t>inode</a:t>
            </a:r>
            <a:r>
              <a:rPr lang="en-US" dirty="0"/>
              <a:t>, </a:t>
            </a:r>
            <a:r>
              <a:rPr lang="en-US" dirty="0" err="1"/>
              <a:t>pinode</a:t>
            </a:r>
            <a:r>
              <a:rPr lang="en-US" dirty="0"/>
              <a:t>, and a suspect flag)</a:t>
            </a:r>
          </a:p>
          <a:p>
            <a:r>
              <a:rPr lang="en-US" dirty="0"/>
              <a:t>Record current time stamp</a:t>
            </a:r>
          </a:p>
          <a:p>
            <a:r>
              <a:rPr lang="en-US" dirty="0"/>
              <a:t>Run bfwreaddirplus2db with input tree as /search/</a:t>
            </a:r>
            <a:r>
              <a:rPr lang="en-US" dirty="0" err="1"/>
              <a:t>gpfs</a:t>
            </a:r>
            <a:r>
              <a:rPr lang="en-US" dirty="0"/>
              <a:t> with suspect method of stat files, links, and directories to determine suspect directories.  This will do a breadth first threaded </a:t>
            </a:r>
            <a:r>
              <a:rPr lang="en-US" dirty="0" err="1"/>
              <a:t>readdirplus</a:t>
            </a:r>
            <a:r>
              <a:rPr lang="en-US" dirty="0"/>
              <a:t> walk of  /search/</a:t>
            </a:r>
            <a:r>
              <a:rPr lang="en-US" dirty="0" err="1"/>
              <a:t>gpfs</a:t>
            </a:r>
            <a:r>
              <a:rPr lang="en-US" dirty="0"/>
              <a:t> and make an output snapshot database (1 per thread) with all directories listed with suspect directories flagged.  Suspect means create time, </a:t>
            </a:r>
            <a:r>
              <a:rPr lang="en-US" dirty="0" err="1"/>
              <a:t>ctime</a:t>
            </a:r>
            <a:r>
              <a:rPr lang="en-US" dirty="0"/>
              <a:t>, or </a:t>
            </a:r>
            <a:r>
              <a:rPr lang="en-US" dirty="0" err="1"/>
              <a:t>mtime</a:t>
            </a:r>
            <a:r>
              <a:rPr lang="en-US" dirty="0"/>
              <a:t> of the directory &gt; last run time or some file/link in that directory </a:t>
            </a:r>
            <a:r>
              <a:rPr lang="en-US" dirty="0" err="1"/>
              <a:t>ctime</a:t>
            </a:r>
            <a:r>
              <a:rPr lang="en-US" dirty="0"/>
              <a:t> or </a:t>
            </a:r>
            <a:r>
              <a:rPr lang="en-US" dirty="0" err="1"/>
              <a:t>mtime</a:t>
            </a:r>
            <a:r>
              <a:rPr lang="en-US" dirty="0"/>
              <a:t> &gt; last run time unless create time is also &gt; last run time (which would be indicated in the directory </a:t>
            </a:r>
            <a:r>
              <a:rPr lang="en-US" dirty="0" err="1"/>
              <a:t>mtime</a:t>
            </a:r>
            <a:r>
              <a:rPr lang="en-US" dirty="0"/>
              <a:t>.  Some file systems don’t support create time query so we just use </a:t>
            </a:r>
            <a:r>
              <a:rPr lang="en-US" dirty="0" err="1"/>
              <a:t>ctime</a:t>
            </a:r>
            <a:r>
              <a:rPr lang="en-US" dirty="0"/>
              <a:t> and </a:t>
            </a:r>
            <a:r>
              <a:rPr lang="en-US" dirty="0" err="1"/>
              <a:t>mtime</a:t>
            </a:r>
            <a:r>
              <a:rPr lang="en-US" dirty="0"/>
              <a:t>.  In suspect method of stat files, links, and directories, everything is </a:t>
            </a:r>
            <a:r>
              <a:rPr lang="en-US" dirty="0" err="1"/>
              <a:t>stat’ed</a:t>
            </a:r>
            <a:r>
              <a:rPr lang="en-US" dirty="0"/>
              <a:t> until a directory is determined suspect at which time stating stops for that directory.  Additionally bfwreaddirplus2db should be told to output a </a:t>
            </a:r>
            <a:r>
              <a:rPr lang="en-US" dirty="0" err="1"/>
              <a:t>gufi</a:t>
            </a:r>
            <a:r>
              <a:rPr lang="en-US" dirty="0"/>
              <a:t> DB file for every suspect directory found and place the output in a holding directory with the </a:t>
            </a:r>
            <a:r>
              <a:rPr lang="en-US" dirty="0" err="1"/>
              <a:t>db</a:t>
            </a:r>
            <a:r>
              <a:rPr lang="en-US" dirty="0"/>
              <a:t> name as the </a:t>
            </a:r>
            <a:r>
              <a:rPr lang="en-US" dirty="0" err="1"/>
              <a:t>inode</a:t>
            </a:r>
            <a:r>
              <a:rPr lang="en-US" dirty="0"/>
              <a:t> of the directory.</a:t>
            </a:r>
          </a:p>
          <a:p>
            <a:r>
              <a:rPr lang="en-US" dirty="0"/>
              <a:t>Output tree snapshot databases from last run and current run are compared with a full outer join outputting a list of new, deleted, moved, and changed directories (compare process described later)</a:t>
            </a:r>
          </a:p>
          <a:p>
            <a:r>
              <a:rPr lang="en-US" dirty="0"/>
              <a:t>Difference list is processed in proper order to update the </a:t>
            </a:r>
            <a:r>
              <a:rPr lang="en-US" dirty="0" err="1"/>
              <a:t>gufi</a:t>
            </a:r>
            <a:r>
              <a:rPr lang="en-US" dirty="0"/>
              <a:t> tree shape processing moves, inserts, deletes of directories, then move the </a:t>
            </a:r>
            <a:r>
              <a:rPr lang="en-US" dirty="0" err="1"/>
              <a:t>gufi</a:t>
            </a:r>
            <a:r>
              <a:rPr lang="en-US" dirty="0"/>
              <a:t> DBs from the holding directory into the proper spot in the </a:t>
            </a:r>
            <a:r>
              <a:rPr lang="en-US" dirty="0" err="1"/>
              <a:t>gufi</a:t>
            </a:r>
            <a:r>
              <a:rPr lang="en-US" dirty="0"/>
              <a:t> tree.  (difference processing described later).</a:t>
            </a:r>
          </a:p>
        </p:txBody>
      </p:sp>
    </p:spTree>
    <p:extLst>
      <p:ext uri="{BB962C8B-B14F-4D97-AF65-F5344CB8AC3E}">
        <p14:creationId xmlns:p14="http://schemas.microsoft.com/office/powerpoint/2010/main" val="375931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1999" cy="938276"/>
          </a:xfrm>
        </p:spPr>
        <p:txBody>
          <a:bodyPr>
            <a:normAutofit fontScale="90000"/>
          </a:bodyPr>
          <a:lstStyle/>
          <a:p>
            <a:pPr algn="ctr"/>
            <a:r>
              <a:rPr lang="en-US" dirty="0"/>
              <a:t>Incremental </a:t>
            </a:r>
            <a:r>
              <a:rPr lang="en-US" dirty="0" err="1"/>
              <a:t>Gufi</a:t>
            </a:r>
            <a:r>
              <a:rPr lang="en-US" dirty="0"/>
              <a:t> Load from GPFS Metadata </a:t>
            </a:r>
            <a:br>
              <a:rPr lang="en-US" dirty="0"/>
            </a:br>
            <a:r>
              <a:rPr lang="en-US" dirty="0"/>
              <a:t>Walk Stat Files, Links, and Directories Method</a:t>
            </a:r>
            <a:br>
              <a:rPr lang="en-US" dirty="0"/>
            </a:br>
            <a:r>
              <a:rPr lang="en-US" dirty="0"/>
              <a:t>Multiple Processes and Threads</a:t>
            </a:r>
          </a:p>
        </p:txBody>
      </p:sp>
      <p:sp>
        <p:nvSpPr>
          <p:cNvPr id="123" name="Content Placeholder 122"/>
          <p:cNvSpPr>
            <a:spLocks noGrp="1"/>
          </p:cNvSpPr>
          <p:nvPr>
            <p:ph idx="1"/>
          </p:nvPr>
        </p:nvSpPr>
        <p:spPr>
          <a:xfrm>
            <a:off x="112295" y="1588168"/>
            <a:ext cx="12079704" cy="5342022"/>
          </a:xfrm>
        </p:spPr>
        <p:txBody>
          <a:bodyPr>
            <a:normAutofit fontScale="70000" lnSpcReduction="20000"/>
          </a:bodyPr>
          <a:lstStyle/>
          <a:p>
            <a:r>
              <a:rPr lang="en-US" dirty="0"/>
              <a:t>Assumes a snapshot of previous full/incremental directories only and last run time is kept (snapshot is path, </a:t>
            </a:r>
            <a:r>
              <a:rPr lang="en-US" dirty="0" err="1"/>
              <a:t>inode</a:t>
            </a:r>
            <a:r>
              <a:rPr lang="en-US" dirty="0"/>
              <a:t>, </a:t>
            </a:r>
            <a:r>
              <a:rPr lang="en-US" dirty="0" err="1"/>
              <a:t>pinode</a:t>
            </a:r>
            <a:r>
              <a:rPr lang="en-US" dirty="0"/>
              <a:t>, and a suspect flag)</a:t>
            </a:r>
          </a:p>
          <a:p>
            <a:r>
              <a:rPr lang="en-US" dirty="0"/>
              <a:t>Record current time stamp</a:t>
            </a:r>
          </a:p>
          <a:p>
            <a:r>
              <a:rPr lang="en-US" dirty="0"/>
              <a:t>Run multiple copies of bfwreaddirplus2db on same or different nodes with input tree as /search/</a:t>
            </a:r>
            <a:r>
              <a:rPr lang="en-US" dirty="0" err="1"/>
              <a:t>gpf</a:t>
            </a:r>
            <a:r>
              <a:rPr lang="en-US" dirty="0"/>
              <a:t>/[D1,D2,D3] with suspect method of stat files, links, and directories to determine suspect directories.  This will do a breadth first threaded </a:t>
            </a:r>
            <a:r>
              <a:rPr lang="en-US" dirty="0" err="1"/>
              <a:t>readdirplus</a:t>
            </a:r>
            <a:r>
              <a:rPr lang="en-US" dirty="0"/>
              <a:t> walk of  /search/</a:t>
            </a:r>
            <a:r>
              <a:rPr lang="en-US" dirty="0" err="1"/>
              <a:t>gpfs</a:t>
            </a:r>
            <a:r>
              <a:rPr lang="en-US" dirty="0"/>
              <a:t> and make an output snapshot database (1 per thread) with all directories listed with suspect directories flagged.  Suspect means create time, </a:t>
            </a:r>
            <a:r>
              <a:rPr lang="en-US" dirty="0" err="1"/>
              <a:t>ctime</a:t>
            </a:r>
            <a:r>
              <a:rPr lang="en-US" dirty="0"/>
              <a:t>, or </a:t>
            </a:r>
            <a:r>
              <a:rPr lang="en-US" dirty="0" err="1"/>
              <a:t>mtime</a:t>
            </a:r>
            <a:r>
              <a:rPr lang="en-US" dirty="0"/>
              <a:t> of the directory &gt; last run time or some file/link in that directory </a:t>
            </a:r>
            <a:r>
              <a:rPr lang="en-US" dirty="0" err="1"/>
              <a:t>ctime</a:t>
            </a:r>
            <a:r>
              <a:rPr lang="en-US" dirty="0"/>
              <a:t> or </a:t>
            </a:r>
            <a:r>
              <a:rPr lang="en-US" dirty="0" err="1"/>
              <a:t>mtime</a:t>
            </a:r>
            <a:r>
              <a:rPr lang="en-US" dirty="0"/>
              <a:t> &gt; last run time unless create time is also &gt; last run time (which would be indicated in the directory </a:t>
            </a:r>
            <a:r>
              <a:rPr lang="en-US" dirty="0" err="1"/>
              <a:t>mtime</a:t>
            </a:r>
            <a:r>
              <a:rPr lang="en-US" dirty="0"/>
              <a:t>.  Some file systems don’t support create time query so we just use </a:t>
            </a:r>
            <a:r>
              <a:rPr lang="en-US" dirty="0" err="1"/>
              <a:t>ctime</a:t>
            </a:r>
            <a:r>
              <a:rPr lang="en-US" dirty="0"/>
              <a:t> and </a:t>
            </a:r>
            <a:r>
              <a:rPr lang="en-US" dirty="0" err="1"/>
              <a:t>mtime</a:t>
            </a:r>
            <a:r>
              <a:rPr lang="en-US" dirty="0"/>
              <a:t>.  In suspect method of stat files, links, and directories, everything is </a:t>
            </a:r>
            <a:r>
              <a:rPr lang="en-US" dirty="0" err="1"/>
              <a:t>stat’ed</a:t>
            </a:r>
            <a:r>
              <a:rPr lang="en-US" dirty="0"/>
              <a:t> until a directory is determined suspect at which time stating stops for that directory.  Additionally bfwreaddirplus2db should be told to output a </a:t>
            </a:r>
            <a:r>
              <a:rPr lang="en-US" dirty="0" err="1"/>
              <a:t>gufi</a:t>
            </a:r>
            <a:r>
              <a:rPr lang="en-US" dirty="0"/>
              <a:t> DB file for every suspect directory found and place the output in a holding directory with the </a:t>
            </a:r>
            <a:r>
              <a:rPr lang="en-US" dirty="0" err="1"/>
              <a:t>db</a:t>
            </a:r>
            <a:r>
              <a:rPr lang="en-US" dirty="0"/>
              <a:t> name as the </a:t>
            </a:r>
            <a:r>
              <a:rPr lang="en-US" dirty="0" err="1"/>
              <a:t>inode</a:t>
            </a:r>
            <a:r>
              <a:rPr lang="en-US" dirty="0"/>
              <a:t> of the directory.</a:t>
            </a:r>
          </a:p>
          <a:p>
            <a:r>
              <a:rPr lang="en-US" dirty="0"/>
              <a:t>Combine the output </a:t>
            </a:r>
            <a:r>
              <a:rPr lang="en-US" dirty="0" err="1"/>
              <a:t>gufi</a:t>
            </a:r>
            <a:r>
              <a:rPr lang="en-US" dirty="0"/>
              <a:t> DB’s into one holding directory and combine output snapshots of </a:t>
            </a:r>
            <a:r>
              <a:rPr lang="en-US" dirty="0" err="1"/>
              <a:t>dirs</a:t>
            </a:r>
            <a:r>
              <a:rPr lang="en-US" dirty="0"/>
              <a:t> DB’s into one series (outputdb.0,1,2,3….) one per thread/process.  This is required as difference must be done within a single </a:t>
            </a:r>
            <a:r>
              <a:rPr lang="en-US" dirty="0" err="1"/>
              <a:t>inode</a:t>
            </a:r>
            <a:r>
              <a:rPr lang="en-US" dirty="0"/>
              <a:t> series.</a:t>
            </a:r>
          </a:p>
          <a:p>
            <a:r>
              <a:rPr lang="en-US" dirty="0"/>
              <a:t>Output tree snapshot databases from last run and current run are compared with a full outer join outputting a list of new, deleted, moved, and changed directories (compare process described later)</a:t>
            </a:r>
          </a:p>
          <a:p>
            <a:r>
              <a:rPr lang="en-US" dirty="0"/>
              <a:t>Difference list is processed in proper order to update the </a:t>
            </a:r>
            <a:r>
              <a:rPr lang="en-US" dirty="0" err="1"/>
              <a:t>gufi</a:t>
            </a:r>
            <a:r>
              <a:rPr lang="en-US" dirty="0"/>
              <a:t> tree shape processing moves, inserts, deletes of directories, then move the </a:t>
            </a:r>
            <a:r>
              <a:rPr lang="en-US" dirty="0" err="1"/>
              <a:t>gufi</a:t>
            </a:r>
            <a:r>
              <a:rPr lang="en-US" dirty="0"/>
              <a:t> DBs from the holding directory into the proper spot in the </a:t>
            </a:r>
            <a:r>
              <a:rPr lang="en-US" dirty="0" err="1"/>
              <a:t>gufi</a:t>
            </a:r>
            <a:r>
              <a:rPr lang="en-US" dirty="0"/>
              <a:t> tree.  (difference processing described later).</a:t>
            </a:r>
          </a:p>
        </p:txBody>
      </p:sp>
    </p:spTree>
    <p:extLst>
      <p:ext uri="{BB962C8B-B14F-4D97-AF65-F5344CB8AC3E}">
        <p14:creationId xmlns:p14="http://schemas.microsoft.com/office/powerpoint/2010/main" val="60327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12191999" cy="938276"/>
          </a:xfrm>
        </p:spPr>
        <p:txBody>
          <a:bodyPr>
            <a:normAutofit fontScale="90000"/>
          </a:bodyPr>
          <a:lstStyle/>
          <a:p>
            <a:pPr algn="ctr"/>
            <a:r>
              <a:rPr lang="en-US" dirty="0"/>
              <a:t>Incremental </a:t>
            </a:r>
            <a:r>
              <a:rPr lang="en-US" dirty="0" err="1"/>
              <a:t>Gufi</a:t>
            </a:r>
            <a:r>
              <a:rPr lang="en-US" dirty="0"/>
              <a:t> Load from GPFS Metadata </a:t>
            </a:r>
            <a:br>
              <a:rPr lang="en-US" dirty="0"/>
            </a:br>
            <a:r>
              <a:rPr lang="en-US" dirty="0"/>
              <a:t>Walk Stat Directories </a:t>
            </a:r>
            <a:r>
              <a:rPr lang="en-US" dirty="0" err="1"/>
              <a:t>Inode</a:t>
            </a:r>
            <a:r>
              <a:rPr lang="en-US" dirty="0"/>
              <a:t> Scan File/Link Changes Method</a:t>
            </a:r>
            <a:br>
              <a:rPr lang="en-US" dirty="0"/>
            </a:br>
            <a:r>
              <a:rPr lang="en-US" dirty="0"/>
              <a:t>One or Multiple Processes and Threads</a:t>
            </a:r>
          </a:p>
        </p:txBody>
      </p:sp>
      <p:sp>
        <p:nvSpPr>
          <p:cNvPr id="123" name="Content Placeholder 122"/>
          <p:cNvSpPr>
            <a:spLocks noGrp="1"/>
          </p:cNvSpPr>
          <p:nvPr>
            <p:ph idx="1"/>
          </p:nvPr>
        </p:nvSpPr>
        <p:spPr>
          <a:xfrm>
            <a:off x="112295" y="1588168"/>
            <a:ext cx="12079704" cy="5342022"/>
          </a:xfrm>
        </p:spPr>
        <p:txBody>
          <a:bodyPr>
            <a:normAutofit fontScale="62500" lnSpcReduction="20000"/>
          </a:bodyPr>
          <a:lstStyle/>
          <a:p>
            <a:r>
              <a:rPr lang="en-US" dirty="0"/>
              <a:t>Assumes a snapshot of previous full/incremental directories only and last run time is kept (snapshot is path, </a:t>
            </a:r>
            <a:r>
              <a:rPr lang="en-US" dirty="0" err="1"/>
              <a:t>inode</a:t>
            </a:r>
            <a:r>
              <a:rPr lang="en-US" dirty="0"/>
              <a:t>, </a:t>
            </a:r>
            <a:r>
              <a:rPr lang="en-US" dirty="0" err="1"/>
              <a:t>pinode</a:t>
            </a:r>
            <a:r>
              <a:rPr lang="en-US" dirty="0"/>
              <a:t>, and a suspect flag)</a:t>
            </a:r>
          </a:p>
          <a:p>
            <a:r>
              <a:rPr lang="en-US" dirty="0"/>
              <a:t>Record current time stamp</a:t>
            </a:r>
          </a:p>
          <a:p>
            <a:r>
              <a:rPr lang="en-US" dirty="0"/>
              <a:t>Run </a:t>
            </a:r>
            <a:r>
              <a:rPr lang="en-US" dirty="0" err="1"/>
              <a:t>gpfs</a:t>
            </a:r>
            <a:r>
              <a:rPr lang="en-US" dirty="0"/>
              <a:t>-scan-</a:t>
            </a:r>
            <a:r>
              <a:rPr lang="en-US" dirty="0" err="1"/>
              <a:t>listnew</a:t>
            </a:r>
            <a:r>
              <a:rPr lang="en-US" dirty="0"/>
              <a:t> and tell it to produce a list of suspect files, links, and optionally directories.  </a:t>
            </a:r>
          </a:p>
          <a:p>
            <a:r>
              <a:rPr lang="en-US" dirty="0"/>
              <a:t>Run one or multiple copies of bfwreaddirplus2db on same or different nodes with input tree as /search/</a:t>
            </a:r>
            <a:r>
              <a:rPr lang="en-US" dirty="0" err="1"/>
              <a:t>gpfs</a:t>
            </a:r>
            <a:r>
              <a:rPr lang="en-US" dirty="0"/>
              <a:t> or /search/</a:t>
            </a:r>
            <a:r>
              <a:rPr lang="en-US" dirty="0" err="1"/>
              <a:t>gpf</a:t>
            </a:r>
            <a:r>
              <a:rPr lang="en-US" dirty="0"/>
              <a:t>/[D1,D2,D3] with suspect method of stat directories  use file/link suspect input list to determine suspect directories.  The suspect input list is generated above using </a:t>
            </a:r>
            <a:r>
              <a:rPr lang="en-US" dirty="0" err="1"/>
              <a:t>gpfs</a:t>
            </a:r>
            <a:r>
              <a:rPr lang="en-US" dirty="0"/>
              <a:t>-scan-</a:t>
            </a:r>
            <a:r>
              <a:rPr lang="en-US" dirty="0" err="1"/>
              <a:t>listnew</a:t>
            </a:r>
            <a:r>
              <a:rPr lang="en-US" dirty="0"/>
              <a:t>.  This will do a breadth first threaded </a:t>
            </a:r>
            <a:r>
              <a:rPr lang="en-US" dirty="0" err="1"/>
              <a:t>readdirplus</a:t>
            </a:r>
            <a:r>
              <a:rPr lang="en-US" dirty="0"/>
              <a:t> walk of  /search/</a:t>
            </a:r>
            <a:r>
              <a:rPr lang="en-US" dirty="0" err="1"/>
              <a:t>gpfs</a:t>
            </a:r>
            <a:r>
              <a:rPr lang="en-US" dirty="0"/>
              <a:t> or /search/</a:t>
            </a:r>
            <a:r>
              <a:rPr lang="en-US" dirty="0" err="1"/>
              <a:t>gpfs</a:t>
            </a:r>
            <a:r>
              <a:rPr lang="en-US" dirty="0"/>
              <a:t>/D1,D2,D3] and make an output snapshot database (1 per thread) with all directories listed with suspect directories flagged.  Suspect means create time, </a:t>
            </a:r>
            <a:r>
              <a:rPr lang="en-US" dirty="0" err="1"/>
              <a:t>ctime</a:t>
            </a:r>
            <a:r>
              <a:rPr lang="en-US" dirty="0"/>
              <a:t>, or </a:t>
            </a:r>
            <a:r>
              <a:rPr lang="en-US" dirty="0" err="1"/>
              <a:t>mtime</a:t>
            </a:r>
            <a:r>
              <a:rPr lang="en-US" dirty="0"/>
              <a:t> of the directory &gt; last run time or some file/link in that directory </a:t>
            </a:r>
            <a:r>
              <a:rPr lang="en-US" dirty="0" err="1"/>
              <a:t>ctime</a:t>
            </a:r>
            <a:r>
              <a:rPr lang="en-US" dirty="0"/>
              <a:t> or </a:t>
            </a:r>
            <a:r>
              <a:rPr lang="en-US" dirty="0" err="1"/>
              <a:t>mtime</a:t>
            </a:r>
            <a:r>
              <a:rPr lang="en-US" dirty="0"/>
              <a:t> &gt; last run time unless create time is also &gt; last run time (which would be indicated in the directory </a:t>
            </a:r>
            <a:r>
              <a:rPr lang="en-US" dirty="0" err="1"/>
              <a:t>mtime</a:t>
            </a:r>
            <a:r>
              <a:rPr lang="en-US" dirty="0"/>
              <a:t> (determined in the </a:t>
            </a:r>
            <a:r>
              <a:rPr lang="en-US" dirty="0" err="1"/>
              <a:t>gpfs</a:t>
            </a:r>
            <a:r>
              <a:rPr lang="en-US" dirty="0"/>
              <a:t>-scan-</a:t>
            </a:r>
            <a:r>
              <a:rPr lang="en-US" dirty="0" err="1"/>
              <a:t>listnew</a:t>
            </a:r>
            <a:r>
              <a:rPr lang="en-US" dirty="0"/>
              <a:t> step above.  Some file systems don’t support create time query so we just use </a:t>
            </a:r>
            <a:r>
              <a:rPr lang="en-US" dirty="0" err="1"/>
              <a:t>ctime</a:t>
            </a:r>
            <a:r>
              <a:rPr lang="en-US" dirty="0"/>
              <a:t> and </a:t>
            </a:r>
            <a:r>
              <a:rPr lang="en-US" dirty="0" err="1"/>
              <a:t>mtime</a:t>
            </a:r>
            <a:r>
              <a:rPr lang="en-US" dirty="0"/>
              <a:t>.  In suspect method of stat directories use input suspect list, every directory is </a:t>
            </a:r>
            <a:r>
              <a:rPr lang="en-US" dirty="0" err="1"/>
              <a:t>stat’ed</a:t>
            </a:r>
            <a:r>
              <a:rPr lang="en-US" dirty="0"/>
              <a:t> and files/links are looked up for suspect from the input list until a directory is suspect, then the lookup is skipped for that directory.  Additionally bfwreaddirplus2db should be told to output a </a:t>
            </a:r>
            <a:r>
              <a:rPr lang="en-US" dirty="0" err="1"/>
              <a:t>gufi</a:t>
            </a:r>
            <a:r>
              <a:rPr lang="en-US" dirty="0"/>
              <a:t> DB file for every suspect directory found and place the output in a holding directory with the </a:t>
            </a:r>
            <a:r>
              <a:rPr lang="en-US" dirty="0" err="1"/>
              <a:t>db</a:t>
            </a:r>
            <a:r>
              <a:rPr lang="en-US" dirty="0"/>
              <a:t> name as the </a:t>
            </a:r>
            <a:r>
              <a:rPr lang="en-US" dirty="0" err="1"/>
              <a:t>inode</a:t>
            </a:r>
            <a:r>
              <a:rPr lang="en-US" dirty="0"/>
              <a:t> of the directory.</a:t>
            </a:r>
          </a:p>
          <a:p>
            <a:r>
              <a:rPr lang="en-US" dirty="0"/>
              <a:t>If you are using multiple processes combine the output </a:t>
            </a:r>
            <a:r>
              <a:rPr lang="en-US" dirty="0" err="1"/>
              <a:t>gufi</a:t>
            </a:r>
            <a:r>
              <a:rPr lang="en-US" dirty="0"/>
              <a:t> DB’s into one holding directory and combine output snapshots of </a:t>
            </a:r>
            <a:r>
              <a:rPr lang="en-US" dirty="0" err="1"/>
              <a:t>dirs</a:t>
            </a:r>
            <a:r>
              <a:rPr lang="en-US" dirty="0"/>
              <a:t> DB’s into one series (outputdb.0,1,2,3….) one per thread/process.  This is required as difference must be done within a single </a:t>
            </a:r>
            <a:r>
              <a:rPr lang="en-US" dirty="0" err="1"/>
              <a:t>inode</a:t>
            </a:r>
            <a:r>
              <a:rPr lang="en-US" dirty="0"/>
              <a:t> series.</a:t>
            </a:r>
          </a:p>
          <a:p>
            <a:r>
              <a:rPr lang="en-US" dirty="0"/>
              <a:t>Output tree snapshot databases from last run and current run are compared with a full outer join outputting a list of new, deleted, moved, and changed directories (compare process described later)</a:t>
            </a:r>
          </a:p>
          <a:p>
            <a:r>
              <a:rPr lang="en-US" dirty="0"/>
              <a:t>Difference list is processed in proper order to update the </a:t>
            </a:r>
            <a:r>
              <a:rPr lang="en-US" dirty="0" err="1"/>
              <a:t>gufi</a:t>
            </a:r>
            <a:r>
              <a:rPr lang="en-US" dirty="0"/>
              <a:t> tree shape processing moves, inserts, deletes of directories, then move the </a:t>
            </a:r>
            <a:r>
              <a:rPr lang="en-US" dirty="0" err="1"/>
              <a:t>gufi</a:t>
            </a:r>
            <a:r>
              <a:rPr lang="en-US" dirty="0"/>
              <a:t> DBs from the holding directory into the proper spot in the </a:t>
            </a:r>
            <a:r>
              <a:rPr lang="en-US" dirty="0" err="1"/>
              <a:t>gufi</a:t>
            </a:r>
            <a:r>
              <a:rPr lang="en-US" dirty="0"/>
              <a:t> tree.  (difference processing described later).</a:t>
            </a:r>
          </a:p>
        </p:txBody>
      </p:sp>
    </p:spTree>
    <p:extLst>
      <p:ext uri="{BB962C8B-B14F-4D97-AF65-F5344CB8AC3E}">
        <p14:creationId xmlns:p14="http://schemas.microsoft.com/office/powerpoint/2010/main" val="426406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8173-A0D9-5D47-BD21-7329904AD162}"/>
              </a:ext>
            </a:extLst>
          </p:cNvPr>
          <p:cNvSpPr>
            <a:spLocks noGrp="1"/>
          </p:cNvSpPr>
          <p:nvPr>
            <p:ph type="title"/>
          </p:nvPr>
        </p:nvSpPr>
        <p:spPr>
          <a:xfrm>
            <a:off x="838200" y="365126"/>
            <a:ext cx="10515600" cy="677612"/>
          </a:xfrm>
        </p:spPr>
        <p:txBody>
          <a:bodyPr>
            <a:normAutofit fontScale="90000"/>
          </a:bodyPr>
          <a:lstStyle/>
          <a:p>
            <a:pPr algn="ctr"/>
            <a:r>
              <a:rPr lang="en-US" dirty="0"/>
              <a:t>Compare Process</a:t>
            </a:r>
          </a:p>
        </p:txBody>
      </p:sp>
      <p:sp>
        <p:nvSpPr>
          <p:cNvPr id="3" name="Content Placeholder 2">
            <a:extLst>
              <a:ext uri="{FF2B5EF4-FFF2-40B4-BE49-F238E27FC236}">
                <a16:creationId xmlns:a16="http://schemas.microsoft.com/office/drawing/2014/main" id="{D96A3C0C-7DE6-1E4D-BC07-D98EF3977446}"/>
              </a:ext>
            </a:extLst>
          </p:cNvPr>
          <p:cNvSpPr>
            <a:spLocks noGrp="1"/>
          </p:cNvSpPr>
          <p:nvPr>
            <p:ph idx="1"/>
          </p:nvPr>
        </p:nvSpPr>
        <p:spPr>
          <a:xfrm>
            <a:off x="248652" y="1166895"/>
            <a:ext cx="11694695" cy="5197642"/>
          </a:xfrm>
        </p:spPr>
        <p:txBody>
          <a:bodyPr>
            <a:normAutofit fontScale="92500" lnSpcReduction="20000"/>
          </a:bodyPr>
          <a:lstStyle/>
          <a:p>
            <a:r>
              <a:rPr lang="en-US" dirty="0"/>
              <a:t>Compare last run </a:t>
            </a:r>
            <a:r>
              <a:rPr lang="en-US" dirty="0" err="1"/>
              <a:t>dirs</a:t>
            </a:r>
            <a:r>
              <a:rPr lang="en-US" dirty="0"/>
              <a:t> only snapshot with current</a:t>
            </a:r>
          </a:p>
          <a:p>
            <a:r>
              <a:rPr lang="en-US" dirty="0"/>
              <a:t>Path, </a:t>
            </a:r>
            <a:r>
              <a:rPr lang="en-US" dirty="0" err="1"/>
              <a:t>inode</a:t>
            </a:r>
            <a:r>
              <a:rPr lang="en-US" dirty="0"/>
              <a:t>, </a:t>
            </a:r>
            <a:r>
              <a:rPr lang="en-US" dirty="0" err="1"/>
              <a:t>pinode</a:t>
            </a:r>
            <a:r>
              <a:rPr lang="en-US" dirty="0"/>
              <a:t>, and suspect flag</a:t>
            </a:r>
          </a:p>
          <a:p>
            <a:r>
              <a:rPr lang="en-US" dirty="0"/>
              <a:t>Both last run and current are one or a set of </a:t>
            </a:r>
            <a:r>
              <a:rPr lang="en-US" dirty="0" err="1"/>
              <a:t>db’s</a:t>
            </a:r>
            <a:endParaRPr lang="en-US" dirty="0"/>
          </a:p>
          <a:p>
            <a:r>
              <a:rPr lang="en-US" dirty="0"/>
              <a:t>To combine last run </a:t>
            </a:r>
            <a:r>
              <a:rPr lang="en-US" dirty="0" err="1"/>
              <a:t>db’s</a:t>
            </a:r>
            <a:r>
              <a:rPr lang="en-US" dirty="0"/>
              <a:t>, open a temp </a:t>
            </a:r>
            <a:r>
              <a:rPr lang="en-US" dirty="0" err="1"/>
              <a:t>db</a:t>
            </a:r>
            <a:r>
              <a:rPr lang="en-US" dirty="0"/>
              <a:t>, attach all the thread/process </a:t>
            </a:r>
            <a:r>
              <a:rPr lang="en-US" dirty="0" err="1"/>
              <a:t>dirs</a:t>
            </a:r>
            <a:r>
              <a:rPr lang="en-US" dirty="0"/>
              <a:t> until all are attached, then produce a union all of all the tables.  Same is done for the current </a:t>
            </a:r>
            <a:r>
              <a:rPr lang="en-US" dirty="0" err="1"/>
              <a:t>db’s</a:t>
            </a:r>
            <a:r>
              <a:rPr lang="en-US" dirty="0"/>
              <a:t>.  You now have two virtual tables old and new.</a:t>
            </a:r>
          </a:p>
          <a:p>
            <a:r>
              <a:rPr lang="en-US" dirty="0"/>
              <a:t>Do an full outer join on </a:t>
            </a:r>
            <a:r>
              <a:rPr lang="en-US" dirty="0" err="1"/>
              <a:t>inode</a:t>
            </a:r>
            <a:r>
              <a:rPr lang="en-US" dirty="0"/>
              <a:t> eliminating duplications to produce a virtual table old-</a:t>
            </a:r>
            <a:r>
              <a:rPr lang="en-US" dirty="0" err="1"/>
              <a:t>path,inode,pinode,suspect</a:t>
            </a:r>
            <a:r>
              <a:rPr lang="en-US" dirty="0"/>
              <a:t> and new-</a:t>
            </a:r>
            <a:r>
              <a:rPr lang="en-US" dirty="0" err="1"/>
              <a:t>path,inode,pinode,suspect</a:t>
            </a:r>
            <a:r>
              <a:rPr lang="en-US" dirty="0"/>
              <a:t> for each of the </a:t>
            </a:r>
            <a:r>
              <a:rPr lang="en-US" dirty="0" err="1"/>
              <a:t>inodes</a:t>
            </a:r>
            <a:r>
              <a:rPr lang="en-US" dirty="0"/>
              <a:t> in the full outer join no dups.  </a:t>
            </a:r>
          </a:p>
          <a:p>
            <a:r>
              <a:rPr lang="en-US" dirty="0"/>
              <a:t>You can then query where old </a:t>
            </a:r>
            <a:r>
              <a:rPr lang="en-US" dirty="0" err="1"/>
              <a:t>inode</a:t>
            </a:r>
            <a:r>
              <a:rPr lang="en-US" dirty="0"/>
              <a:t> is null and have new </a:t>
            </a:r>
            <a:r>
              <a:rPr lang="en-US" dirty="0" err="1"/>
              <a:t>dirs</a:t>
            </a:r>
            <a:r>
              <a:rPr lang="en-US" dirty="0"/>
              <a:t>, where new </a:t>
            </a:r>
            <a:r>
              <a:rPr lang="en-US" dirty="0" err="1"/>
              <a:t>inode</a:t>
            </a:r>
            <a:r>
              <a:rPr lang="en-US" dirty="0"/>
              <a:t> is null is deleted </a:t>
            </a:r>
            <a:r>
              <a:rPr lang="en-US" dirty="0" err="1"/>
              <a:t>dirs</a:t>
            </a:r>
            <a:r>
              <a:rPr lang="en-US" dirty="0"/>
              <a:t>, and </a:t>
            </a:r>
            <a:r>
              <a:rPr lang="en-US" dirty="0" err="1"/>
              <a:t>dirs</a:t>
            </a:r>
            <a:r>
              <a:rPr lang="en-US" dirty="0"/>
              <a:t> that have a different path have changed, new </a:t>
            </a:r>
            <a:r>
              <a:rPr lang="en-US" dirty="0" err="1"/>
              <a:t>dirs</a:t>
            </a:r>
            <a:r>
              <a:rPr lang="en-US" dirty="0"/>
              <a:t> that are suspect (something changed), and </a:t>
            </a:r>
            <a:r>
              <a:rPr lang="en-US" dirty="0" err="1"/>
              <a:t>dirs</a:t>
            </a:r>
            <a:r>
              <a:rPr lang="en-US" dirty="0"/>
              <a:t> that have a different </a:t>
            </a:r>
            <a:r>
              <a:rPr lang="en-US" dirty="0" err="1"/>
              <a:t>pinode</a:t>
            </a:r>
            <a:r>
              <a:rPr lang="en-US" dirty="0"/>
              <a:t> – directories were moved in the tree</a:t>
            </a:r>
          </a:p>
          <a:p>
            <a:r>
              <a:rPr lang="en-US" dirty="0"/>
              <a:t>You now have lists of all the </a:t>
            </a:r>
            <a:r>
              <a:rPr lang="en-US" dirty="0" err="1"/>
              <a:t>gufi</a:t>
            </a:r>
            <a:r>
              <a:rPr lang="en-US" dirty="0"/>
              <a:t> tree modifications that need to be made to correct the shape/names of the tree (directories) using the Difference Processing method</a:t>
            </a:r>
          </a:p>
        </p:txBody>
      </p:sp>
    </p:spTree>
    <p:extLst>
      <p:ext uri="{BB962C8B-B14F-4D97-AF65-F5344CB8AC3E}">
        <p14:creationId xmlns:p14="http://schemas.microsoft.com/office/powerpoint/2010/main" val="238453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2352</Words>
  <Application>Microsoft Macintosh PowerPoint</Application>
  <PresentationFormat>Widescreen</PresentationFormat>
  <Paragraphs>221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GUFI Loading Gufi from GPFS Metadata</vt:lpstr>
      <vt:lpstr>Full Gufi Load from GPFS Metadata Walk Method One Process Multiple Threads</vt:lpstr>
      <vt:lpstr>Full Gufi Load from GPFS Metadata Walk Method Multiple Process/Node Multiple Threads</vt:lpstr>
      <vt:lpstr>Full Gufi Load from GPFS Policy Run Single File</vt:lpstr>
      <vt:lpstr>Full Gufi Load from GPFS Policy Run Multiple Files/Process/Nodes</vt:lpstr>
      <vt:lpstr>Incremental Gufi Load from GPFS Metadata  Walk Stat Files, Links, and Directories Method One Process Multiple Threads</vt:lpstr>
      <vt:lpstr>Incremental Gufi Load from GPFS Metadata  Walk Stat Files, Links, and Directories Method Multiple Processes and Threads</vt:lpstr>
      <vt:lpstr>Incremental Gufi Load from GPFS Metadata  Walk Stat Directories Inode Scan File/Link Changes Method One or Multiple Processes and Threads</vt:lpstr>
      <vt:lpstr>Compare Process</vt:lpstr>
      <vt:lpstr>Difference Processing</vt:lpstr>
    </vt:vector>
  </TitlesOfParts>
  <Company>LANL DCS-CSD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GUFI Loading Gufi from GPFS Metadata</dc:title>
  <dc:creator>Grider, Gary Alan</dc:creator>
  <cp:lastModifiedBy>Microsoft Office User</cp:lastModifiedBy>
  <cp:revision>22</cp:revision>
  <dcterms:created xsi:type="dcterms:W3CDTF">2018-12-03T17:57:24Z</dcterms:created>
  <dcterms:modified xsi:type="dcterms:W3CDTF">2018-12-04T03:19:46Z</dcterms:modified>
</cp:coreProperties>
</file>