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72" r:id="rId5"/>
    <p:sldId id="262" r:id="rId6"/>
    <p:sldId id="282" r:id="rId7"/>
    <p:sldId id="283" r:id="rId8"/>
    <p:sldId id="284" r:id="rId9"/>
    <p:sldId id="287" r:id="rId10"/>
    <p:sldId id="289" r:id="rId11"/>
    <p:sldId id="290" r:id="rId12"/>
    <p:sldId id="293" r:id="rId13"/>
    <p:sldId id="302" r:id="rId14"/>
    <p:sldId id="297" r:id="rId15"/>
    <p:sldId id="298" r:id="rId16"/>
    <p:sldId id="300" r:id="rId17"/>
    <p:sldId id="301"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63" d="100"/>
          <a:sy n="63" d="100"/>
        </p:scale>
        <p:origin x="804" y="5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3/22/2024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3/22/2024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3FCC264-E942-5749-C121-BF76EBF5AAA3}"/>
              </a:ext>
            </a:extLst>
          </p:cNvPr>
          <p:cNvSpPr txBox="1"/>
          <p:nvPr/>
        </p:nvSpPr>
        <p:spPr>
          <a:xfrm>
            <a:off x="1920240" y="1368501"/>
            <a:ext cx="7741920" cy="3400483"/>
          </a:xfrm>
          <a:prstGeom prst="rect">
            <a:avLst/>
          </a:prstGeom>
          <a:noFill/>
        </p:spPr>
        <p:txBody>
          <a:bodyPr wrap="square">
            <a:spAutoFit/>
          </a:bodyPr>
          <a:lstStyle/>
          <a:p>
            <a:pPr algn="just">
              <a:lnSpc>
                <a:spcPct val="150000"/>
              </a:lnSpc>
              <a:spcAft>
                <a:spcPts val="800"/>
              </a:spcAft>
            </a:pPr>
            <a:r>
              <a:rPr lang="en-US" sz="4400" b="1"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800" b="1"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sz="40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800"/>
              </a:spcAft>
            </a:pPr>
            <a:r>
              <a:rPr lang="en-US" sz="48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Agriculture Disease Prediction System Enhanced by AI</a:t>
            </a:r>
            <a:endParaRPr lang="en-IN" sz="40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3" name="TextBox 2">
            <a:extLst>
              <a:ext uri="{FF2B5EF4-FFF2-40B4-BE49-F238E27FC236}">
                <a16:creationId xmlns:a16="http://schemas.microsoft.com/office/drawing/2014/main" id="{A471644C-DDEF-2438-3B3E-E389664CCAD3}"/>
              </a:ext>
            </a:extLst>
          </p:cNvPr>
          <p:cNvSpPr txBox="1"/>
          <p:nvPr/>
        </p:nvSpPr>
        <p:spPr>
          <a:xfrm>
            <a:off x="142240" y="432715"/>
            <a:ext cx="11907520" cy="958404"/>
          </a:xfrm>
          <a:prstGeom prst="rect">
            <a:avLst/>
          </a:prstGeom>
          <a:noFill/>
        </p:spPr>
        <p:txBody>
          <a:bodyPr wrap="square">
            <a:spAutoFit/>
          </a:bodyPr>
          <a:lstStyle/>
          <a:p>
            <a:pPr algn="l">
              <a:buFont typeface="+mj-lt"/>
              <a:buAutoNum type="arabicPeriod"/>
            </a:pPr>
            <a:endParaRPr lang="en-IN" sz="2400" b="0" i="0" dirty="0">
              <a:solidFill>
                <a:srgbClr val="374151"/>
              </a:solidFill>
              <a:effectLst/>
              <a:latin typeface="Söhne"/>
            </a:endParaRPr>
          </a:p>
          <a:p>
            <a:pPr algn="ctr">
              <a:lnSpc>
                <a:spcPct val="150000"/>
              </a:lnSpc>
              <a:spcAft>
                <a:spcPts val="800"/>
              </a:spcAft>
            </a:pPr>
            <a:endParaRPr lang="en-IN" sz="24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17F4F51F-ECB0-915E-828B-E9BF0CA0EA4E}"/>
              </a:ext>
            </a:extLst>
          </p:cNvPr>
          <p:cNvSpPr txBox="1"/>
          <p:nvPr/>
        </p:nvSpPr>
        <p:spPr>
          <a:xfrm>
            <a:off x="731520" y="1107778"/>
            <a:ext cx="10830560" cy="3204723"/>
          </a:xfrm>
          <a:prstGeom prst="rect">
            <a:avLst/>
          </a:prstGeom>
          <a:noFill/>
        </p:spPr>
        <p:txBody>
          <a:bodyPr wrap="square">
            <a:spAutoFit/>
          </a:bodyPr>
          <a:lstStyle/>
          <a:p>
            <a:pPr algn="l"/>
            <a:r>
              <a:rPr lang="en-IN" sz="3200" b="1" i="0" dirty="0">
                <a:solidFill>
                  <a:schemeClr val="accent6">
                    <a:lumMod val="10000"/>
                  </a:schemeClr>
                </a:solidFill>
                <a:effectLst/>
                <a:latin typeface="Times New Roman" panose="02020603050405020304" pitchFamily="18" charset="0"/>
                <a:cs typeface="Times New Roman" panose="02020603050405020304" pitchFamily="18" charset="0"/>
              </a:rPr>
              <a:t>Software Requirements:</a:t>
            </a:r>
          </a:p>
          <a:p>
            <a:pPr algn="l"/>
            <a:endParaRPr lang="en-IN" sz="3200" b="0" i="0" dirty="0">
              <a:solidFill>
                <a:schemeClr val="accent6">
                  <a:lumMod val="10000"/>
                </a:schemeClr>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IN" sz="3200" b="1" i="0" dirty="0">
                <a:solidFill>
                  <a:schemeClr val="accent6">
                    <a:lumMod val="10000"/>
                  </a:schemeClr>
                </a:solidFill>
                <a:effectLst/>
                <a:latin typeface="Times New Roman" panose="02020603050405020304" pitchFamily="18" charset="0"/>
                <a:cs typeface="Times New Roman" panose="02020603050405020304" pitchFamily="18" charset="0"/>
              </a:rPr>
              <a:t>Operating System:</a:t>
            </a:r>
            <a:r>
              <a:rPr lang="en-IN" sz="3200" b="0" i="0" dirty="0">
                <a:solidFill>
                  <a:schemeClr val="accent6">
                    <a:lumMod val="10000"/>
                  </a:schemeClr>
                </a:solidFill>
                <a:effectLst/>
                <a:latin typeface="Times New Roman" panose="02020603050405020304" pitchFamily="18" charset="0"/>
                <a:cs typeface="Times New Roman" panose="02020603050405020304" pitchFamily="18" charset="0"/>
              </a:rPr>
              <a:t> Windows 10, Windows 11 a</a:t>
            </a:r>
            <a:r>
              <a:rPr lang="en-IN" sz="3200" dirty="0">
                <a:solidFill>
                  <a:schemeClr val="accent6">
                    <a:lumMod val="10000"/>
                  </a:schemeClr>
                </a:solidFill>
                <a:latin typeface="Times New Roman" panose="02020603050405020304" pitchFamily="18" charset="0"/>
                <a:cs typeface="Times New Roman" panose="02020603050405020304" pitchFamily="18" charset="0"/>
              </a:rPr>
              <a:t>nd more.</a:t>
            </a:r>
            <a:endParaRPr lang="en-IN" sz="3200" b="0" i="0" dirty="0">
              <a:solidFill>
                <a:schemeClr val="accent6">
                  <a:lumMod val="10000"/>
                </a:schemeClr>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IN" sz="3200" b="1" i="0" dirty="0">
                <a:solidFill>
                  <a:schemeClr val="accent6">
                    <a:lumMod val="10000"/>
                  </a:schemeClr>
                </a:solidFill>
                <a:effectLst/>
                <a:latin typeface="Times New Roman" panose="02020603050405020304" pitchFamily="18" charset="0"/>
                <a:cs typeface="Times New Roman" panose="02020603050405020304" pitchFamily="18" charset="0"/>
              </a:rPr>
              <a:t>Web Browser:</a:t>
            </a:r>
            <a:r>
              <a:rPr lang="en-IN" sz="3200" b="0" i="0" dirty="0">
                <a:solidFill>
                  <a:schemeClr val="accent6">
                    <a:lumMod val="10000"/>
                  </a:schemeClr>
                </a:solidFill>
                <a:effectLst/>
                <a:latin typeface="Times New Roman" panose="02020603050405020304" pitchFamily="18" charset="0"/>
                <a:cs typeface="Times New Roman" panose="02020603050405020304" pitchFamily="18" charset="0"/>
              </a:rPr>
              <a:t> Chrome, Firefox, Safari, or Edge.</a:t>
            </a:r>
          </a:p>
          <a:p>
            <a:pPr algn="l">
              <a:lnSpc>
                <a:spcPct val="150000"/>
              </a:lnSpc>
              <a:buFont typeface="+mj-lt"/>
              <a:buAutoNum type="arabicPeriod"/>
            </a:pPr>
            <a:r>
              <a:rPr lang="en-IN" sz="3200" b="1" i="0" dirty="0">
                <a:solidFill>
                  <a:schemeClr val="accent6">
                    <a:lumMod val="10000"/>
                  </a:schemeClr>
                </a:solidFill>
                <a:effectLst/>
                <a:latin typeface="Times New Roman" panose="02020603050405020304" pitchFamily="18" charset="0"/>
                <a:cs typeface="Times New Roman" panose="02020603050405020304" pitchFamily="18" charset="0"/>
              </a:rPr>
              <a:t>Security:</a:t>
            </a:r>
            <a:r>
              <a:rPr lang="en-IN" sz="3200" b="0" i="0" dirty="0">
                <a:solidFill>
                  <a:schemeClr val="accent6">
                    <a:lumMod val="10000"/>
                  </a:schemeClr>
                </a:solidFill>
                <a:effectLst/>
                <a:latin typeface="Times New Roman" panose="02020603050405020304" pitchFamily="18" charset="0"/>
                <a:cs typeface="Times New Roman" panose="02020603050405020304" pitchFamily="18" charset="0"/>
              </a:rPr>
              <a:t> Antivirus or security software.</a:t>
            </a:r>
          </a:p>
        </p:txBody>
      </p:sp>
    </p:spTree>
    <p:extLst>
      <p:ext uri="{BB962C8B-B14F-4D97-AF65-F5344CB8AC3E}">
        <p14:creationId xmlns:p14="http://schemas.microsoft.com/office/powerpoint/2010/main" val="3924998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3" name="TextBox 2">
            <a:extLst>
              <a:ext uri="{FF2B5EF4-FFF2-40B4-BE49-F238E27FC236}">
                <a16:creationId xmlns:a16="http://schemas.microsoft.com/office/drawing/2014/main" id="{5468492C-7231-5532-FC44-2D7162160680}"/>
              </a:ext>
            </a:extLst>
          </p:cNvPr>
          <p:cNvSpPr txBox="1"/>
          <p:nvPr/>
        </p:nvSpPr>
        <p:spPr>
          <a:xfrm>
            <a:off x="413512" y="82296"/>
            <a:ext cx="11364976" cy="7318414"/>
          </a:xfrm>
          <a:prstGeom prst="rect">
            <a:avLst/>
          </a:prstGeom>
          <a:noFill/>
        </p:spPr>
        <p:txBody>
          <a:bodyPr wrap="square">
            <a:spAutoFit/>
          </a:bodyPr>
          <a:lstStyle/>
          <a:p>
            <a:pPr algn="ctr">
              <a:lnSpc>
                <a:spcPct val="150000"/>
              </a:lnSpc>
              <a:spcAft>
                <a:spcPts val="800"/>
              </a:spcAft>
            </a:pPr>
            <a:r>
              <a:rPr lang="en-US" sz="2800" b="1"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List of modules</a:t>
            </a:r>
            <a:endParaRPr lang="en-IN" sz="24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rPr>
              <a:t>1. </a:t>
            </a:r>
            <a:r>
              <a:rPr lang="en-US" sz="2400" b="1"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Upload File Module:</a:t>
            </a:r>
          </a:p>
          <a:p>
            <a:pPr algn="just">
              <a:lnSpc>
                <a:spcPct val="150000"/>
              </a:lnSpc>
              <a:spcAft>
                <a:spcPts val="800"/>
              </a:spcAft>
            </a:pPr>
            <a:r>
              <a:rPr lang="en-US" sz="24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The Upload File module enables users to securely and conveniently upload files to the website. Whether it's images, documents, or other file types, this feature ensures a seamless and straightforward process for users to share their content.</a:t>
            </a:r>
          </a:p>
          <a:p>
            <a:pPr algn="just">
              <a:lnSpc>
                <a:spcPct val="150000"/>
              </a:lnSpc>
              <a:spcAft>
                <a:spcPts val="800"/>
              </a:spcAft>
            </a:pPr>
            <a:r>
              <a:rPr lang="en-US" sz="2400" b="1"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2. Tips Module:</a:t>
            </a:r>
          </a:p>
          <a:p>
            <a:pPr algn="just">
              <a:lnSpc>
                <a:spcPct val="150000"/>
              </a:lnSpc>
              <a:spcAft>
                <a:spcPts val="800"/>
              </a:spcAft>
            </a:pPr>
            <a:r>
              <a:rPr lang="en-US" sz="24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The Tips module provides valuable insights, recommendations, and advice on various topics related to the website's purpose or industry. Users can access helpful tips, best practices, and informative content that enhances their understanding and experience.</a:t>
            </a:r>
          </a:p>
          <a:p>
            <a:pPr algn="just">
              <a:lnSpc>
                <a:spcPct val="150000"/>
              </a:lnSpc>
              <a:spcAft>
                <a:spcPts val="800"/>
              </a:spcAft>
            </a:pPr>
            <a:endParaRPr lang="en-US" sz="24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0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0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9893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3" name="TextBox 2">
            <a:extLst>
              <a:ext uri="{FF2B5EF4-FFF2-40B4-BE49-F238E27FC236}">
                <a16:creationId xmlns:a16="http://schemas.microsoft.com/office/drawing/2014/main" id="{7AF683C2-CC4C-246C-835C-6C61189C0A8B}"/>
              </a:ext>
            </a:extLst>
          </p:cNvPr>
          <p:cNvSpPr txBox="1"/>
          <p:nvPr/>
        </p:nvSpPr>
        <p:spPr>
          <a:xfrm>
            <a:off x="386080" y="559787"/>
            <a:ext cx="11419840" cy="4970913"/>
          </a:xfrm>
          <a:prstGeom prst="rect">
            <a:avLst/>
          </a:prstGeom>
          <a:noFill/>
        </p:spPr>
        <p:txBody>
          <a:bodyPr wrap="square">
            <a:spAutoFit/>
          </a:bodyPr>
          <a:lstStyle/>
          <a:p>
            <a:pPr algn="just">
              <a:lnSpc>
                <a:spcPct val="150000"/>
              </a:lnSpc>
              <a:spcAft>
                <a:spcPts val="800"/>
              </a:spcAft>
            </a:pPr>
            <a:r>
              <a:rPr lang="en-US" sz="2400" b="1"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3. About Us Module:</a:t>
            </a:r>
          </a:p>
          <a:p>
            <a:pPr algn="just">
              <a:lnSpc>
                <a:spcPct val="150000"/>
              </a:lnSpc>
              <a:spcAft>
                <a:spcPts val="800"/>
              </a:spcAft>
            </a:pPr>
            <a:r>
              <a:rPr lang="en-US" sz="24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The About Us module offers a detailed overview of the website or organization. It includes information about the mission, vision, values, and history. Users can learn about the team behind the website, its goals, and the core principles that guide its operations.</a:t>
            </a:r>
          </a:p>
          <a:p>
            <a:pPr algn="just">
              <a:lnSpc>
                <a:spcPct val="150000"/>
              </a:lnSpc>
              <a:spcAft>
                <a:spcPts val="800"/>
              </a:spcAft>
            </a:pPr>
            <a:r>
              <a:rPr lang="en-US" sz="2400" b="1" dirty="0">
                <a:solidFill>
                  <a:schemeClr val="accent6">
                    <a:lumMod val="10000"/>
                  </a:schemeClr>
                </a:solidFill>
                <a:latin typeface="Times New Roman" panose="02020603050405020304" pitchFamily="18" charset="0"/>
                <a:ea typeface="Calibri" panose="020F0502020204030204" pitchFamily="34" charset="0"/>
                <a:cs typeface="Times New Roman" panose="02020603050405020304" pitchFamily="18" charset="0"/>
              </a:rPr>
              <a:t>4.</a:t>
            </a:r>
            <a:r>
              <a:rPr lang="en-US" sz="2400" b="1"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About Us Module:</a:t>
            </a:r>
          </a:p>
          <a:p>
            <a:pPr algn="just">
              <a:lnSpc>
                <a:spcPct val="150000"/>
              </a:lnSpc>
              <a:spcAft>
                <a:spcPts val="800"/>
              </a:spcAft>
            </a:pPr>
            <a:r>
              <a:rPr lang="en-US" sz="2400" dirty="0">
                <a:solidFill>
                  <a:schemeClr val="accent6">
                    <a:lumMod val="10000"/>
                  </a:schemeClr>
                </a:solidFill>
                <a:latin typeface="Times New Roman" panose="02020603050405020304" pitchFamily="18" charset="0"/>
                <a:ea typeface="Calibri" panose="020F0502020204030204" pitchFamily="34" charset="0"/>
                <a:cs typeface="Times New Roman" panose="02020603050405020304" pitchFamily="18" charset="0"/>
              </a:rPr>
              <a:t>To Update dataset for include the new plant disease.</a:t>
            </a:r>
            <a:endParaRPr lang="en-US" sz="24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4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4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236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5" name="TextBox 4">
            <a:extLst>
              <a:ext uri="{FF2B5EF4-FFF2-40B4-BE49-F238E27FC236}">
                <a16:creationId xmlns:a16="http://schemas.microsoft.com/office/drawing/2014/main" id="{80787C20-520F-9524-93A6-F62D8D7E0995}"/>
              </a:ext>
            </a:extLst>
          </p:cNvPr>
          <p:cNvSpPr txBox="1"/>
          <p:nvPr/>
        </p:nvSpPr>
        <p:spPr>
          <a:xfrm>
            <a:off x="3266440" y="668774"/>
            <a:ext cx="5049520" cy="769441"/>
          </a:xfrm>
          <a:prstGeom prst="rect">
            <a:avLst/>
          </a:prstGeom>
          <a:noFill/>
        </p:spPr>
        <p:txBody>
          <a:bodyPr wrap="square">
            <a:spAutoFit/>
          </a:bodyPr>
          <a:lstStyle/>
          <a:p>
            <a:pPr algn="ctr"/>
            <a:r>
              <a:rPr lang="en-IN" sz="4400" dirty="0">
                <a:solidFill>
                  <a:schemeClr val="accent6">
                    <a:lumMod val="10000"/>
                  </a:schemeClr>
                </a:solidFill>
                <a:latin typeface="Times New Roman" panose="02020603050405020304" pitchFamily="18" charset="0"/>
                <a:cs typeface="Times New Roman" panose="02020603050405020304" pitchFamily="18" charset="0"/>
              </a:rPr>
              <a:t>Comparative Results </a:t>
            </a:r>
          </a:p>
        </p:txBody>
      </p:sp>
      <p:sp>
        <p:nvSpPr>
          <p:cNvPr id="6" name="TextBox 5">
            <a:extLst>
              <a:ext uri="{FF2B5EF4-FFF2-40B4-BE49-F238E27FC236}">
                <a16:creationId xmlns:a16="http://schemas.microsoft.com/office/drawing/2014/main" id="{4F056CA5-B5B1-C7F2-E44E-DD5B8F06497E}"/>
              </a:ext>
            </a:extLst>
          </p:cNvPr>
          <p:cNvSpPr txBox="1"/>
          <p:nvPr/>
        </p:nvSpPr>
        <p:spPr>
          <a:xfrm>
            <a:off x="1066800" y="2296160"/>
            <a:ext cx="9960864"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3600" dirty="0">
                <a:solidFill>
                  <a:schemeClr val="accent6">
                    <a:lumMod val="10000"/>
                  </a:schemeClr>
                </a:solidFill>
                <a:latin typeface="Times New Roman" panose="02020603050405020304" pitchFamily="18" charset="0"/>
                <a:cs typeface="Times New Roman" panose="02020603050405020304" pitchFamily="18" charset="0"/>
              </a:rPr>
              <a:t>The disease tips are related to the real time solution.</a:t>
            </a:r>
          </a:p>
          <a:p>
            <a:pPr marL="285750" indent="-285750" algn="just">
              <a:buFont typeface="Arial" panose="020B0604020202020204" pitchFamily="34" charset="0"/>
              <a:buChar char="•"/>
            </a:pPr>
            <a:r>
              <a:rPr lang="en-US" sz="3600" dirty="0">
                <a:solidFill>
                  <a:schemeClr val="accent6">
                    <a:lumMod val="10000"/>
                  </a:schemeClr>
                </a:solidFill>
                <a:latin typeface="Times New Roman" panose="02020603050405020304" pitchFamily="18" charset="0"/>
                <a:cs typeface="Times New Roman" panose="02020603050405020304" pitchFamily="18" charset="0"/>
              </a:rPr>
              <a:t>Accurate  prediction result.  </a:t>
            </a:r>
          </a:p>
          <a:p>
            <a:pPr marL="285750" indent="-285750" algn="just">
              <a:buFont typeface="Arial" panose="020B0604020202020204" pitchFamily="34" charset="0"/>
              <a:buChar char="•"/>
            </a:pPr>
            <a:r>
              <a:rPr lang="en-US" sz="3600" dirty="0">
                <a:solidFill>
                  <a:schemeClr val="accent6">
                    <a:lumMod val="10000"/>
                  </a:schemeClr>
                </a:solidFill>
                <a:latin typeface="Times New Roman" panose="02020603050405020304" pitchFamily="18" charset="0"/>
                <a:cs typeface="Times New Roman" panose="02020603050405020304" pitchFamily="18" charset="0"/>
              </a:rPr>
              <a:t>AI used Prediction. </a:t>
            </a:r>
            <a:endParaRPr lang="en-IN" sz="3600" dirty="0">
              <a:solidFill>
                <a:schemeClr val="accent6">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277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2" name="TextBox 1">
            <a:extLst>
              <a:ext uri="{FF2B5EF4-FFF2-40B4-BE49-F238E27FC236}">
                <a16:creationId xmlns:a16="http://schemas.microsoft.com/office/drawing/2014/main" id="{441555E7-7BD4-95A9-A542-6B59A5BC14D2}"/>
              </a:ext>
            </a:extLst>
          </p:cNvPr>
          <p:cNvSpPr txBox="1"/>
          <p:nvPr/>
        </p:nvSpPr>
        <p:spPr>
          <a:xfrm>
            <a:off x="1564640" y="603212"/>
            <a:ext cx="10332720" cy="5047536"/>
          </a:xfrm>
          <a:prstGeom prst="rect">
            <a:avLst/>
          </a:prstGeom>
          <a:noFill/>
        </p:spPr>
        <p:txBody>
          <a:bodyPr wrap="square" rtlCol="0">
            <a:spAutoFit/>
          </a:bodyPr>
          <a:lstStyle/>
          <a:p>
            <a:r>
              <a:rPr lang="en-US" sz="3600" b="1" dirty="0">
                <a:solidFill>
                  <a:schemeClr val="accent6">
                    <a:lumMod val="10000"/>
                  </a:schemeClr>
                </a:solidFill>
                <a:latin typeface="Times New Roman" panose="02020603050405020304" pitchFamily="18" charset="0"/>
                <a:cs typeface="Times New Roman" panose="02020603050405020304" pitchFamily="18" charset="0"/>
              </a:rPr>
              <a:t>Front End:</a:t>
            </a:r>
          </a:p>
          <a:p>
            <a:pPr marL="285750" indent="-285750">
              <a:buFont typeface="Arial" panose="020B0604020202020204" pitchFamily="34" charset="0"/>
              <a:buChar char="•"/>
            </a:pPr>
            <a:r>
              <a:rPr lang="en-US" sz="2800" dirty="0">
                <a:solidFill>
                  <a:schemeClr val="accent6">
                    <a:lumMod val="10000"/>
                  </a:schemeClr>
                </a:solidFill>
                <a:latin typeface="Times New Roman" panose="02020603050405020304" pitchFamily="18" charset="0"/>
                <a:cs typeface="Times New Roman" panose="02020603050405020304" pitchFamily="18" charset="0"/>
              </a:rPr>
              <a:t>HTML</a:t>
            </a:r>
          </a:p>
          <a:p>
            <a:pPr marL="285750" indent="-285750">
              <a:buFont typeface="Arial" panose="020B0604020202020204" pitchFamily="34" charset="0"/>
              <a:buChar char="•"/>
            </a:pPr>
            <a:r>
              <a:rPr lang="en-US" sz="2800" dirty="0">
                <a:solidFill>
                  <a:schemeClr val="accent6">
                    <a:lumMod val="10000"/>
                  </a:schemeClr>
                </a:solidFill>
                <a:latin typeface="Times New Roman" panose="02020603050405020304" pitchFamily="18" charset="0"/>
                <a:cs typeface="Times New Roman" panose="02020603050405020304" pitchFamily="18" charset="0"/>
              </a:rPr>
              <a:t>CSS</a:t>
            </a:r>
          </a:p>
          <a:p>
            <a:pPr marL="285750" indent="-285750">
              <a:buFont typeface="Arial" panose="020B0604020202020204" pitchFamily="34" charset="0"/>
              <a:buChar char="•"/>
            </a:pPr>
            <a:r>
              <a:rPr lang="en-US" sz="2800" dirty="0">
                <a:solidFill>
                  <a:schemeClr val="accent6">
                    <a:lumMod val="10000"/>
                  </a:schemeClr>
                </a:solidFill>
                <a:latin typeface="Times New Roman" panose="02020603050405020304" pitchFamily="18" charset="0"/>
                <a:cs typeface="Times New Roman" panose="02020603050405020304" pitchFamily="18" charset="0"/>
              </a:rPr>
              <a:t>Java Script</a:t>
            </a:r>
          </a:p>
          <a:p>
            <a:endParaRPr lang="en-US" sz="2800" dirty="0">
              <a:solidFill>
                <a:schemeClr val="accent6">
                  <a:lumMod val="10000"/>
                </a:schemeClr>
              </a:solidFill>
              <a:latin typeface="Times New Roman" panose="02020603050405020304" pitchFamily="18" charset="0"/>
              <a:cs typeface="Times New Roman" panose="02020603050405020304" pitchFamily="18" charset="0"/>
            </a:endParaRPr>
          </a:p>
          <a:p>
            <a:r>
              <a:rPr lang="en-US" sz="3200" b="1" dirty="0">
                <a:solidFill>
                  <a:schemeClr val="accent6">
                    <a:lumMod val="10000"/>
                  </a:schemeClr>
                </a:solidFill>
                <a:latin typeface="Times New Roman" panose="02020603050405020304" pitchFamily="18" charset="0"/>
                <a:cs typeface="Times New Roman" panose="02020603050405020304" pitchFamily="18" charset="0"/>
              </a:rPr>
              <a:t> Business logic language:</a:t>
            </a:r>
          </a:p>
          <a:p>
            <a:pPr marL="457200" indent="-457200">
              <a:buFont typeface="Arial" panose="020B0604020202020204" pitchFamily="34" charset="0"/>
              <a:buChar char="•"/>
            </a:pPr>
            <a:r>
              <a:rPr lang="en-US" sz="3200" dirty="0">
                <a:solidFill>
                  <a:schemeClr val="accent6">
                    <a:lumMod val="10000"/>
                  </a:schemeClr>
                </a:solidFill>
                <a:latin typeface="Times New Roman" panose="02020603050405020304" pitchFamily="18" charset="0"/>
                <a:cs typeface="Times New Roman" panose="02020603050405020304" pitchFamily="18" charset="0"/>
              </a:rPr>
              <a:t>Python</a:t>
            </a:r>
          </a:p>
          <a:p>
            <a:endParaRPr lang="en-US" sz="3200" b="1" dirty="0">
              <a:solidFill>
                <a:schemeClr val="accent6">
                  <a:lumMod val="10000"/>
                </a:schemeClr>
              </a:solidFill>
              <a:latin typeface="Times New Roman" panose="02020603050405020304" pitchFamily="18" charset="0"/>
              <a:cs typeface="Times New Roman" panose="02020603050405020304" pitchFamily="18" charset="0"/>
            </a:endParaRPr>
          </a:p>
          <a:p>
            <a:endParaRPr lang="en-US" sz="3200" b="1" dirty="0">
              <a:solidFill>
                <a:schemeClr val="accent6">
                  <a:lumMod val="10000"/>
                </a:schemeClr>
              </a:solidFill>
              <a:latin typeface="Times New Roman" panose="02020603050405020304" pitchFamily="18" charset="0"/>
              <a:cs typeface="Times New Roman" panose="02020603050405020304" pitchFamily="18" charset="0"/>
            </a:endParaRPr>
          </a:p>
          <a:p>
            <a:endParaRPr lang="en-US" sz="2800" b="1" dirty="0">
              <a:solidFill>
                <a:schemeClr val="accent6">
                  <a:lumMod val="10000"/>
                </a:schemeClr>
              </a:solidFill>
              <a:latin typeface="Times New Roman" panose="02020603050405020304"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513F2A1B-30B8-FAE0-FC19-F8B09FCADFA4}"/>
              </a:ext>
            </a:extLst>
          </p:cNvPr>
          <p:cNvSpPr txBox="1"/>
          <p:nvPr/>
        </p:nvSpPr>
        <p:spPr>
          <a:xfrm>
            <a:off x="1564640" y="4573530"/>
            <a:ext cx="8321040" cy="1077218"/>
          </a:xfrm>
          <a:prstGeom prst="rect">
            <a:avLst/>
          </a:prstGeom>
          <a:noFill/>
        </p:spPr>
        <p:txBody>
          <a:bodyPr wrap="square" rtlCol="0">
            <a:spAutoFit/>
          </a:bodyPr>
          <a:lstStyle/>
          <a:p>
            <a:r>
              <a:rPr lang="en-US" sz="3200" b="1" dirty="0">
                <a:solidFill>
                  <a:schemeClr val="accent6">
                    <a:lumMod val="10000"/>
                  </a:schemeClr>
                </a:solidFill>
                <a:latin typeface="Times New Roman" panose="02020603050405020304" pitchFamily="18" charset="0"/>
                <a:cs typeface="Times New Roman" panose="02020603050405020304" pitchFamily="18" charset="0"/>
              </a:rPr>
              <a:t>Back End:</a:t>
            </a:r>
          </a:p>
          <a:p>
            <a:pPr marL="285750" indent="-285750">
              <a:buFont typeface="Arial" panose="020B0604020202020204" pitchFamily="34" charset="0"/>
              <a:buChar char="•"/>
            </a:pPr>
            <a:r>
              <a:rPr lang="en-US" sz="3200" dirty="0">
                <a:solidFill>
                  <a:schemeClr val="accent6">
                    <a:lumMod val="10000"/>
                  </a:schemeClr>
                </a:solidFill>
                <a:latin typeface="Times New Roman" panose="02020603050405020304" pitchFamily="18" charset="0"/>
                <a:cs typeface="Times New Roman" panose="02020603050405020304" pitchFamily="18" charset="0"/>
              </a:rPr>
              <a:t>Python Sqlite3</a:t>
            </a:r>
            <a:endParaRPr lang="en-IN" sz="3200" dirty="0">
              <a:solidFill>
                <a:schemeClr val="accent6">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434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24000" y="2560320"/>
            <a:ext cx="9144000" cy="997712"/>
          </a:xfrm>
        </p:spPr>
        <p:txBody>
          <a:bodyPr/>
          <a:lstStyle/>
          <a:p>
            <a:r>
              <a:rPr lang="en-US" sz="8800" dirty="0"/>
              <a:t>Thank you </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2</a:t>
            </a:fld>
            <a:endParaRPr lang="en-US" dirty="0"/>
          </a:p>
        </p:txBody>
      </p:sp>
      <p:sp>
        <p:nvSpPr>
          <p:cNvPr id="12" name="TextBox 11">
            <a:extLst>
              <a:ext uri="{FF2B5EF4-FFF2-40B4-BE49-F238E27FC236}">
                <a16:creationId xmlns:a16="http://schemas.microsoft.com/office/drawing/2014/main" id="{D08D547B-A79E-7C10-EDB8-079BF7D0C016}"/>
              </a:ext>
            </a:extLst>
          </p:cNvPr>
          <p:cNvSpPr txBox="1"/>
          <p:nvPr/>
        </p:nvSpPr>
        <p:spPr>
          <a:xfrm>
            <a:off x="386080" y="0"/>
            <a:ext cx="10986770" cy="6119111"/>
          </a:xfrm>
          <a:prstGeom prst="rect">
            <a:avLst/>
          </a:prstGeom>
          <a:noFill/>
        </p:spPr>
        <p:txBody>
          <a:bodyPr wrap="square">
            <a:spAutoFit/>
          </a:bodyPr>
          <a:lstStyle/>
          <a:p>
            <a:pPr algn="ctr">
              <a:lnSpc>
                <a:spcPct val="150000"/>
              </a:lnSpc>
              <a:spcAft>
                <a:spcPts val="800"/>
              </a:spcAft>
            </a:pPr>
            <a:r>
              <a:rPr lang="en-US" sz="1800" b="1"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b="1"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Abstract </a:t>
            </a:r>
            <a:endParaRPr lang="en-IN" sz="32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2800" dirty="0">
                <a:solidFill>
                  <a:schemeClr val="accent6">
                    <a:lumMod val="10000"/>
                  </a:schemeClr>
                </a:solidFill>
                <a:effectLst/>
                <a:latin typeface="Times New Roman" panose="02020603050405020304" pitchFamily="18" charset="0"/>
                <a:ea typeface="Calibri" panose="020F0502020204030204" pitchFamily="34" charset="0"/>
              </a:rPr>
              <a:t>               In recent years, the agricultural sector has seen a transformative integration of Artificial Intelligence (AI) technologies. This integration has paved the way for advanced predictive systems designed to mitigate the impact of diseases on crops. The "Agriculture Disease Prediction System Enhanced by Artificial Intelligence" represents a cutting-edge approach to disease management in agriculture.  This system leverages AI-powered algorithms, including machine learning and computer vision, to analyze various data</a:t>
            </a:r>
            <a:r>
              <a:rPr lang="en-US" sz="1800" dirty="0">
                <a:solidFill>
                  <a:schemeClr val="accent6">
                    <a:lumMod val="10000"/>
                  </a:schemeClr>
                </a:solidFill>
                <a:effectLst/>
                <a:latin typeface="Times New Roman" panose="02020603050405020304" pitchFamily="18" charset="0"/>
                <a:ea typeface="Calibri" panose="020F0502020204030204" pitchFamily="34" charset="0"/>
              </a:rPr>
              <a:t>.</a:t>
            </a:r>
            <a:endParaRPr lang="en-IN" dirty="0"/>
          </a:p>
        </p:txBody>
      </p:sp>
    </p:spTree>
    <p:extLst>
      <p:ext uri="{BB962C8B-B14F-4D97-AF65-F5344CB8AC3E}">
        <p14:creationId xmlns:p14="http://schemas.microsoft.com/office/powerpoint/2010/main" val="275285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3</a:t>
            </a:fld>
            <a:endParaRPr lang="en-US" dirty="0"/>
          </a:p>
        </p:txBody>
      </p:sp>
      <p:sp>
        <p:nvSpPr>
          <p:cNvPr id="3" name="TextBox 2">
            <a:extLst>
              <a:ext uri="{FF2B5EF4-FFF2-40B4-BE49-F238E27FC236}">
                <a16:creationId xmlns:a16="http://schemas.microsoft.com/office/drawing/2014/main" id="{5138472B-EDF2-BAA8-C0D6-0D31A0EEB58D}"/>
              </a:ext>
            </a:extLst>
          </p:cNvPr>
          <p:cNvSpPr txBox="1"/>
          <p:nvPr/>
        </p:nvSpPr>
        <p:spPr>
          <a:xfrm>
            <a:off x="286512" y="422281"/>
            <a:ext cx="11618976" cy="3901196"/>
          </a:xfrm>
          <a:prstGeom prst="rect">
            <a:avLst/>
          </a:prstGeom>
          <a:noFill/>
        </p:spPr>
        <p:txBody>
          <a:bodyPr wrap="square">
            <a:spAutoFit/>
          </a:bodyPr>
          <a:lstStyle/>
          <a:p>
            <a:pPr algn="just">
              <a:lnSpc>
                <a:spcPct val="150000"/>
              </a:lnSpc>
              <a:spcAft>
                <a:spcPts val="800"/>
              </a:spcAft>
            </a:pPr>
            <a:r>
              <a:rPr lang="en-US" sz="28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By processing this diverse dataset, the system can accurately predict and identify potential disease outbreaks in crops, allowing farmers to take timely preventive measures. The existing agricultural disease prediction system relies on manual observation and periodic field visits by experts to identify crop diseases. It incorporates limited weather data and lacks comprehensive data sources like historical disease data. </a:t>
            </a:r>
            <a:endParaRPr lang="en-IN" sz="28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197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4" name="TextBox 3">
            <a:extLst>
              <a:ext uri="{FF2B5EF4-FFF2-40B4-BE49-F238E27FC236}">
                <a16:creationId xmlns:a16="http://schemas.microsoft.com/office/drawing/2014/main" id="{4ACA8258-5DEF-08AF-6EB5-61CEFAC54066}"/>
              </a:ext>
            </a:extLst>
          </p:cNvPr>
          <p:cNvSpPr txBox="1"/>
          <p:nvPr/>
        </p:nvSpPr>
        <p:spPr>
          <a:xfrm>
            <a:off x="381000" y="595509"/>
            <a:ext cx="11430000" cy="3901196"/>
          </a:xfrm>
          <a:prstGeom prst="rect">
            <a:avLst/>
          </a:prstGeom>
          <a:noFill/>
        </p:spPr>
        <p:txBody>
          <a:bodyPr wrap="square">
            <a:spAutoFit/>
          </a:bodyPr>
          <a:lstStyle/>
          <a:p>
            <a:pPr algn="just">
              <a:lnSpc>
                <a:spcPct val="150000"/>
              </a:lnSpc>
              <a:spcAft>
                <a:spcPts val="800"/>
              </a:spcAft>
            </a:pPr>
            <a:r>
              <a:rPr lang="en-US" sz="28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The system is inefficient, not automated, and often results in delayed disease detection and response, leading to crop losses and increased pesticide use. This abstract provides a glimpse into the potential of AI-powered agriculture disease prediction systems, highlighting their significance in modern agriculture and their potential to revolutionize farming practices for a more sustainable and productive future.</a:t>
            </a:r>
            <a:endParaRPr lang="en-IN" sz="24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043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3" name="TextBox 2">
            <a:extLst>
              <a:ext uri="{FF2B5EF4-FFF2-40B4-BE49-F238E27FC236}">
                <a16:creationId xmlns:a16="http://schemas.microsoft.com/office/drawing/2014/main" id="{07E33F3E-E8E5-DF0B-F1FD-3B95317B46EC}"/>
              </a:ext>
            </a:extLst>
          </p:cNvPr>
          <p:cNvSpPr txBox="1"/>
          <p:nvPr/>
        </p:nvSpPr>
        <p:spPr>
          <a:xfrm>
            <a:off x="713740" y="378671"/>
            <a:ext cx="10807700" cy="4036874"/>
          </a:xfrm>
          <a:prstGeom prst="rect">
            <a:avLst/>
          </a:prstGeom>
          <a:noFill/>
        </p:spPr>
        <p:txBody>
          <a:bodyPr wrap="square">
            <a:spAutoFit/>
          </a:bodyPr>
          <a:lstStyle/>
          <a:p>
            <a:pPr algn="ctr">
              <a:lnSpc>
                <a:spcPct val="150000"/>
              </a:lnSpc>
              <a:spcAft>
                <a:spcPts val="800"/>
              </a:spcAft>
            </a:pPr>
            <a:r>
              <a:rPr lang="en-US" sz="3200" b="1"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Existing System</a:t>
            </a:r>
            <a:endParaRPr lang="en-IN" sz="28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50000"/>
              </a:lnSpc>
              <a:spcAft>
                <a:spcPts val="800"/>
              </a:spcAft>
              <a:buFont typeface="Arial" panose="020B0604020202020204" pitchFamily="34" charset="0"/>
              <a:buChar char="•"/>
            </a:pPr>
            <a:r>
              <a:rPr lang="en-US" sz="32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Plant Diseases.</a:t>
            </a:r>
          </a:p>
          <a:p>
            <a:pPr marL="457200" indent="-457200" algn="just">
              <a:lnSpc>
                <a:spcPct val="150000"/>
              </a:lnSpc>
              <a:spcAft>
                <a:spcPts val="800"/>
              </a:spcAft>
              <a:buFont typeface="Arial" panose="020B0604020202020204" pitchFamily="34" charset="0"/>
              <a:buChar char="•"/>
            </a:pPr>
            <a:r>
              <a:rPr lang="en-US" sz="3200" dirty="0">
                <a:solidFill>
                  <a:schemeClr val="accent6">
                    <a:lumMod val="10000"/>
                  </a:schemeClr>
                </a:solidFill>
                <a:latin typeface="Times New Roman" panose="02020603050405020304" pitchFamily="18" charset="0"/>
                <a:ea typeface="Calibri" panose="020F0502020204030204" pitchFamily="34" charset="0"/>
                <a:cs typeface="Times New Roman" panose="02020603050405020304" pitchFamily="18" charset="0"/>
              </a:rPr>
              <a:t>Plant Diseases Detector.</a:t>
            </a:r>
            <a:endParaRPr lang="en-US" sz="32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3200" dirty="0">
              <a:solidFill>
                <a:schemeClr val="accent6">
                  <a:lumMod val="1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8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5945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4" name="TextBox 3">
            <a:extLst>
              <a:ext uri="{FF2B5EF4-FFF2-40B4-BE49-F238E27FC236}">
                <a16:creationId xmlns:a16="http://schemas.microsoft.com/office/drawing/2014/main" id="{6F78F826-4A70-FC1E-9124-C8F682B25C32}"/>
              </a:ext>
            </a:extLst>
          </p:cNvPr>
          <p:cNvSpPr txBox="1"/>
          <p:nvPr/>
        </p:nvSpPr>
        <p:spPr>
          <a:xfrm>
            <a:off x="375920" y="404096"/>
            <a:ext cx="10871200" cy="4106060"/>
          </a:xfrm>
          <a:prstGeom prst="rect">
            <a:avLst/>
          </a:prstGeom>
          <a:noFill/>
        </p:spPr>
        <p:txBody>
          <a:bodyPr wrap="square">
            <a:spAutoFit/>
          </a:bodyPr>
          <a:lstStyle/>
          <a:p>
            <a:pPr algn="ctr">
              <a:lnSpc>
                <a:spcPct val="150000"/>
              </a:lnSpc>
              <a:spcAft>
                <a:spcPts val="800"/>
              </a:spcAft>
            </a:pPr>
            <a:r>
              <a:rPr lang="en-US" sz="2800" b="1"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US" sz="28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400" b="1"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Manual and Subjective:</a:t>
            </a:r>
            <a:r>
              <a:rPr lang="en-US" sz="24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Disease detection relies heavily on manual observation, which can be time-consuming, subjective, and prone to human error. This approach hampers the early identification of diseases.</a:t>
            </a:r>
            <a:endParaRPr lang="en-IN" sz="20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2400" b="1"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Limited Data Sources:</a:t>
            </a:r>
            <a:r>
              <a:rPr lang="en-US" sz="24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The system often lacks access to diverse and critical data sources, such as real-time satellite imagery, weather conditions, soil analysis, and historical disease data. This limitation hinders comprehensive disease prediction.</a:t>
            </a:r>
            <a:endParaRPr lang="en-IN" sz="20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314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3" name="TextBox 2">
            <a:extLst>
              <a:ext uri="{FF2B5EF4-FFF2-40B4-BE49-F238E27FC236}">
                <a16:creationId xmlns:a16="http://schemas.microsoft.com/office/drawing/2014/main" id="{78BB4113-0C3C-632A-90FD-47B24A3BB756}"/>
              </a:ext>
            </a:extLst>
          </p:cNvPr>
          <p:cNvSpPr txBox="1"/>
          <p:nvPr/>
        </p:nvSpPr>
        <p:spPr>
          <a:xfrm>
            <a:off x="416560" y="1465919"/>
            <a:ext cx="11104880" cy="3449791"/>
          </a:xfrm>
          <a:prstGeom prst="rect">
            <a:avLst/>
          </a:prstGeom>
          <a:noFill/>
        </p:spPr>
        <p:txBody>
          <a:bodyPr wrap="square">
            <a:spAutoFit/>
          </a:bodyPr>
          <a:lstStyle/>
          <a:p>
            <a:pPr algn="ctr">
              <a:lnSpc>
                <a:spcPct val="150000"/>
              </a:lnSpc>
              <a:spcAft>
                <a:spcPts val="800"/>
              </a:spcAft>
            </a:pPr>
            <a:r>
              <a:rPr lang="en-US" sz="3200" b="1"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28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800" b="1"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Data Collection and Integration:</a:t>
            </a:r>
            <a:endParaRPr lang="en-IN" sz="2400" b="1"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Courier New" panose="02070309020205020404" pitchFamily="49" charset="0"/>
              <a:buChar char="o"/>
            </a:pPr>
            <a:r>
              <a:rPr lang="en-US" sz="28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Collect diverse datasets containing information about crops, environmental conditions.</a:t>
            </a:r>
            <a:endParaRPr lang="en-IN" sz="24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Courier New" panose="02070309020205020404" pitchFamily="49" charset="0"/>
              <a:buChar char="o"/>
            </a:pPr>
            <a:r>
              <a:rPr lang="en-US" sz="28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Integrate data from various agricultural databases.</a:t>
            </a:r>
            <a:endParaRPr lang="en-IN" sz="24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1142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3" name="TextBox 2">
            <a:extLst>
              <a:ext uri="{FF2B5EF4-FFF2-40B4-BE49-F238E27FC236}">
                <a16:creationId xmlns:a16="http://schemas.microsoft.com/office/drawing/2014/main" id="{C718F306-AF86-CF53-FDEF-8A4B21B668CC}"/>
              </a:ext>
            </a:extLst>
          </p:cNvPr>
          <p:cNvSpPr txBox="1"/>
          <p:nvPr/>
        </p:nvSpPr>
        <p:spPr>
          <a:xfrm>
            <a:off x="157480" y="808660"/>
            <a:ext cx="11877040" cy="4300601"/>
          </a:xfrm>
          <a:prstGeom prst="rect">
            <a:avLst/>
          </a:prstGeom>
          <a:noFill/>
        </p:spPr>
        <p:txBody>
          <a:bodyPr wrap="square">
            <a:spAutoFit/>
          </a:bodyPr>
          <a:lstStyle/>
          <a:p>
            <a:pPr marL="342900" lvl="0" indent="-342900" algn="just">
              <a:lnSpc>
                <a:spcPct val="150000"/>
              </a:lnSpc>
              <a:buFont typeface="Symbol" panose="05050102010706020507" pitchFamily="18" charset="2"/>
              <a:buChar char=""/>
            </a:pPr>
            <a:r>
              <a:rPr lang="en-US" sz="2400" b="1"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AI-Based Disease Prediction Model:</a:t>
            </a:r>
            <a:endParaRPr lang="en-IN" sz="2000" b="1"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Courier New" panose="02070309020205020404" pitchFamily="49" charset="0"/>
              <a:buChar char="o"/>
            </a:pPr>
            <a:r>
              <a:rPr lang="en-US" sz="24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Develop a machine learning to predict crop diseases based on input features disease patterns.</a:t>
            </a:r>
            <a:endParaRPr lang="en-IN" sz="20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Courier New" panose="02070309020205020404" pitchFamily="49" charset="0"/>
              <a:buChar char="o"/>
            </a:pPr>
            <a:r>
              <a:rPr lang="en-US" sz="24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Train the model using a labeled dataset with examples of healthy and diseased crops.</a:t>
            </a:r>
          </a:p>
          <a:p>
            <a:pPr marL="342900" lvl="0" indent="-342900" algn="just">
              <a:lnSpc>
                <a:spcPct val="150000"/>
              </a:lnSpc>
              <a:buFont typeface="Symbol" panose="05050102010706020507" pitchFamily="18" charset="2"/>
              <a:buChar char=""/>
            </a:pPr>
            <a:r>
              <a:rPr lang="en-US" sz="2400" b="1"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Image Recognition for Disease Diagnosis:</a:t>
            </a:r>
            <a:endParaRPr lang="en-IN" sz="2000" b="1"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Courier New" panose="02070309020205020404" pitchFamily="49" charset="0"/>
              <a:buChar char="o"/>
            </a:pPr>
            <a:r>
              <a:rPr lang="en-US" sz="2400"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Implement image recognition algorithms to analyze images of crops and identify symptoms of diseases.</a:t>
            </a:r>
            <a:endParaRPr lang="en-IN" sz="20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Courier New" panose="02070309020205020404" pitchFamily="49" charset="0"/>
              <a:buChar char="o"/>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9566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3" name="TextBox 2">
            <a:extLst>
              <a:ext uri="{FF2B5EF4-FFF2-40B4-BE49-F238E27FC236}">
                <a16:creationId xmlns:a16="http://schemas.microsoft.com/office/drawing/2014/main" id="{A471644C-DDEF-2438-3B3E-E389664CCAD3}"/>
              </a:ext>
            </a:extLst>
          </p:cNvPr>
          <p:cNvSpPr txBox="1"/>
          <p:nvPr/>
        </p:nvSpPr>
        <p:spPr>
          <a:xfrm>
            <a:off x="467360" y="193689"/>
            <a:ext cx="11907520" cy="6426567"/>
          </a:xfrm>
          <a:prstGeom prst="rect">
            <a:avLst/>
          </a:prstGeom>
          <a:noFill/>
        </p:spPr>
        <p:txBody>
          <a:bodyPr wrap="square">
            <a:spAutoFit/>
          </a:bodyPr>
          <a:lstStyle/>
          <a:p>
            <a:pPr algn="ctr">
              <a:lnSpc>
                <a:spcPct val="150000"/>
              </a:lnSpc>
              <a:spcAft>
                <a:spcPts val="800"/>
              </a:spcAft>
            </a:pPr>
            <a:r>
              <a:rPr lang="en-US" sz="3200" b="1"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Software and Hardware Requirements </a:t>
            </a:r>
          </a:p>
          <a:p>
            <a:pPr algn="ctr">
              <a:lnSpc>
                <a:spcPct val="150000"/>
              </a:lnSpc>
              <a:spcAft>
                <a:spcPts val="800"/>
              </a:spcAft>
            </a:pPr>
            <a:endParaRPr lang="en-US" sz="2800" b="1" dirty="0">
              <a:solidFill>
                <a:schemeClr val="accent6">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pPr>
            <a:r>
              <a:rPr lang="en-IN" sz="2800" b="1" i="0" dirty="0">
                <a:solidFill>
                  <a:schemeClr val="accent6">
                    <a:lumMod val="10000"/>
                  </a:schemeClr>
                </a:solidFill>
                <a:effectLst/>
                <a:latin typeface="Times New Roman" panose="02020603050405020304" pitchFamily="18" charset="0"/>
                <a:cs typeface="Times New Roman" panose="02020603050405020304" pitchFamily="18" charset="0"/>
              </a:rPr>
              <a:t>Hardware Requirements:</a:t>
            </a:r>
            <a:endParaRPr lang="en-IN" sz="2800" b="0" i="0" dirty="0">
              <a:solidFill>
                <a:schemeClr val="accent6">
                  <a:lumMod val="10000"/>
                </a:schemeClr>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IN" sz="2800" b="1" i="0" dirty="0">
                <a:solidFill>
                  <a:schemeClr val="accent6">
                    <a:lumMod val="10000"/>
                  </a:schemeClr>
                </a:solidFill>
                <a:effectLst/>
                <a:latin typeface="Times New Roman" panose="02020603050405020304" pitchFamily="18" charset="0"/>
                <a:cs typeface="Times New Roman" panose="02020603050405020304" pitchFamily="18" charset="0"/>
              </a:rPr>
              <a:t>Processor (CPU):</a:t>
            </a:r>
            <a:r>
              <a:rPr lang="en-IN" sz="2800" b="0" i="0" dirty="0">
                <a:solidFill>
                  <a:schemeClr val="accent6">
                    <a:lumMod val="10000"/>
                  </a:schemeClr>
                </a:solidFill>
                <a:effectLst/>
                <a:latin typeface="Times New Roman" panose="02020603050405020304" pitchFamily="18" charset="0"/>
                <a:cs typeface="Times New Roman" panose="02020603050405020304" pitchFamily="18" charset="0"/>
              </a:rPr>
              <a:t> Dual-core or higher (e.g., Intel Core i3/i5, AMD </a:t>
            </a:r>
            <a:r>
              <a:rPr lang="en-IN" sz="2800" b="0" i="0" dirty="0" err="1">
                <a:solidFill>
                  <a:schemeClr val="accent6">
                    <a:lumMod val="10000"/>
                  </a:schemeClr>
                </a:solidFill>
                <a:effectLst/>
                <a:latin typeface="Times New Roman" panose="02020603050405020304" pitchFamily="18" charset="0"/>
                <a:cs typeface="Times New Roman" panose="02020603050405020304" pitchFamily="18" charset="0"/>
              </a:rPr>
              <a:t>Ryzen</a:t>
            </a:r>
            <a:r>
              <a:rPr lang="en-IN" sz="2800" b="0" i="0" dirty="0">
                <a:solidFill>
                  <a:schemeClr val="accent6">
                    <a:lumMod val="10000"/>
                  </a:schemeClr>
                </a:solidFill>
                <a:effectLst/>
                <a:latin typeface="Times New Roman" panose="02020603050405020304" pitchFamily="18" charset="0"/>
                <a:cs typeface="Times New Roman" panose="02020603050405020304" pitchFamily="18" charset="0"/>
              </a:rPr>
              <a:t> 3/5).</a:t>
            </a:r>
          </a:p>
          <a:p>
            <a:pPr algn="l">
              <a:lnSpc>
                <a:spcPct val="150000"/>
              </a:lnSpc>
              <a:buFont typeface="+mj-lt"/>
              <a:buAutoNum type="arabicPeriod"/>
            </a:pPr>
            <a:r>
              <a:rPr lang="en-IN" sz="2800" b="1" i="0" dirty="0">
                <a:solidFill>
                  <a:schemeClr val="accent6">
                    <a:lumMod val="10000"/>
                  </a:schemeClr>
                </a:solidFill>
                <a:effectLst/>
                <a:latin typeface="Times New Roman" panose="02020603050405020304" pitchFamily="18" charset="0"/>
                <a:cs typeface="Times New Roman" panose="02020603050405020304" pitchFamily="18" charset="0"/>
              </a:rPr>
              <a:t>RAM:</a:t>
            </a:r>
            <a:r>
              <a:rPr lang="en-IN" sz="2800" b="0" i="0" dirty="0">
                <a:solidFill>
                  <a:schemeClr val="accent6">
                    <a:lumMod val="10000"/>
                  </a:schemeClr>
                </a:solidFill>
                <a:effectLst/>
                <a:latin typeface="Times New Roman" panose="02020603050405020304" pitchFamily="18" charset="0"/>
                <a:cs typeface="Times New Roman" panose="02020603050405020304" pitchFamily="18" charset="0"/>
              </a:rPr>
              <a:t> 8 GB or more.</a:t>
            </a:r>
          </a:p>
          <a:p>
            <a:pPr algn="l">
              <a:lnSpc>
                <a:spcPct val="150000"/>
              </a:lnSpc>
              <a:buFont typeface="+mj-lt"/>
              <a:buAutoNum type="arabicPeriod"/>
            </a:pPr>
            <a:r>
              <a:rPr lang="en-IN" sz="2800" b="1" i="0" dirty="0">
                <a:solidFill>
                  <a:schemeClr val="accent6">
                    <a:lumMod val="10000"/>
                  </a:schemeClr>
                </a:solidFill>
                <a:effectLst/>
                <a:latin typeface="Times New Roman" panose="02020603050405020304" pitchFamily="18" charset="0"/>
                <a:cs typeface="Times New Roman" panose="02020603050405020304" pitchFamily="18" charset="0"/>
              </a:rPr>
              <a:t>Storage:</a:t>
            </a:r>
            <a:r>
              <a:rPr lang="en-IN" sz="2800" b="0" i="0" dirty="0">
                <a:solidFill>
                  <a:schemeClr val="accent6">
                    <a:lumMod val="10000"/>
                  </a:schemeClr>
                </a:solidFill>
                <a:effectLst/>
                <a:latin typeface="Times New Roman" panose="02020603050405020304" pitchFamily="18" charset="0"/>
                <a:cs typeface="Times New Roman" panose="02020603050405020304" pitchFamily="18" charset="0"/>
              </a:rPr>
              <a:t> 256 GB SSD or higher.</a:t>
            </a:r>
          </a:p>
          <a:p>
            <a:pPr algn="l">
              <a:lnSpc>
                <a:spcPct val="150000"/>
              </a:lnSpc>
              <a:buFont typeface="+mj-lt"/>
              <a:buAutoNum type="arabicPeriod"/>
            </a:pPr>
            <a:r>
              <a:rPr lang="en-IN" sz="2800" b="1" i="0" dirty="0">
                <a:solidFill>
                  <a:schemeClr val="accent6">
                    <a:lumMod val="10000"/>
                  </a:schemeClr>
                </a:solidFill>
                <a:effectLst/>
                <a:latin typeface="Times New Roman" panose="02020603050405020304" pitchFamily="18" charset="0"/>
                <a:cs typeface="Times New Roman" panose="02020603050405020304" pitchFamily="18" charset="0"/>
              </a:rPr>
              <a:t>Graphics:</a:t>
            </a:r>
            <a:r>
              <a:rPr lang="en-IN" sz="2800" b="0" i="0" dirty="0">
                <a:solidFill>
                  <a:schemeClr val="accent6">
                    <a:lumMod val="10000"/>
                  </a:schemeClr>
                </a:solidFill>
                <a:effectLst/>
                <a:latin typeface="Times New Roman" panose="02020603050405020304" pitchFamily="18" charset="0"/>
                <a:cs typeface="Times New Roman" panose="02020603050405020304" pitchFamily="18" charset="0"/>
              </a:rPr>
              <a:t> Integrated graphics are usually sufficient for basic tasks.</a:t>
            </a:r>
          </a:p>
          <a:p>
            <a:pPr algn="l">
              <a:lnSpc>
                <a:spcPct val="150000"/>
              </a:lnSpc>
              <a:buFont typeface="+mj-lt"/>
              <a:buAutoNum type="arabicPeriod"/>
            </a:pPr>
            <a:r>
              <a:rPr lang="en-IN" sz="2800" b="1" i="0" dirty="0">
                <a:solidFill>
                  <a:schemeClr val="accent6">
                    <a:lumMod val="10000"/>
                  </a:schemeClr>
                </a:solidFill>
                <a:effectLst/>
                <a:latin typeface="Times New Roman" panose="02020603050405020304" pitchFamily="18" charset="0"/>
                <a:cs typeface="Times New Roman" panose="02020603050405020304" pitchFamily="18" charset="0"/>
              </a:rPr>
              <a:t>Display:</a:t>
            </a:r>
            <a:r>
              <a:rPr lang="en-IN" sz="2800" b="0" i="0" dirty="0">
                <a:solidFill>
                  <a:schemeClr val="accent6">
                    <a:lumMod val="10000"/>
                  </a:schemeClr>
                </a:solidFill>
                <a:effectLst/>
                <a:latin typeface="Times New Roman" panose="02020603050405020304" pitchFamily="18" charset="0"/>
                <a:cs typeface="Times New Roman" panose="02020603050405020304" pitchFamily="18" charset="0"/>
              </a:rPr>
              <a:t> Standard monitor or laptop screen.</a:t>
            </a:r>
          </a:p>
          <a:p>
            <a:pPr algn="l">
              <a:buFont typeface="+mj-lt"/>
              <a:buAutoNum type="arabicPeriod"/>
            </a:pPr>
            <a:endParaRPr lang="en-IN" sz="2400" b="0" i="0" dirty="0">
              <a:solidFill>
                <a:srgbClr val="374151"/>
              </a:solidFill>
              <a:effectLst/>
              <a:latin typeface="Söhne"/>
            </a:endParaRPr>
          </a:p>
          <a:p>
            <a:pPr algn="ctr">
              <a:lnSpc>
                <a:spcPct val="150000"/>
              </a:lnSpc>
              <a:spcAft>
                <a:spcPts val="800"/>
              </a:spcAft>
            </a:pPr>
            <a:endParaRPr lang="en-IN" sz="2400" dirty="0">
              <a:solidFill>
                <a:schemeClr val="accent6">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1648799"/>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2.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117</TotalTime>
  <Words>703</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Courier New</vt:lpstr>
      <vt:lpstr>Gill Sans Nova</vt:lpstr>
      <vt:lpstr>Gill Sans Nova Light</vt:lpstr>
      <vt:lpstr>Sagona Book</vt:lpstr>
      <vt:lpstr>Söhne</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jerry</dc:creator>
  <cp:lastModifiedBy>jerry</cp:lastModifiedBy>
  <cp:revision>21</cp:revision>
  <dcterms:created xsi:type="dcterms:W3CDTF">2023-12-07T17:27:27Z</dcterms:created>
  <dcterms:modified xsi:type="dcterms:W3CDTF">2024-03-22T03:26:07Z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