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1052;&#1080;&#1093;&#1072;&#1080;&#1083;\Desktop\&#1082;&#1072;&#1090;&#1080;&#1085;&#1072;%20&#1093;&#1088;&#1077;&#1085;&#1100;&#1100;&#1100;&#1100;\05.12.2016\&#1076;&#1080;&#1072;&#1075;&#1088;&#1072;&#1084;&#1084;&#1072;%20&#1076;&#1083;&#1103;%20&#1076;&#1080;&#1087;&#1083;&#1086;&#1084;&#1072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1052;&#1080;&#1093;&#1072;&#1080;&#1083;\Desktop\&#1082;&#1072;&#1090;&#1080;&#1085;&#1072;%20&#1093;&#1088;&#1077;&#1085;&#1100;&#1100;&#1100;&#1100;\05.12.2016\&#1076;&#1080;&#1072;&#1075;&#1088;&#1072;&#1084;&#1084;&#1072;%20&#1076;&#1083;&#1103;%20&#1076;&#1080;&#1087;&#1083;&#1086;&#1084;&#1072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1052;&#1080;&#1093;&#1072;&#1080;&#1083;\Desktop\&#1082;&#1072;&#1090;&#1080;&#1085;&#1072;%20&#1093;&#1088;&#1077;&#1085;&#1100;&#1100;&#1100;&#1100;\05.12.2016\&#1076;&#1080;&#1072;&#1075;&#1088;&#1072;&#1084;&#1084;&#1072;%20&#1076;&#1083;&#1103;%20&#1076;&#1080;&#1087;&#1083;&#1086;&#1084;&#1072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style val="1"/>
  <c:chart>
    <c:plotArea>
      <c:layout>
        <c:manualLayout>
          <c:layoutTarget val="inner"/>
          <c:xMode val="edge"/>
          <c:yMode val="edge"/>
          <c:x val="0"/>
          <c:y val="0.23839921524960889"/>
          <c:w val="0.66122173814567675"/>
          <c:h val="0.65788223441766769"/>
        </c:manualLayout>
      </c:layout>
      <c:pieChart>
        <c:varyColors val="1"/>
        <c:ser>
          <c:idx val="0"/>
          <c:order val="0"/>
          <c:explosion val="25"/>
          <c:val>
            <c:numRef>
              <c:f>Лист1!$C$3:$D$3</c:f>
              <c:numCache>
                <c:formatCode>General</c:formatCode>
                <c:ptCount val="2"/>
                <c:pt idx="0">
                  <c:v>0.73469387755102089</c:v>
                </c:pt>
                <c:pt idx="1">
                  <c:v>0.26530612244897955</c:v>
                </c:pt>
              </c:numCache>
            </c:numRef>
          </c:val>
        </c:ser>
        <c:firstSliceAng val="0"/>
      </c:pieChart>
    </c:plotArea>
    <c:legend>
      <c:legendPos val="r"/>
      <c:txPr>
        <a:bodyPr/>
        <a:lstStyle/>
        <a:p>
          <a:pPr rtl="0">
            <a:defRPr/>
          </a:pPr>
          <a:endParaRPr lang="ru-RU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style val="1"/>
  <c:chart>
    <c:plotArea>
      <c:layout>
        <c:manualLayout>
          <c:layoutTarget val="inner"/>
          <c:xMode val="edge"/>
          <c:yMode val="edge"/>
          <c:x val="0.12752899279660526"/>
          <c:y val="0.22539094808270921"/>
          <c:w val="0.66122173814567675"/>
          <c:h val="0.65788223441766769"/>
        </c:manualLayout>
      </c:layout>
      <c:pieChart>
        <c:varyColors val="1"/>
        <c:ser>
          <c:idx val="0"/>
          <c:order val="0"/>
          <c:explosion val="25"/>
          <c:val>
            <c:numRef>
              <c:f>Лист1!$D$9:$E$9</c:f>
              <c:numCache>
                <c:formatCode>General</c:formatCode>
                <c:ptCount val="2"/>
                <c:pt idx="0">
                  <c:v>0.62790697674418638</c:v>
                </c:pt>
                <c:pt idx="1">
                  <c:v>0.37209302325581406</c:v>
                </c:pt>
              </c:numCache>
            </c:numRef>
          </c:val>
        </c:ser>
        <c:firstSliceAng val="0"/>
      </c:pieChart>
    </c:plotArea>
    <c:legend>
      <c:legendPos val="r"/>
      <c:txPr>
        <a:bodyPr/>
        <a:lstStyle/>
        <a:p>
          <a:pPr rtl="0">
            <a:defRPr/>
          </a:pPr>
          <a:endParaRPr lang="ru-RU"/>
        </a:p>
      </c:txPr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style val="1"/>
  <c:chart>
    <c:plotArea>
      <c:layout>
        <c:manualLayout>
          <c:layoutTarget val="inner"/>
          <c:xMode val="edge"/>
          <c:yMode val="edge"/>
          <c:x val="0"/>
          <c:y val="0.23839921524960889"/>
          <c:w val="0.66122173814567675"/>
          <c:h val="0.65788223441766769"/>
        </c:manualLayout>
      </c:layout>
      <c:pieChart>
        <c:varyColors val="1"/>
        <c:ser>
          <c:idx val="0"/>
          <c:order val="0"/>
          <c:explosion val="25"/>
          <c:val>
            <c:numRef>
              <c:f>Лист1!$D$13:$E$13</c:f>
              <c:numCache>
                <c:formatCode>General</c:formatCode>
                <c:ptCount val="2"/>
                <c:pt idx="0">
                  <c:v>0.68770764119601324</c:v>
                </c:pt>
                <c:pt idx="1">
                  <c:v>0.31229235880398676</c:v>
                </c:pt>
              </c:numCache>
            </c:numRef>
          </c:val>
        </c:ser>
        <c:firstSliceAng val="0"/>
      </c:pieChart>
    </c:plotArea>
    <c:legend>
      <c:legendPos val="r"/>
      <c:txPr>
        <a:bodyPr/>
        <a:lstStyle/>
        <a:p>
          <a:pPr rtl="0">
            <a:defRPr/>
          </a:pPr>
          <a:endParaRPr lang="ru-RU"/>
        </a:p>
      </c:txPr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plotArea>
      <c:layout>
        <c:manualLayout>
          <c:layoutTarget val="inner"/>
          <c:xMode val="edge"/>
          <c:yMode val="edge"/>
          <c:x val="0.18474123055060107"/>
          <c:y val="5.4522924411400248E-2"/>
          <c:w val="0.66206261510128916"/>
          <c:h val="0.89095415117719945"/>
        </c:manualLayout>
      </c:layout>
      <c:pieChart>
        <c:varyColors val="1"/>
        <c:ser>
          <c:idx val="0"/>
          <c:order val="0"/>
          <c:explosion val="25"/>
          <c:val>
            <c:numRef>
              <c:f>Лист1!$B$2:$B$5</c:f>
              <c:numCache>
                <c:formatCode>0.00%</c:formatCode>
                <c:ptCount val="4"/>
                <c:pt idx="0">
                  <c:v>0.05</c:v>
                </c:pt>
                <c:pt idx="1">
                  <c:v>0.247</c:v>
                </c:pt>
                <c:pt idx="2">
                  <c:v>0.13300000000000001</c:v>
                </c:pt>
                <c:pt idx="3">
                  <c:v>0.56999999999999995</c:v>
                </c:pt>
              </c:numCache>
            </c:numRef>
          </c:val>
        </c:ser>
        <c:firstSliceAng val="0"/>
      </c:pieChart>
    </c:plotArea>
    <c:legend>
      <c:legendPos val="r"/>
      <c:layout/>
      <c:txPr>
        <a:bodyPr/>
        <a:lstStyle/>
        <a:p>
          <a:pPr rtl="0">
            <a:defRPr/>
          </a:pPr>
          <a:endParaRPr lang="ru-RU"/>
        </a:p>
      </c:txPr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37BB5BD-C3B3-4083-A4A7-579CCB52698E}" type="datetimeFigureOut">
              <a:rPr lang="ru-RU" smtClean="0"/>
              <a:pPr/>
              <a:t>16.01.2017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4126467-E8FE-4487-B0E0-52724F4CB8D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B5BD-C3B3-4083-A4A7-579CCB52698E}" type="datetimeFigureOut">
              <a:rPr lang="ru-RU" smtClean="0"/>
              <a:pPr/>
              <a:t>16.01.2017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6467-E8FE-4487-B0E0-52724F4CB8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B5BD-C3B3-4083-A4A7-579CCB52698E}" type="datetimeFigureOut">
              <a:rPr lang="ru-RU" smtClean="0"/>
              <a:pPr/>
              <a:t>16.01.2017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6467-E8FE-4487-B0E0-52724F4CB8D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B5BD-C3B3-4083-A4A7-579CCB52698E}" type="datetimeFigureOut">
              <a:rPr lang="ru-RU" smtClean="0"/>
              <a:pPr/>
              <a:t>16.01.2017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6467-E8FE-4487-B0E0-52724F4CB8D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37BB5BD-C3B3-4083-A4A7-579CCB52698E}" type="datetimeFigureOut">
              <a:rPr lang="ru-RU" smtClean="0"/>
              <a:pPr/>
              <a:t>16.01.2017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4126467-E8FE-4487-B0E0-52724F4CB8D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B5BD-C3B3-4083-A4A7-579CCB52698E}" type="datetimeFigureOut">
              <a:rPr lang="ru-RU" smtClean="0"/>
              <a:pPr/>
              <a:t>16.01.2017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6467-E8FE-4487-B0E0-52724F4CB8D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B5BD-C3B3-4083-A4A7-579CCB52698E}" type="datetimeFigureOut">
              <a:rPr lang="ru-RU" smtClean="0"/>
              <a:pPr/>
              <a:t>16.01.2017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6467-E8FE-4487-B0E0-52724F4CB8D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B5BD-C3B3-4083-A4A7-579CCB52698E}" type="datetimeFigureOut">
              <a:rPr lang="ru-RU" smtClean="0"/>
              <a:pPr/>
              <a:t>16.01.2017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6467-E8FE-4487-B0E0-52724F4CB8D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B5BD-C3B3-4083-A4A7-579CCB52698E}" type="datetimeFigureOut">
              <a:rPr lang="ru-RU" smtClean="0"/>
              <a:pPr/>
              <a:t>16.01.2017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6467-E8FE-4487-B0E0-52724F4CB8D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B5BD-C3B3-4083-A4A7-579CCB52698E}" type="datetimeFigureOut">
              <a:rPr lang="ru-RU" smtClean="0"/>
              <a:pPr/>
              <a:t>16.01.2017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6467-E8FE-4487-B0E0-52724F4CB8D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B5BD-C3B3-4083-A4A7-579CCB52698E}" type="datetimeFigureOut">
              <a:rPr lang="ru-RU" smtClean="0"/>
              <a:pPr/>
              <a:t>16.01.2017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6467-E8FE-4487-B0E0-52724F4CB8D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37BB5BD-C3B3-4083-A4A7-579CCB52698E}" type="datetimeFigureOut">
              <a:rPr lang="ru-RU" smtClean="0"/>
              <a:pPr/>
              <a:t>16.01.2017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4126467-E8FE-4487-B0E0-52724F4CB8D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571480"/>
            <a:ext cx="8358246" cy="2643206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Магистерская диссертация на тему «Эконометрическое моделирование финансовых показателей ценных бумаг Российских компаний»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14480" y="3786190"/>
            <a:ext cx="6500858" cy="1071570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Выполнила: студентка </a:t>
            </a:r>
          </a:p>
          <a:p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группы ВЭМЗ-305</a:t>
            </a:r>
          </a:p>
          <a:p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Токарева Е.А. 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866880" y="5000636"/>
            <a:ext cx="6348458" cy="92869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Руководитель: </a:t>
            </a:r>
            <a:r>
              <a:rPr kumimoji="0" lang="ru-RU" sz="2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к.ф.-м.н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., доцент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Полковников А.А.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Конференции и статьи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14282" y="1142984"/>
            <a:ext cx="8501122" cy="5214974"/>
          </a:xfrm>
        </p:spPr>
        <p:txBody>
          <a:bodyPr>
            <a:normAutofit fontScale="47500" lnSpcReduction="20000"/>
          </a:bodyPr>
          <a:lstStyle/>
          <a:p>
            <a:pPr lvl="0" algn="just"/>
            <a:r>
              <a:rPr lang="ru-RU" sz="4600" dirty="0" smtClean="0">
                <a:latin typeface="Arial" pitchFamily="34" charset="0"/>
                <a:cs typeface="Arial" pitchFamily="34" charset="0"/>
              </a:rPr>
              <a:t>Токарева, Е. А., Сычева, А. В. Исследование рынка ценных бумаг. Корпоративная Российская модель управления: эффективность, кризисы, риски. ВПИ (филиал) </a:t>
            </a:r>
            <a:r>
              <a:rPr lang="ru-RU" sz="4600" dirty="0" err="1" smtClean="0">
                <a:latin typeface="Arial" pitchFamily="34" charset="0"/>
                <a:cs typeface="Arial" pitchFamily="34" charset="0"/>
              </a:rPr>
              <a:t>ВолГТУ</a:t>
            </a:r>
            <a:r>
              <a:rPr lang="ru-RU" sz="4600" dirty="0" smtClean="0">
                <a:latin typeface="Arial" pitchFamily="34" charset="0"/>
                <a:cs typeface="Arial" pitchFamily="34" charset="0"/>
              </a:rPr>
              <a:t>. 2015 – 260 с.</a:t>
            </a:r>
          </a:p>
          <a:p>
            <a:pPr lvl="0" algn="just"/>
            <a:r>
              <a:rPr lang="ru-RU" sz="4600" dirty="0" smtClean="0">
                <a:latin typeface="Arial" pitchFamily="34" charset="0"/>
                <a:cs typeface="Arial" pitchFamily="34" charset="0"/>
              </a:rPr>
              <a:t>Токарева, Е. А. Формирование инвестиционного портфеля на основе ценных бумаг РФ. – Уфа: </a:t>
            </a:r>
            <a:r>
              <a:rPr lang="ru-RU" sz="4600" dirty="0" err="1" smtClean="0">
                <a:latin typeface="Arial" pitchFamily="34" charset="0"/>
                <a:cs typeface="Arial" pitchFamily="34" charset="0"/>
              </a:rPr>
              <a:t>Омега-Сайнс</a:t>
            </a:r>
            <a:r>
              <a:rPr lang="ru-RU" sz="4600" dirty="0" smtClean="0">
                <a:latin typeface="Arial" pitchFamily="34" charset="0"/>
                <a:cs typeface="Arial" pitchFamily="34" charset="0"/>
              </a:rPr>
              <a:t>, 2016 – 293 с.</a:t>
            </a:r>
          </a:p>
          <a:p>
            <a:pPr lvl="0" algn="just"/>
            <a:r>
              <a:rPr lang="ru-RU" sz="4600" dirty="0" smtClean="0">
                <a:latin typeface="Arial" pitchFamily="34" charset="0"/>
                <a:cs typeface="Arial" pitchFamily="34" charset="0"/>
              </a:rPr>
              <a:t>Токарева, Е. А., Полковников, А.А. Расчет инвестиционного портфеля на основе отечественных эмитентов. Инфраструктурное обеспечение социально-экономического развития регион. ВГИ (филиал) </a:t>
            </a:r>
            <a:r>
              <a:rPr lang="ru-RU" sz="4600" dirty="0" err="1" smtClean="0">
                <a:latin typeface="Arial" pitchFamily="34" charset="0"/>
                <a:cs typeface="Arial" pitchFamily="34" charset="0"/>
              </a:rPr>
              <a:t>ВолГУ</a:t>
            </a:r>
            <a:r>
              <a:rPr lang="ru-RU" sz="4600" dirty="0" smtClean="0">
                <a:latin typeface="Arial" pitchFamily="34" charset="0"/>
                <a:cs typeface="Arial" pitchFamily="34" charset="0"/>
              </a:rPr>
              <a:t> – принят на печать.</a:t>
            </a:r>
          </a:p>
          <a:p>
            <a:pPr algn="just"/>
            <a:r>
              <a:rPr lang="ru-RU" sz="4600" dirty="0" smtClean="0">
                <a:latin typeface="Arial" pitchFamily="34" charset="0"/>
                <a:cs typeface="Arial" pitchFamily="34" charset="0"/>
              </a:rPr>
              <a:t> Международная научно-практическая конференция «Инфраструктурное обеспечение социально-экономического развития региона»</a:t>
            </a:r>
          </a:p>
          <a:p>
            <a:pPr algn="just"/>
            <a:r>
              <a:rPr lang="ru-RU" sz="4600" dirty="0" smtClean="0">
                <a:latin typeface="Arial" pitchFamily="34" charset="0"/>
                <a:cs typeface="Arial" pitchFamily="34" charset="0"/>
              </a:rPr>
              <a:t> Региональная научно-практическая конференция «Корпоративная российская модель управления: эффективность, кризисы, риски».</a:t>
            </a:r>
          </a:p>
          <a:p>
            <a:pPr lvl="0" algn="just"/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Цель и задачи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ru-RU" dirty="0" smtClean="0">
                <a:latin typeface="Arial" pitchFamily="34" charset="0"/>
                <a:cs typeface="Arial" pitchFamily="34" charset="0"/>
              </a:rPr>
              <a:t>Целью данной работы является эконометрическое моделирование финансовых показателей ценных бумаг отечественных эмитентов.</a:t>
            </a:r>
          </a:p>
          <a:p>
            <a:pPr algn="just"/>
            <a:r>
              <a:rPr lang="ru-RU" dirty="0" smtClean="0">
                <a:latin typeface="Arial" pitchFamily="34" charset="0"/>
                <a:cs typeface="Arial" pitchFamily="34" charset="0"/>
              </a:rPr>
              <a:t>Задачи:</a:t>
            </a:r>
          </a:p>
          <a:p>
            <a:pPr lvl="0" algn="just"/>
            <a:r>
              <a:rPr lang="ru-RU" dirty="0" smtClean="0">
                <a:latin typeface="Arial" pitchFamily="34" charset="0"/>
                <a:cs typeface="Arial" pitchFamily="34" charset="0"/>
              </a:rPr>
              <a:t>изучить структуры финансового рынка;</a:t>
            </a:r>
          </a:p>
          <a:p>
            <a:pPr lvl="0" algn="just"/>
            <a:r>
              <a:rPr lang="ru-RU" dirty="0" smtClean="0">
                <a:latin typeface="Arial" pitchFamily="34" charset="0"/>
                <a:cs typeface="Arial" pitchFamily="34" charset="0"/>
              </a:rPr>
              <a:t>рассмотреть рынок ценных бумаг России;</a:t>
            </a:r>
          </a:p>
          <a:p>
            <a:pPr lvl="0" algn="just"/>
            <a:r>
              <a:rPr lang="ru-RU" dirty="0" smtClean="0">
                <a:latin typeface="Arial" pitchFamily="34" charset="0"/>
                <a:cs typeface="Arial" pitchFamily="34" charset="0"/>
              </a:rPr>
              <a:t>изучить финансовые показатели, которые описывают поведение ценных бумаг на бирже;</a:t>
            </a:r>
          </a:p>
          <a:p>
            <a:pPr lvl="0" algn="just"/>
            <a:r>
              <a:rPr lang="ru-RU" dirty="0" smtClean="0">
                <a:latin typeface="Arial" pitchFamily="34" charset="0"/>
                <a:cs typeface="Arial" pitchFamily="34" charset="0"/>
              </a:rPr>
              <a:t>рассмотреть математические модели, анализирующие поведение ценных бумаг на рынке;</a:t>
            </a:r>
          </a:p>
          <a:p>
            <a:pPr lvl="0" algn="just"/>
            <a:r>
              <a:rPr lang="ru-RU" dirty="0" smtClean="0">
                <a:latin typeface="Arial" pitchFamily="34" charset="0"/>
                <a:cs typeface="Arial" pitchFamily="34" charset="0"/>
              </a:rPr>
              <a:t>использовать математические модели для получения финансовых показателей ценных бумаг.</a:t>
            </a:r>
          </a:p>
          <a:p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852" y="1857364"/>
            <a:ext cx="6643734" cy="2643206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Финансовый рынок </a:t>
            </a: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– это механизм перераспределения капитала между кредиторами и заемщиками при помощи посредников на основе спроса и предложения на капитал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Финансовый рынок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1538" y="1214422"/>
            <a:ext cx="7072362" cy="3429024"/>
          </a:xfrm>
        </p:spPr>
        <p:txBody>
          <a:bodyPr>
            <a:noAutofit/>
          </a:bodyPr>
          <a:lstStyle/>
          <a:p>
            <a:r>
              <a:rPr lang="ru-RU" sz="2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Ценная бумага</a:t>
            </a:r>
            <a:r>
              <a:rPr lang="ru-RU" sz="2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— документ, удостоверяющий, с соблюдением установленной формы и обязательных реквизитов, имущественные права, осуществление или передача которых возможны только при его предъявлении.</a:t>
            </a:r>
            <a:endParaRPr lang="ru-RU" sz="2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Ценная бумага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Математические модели для краткосрочных сделок</a:t>
            </a:r>
            <a:endParaRPr lang="ru-RU" sz="3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2214554"/>
            <a:ext cx="8229600" cy="394240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dirty="0" err="1" smtClean="0">
                <a:latin typeface="Arial" pitchFamily="34" charset="0"/>
                <a:cs typeface="Arial" pitchFamily="34" charset="0"/>
              </a:rPr>
              <a:t>Логистическая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регрессия – модель построенная на функции потерь, позволяющая алгоритму определять принадлежность объекта классу.</a:t>
            </a:r>
          </a:p>
          <a:p>
            <a:pPr algn="just"/>
            <a:r>
              <a:rPr lang="ru-RU" dirty="0" smtClean="0">
                <a:latin typeface="Arial" pitchFamily="34" charset="0"/>
                <a:cs typeface="Arial" pitchFamily="34" charset="0"/>
              </a:rPr>
              <a:t>Случайный лес – модель, которая заключается в выборе некоторого числа признаков из их общего числа и построении подмножеств и на основе данных признаков.</a:t>
            </a:r>
          </a:p>
          <a:p>
            <a:pPr algn="just"/>
            <a:r>
              <a:rPr lang="ru-RU" dirty="0" smtClean="0">
                <a:latin typeface="Arial" pitchFamily="34" charset="0"/>
                <a:cs typeface="Arial" pitchFamily="34" charset="0"/>
              </a:rPr>
              <a:t>Градиентный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бустинг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–  модель, которая строит базовые алгоритмы один за другим, причем каждый следующий пытается компенсировать ошибки предыдущих.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Инвестиционный портфель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 smtClean="0">
                <a:latin typeface="Arial" pitchFamily="34" charset="0"/>
                <a:cs typeface="Arial" pitchFamily="34" charset="0"/>
              </a:rPr>
              <a:t>Инвестиционный портфель – это совокупность инвестиционных вложений юридического или физического лица. </a:t>
            </a:r>
          </a:p>
          <a:p>
            <a:pPr algn="just"/>
            <a:r>
              <a:rPr lang="ru-RU" dirty="0" smtClean="0">
                <a:latin typeface="Arial" pitchFamily="34" charset="0"/>
                <a:cs typeface="Arial" pitchFamily="34" charset="0"/>
              </a:rPr>
              <a:t>Модель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Марковица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, также известная как 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Среднедисперсионная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Модель, основана на ожидаемой доходности и стандартных отклонениях различных портфелей. Применяя данную модель, возможно, сделать наиболее эффективный выбор, анализируя различные портфели определенных активов.</a:t>
            </a:r>
          </a:p>
          <a:p>
            <a:pPr algn="just"/>
            <a:r>
              <a:rPr lang="ru-RU" dirty="0" smtClean="0">
                <a:latin typeface="Arial" pitchFamily="34" charset="0"/>
                <a:cs typeface="Arial" pitchFamily="34" charset="0"/>
              </a:rPr>
              <a:t>Модель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Тобина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похожа на модель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Марковица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, но обязательным условием является наличие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бесриского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актива в портфеле.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Получение результатов для краткосрочных сделок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67320"/>
          </a:xfrm>
        </p:spPr>
        <p:txBody>
          <a:bodyPr>
            <a:normAutofit fontScale="92500" lnSpcReduction="10000"/>
          </a:bodyPr>
          <a:lstStyle/>
          <a:p>
            <a:r>
              <a:rPr lang="ru-RU" dirty="0" err="1" smtClean="0">
                <a:latin typeface="Arial" pitchFamily="34" charset="0"/>
                <a:cs typeface="Arial" pitchFamily="34" charset="0"/>
              </a:rPr>
              <a:t>Логистическая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регрессия</a:t>
            </a:r>
          </a:p>
          <a:p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Случайный лес</a:t>
            </a:r>
          </a:p>
          <a:p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Градиентный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бустинг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200" dirty="0" smtClean="0">
                <a:latin typeface="Arial" pitchFamily="34" charset="0"/>
                <a:cs typeface="Arial" pitchFamily="34" charset="0"/>
              </a:rPr>
              <a:t>1- процент верных предположений</a:t>
            </a:r>
          </a:p>
          <a:p>
            <a:r>
              <a:rPr lang="ru-RU" sz="2200" dirty="0" smtClean="0">
                <a:latin typeface="Arial" pitchFamily="34" charset="0"/>
                <a:cs typeface="Arial" pitchFamily="34" charset="0"/>
              </a:rPr>
              <a:t>2 – процент неверных предположений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Диаграмма 7"/>
          <p:cNvGraphicFramePr/>
          <p:nvPr/>
        </p:nvGraphicFramePr>
        <p:xfrm>
          <a:off x="4357686" y="1214422"/>
          <a:ext cx="2662241" cy="1714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Диаграмма 8"/>
          <p:cNvGraphicFramePr/>
          <p:nvPr/>
        </p:nvGraphicFramePr>
        <p:xfrm>
          <a:off x="6357950" y="2071678"/>
          <a:ext cx="2090737" cy="1857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Диаграмма 9"/>
          <p:cNvGraphicFramePr/>
          <p:nvPr/>
        </p:nvGraphicFramePr>
        <p:xfrm>
          <a:off x="4214810" y="3500438"/>
          <a:ext cx="1785949" cy="1714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Получение результатов при построении портфеля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357158" y="1142984"/>
            <a:ext cx="4043362" cy="3214710"/>
          </a:xfrm>
          <a:prstGeom prst="rect">
            <a:avLst/>
          </a:prstGeom>
        </p:spPr>
        <p:txBody>
          <a:bodyPr vert="horz">
            <a:normAutofit fontScale="40000" lnSpcReduction="20000"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ru-RU" sz="2600" dirty="0" smtClean="0">
              <a:latin typeface="+mj-lt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ru-RU" sz="2600" dirty="0">
              <a:latin typeface="+mj-lt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ru-RU" sz="2600" dirty="0" smtClean="0">
              <a:latin typeface="+mj-lt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ru-RU" sz="2600" dirty="0">
              <a:latin typeface="+mj-lt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ru-RU" sz="2600" dirty="0" smtClean="0">
              <a:latin typeface="+mj-lt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ru-RU" sz="2600" dirty="0">
              <a:latin typeface="+mj-lt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ru-RU" sz="6000" dirty="0" smtClean="0">
                <a:latin typeface="Arial" pitchFamily="34" charset="0"/>
                <a:cs typeface="Arial" pitchFamily="34" charset="0"/>
              </a:rPr>
              <a:t>1 – </a:t>
            </a:r>
            <a:r>
              <a:rPr lang="ru-RU" sz="6000" dirty="0" smtClean="0">
                <a:latin typeface="Arial" pitchFamily="34" charset="0"/>
                <a:cs typeface="Arial" pitchFamily="34" charset="0"/>
              </a:rPr>
              <a:t>ПАО «Газпром»</a:t>
            </a:r>
            <a:endParaRPr lang="ru-RU" sz="6000" dirty="0" smtClean="0">
              <a:latin typeface="Arial" pitchFamily="34" charset="0"/>
              <a:cs typeface="Arial" pitchFamily="34" charset="0"/>
            </a:endParaRPr>
          </a:p>
          <a:p>
            <a:pPr marL="274320" lvl="0" indent="-274320" algn="just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ru-RU" sz="6000" dirty="0" smtClean="0">
                <a:latin typeface="Arial" pitchFamily="34" charset="0"/>
                <a:cs typeface="Arial" pitchFamily="34" charset="0"/>
              </a:rPr>
              <a:t>2 </a:t>
            </a:r>
            <a:r>
              <a:rPr lang="ru-RU" sz="6000" dirty="0">
                <a:latin typeface="Arial" pitchFamily="34" charset="0"/>
                <a:cs typeface="Arial" pitchFamily="34" charset="0"/>
              </a:rPr>
              <a:t>–</a:t>
            </a:r>
            <a:r>
              <a:rPr lang="ru-RU" sz="6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6000" dirty="0" smtClean="0">
                <a:latin typeface="Arial" pitchFamily="34" charset="0"/>
                <a:cs typeface="Arial" pitchFamily="34" charset="0"/>
              </a:rPr>
              <a:t>ПАО </a:t>
            </a:r>
            <a:r>
              <a:rPr lang="ru-RU" sz="6000" dirty="0" smtClean="0">
                <a:latin typeface="Arial" pitchFamily="34" charset="0"/>
                <a:cs typeface="Arial" pitchFamily="34" charset="0"/>
              </a:rPr>
              <a:t>«</a:t>
            </a:r>
            <a:r>
              <a:rPr lang="ru-RU" sz="6000" dirty="0" err="1" smtClean="0">
                <a:latin typeface="Arial" pitchFamily="34" charset="0"/>
                <a:cs typeface="Arial" pitchFamily="34" charset="0"/>
              </a:rPr>
              <a:t>Лукойл</a:t>
            </a:r>
            <a:r>
              <a:rPr lang="ru-RU" sz="6000" dirty="0" smtClean="0">
                <a:latin typeface="Arial" pitchFamily="34" charset="0"/>
                <a:cs typeface="Arial" pitchFamily="34" charset="0"/>
              </a:rPr>
              <a:t>»</a:t>
            </a:r>
            <a:endParaRPr lang="ru-RU" sz="6000" dirty="0" smtClean="0">
              <a:latin typeface="Arial" pitchFamily="34" charset="0"/>
              <a:cs typeface="Arial" pitchFamily="34" charset="0"/>
            </a:endParaRPr>
          </a:p>
          <a:p>
            <a:pPr marL="274320" lvl="0" indent="-274320" algn="just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ru-RU" sz="6000" dirty="0" smtClean="0">
                <a:latin typeface="Arial" pitchFamily="34" charset="0"/>
                <a:cs typeface="Arial" pitchFamily="34" charset="0"/>
              </a:rPr>
              <a:t>3 – </a:t>
            </a:r>
            <a:r>
              <a:rPr lang="ru-RU" sz="6000" dirty="0" smtClean="0">
                <a:latin typeface="Arial" pitchFamily="34" charset="0"/>
                <a:cs typeface="Arial" pitchFamily="34" charset="0"/>
              </a:rPr>
              <a:t>ПАО </a:t>
            </a:r>
            <a:r>
              <a:rPr lang="ru-RU" sz="6000" dirty="0" smtClean="0">
                <a:latin typeface="Arial" pitchFamily="34" charset="0"/>
                <a:cs typeface="Arial" pitchFamily="34" charset="0"/>
              </a:rPr>
              <a:t>«Сбербанк»</a:t>
            </a:r>
          </a:p>
          <a:p>
            <a:pPr marL="274320" lvl="0" indent="-274320" algn="just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ru-RU" sz="6000" dirty="0" smtClean="0">
                <a:latin typeface="Arial" pitchFamily="34" charset="0"/>
                <a:cs typeface="Arial" pitchFamily="34" charset="0"/>
              </a:rPr>
              <a:t>4 </a:t>
            </a:r>
            <a:r>
              <a:rPr lang="ru-RU" sz="6000" dirty="0" smtClean="0">
                <a:latin typeface="Arial" pitchFamily="34" charset="0"/>
                <a:cs typeface="Arial" pitchFamily="34" charset="0"/>
              </a:rPr>
              <a:t>– ПАО </a:t>
            </a:r>
            <a:r>
              <a:rPr lang="ru-RU" sz="6000" dirty="0" smtClean="0">
                <a:latin typeface="Arial" pitchFamily="34" charset="0"/>
                <a:cs typeface="Arial" pitchFamily="34" charset="0"/>
              </a:rPr>
              <a:t>«Мегафон»</a:t>
            </a:r>
            <a:endParaRPr lang="ru-RU" sz="6000" dirty="0" smtClean="0">
              <a:latin typeface="Arial" pitchFamily="34" charset="0"/>
              <a:cs typeface="Arial" pitchFamily="34" charset="0"/>
            </a:endParaRPr>
          </a:p>
          <a:p>
            <a:pPr marL="274320" lvl="0" indent="-274320" algn="just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endParaRPr lang="ru-RU" sz="6000" dirty="0" smtClean="0">
              <a:latin typeface="Arial" pitchFamily="34" charset="0"/>
              <a:cs typeface="Arial" pitchFamily="34" charset="0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endParaRPr kumimoji="0" lang="ru-RU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aphicFrame>
        <p:nvGraphicFramePr>
          <p:cNvPr id="6" name="Диаграмма 5"/>
          <p:cNvGraphicFramePr/>
          <p:nvPr/>
        </p:nvGraphicFramePr>
        <p:xfrm>
          <a:off x="4000496" y="3143248"/>
          <a:ext cx="4429156" cy="2562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Заключение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ru-RU" dirty="0" smtClean="0">
                <a:latin typeface="Arial" pitchFamily="34" charset="0"/>
                <a:cs typeface="Arial" pitchFamily="34" charset="0"/>
              </a:rPr>
              <a:t>Финансовый рынок играет важную роль в экономике государства, на него оказывают влияние политические ситуации в мире, данный рынок определяет развитие страны.</a:t>
            </a:r>
          </a:p>
          <a:p>
            <a:pPr algn="just"/>
            <a:r>
              <a:rPr lang="ru-RU" dirty="0" smtClean="0">
                <a:latin typeface="Arial" pitchFamily="34" charset="0"/>
                <a:cs typeface="Arial" pitchFamily="34" charset="0"/>
              </a:rPr>
              <a:t>В работе были рассмотрены два способа инвестирования (краткосрочное, долгосрочное) и представлены математические модели для каждого способа. </a:t>
            </a:r>
          </a:p>
          <a:p>
            <a:pPr algn="just"/>
            <a:r>
              <a:rPr lang="ru-RU" dirty="0" smtClean="0">
                <a:latin typeface="Arial" pitchFamily="34" charset="0"/>
                <a:cs typeface="Arial" pitchFamily="34" charset="0"/>
              </a:rPr>
              <a:t>При краткосрочном инвестировании наилучшие результаты показала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логистическая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регрессия.</a:t>
            </a:r>
          </a:p>
          <a:p>
            <a:pPr algn="just"/>
            <a:r>
              <a:rPr lang="ru-RU" dirty="0" smtClean="0">
                <a:latin typeface="Arial" pitchFamily="34" charset="0"/>
                <a:cs typeface="Arial" pitchFamily="34" charset="0"/>
              </a:rPr>
              <a:t>При долгосрочном инвестировании удалось составить портфель с доходностью выше индекса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S&amp;P.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219</TotalTime>
  <Words>452</Words>
  <Application>Microsoft Office PowerPoint</Application>
  <PresentationFormat>Экран (4:3)</PresentationFormat>
  <Paragraphs>62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Начальная</vt:lpstr>
      <vt:lpstr>Магистерская диссертация на тему «Эконометрическое моделирование финансовых показателей ценных бумаг Российских компаний»</vt:lpstr>
      <vt:lpstr>Цель и задачи</vt:lpstr>
      <vt:lpstr>Финансовый рынок – это механизм перераспределения капитала между кредиторами и заемщиками при помощи посредников на основе спроса и предложения на капитал.  </vt:lpstr>
      <vt:lpstr>Ценная бумага — документ, удостоверяющий, с соблюдением установленной формы и обязательных реквизитов, имущественные права, осуществление или передача которых возможны только при его предъявлении.</vt:lpstr>
      <vt:lpstr>Математические модели для краткосрочных сделок</vt:lpstr>
      <vt:lpstr>Инвестиционный портфель</vt:lpstr>
      <vt:lpstr>Получение результатов для краткосрочных сделок</vt:lpstr>
      <vt:lpstr>Получение результатов при построении портфеля</vt:lpstr>
      <vt:lpstr>Заключение</vt:lpstr>
      <vt:lpstr>Конференции и статьи</vt:lpstr>
    </vt:vector>
  </TitlesOfParts>
  <Company>WolfishLair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Михаил</dc:creator>
  <cp:lastModifiedBy>Михаил</cp:lastModifiedBy>
  <cp:revision>20</cp:revision>
  <dcterms:created xsi:type="dcterms:W3CDTF">2017-01-12T17:44:07Z</dcterms:created>
  <dcterms:modified xsi:type="dcterms:W3CDTF">2017-01-16T17:13:59Z</dcterms:modified>
</cp:coreProperties>
</file>