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32"/>
  </p:notesMasterIdLst>
  <p:handoutMasterIdLst>
    <p:handoutMasterId r:id="rId33"/>
  </p:handoutMasterIdLst>
  <p:sldIdLst>
    <p:sldId id="4779" r:id="rId3"/>
    <p:sldId id="4778" r:id="rId4"/>
    <p:sldId id="4782" r:id="rId5"/>
    <p:sldId id="4784" r:id="rId6"/>
    <p:sldId id="4783" r:id="rId7"/>
    <p:sldId id="4665" r:id="rId8"/>
    <p:sldId id="4658" r:id="rId9"/>
    <p:sldId id="4755" r:id="rId10"/>
    <p:sldId id="4785" r:id="rId11"/>
    <p:sldId id="4749" r:id="rId12"/>
    <p:sldId id="4786" r:id="rId13"/>
    <p:sldId id="4787" r:id="rId14"/>
    <p:sldId id="4788" r:id="rId15"/>
    <p:sldId id="4664" r:id="rId16"/>
    <p:sldId id="4716" r:id="rId17"/>
    <p:sldId id="4772" r:id="rId18"/>
    <p:sldId id="4756" r:id="rId19"/>
    <p:sldId id="4757" r:id="rId20"/>
    <p:sldId id="4758" r:id="rId21"/>
    <p:sldId id="4759" r:id="rId22"/>
    <p:sldId id="4773" r:id="rId23"/>
    <p:sldId id="4790" r:id="rId24"/>
    <p:sldId id="4789" r:id="rId25"/>
    <p:sldId id="4791" r:id="rId26"/>
    <p:sldId id="4792" r:id="rId27"/>
    <p:sldId id="4775" r:id="rId28"/>
    <p:sldId id="4776" r:id="rId29"/>
    <p:sldId id="4777" r:id="rId30"/>
    <p:sldId id="4774" r:id="rId31"/>
  </p:sldIdLst>
  <p:sldSz cx="12858750" cy="7232650"/>
  <p:notesSz cx="6858000" cy="9144000"/>
  <p:custDataLst>
    <p:tags r:id="rId3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CEAED"/>
    <a:srgbClr val="A79FAA"/>
    <a:srgbClr val="FBDBC6"/>
    <a:srgbClr val="FABAAE"/>
    <a:srgbClr val="CECED0"/>
    <a:srgbClr val="ABCAC5"/>
    <a:srgbClr val="FAECDF"/>
    <a:srgbClr val="F9EDDF"/>
    <a:srgbClr val="677C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2" autoAdjust="0"/>
    <p:restoredTop sz="96314" autoAdjust="0"/>
  </p:normalViewPr>
  <p:slideViewPr>
    <p:cSldViewPr>
      <p:cViewPr varScale="1">
        <p:scale>
          <a:sx n="74" d="100"/>
          <a:sy n="74" d="100"/>
        </p:scale>
        <p:origin x="835" y="72"/>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2024/4/28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927228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2024/4/28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160557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3187195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17</a:t>
            </a:fld>
            <a:endParaRPr lang="zh-CN" altLang="en-US"/>
          </a:p>
        </p:txBody>
      </p:sp>
    </p:spTree>
    <p:extLst>
      <p:ext uri="{BB962C8B-B14F-4D97-AF65-F5344CB8AC3E}">
        <p14:creationId xmlns:p14="http://schemas.microsoft.com/office/powerpoint/2010/main" val="271038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20</a:t>
            </a:fld>
            <a:endParaRPr lang="en-GB"/>
          </a:p>
        </p:txBody>
      </p:sp>
    </p:spTree>
    <p:extLst>
      <p:ext uri="{BB962C8B-B14F-4D97-AF65-F5344CB8AC3E}">
        <p14:creationId xmlns:p14="http://schemas.microsoft.com/office/powerpoint/2010/main" val="3296900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F2083-0386-4B43-BE3F-5071C6BB4FA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1023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t>5</a:t>
            </a:fld>
            <a:endParaRPr lang="en-US" dirty="0"/>
          </a:p>
        </p:txBody>
      </p:sp>
    </p:spTree>
    <p:extLst>
      <p:ext uri="{BB962C8B-B14F-4D97-AF65-F5344CB8AC3E}">
        <p14:creationId xmlns:p14="http://schemas.microsoft.com/office/powerpoint/2010/main" val="397068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2307442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1356798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8</a:t>
            </a:fld>
            <a:endParaRPr lang="zh-CN" altLang="en-US"/>
          </a:p>
        </p:txBody>
      </p:sp>
    </p:spTree>
    <p:extLst>
      <p:ext uri="{BB962C8B-B14F-4D97-AF65-F5344CB8AC3E}">
        <p14:creationId xmlns:p14="http://schemas.microsoft.com/office/powerpoint/2010/main" val="318719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t>10</a:t>
            </a:fld>
            <a:endParaRPr lang="en-US" dirty="0"/>
          </a:p>
        </p:txBody>
      </p:sp>
    </p:spTree>
    <p:extLst>
      <p:ext uri="{BB962C8B-B14F-4D97-AF65-F5344CB8AC3E}">
        <p14:creationId xmlns:p14="http://schemas.microsoft.com/office/powerpoint/2010/main" val="397068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7878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15</a:t>
            </a:fld>
            <a:endParaRPr lang="en-US"/>
          </a:p>
        </p:txBody>
      </p:sp>
    </p:spTree>
    <p:extLst>
      <p:ext uri="{BB962C8B-B14F-4D97-AF65-F5344CB8AC3E}">
        <p14:creationId xmlns:p14="http://schemas.microsoft.com/office/powerpoint/2010/main" val="25201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146903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2024/4/28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69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63182464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91246882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37236702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427308085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TextBox 6"/>
          <p:cNvSpPr txBox="1"/>
          <p:nvPr userDrawn="1"/>
        </p:nvSpPr>
        <p:spPr>
          <a:xfrm>
            <a:off x="1172791" y="7114220"/>
            <a:ext cx="1800200" cy="118430"/>
          </a:xfrm>
          <a:prstGeom prst="rect">
            <a:avLst/>
          </a:prstGeom>
          <a:noFill/>
        </p:spPr>
        <p:txBody>
          <a:bodyPr wrap="square" rtlCol="0">
            <a:spAutoFit/>
          </a:bodyPr>
          <a:lstStyle/>
          <a:p>
            <a:pPr fontAlgn="auto">
              <a:lnSpc>
                <a:spcPct val="200000"/>
              </a:lnSpc>
              <a:spcBef>
                <a:spcPts val="0"/>
              </a:spcBef>
              <a:spcAft>
                <a:spcPts val="0"/>
              </a:spcAft>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28485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13832958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a:prstGeom prst="rect">
            <a:avLst/>
          </a:prstGeom>
        </p:spPr>
        <p:txBody>
          <a:bodyPr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8" y="1687619"/>
            <a:ext cx="11572875" cy="4773215"/>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2024/4/28</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25310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a:prstGeom prst="rect">
            <a:avLst/>
          </a:prstGeom>
        </p:spPr>
        <p:txBody>
          <a:bodyPr vert="eaVert"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7" y="289642"/>
            <a:ext cx="8465344" cy="6171192"/>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2024/4/28</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0253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2024/4/28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52745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1148029" rtl="0" eaLnBrk="1" latinLnBrk="0" hangingPunct="1">
        <a:spcBef>
          <a:spcPct val="0"/>
        </a:spcBef>
        <a:buNone/>
        <a:defRPr sz="5500" kern="1200">
          <a:solidFill>
            <a:schemeClr val="tx1"/>
          </a:solidFill>
          <a:latin typeface="+mj-lt"/>
          <a:ea typeface="+mj-ea"/>
          <a:cs typeface="+mj-cs"/>
        </a:defRPr>
      </a:lvl1pPr>
    </p:titleStyle>
    <p:bodyStyle>
      <a:lvl1pPr marL="430511" indent="-430511" algn="l" defTabSz="1148029"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774" indent="-358759" algn="l" defTabSz="1148029"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037" indent="-287007" algn="l" defTabSz="1148029"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9051"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3066"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708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1095"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511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9124"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A161CA3-FBB1-A138-F4CB-EB0BA2AC5333}"/>
              </a:ext>
            </a:extLst>
          </p:cNvPr>
          <p:cNvSpPr/>
          <p:nvPr/>
        </p:nvSpPr>
        <p:spPr>
          <a:xfrm>
            <a:off x="2936987" y="2752229"/>
            <a:ext cx="6984776" cy="144296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45EB1B5D-D914-94D5-DF4D-B4D008CC6FD1}"/>
              </a:ext>
            </a:extLst>
          </p:cNvPr>
          <p:cNvSpPr txBox="1"/>
          <p:nvPr/>
        </p:nvSpPr>
        <p:spPr>
          <a:xfrm>
            <a:off x="4197127" y="2724848"/>
            <a:ext cx="7416824" cy="1323439"/>
          </a:xfrm>
          <a:prstGeom prst="rect">
            <a:avLst/>
          </a:prstGeom>
          <a:noFill/>
        </p:spPr>
        <p:txBody>
          <a:bodyPr wrap="square" rtlCol="0">
            <a:spAutoFit/>
          </a:bodyPr>
          <a:lstStyle/>
          <a:p>
            <a:r>
              <a:rPr lang="zh-CN" altLang="en-US" sz="8000" dirty="0">
                <a:highlight>
                  <a:srgbClr val="C0C0C0"/>
                </a:highlight>
                <a:latin typeface="楷体" panose="02010609060101010101" pitchFamily="49" charset="-122"/>
                <a:ea typeface="楷体" panose="02010609060101010101" pitchFamily="49" charset="-122"/>
              </a:rPr>
              <a:t>矩阵乘法</a:t>
            </a:r>
          </a:p>
        </p:txBody>
      </p:sp>
      <p:sp>
        <p:nvSpPr>
          <p:cNvPr id="2" name="文本框 1">
            <a:extLst>
              <a:ext uri="{FF2B5EF4-FFF2-40B4-BE49-F238E27FC236}">
                <a16:creationId xmlns:a16="http://schemas.microsoft.com/office/drawing/2014/main" id="{2FE83F2B-71E9-734A-AC8C-76DF6FD87046}"/>
              </a:ext>
            </a:extLst>
          </p:cNvPr>
          <p:cNvSpPr txBox="1"/>
          <p:nvPr/>
        </p:nvSpPr>
        <p:spPr>
          <a:xfrm>
            <a:off x="482807" y="4854774"/>
            <a:ext cx="9012818"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第三组：李景越，孙保庆、符昊、丁海桐、徐胤峰、郑观胜</a:t>
            </a:r>
          </a:p>
        </p:txBody>
      </p:sp>
      <p:sp>
        <p:nvSpPr>
          <p:cNvPr id="5" name="文本框 4">
            <a:extLst>
              <a:ext uri="{FF2B5EF4-FFF2-40B4-BE49-F238E27FC236}">
                <a16:creationId xmlns:a16="http://schemas.microsoft.com/office/drawing/2014/main" id="{E5A71B95-73A0-BC2C-57D3-3B3AAE60EF35}"/>
              </a:ext>
            </a:extLst>
          </p:cNvPr>
          <p:cNvSpPr txBox="1"/>
          <p:nvPr/>
        </p:nvSpPr>
        <p:spPr>
          <a:xfrm>
            <a:off x="482807" y="5335225"/>
            <a:ext cx="2880320"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汇报人：丁海桐</a:t>
            </a:r>
          </a:p>
        </p:txBody>
      </p:sp>
    </p:spTree>
    <p:extLst>
      <p:ext uri="{BB962C8B-B14F-4D97-AF65-F5344CB8AC3E}">
        <p14:creationId xmlns:p14="http://schemas.microsoft.com/office/powerpoint/2010/main" val="63822750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8"/>
          <p:cNvSpPr txBox="1"/>
          <p:nvPr/>
        </p:nvSpPr>
        <p:spPr>
          <a:xfrm>
            <a:off x="668735" y="214699"/>
            <a:ext cx="2808312" cy="553998"/>
          </a:xfrm>
          <a:prstGeom prst="rect">
            <a:avLst/>
          </a:prstGeom>
          <a:noFill/>
        </p:spPr>
        <p:txBody>
          <a:bodyPr wrap="square" lIns="0" tIns="0" rIns="0" bIns="0" rtlCol="0" anchor="ctr">
            <a:spAutoFit/>
          </a:bodyPr>
          <a:lstStyle/>
          <a:p>
            <a:r>
              <a:rPr lang="zh-CN" altLang="en-US" sz="3600" dirty="0">
                <a:solidFill>
                  <a:schemeClr val="bg1">
                    <a:lumMod val="65000"/>
                  </a:schemeClr>
                </a:solidFill>
                <a:latin typeface="楷体" panose="02010609060101010101" pitchFamily="49" charset="-122"/>
                <a:ea typeface="楷体" panose="02010609060101010101" pitchFamily="49" charset="-122"/>
                <a:cs typeface="+mn-ea"/>
                <a:sym typeface="+mn-lt"/>
              </a:rPr>
              <a:t>为什么要分块？</a:t>
            </a:r>
            <a:endParaRPr lang="zh-CN" altLang="en-US" sz="4400"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sp>
        <p:nvSpPr>
          <p:cNvPr id="3" name="文本框 2">
            <a:extLst>
              <a:ext uri="{FF2B5EF4-FFF2-40B4-BE49-F238E27FC236}">
                <a16:creationId xmlns:a16="http://schemas.microsoft.com/office/drawing/2014/main" id="{7A3D2853-111E-48A8-2B46-657BB849AC29}"/>
              </a:ext>
            </a:extLst>
          </p:cNvPr>
          <p:cNvSpPr txBox="1"/>
          <p:nvPr/>
        </p:nvSpPr>
        <p:spPr>
          <a:xfrm>
            <a:off x="92671" y="1096046"/>
            <a:ext cx="11355668" cy="2062103"/>
          </a:xfrm>
          <a:prstGeom prst="rect">
            <a:avLst/>
          </a:prstGeom>
          <a:noFill/>
        </p:spPr>
        <p:txBody>
          <a:bodyPr wrap="square">
            <a:spAutoFit/>
          </a:bodyPr>
          <a:lstStyle/>
          <a:p>
            <a:r>
              <a:rPr lang="zh-CN" altLang="en-US" sz="3200" dirty="0">
                <a:latin typeface="楷体" panose="02010609060101010101" pitchFamily="49" charset="-122"/>
                <a:ea typeface="楷体" panose="02010609060101010101" pitchFamily="49" charset="-122"/>
              </a:rPr>
              <a:t>分块</a:t>
            </a:r>
            <a:r>
              <a:rPr lang="en-US" altLang="zh-CN" sz="3200" dirty="0">
                <a:latin typeface="楷体" panose="02010609060101010101" pitchFamily="49" charset="-122"/>
                <a:ea typeface="楷体" panose="02010609060101010101" pitchFamily="49" charset="-122"/>
              </a:rPr>
              <a:t>vs</a:t>
            </a:r>
            <a:r>
              <a:rPr lang="zh-CN" altLang="en-US" sz="3200" dirty="0">
                <a:latin typeface="楷体" panose="02010609060101010101" pitchFamily="49" charset="-122"/>
                <a:ea typeface="楷体" panose="02010609060101010101" pitchFamily="49" charset="-122"/>
              </a:rPr>
              <a:t>朴素：</a:t>
            </a:r>
            <a:endParaRPr lang="en-US" altLang="zh-CN" sz="32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朴素版本有一个问题，是</a:t>
            </a:r>
            <a:r>
              <a:rPr lang="zh-CN" altLang="en-US" sz="2400" dirty="0">
                <a:solidFill>
                  <a:srgbClr val="C00000"/>
                </a:solidFill>
                <a:latin typeface="楷体" panose="02010609060101010101" pitchFamily="49" charset="-122"/>
                <a:ea typeface="楷体" panose="02010609060101010101" pitchFamily="49" charset="-122"/>
              </a:rPr>
              <a:t>面对大矩阵时性能明显下降</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当矩阵大到无法被缓存容纳时，</a:t>
            </a:r>
            <a:r>
              <a:rPr lang="zh-CN" altLang="en-US" sz="2400" dirty="0">
                <a:solidFill>
                  <a:srgbClr val="0070C0"/>
                </a:solidFill>
                <a:latin typeface="楷体" panose="02010609060101010101" pitchFamily="49" charset="-122"/>
                <a:ea typeface="楷体" panose="02010609060101010101" pitchFamily="49" charset="-122"/>
              </a:rPr>
              <a:t>遍历连续内存的各种优势就都消失了</a:t>
            </a:r>
            <a:r>
              <a:rPr lang="zh-CN" altLang="en-US" sz="2400" dirty="0">
                <a:latin typeface="楷体" panose="02010609060101010101" pitchFamily="49" charset="-122"/>
                <a:ea typeface="楷体" panose="02010609060101010101" pitchFamily="49" charset="-122"/>
              </a:rPr>
              <a:t>，朴素版本的性能会急剧下跌。</a:t>
            </a:r>
          </a:p>
        </p:txBody>
      </p:sp>
      <p:sp>
        <p:nvSpPr>
          <p:cNvPr id="9" name="文本框 8">
            <a:extLst>
              <a:ext uri="{FF2B5EF4-FFF2-40B4-BE49-F238E27FC236}">
                <a16:creationId xmlns:a16="http://schemas.microsoft.com/office/drawing/2014/main" id="{6B2EEE72-53A0-5C30-4903-15788332F40D}"/>
              </a:ext>
            </a:extLst>
          </p:cNvPr>
          <p:cNvSpPr txBox="1"/>
          <p:nvPr/>
        </p:nvSpPr>
        <p:spPr>
          <a:xfrm>
            <a:off x="92671" y="3328293"/>
            <a:ext cx="13011852" cy="3046988"/>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原因如下：</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朴素矩阵乘法访存时高速缓存缺失与矩阵大小和</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容量的关系：</a:t>
            </a: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1.Cache</a:t>
            </a:r>
            <a:r>
              <a:rPr lang="zh-CN" altLang="en-US" sz="2400" dirty="0">
                <a:latin typeface="楷体" panose="02010609060101010101" pitchFamily="49" charset="-122"/>
                <a:ea typeface="楷体" panose="02010609060101010101" pitchFamily="49" charset="-122"/>
              </a:rPr>
              <a:t>不变，矩阵越大</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→越难装进</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→缺失很多→命中率降低→多次访问主存→性能降低</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矩阵不变，</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越大</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→能装进</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→（利用好局部数据）→缺失很少→命中率提高→少次访问主存→性能提高</a:t>
            </a:r>
            <a:endParaRPr lang="en-US" altLang="zh-CN" sz="2400" dirty="0">
              <a:latin typeface="楷体" panose="02010609060101010101" pitchFamily="49" charset="-122"/>
              <a:ea typeface="楷体" panose="02010609060101010101" pitchFamily="49" charset="-122"/>
            </a:endParaRPr>
          </a:p>
        </p:txBody>
      </p:sp>
      <p:cxnSp>
        <p:nvCxnSpPr>
          <p:cNvPr id="4" name="直接连接符 3">
            <a:extLst>
              <a:ext uri="{FF2B5EF4-FFF2-40B4-BE49-F238E27FC236}">
                <a16:creationId xmlns:a16="http://schemas.microsoft.com/office/drawing/2014/main" id="{0E5D6FA1-C041-5121-380D-DB0F110FAC14}"/>
              </a:ext>
            </a:extLst>
          </p:cNvPr>
          <p:cNvCxnSpPr>
            <a:cxnSpLocks/>
          </p:cNvCxnSpPr>
          <p:nvPr/>
        </p:nvCxnSpPr>
        <p:spPr>
          <a:xfrm>
            <a:off x="-1" y="3256285"/>
            <a:ext cx="12858751"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BB695DCE-9079-03F4-A738-5792E489A5DA}"/>
              </a:ext>
            </a:extLst>
          </p:cNvPr>
          <p:cNvSpPr txBox="1"/>
          <p:nvPr/>
        </p:nvSpPr>
        <p:spPr>
          <a:xfrm>
            <a:off x="662183" y="220606"/>
            <a:ext cx="5551168"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mn-lt"/>
                <a:ea typeface="+mn-ea"/>
                <a:cs typeface="+mn-ea"/>
                <a:sym typeface="+mn-lt"/>
              </a:rPr>
              <a:t>“分块矩阵”计算法则</a:t>
            </a:r>
          </a:p>
        </p:txBody>
      </p:sp>
      <p:pic>
        <p:nvPicPr>
          <p:cNvPr id="6" name="图片 5">
            <a:extLst>
              <a:ext uri="{FF2B5EF4-FFF2-40B4-BE49-F238E27FC236}">
                <a16:creationId xmlns:a16="http://schemas.microsoft.com/office/drawing/2014/main" id="{B84736E1-56D6-FF7A-A3EE-23161D5EAE9E}"/>
              </a:ext>
            </a:extLst>
          </p:cNvPr>
          <p:cNvPicPr>
            <a:picLocks noChangeAspect="1"/>
          </p:cNvPicPr>
          <p:nvPr/>
        </p:nvPicPr>
        <p:blipFill>
          <a:blip r:embed="rId2"/>
          <a:stretch>
            <a:fillRect/>
          </a:stretch>
        </p:blipFill>
        <p:spPr>
          <a:xfrm>
            <a:off x="1028775" y="952029"/>
            <a:ext cx="10044648" cy="5172021"/>
          </a:xfrm>
          <a:prstGeom prst="rect">
            <a:avLst/>
          </a:prstGeom>
        </p:spPr>
      </p:pic>
    </p:spTree>
    <p:extLst>
      <p:ext uri="{BB962C8B-B14F-4D97-AF65-F5344CB8AC3E}">
        <p14:creationId xmlns:p14="http://schemas.microsoft.com/office/powerpoint/2010/main" val="183394578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FCF4BC-F9EE-A0F6-4241-16F2115ADC68}"/>
              </a:ext>
            </a:extLst>
          </p:cNvPr>
          <p:cNvSpPr txBox="1"/>
          <p:nvPr/>
        </p:nvSpPr>
        <p:spPr>
          <a:xfrm>
            <a:off x="596727" y="231949"/>
            <a:ext cx="6430878" cy="369332"/>
          </a:xfrm>
          <a:prstGeom prst="rect">
            <a:avLst/>
          </a:prstGeom>
          <a:noFill/>
        </p:spPr>
        <p:txBody>
          <a:bodyPr wrap="square">
            <a:spAutoFit/>
          </a:bodyPr>
          <a:lstStyle/>
          <a:p>
            <a:r>
              <a:rPr lang="zh-CN" altLang="en-US" sz="1800" dirty="0">
                <a:solidFill>
                  <a:schemeClr val="bg1">
                    <a:lumMod val="65000"/>
                  </a:schemeClr>
                </a:solidFill>
                <a:latin typeface="+mn-lt"/>
                <a:ea typeface="+mn-ea"/>
                <a:cs typeface="+mn-ea"/>
                <a:sym typeface="+mn-lt"/>
              </a:rPr>
              <a:t>不分块时</a:t>
            </a:r>
          </a:p>
        </p:txBody>
      </p:sp>
      <p:pic>
        <p:nvPicPr>
          <p:cNvPr id="6" name="图片 5">
            <a:extLst>
              <a:ext uri="{FF2B5EF4-FFF2-40B4-BE49-F238E27FC236}">
                <a16:creationId xmlns:a16="http://schemas.microsoft.com/office/drawing/2014/main" id="{E9DD4684-48C3-5811-B68A-768BA2B06DC6}"/>
              </a:ext>
            </a:extLst>
          </p:cNvPr>
          <p:cNvPicPr>
            <a:picLocks noChangeAspect="1"/>
          </p:cNvPicPr>
          <p:nvPr/>
        </p:nvPicPr>
        <p:blipFill>
          <a:blip r:embed="rId2"/>
          <a:stretch>
            <a:fillRect/>
          </a:stretch>
        </p:blipFill>
        <p:spPr>
          <a:xfrm>
            <a:off x="452711" y="808013"/>
            <a:ext cx="4011725" cy="1584176"/>
          </a:xfrm>
          <a:prstGeom prst="rect">
            <a:avLst/>
          </a:prstGeom>
        </p:spPr>
      </p:pic>
      <p:pic>
        <p:nvPicPr>
          <p:cNvPr id="10" name="图片 9">
            <a:extLst>
              <a:ext uri="{FF2B5EF4-FFF2-40B4-BE49-F238E27FC236}">
                <a16:creationId xmlns:a16="http://schemas.microsoft.com/office/drawing/2014/main" id="{AF8E7415-51B1-2DEF-532F-C429D3E89B29}"/>
              </a:ext>
            </a:extLst>
          </p:cNvPr>
          <p:cNvPicPr>
            <a:picLocks noChangeAspect="1"/>
          </p:cNvPicPr>
          <p:nvPr/>
        </p:nvPicPr>
        <p:blipFill>
          <a:blip r:embed="rId3"/>
          <a:stretch>
            <a:fillRect/>
          </a:stretch>
        </p:blipFill>
        <p:spPr>
          <a:xfrm>
            <a:off x="5935920" y="518396"/>
            <a:ext cx="4605030" cy="3027505"/>
          </a:xfrm>
          <a:prstGeom prst="rect">
            <a:avLst/>
          </a:prstGeom>
        </p:spPr>
      </p:pic>
      <p:pic>
        <p:nvPicPr>
          <p:cNvPr id="12" name="图片 11">
            <a:extLst>
              <a:ext uri="{FF2B5EF4-FFF2-40B4-BE49-F238E27FC236}">
                <a16:creationId xmlns:a16="http://schemas.microsoft.com/office/drawing/2014/main" id="{91832DC1-64A8-41A5-94BD-36C6DCC8BEBB}"/>
              </a:ext>
            </a:extLst>
          </p:cNvPr>
          <p:cNvPicPr>
            <a:picLocks noChangeAspect="1"/>
          </p:cNvPicPr>
          <p:nvPr/>
        </p:nvPicPr>
        <p:blipFill>
          <a:blip r:embed="rId4"/>
          <a:stretch>
            <a:fillRect/>
          </a:stretch>
        </p:blipFill>
        <p:spPr>
          <a:xfrm>
            <a:off x="694378" y="4208478"/>
            <a:ext cx="3614337" cy="951674"/>
          </a:xfrm>
          <a:prstGeom prst="rect">
            <a:avLst/>
          </a:prstGeom>
        </p:spPr>
      </p:pic>
      <p:pic>
        <p:nvPicPr>
          <p:cNvPr id="14" name="图片 13">
            <a:extLst>
              <a:ext uri="{FF2B5EF4-FFF2-40B4-BE49-F238E27FC236}">
                <a16:creationId xmlns:a16="http://schemas.microsoft.com/office/drawing/2014/main" id="{12C50A8E-96AA-480A-1989-82C7FBCB4738}"/>
              </a:ext>
            </a:extLst>
          </p:cNvPr>
          <p:cNvPicPr>
            <a:picLocks noChangeAspect="1"/>
          </p:cNvPicPr>
          <p:nvPr/>
        </p:nvPicPr>
        <p:blipFill>
          <a:blip r:embed="rId5"/>
          <a:stretch>
            <a:fillRect/>
          </a:stretch>
        </p:blipFill>
        <p:spPr>
          <a:xfrm>
            <a:off x="5493271" y="3904311"/>
            <a:ext cx="5903294" cy="2333861"/>
          </a:xfrm>
          <a:prstGeom prst="rect">
            <a:avLst/>
          </a:prstGeom>
        </p:spPr>
      </p:pic>
      <p:pic>
        <p:nvPicPr>
          <p:cNvPr id="16" name="图片 15">
            <a:extLst>
              <a:ext uri="{FF2B5EF4-FFF2-40B4-BE49-F238E27FC236}">
                <a16:creationId xmlns:a16="http://schemas.microsoft.com/office/drawing/2014/main" id="{33DCE33D-3906-CCC1-B3A9-B597A16DE108}"/>
              </a:ext>
            </a:extLst>
          </p:cNvPr>
          <p:cNvPicPr>
            <a:picLocks noChangeAspect="1"/>
          </p:cNvPicPr>
          <p:nvPr/>
        </p:nvPicPr>
        <p:blipFill>
          <a:blip r:embed="rId6"/>
          <a:stretch>
            <a:fillRect/>
          </a:stretch>
        </p:blipFill>
        <p:spPr>
          <a:xfrm>
            <a:off x="1040587" y="5472963"/>
            <a:ext cx="2934329" cy="951674"/>
          </a:xfrm>
          <a:prstGeom prst="rect">
            <a:avLst/>
          </a:prstGeom>
        </p:spPr>
      </p:pic>
      <p:pic>
        <p:nvPicPr>
          <p:cNvPr id="18" name="图片 17">
            <a:extLst>
              <a:ext uri="{FF2B5EF4-FFF2-40B4-BE49-F238E27FC236}">
                <a16:creationId xmlns:a16="http://schemas.microsoft.com/office/drawing/2014/main" id="{61591503-EEB9-A398-CE91-1F1FB383F67A}"/>
              </a:ext>
            </a:extLst>
          </p:cNvPr>
          <p:cNvPicPr>
            <a:picLocks noChangeAspect="1"/>
          </p:cNvPicPr>
          <p:nvPr/>
        </p:nvPicPr>
        <p:blipFill>
          <a:blip r:embed="rId7"/>
          <a:stretch>
            <a:fillRect/>
          </a:stretch>
        </p:blipFill>
        <p:spPr>
          <a:xfrm>
            <a:off x="849389" y="2839807"/>
            <a:ext cx="3448100" cy="1060058"/>
          </a:xfrm>
          <a:prstGeom prst="rect">
            <a:avLst/>
          </a:prstGeom>
        </p:spPr>
      </p:pic>
    </p:spTree>
    <p:extLst>
      <p:ext uri="{BB962C8B-B14F-4D97-AF65-F5344CB8AC3E}">
        <p14:creationId xmlns:p14="http://schemas.microsoft.com/office/powerpoint/2010/main" val="36450651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FCF4BC-F9EE-A0F6-4241-16F2115ADC68}"/>
              </a:ext>
            </a:extLst>
          </p:cNvPr>
          <p:cNvSpPr txBox="1"/>
          <p:nvPr/>
        </p:nvSpPr>
        <p:spPr>
          <a:xfrm>
            <a:off x="596727" y="231949"/>
            <a:ext cx="6430878" cy="369332"/>
          </a:xfrm>
          <a:prstGeom prst="rect">
            <a:avLst/>
          </a:prstGeom>
          <a:noFill/>
        </p:spPr>
        <p:txBody>
          <a:bodyPr wrap="square">
            <a:spAutoFit/>
          </a:bodyPr>
          <a:lstStyle/>
          <a:p>
            <a:r>
              <a:rPr lang="zh-CN" altLang="en-US" sz="1800" dirty="0">
                <a:solidFill>
                  <a:schemeClr val="bg1">
                    <a:lumMod val="65000"/>
                  </a:schemeClr>
                </a:solidFill>
                <a:latin typeface="+mn-lt"/>
                <a:ea typeface="+mn-ea"/>
                <a:cs typeface="+mn-ea"/>
                <a:sym typeface="+mn-lt"/>
              </a:rPr>
              <a:t>分块时</a:t>
            </a:r>
          </a:p>
        </p:txBody>
      </p:sp>
      <p:pic>
        <p:nvPicPr>
          <p:cNvPr id="3" name="图片 2">
            <a:extLst>
              <a:ext uri="{FF2B5EF4-FFF2-40B4-BE49-F238E27FC236}">
                <a16:creationId xmlns:a16="http://schemas.microsoft.com/office/drawing/2014/main" id="{2D522757-1E37-B95F-B922-AAD4F2AA8ACA}"/>
              </a:ext>
            </a:extLst>
          </p:cNvPr>
          <p:cNvPicPr>
            <a:picLocks noChangeAspect="1"/>
          </p:cNvPicPr>
          <p:nvPr/>
        </p:nvPicPr>
        <p:blipFill>
          <a:blip r:embed="rId2"/>
          <a:stretch>
            <a:fillRect/>
          </a:stretch>
        </p:blipFill>
        <p:spPr>
          <a:xfrm>
            <a:off x="1722193" y="2383996"/>
            <a:ext cx="3580952" cy="1552381"/>
          </a:xfrm>
          <a:prstGeom prst="rect">
            <a:avLst/>
          </a:prstGeom>
        </p:spPr>
      </p:pic>
      <p:pic>
        <p:nvPicPr>
          <p:cNvPr id="7" name="图片 6">
            <a:extLst>
              <a:ext uri="{FF2B5EF4-FFF2-40B4-BE49-F238E27FC236}">
                <a16:creationId xmlns:a16="http://schemas.microsoft.com/office/drawing/2014/main" id="{BFBCCB69-8441-83C7-CE3B-3D365EC1608E}"/>
              </a:ext>
            </a:extLst>
          </p:cNvPr>
          <p:cNvPicPr>
            <a:picLocks noChangeAspect="1"/>
          </p:cNvPicPr>
          <p:nvPr/>
        </p:nvPicPr>
        <p:blipFill>
          <a:blip r:embed="rId3"/>
          <a:stretch>
            <a:fillRect/>
          </a:stretch>
        </p:blipFill>
        <p:spPr>
          <a:xfrm>
            <a:off x="1217431" y="823461"/>
            <a:ext cx="4590476" cy="1238095"/>
          </a:xfrm>
          <a:prstGeom prst="rect">
            <a:avLst/>
          </a:prstGeom>
        </p:spPr>
      </p:pic>
      <p:pic>
        <p:nvPicPr>
          <p:cNvPr id="9" name="图片 8">
            <a:extLst>
              <a:ext uri="{FF2B5EF4-FFF2-40B4-BE49-F238E27FC236}">
                <a16:creationId xmlns:a16="http://schemas.microsoft.com/office/drawing/2014/main" id="{D729328C-928F-635E-5B63-7A61445F5BB5}"/>
              </a:ext>
            </a:extLst>
          </p:cNvPr>
          <p:cNvPicPr>
            <a:picLocks noChangeAspect="1"/>
          </p:cNvPicPr>
          <p:nvPr/>
        </p:nvPicPr>
        <p:blipFill>
          <a:blip r:embed="rId4"/>
          <a:stretch>
            <a:fillRect/>
          </a:stretch>
        </p:blipFill>
        <p:spPr>
          <a:xfrm>
            <a:off x="6664524" y="492452"/>
            <a:ext cx="4824536" cy="3296530"/>
          </a:xfrm>
          <a:prstGeom prst="rect">
            <a:avLst/>
          </a:prstGeom>
        </p:spPr>
      </p:pic>
      <p:pic>
        <p:nvPicPr>
          <p:cNvPr id="13" name="图片 12">
            <a:extLst>
              <a:ext uri="{FF2B5EF4-FFF2-40B4-BE49-F238E27FC236}">
                <a16:creationId xmlns:a16="http://schemas.microsoft.com/office/drawing/2014/main" id="{2594F407-08C7-7900-3B80-12DEC31CDF3A}"/>
              </a:ext>
            </a:extLst>
          </p:cNvPr>
          <p:cNvPicPr>
            <a:picLocks noChangeAspect="1"/>
          </p:cNvPicPr>
          <p:nvPr/>
        </p:nvPicPr>
        <p:blipFill>
          <a:blip r:embed="rId5"/>
          <a:stretch>
            <a:fillRect/>
          </a:stretch>
        </p:blipFill>
        <p:spPr>
          <a:xfrm>
            <a:off x="1741765" y="4258818"/>
            <a:ext cx="3209524" cy="1980952"/>
          </a:xfrm>
          <a:prstGeom prst="rect">
            <a:avLst/>
          </a:prstGeom>
        </p:spPr>
      </p:pic>
      <p:pic>
        <p:nvPicPr>
          <p:cNvPr id="17" name="图片 16">
            <a:extLst>
              <a:ext uri="{FF2B5EF4-FFF2-40B4-BE49-F238E27FC236}">
                <a16:creationId xmlns:a16="http://schemas.microsoft.com/office/drawing/2014/main" id="{FC3A01E6-5EF3-CFB7-F5AD-E8AE92B78683}"/>
              </a:ext>
            </a:extLst>
          </p:cNvPr>
          <p:cNvPicPr>
            <a:picLocks noChangeAspect="1"/>
          </p:cNvPicPr>
          <p:nvPr/>
        </p:nvPicPr>
        <p:blipFill>
          <a:blip r:embed="rId6"/>
          <a:stretch>
            <a:fillRect/>
          </a:stretch>
        </p:blipFill>
        <p:spPr>
          <a:xfrm>
            <a:off x="6933431" y="4049485"/>
            <a:ext cx="5294834" cy="2793146"/>
          </a:xfrm>
          <a:prstGeom prst="rect">
            <a:avLst/>
          </a:prstGeom>
        </p:spPr>
      </p:pic>
    </p:spTree>
    <p:extLst>
      <p:ext uri="{BB962C8B-B14F-4D97-AF65-F5344CB8AC3E}">
        <p14:creationId xmlns:p14="http://schemas.microsoft.com/office/powerpoint/2010/main" val="14229047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8"/>
          <p:cNvSpPr txBox="1"/>
          <p:nvPr/>
        </p:nvSpPr>
        <p:spPr>
          <a:xfrm>
            <a:off x="662183" y="220606"/>
            <a:ext cx="11383816"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楷体" panose="02010609060101010101" pitchFamily="49" charset="-122"/>
                <a:ea typeface="楷体" panose="02010609060101010101" pitchFamily="49" charset="-122"/>
                <a:cs typeface="+mn-ea"/>
                <a:sym typeface="+mn-lt"/>
              </a:rPr>
              <a:t>什么时候分块才好？</a:t>
            </a:r>
          </a:p>
        </p:txBody>
      </p:sp>
      <p:sp>
        <p:nvSpPr>
          <p:cNvPr id="37" name="任意多边形: 形状 36"/>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sp>
        <p:nvSpPr>
          <p:cNvPr id="38" name="任意多边形: 形状 37"/>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sp>
        <p:nvSpPr>
          <p:cNvPr id="13" name="文本框 12">
            <a:extLst>
              <a:ext uri="{FF2B5EF4-FFF2-40B4-BE49-F238E27FC236}">
                <a16:creationId xmlns:a16="http://schemas.microsoft.com/office/drawing/2014/main" id="{6470A268-E54C-23E1-709A-BA2DBCC282A2}"/>
              </a:ext>
            </a:extLst>
          </p:cNvPr>
          <p:cNvSpPr txBox="1"/>
          <p:nvPr/>
        </p:nvSpPr>
        <p:spPr>
          <a:xfrm>
            <a:off x="4341143" y="2073195"/>
            <a:ext cx="8613676" cy="1508105"/>
          </a:xfrm>
          <a:prstGeom prst="rect">
            <a:avLst/>
          </a:prstGeom>
          <a:noFill/>
        </p:spPr>
        <p:txBody>
          <a:bodyPr wrap="square">
            <a:spAutoFit/>
          </a:bodyPr>
          <a:lstStyle/>
          <a:p>
            <a:r>
              <a:rPr lang="zh-CN" altLang="en-US" sz="3600" dirty="0">
                <a:latin typeface="楷体" panose="02010609060101010101" pitchFamily="49" charset="-122"/>
                <a:ea typeface="楷体" panose="02010609060101010101" pitchFamily="49" charset="-122"/>
              </a:rPr>
              <a:t>现象：</a:t>
            </a:r>
          </a:p>
          <a:p>
            <a:pPr marL="285750" indent="-285750">
              <a:buFont typeface="Arial" panose="020B0604020202020204" pitchFamily="34" charset="0"/>
              <a:buChar char="•"/>
            </a:pPr>
            <a:r>
              <a:rPr lang="zh-CN" altLang="en-US" sz="2800" dirty="0">
                <a:solidFill>
                  <a:srgbClr val="C00000"/>
                </a:solidFill>
                <a:latin typeface="楷体" panose="02010609060101010101" pitchFamily="49" charset="-122"/>
                <a:ea typeface="楷体" panose="02010609060101010101" pitchFamily="49" charset="-122"/>
              </a:rPr>
              <a:t>在矩阵小于 </a:t>
            </a:r>
            <a:r>
              <a:rPr lang="en-US" altLang="zh-CN" sz="2800" dirty="0">
                <a:solidFill>
                  <a:srgbClr val="C00000"/>
                </a:solidFill>
                <a:latin typeface="楷体" panose="02010609060101010101" pitchFamily="49" charset="-122"/>
                <a:ea typeface="楷体" panose="02010609060101010101" pitchFamily="49" charset="-122"/>
              </a:rPr>
              <a:t>L1</a:t>
            </a:r>
            <a:r>
              <a:rPr lang="zh-CN" altLang="en-US" sz="2800" dirty="0">
                <a:solidFill>
                  <a:srgbClr val="C00000"/>
                </a:solidFill>
                <a:latin typeface="楷体" panose="02010609060101010101" pitchFamily="49" charset="-122"/>
                <a:ea typeface="楷体" panose="02010609060101010101" pitchFamily="49" charset="-122"/>
              </a:rPr>
              <a:t>缓存的时候的时候，分块比不分块慢</a:t>
            </a:r>
          </a:p>
          <a:p>
            <a:pPr marL="285750" indent="-285750">
              <a:buFont typeface="Arial" panose="020B0604020202020204" pitchFamily="34" charset="0"/>
              <a:buChar char="•"/>
            </a:pPr>
            <a:r>
              <a:rPr lang="zh-CN" altLang="en-US" sz="2800" dirty="0">
                <a:solidFill>
                  <a:srgbClr val="C00000"/>
                </a:solidFill>
                <a:latin typeface="楷体" panose="02010609060101010101" pitchFamily="49" charset="-122"/>
                <a:ea typeface="楷体" panose="02010609060101010101" pitchFamily="49" charset="-122"/>
              </a:rPr>
              <a:t>在矩阵大于 </a:t>
            </a:r>
            <a:r>
              <a:rPr lang="en-US" altLang="zh-CN" sz="2800" dirty="0">
                <a:solidFill>
                  <a:srgbClr val="C00000"/>
                </a:solidFill>
                <a:latin typeface="楷体" panose="02010609060101010101" pitchFamily="49" charset="-122"/>
                <a:ea typeface="楷体" panose="02010609060101010101" pitchFamily="49" charset="-122"/>
              </a:rPr>
              <a:t>L1</a:t>
            </a:r>
            <a:r>
              <a:rPr lang="zh-CN" altLang="en-US" sz="2800" dirty="0">
                <a:solidFill>
                  <a:srgbClr val="C00000"/>
                </a:solidFill>
                <a:latin typeface="楷体" panose="02010609060101010101" pitchFamily="49" charset="-122"/>
                <a:ea typeface="楷体" panose="02010609060101010101" pitchFamily="49" charset="-122"/>
              </a:rPr>
              <a:t>缓存的时候的时候，分块比不分块快</a:t>
            </a:r>
          </a:p>
        </p:txBody>
      </p:sp>
      <p:sp>
        <p:nvSpPr>
          <p:cNvPr id="33" name="文本框 32">
            <a:extLst>
              <a:ext uri="{FF2B5EF4-FFF2-40B4-BE49-F238E27FC236}">
                <a16:creationId xmlns:a16="http://schemas.microsoft.com/office/drawing/2014/main" id="{5F31E9F8-1474-8BE8-ABED-6DFB1DC0FC8B}"/>
              </a:ext>
            </a:extLst>
          </p:cNvPr>
          <p:cNvSpPr txBox="1"/>
          <p:nvPr/>
        </p:nvSpPr>
        <p:spPr>
          <a:xfrm>
            <a:off x="0" y="4378227"/>
            <a:ext cx="12858750" cy="2308324"/>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具体分析如下：</a:t>
            </a:r>
          </a:p>
          <a:p>
            <a:pPr marL="285750" indent="-28575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在矩阵大小 ＜ </a:t>
            </a:r>
            <a:r>
              <a:rPr lang="en-US" altLang="zh-CN" sz="2400" dirty="0">
                <a:latin typeface="楷体" panose="02010609060101010101" pitchFamily="49" charset="-122"/>
                <a:ea typeface="楷体" panose="02010609060101010101" pitchFamily="49" charset="-122"/>
              </a:rPr>
              <a:t>L1</a:t>
            </a:r>
            <a:r>
              <a:rPr lang="zh-CN" altLang="en-US" sz="2400" dirty="0">
                <a:latin typeface="楷体" panose="02010609060101010101" pitchFamily="49" charset="-122"/>
                <a:ea typeface="楷体" panose="02010609060101010101" pitchFamily="49" charset="-122"/>
              </a:rPr>
              <a:t>缓存的时候的时候，矩阵可以完全装到</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中，所以</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种方法速度差不多，但是由于分块有多余的函数调用开销，所以分块会比不分块慢些。</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在矩阵大小＞</a:t>
            </a:r>
            <a:r>
              <a:rPr lang="en-US" altLang="zh-CN" sz="2400" dirty="0">
                <a:latin typeface="楷体" panose="02010609060101010101" pitchFamily="49" charset="-122"/>
                <a:ea typeface="楷体" panose="02010609060101010101" pitchFamily="49" charset="-122"/>
              </a:rPr>
              <a:t>L1</a:t>
            </a:r>
            <a:r>
              <a:rPr lang="zh-CN" altLang="en-US" sz="2400" dirty="0">
                <a:latin typeface="楷体" panose="02010609060101010101" pitchFamily="49" charset="-122"/>
                <a:ea typeface="楷体" panose="02010609060101010101" pitchFamily="49" charset="-122"/>
              </a:rPr>
              <a:t>缓存的时候的时候，不分块矩阵没法完全。装进</a:t>
            </a:r>
            <a:r>
              <a:rPr lang="en-US" altLang="zh-CN" sz="2400" dirty="0">
                <a:latin typeface="楷体" panose="02010609060101010101" pitchFamily="49" charset="-122"/>
                <a:ea typeface="楷体" panose="02010609060101010101" pitchFamily="49" charset="-122"/>
              </a:rPr>
              <a:t>L1</a:t>
            </a:r>
            <a:r>
              <a:rPr lang="zh-CN" altLang="en-US" sz="2400" dirty="0">
                <a:latin typeface="楷体" panose="02010609060101010101" pitchFamily="49" charset="-122"/>
                <a:ea typeface="楷体" panose="02010609060101010101" pitchFamily="49" charset="-122"/>
              </a:rPr>
              <a:t>缓存中，而分块矩阵可以装进</a:t>
            </a:r>
            <a:r>
              <a:rPr lang="en-US" altLang="zh-CN" sz="2400" dirty="0">
                <a:latin typeface="楷体" panose="02010609060101010101" pitchFamily="49" charset="-122"/>
                <a:ea typeface="楷体" panose="02010609060101010101" pitchFamily="49" charset="-122"/>
              </a:rPr>
              <a:t>L1</a:t>
            </a:r>
            <a:r>
              <a:rPr lang="zh-CN" altLang="en-US" sz="2400" dirty="0">
                <a:latin typeface="楷体" panose="02010609060101010101" pitchFamily="49" charset="-122"/>
                <a:ea typeface="楷体" panose="02010609060101010101" pitchFamily="49" charset="-122"/>
              </a:rPr>
              <a:t>缓存中，所以不分块矩阵乘法会比分块矩阵乘法慢</a:t>
            </a:r>
          </a:p>
        </p:txBody>
      </p:sp>
      <p:pic>
        <p:nvPicPr>
          <p:cNvPr id="4" name="图片 3">
            <a:extLst>
              <a:ext uri="{FF2B5EF4-FFF2-40B4-BE49-F238E27FC236}">
                <a16:creationId xmlns:a16="http://schemas.microsoft.com/office/drawing/2014/main" id="{E28B2E79-8833-4B07-EF7F-082380D5D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99" y="963738"/>
            <a:ext cx="2833442" cy="3245279"/>
          </a:xfrm>
          <a:prstGeom prst="rect">
            <a:avLst/>
          </a:prstGeom>
        </p:spPr>
      </p:pic>
      <p:sp>
        <p:nvSpPr>
          <p:cNvPr id="5" name="文本框 4">
            <a:extLst>
              <a:ext uri="{FF2B5EF4-FFF2-40B4-BE49-F238E27FC236}">
                <a16:creationId xmlns:a16="http://schemas.microsoft.com/office/drawing/2014/main" id="{88935741-A289-76C5-B46C-07239317F104}"/>
              </a:ext>
            </a:extLst>
          </p:cNvPr>
          <p:cNvSpPr txBox="1"/>
          <p:nvPr/>
        </p:nvSpPr>
        <p:spPr>
          <a:xfrm>
            <a:off x="2307249" y="1528093"/>
            <a:ext cx="1656184" cy="646331"/>
          </a:xfrm>
          <a:prstGeom prst="rect">
            <a:avLst/>
          </a:prstGeom>
          <a:noFill/>
        </p:spPr>
        <p:txBody>
          <a:bodyPr wrap="square" rtlCol="0">
            <a:spAutoFit/>
          </a:bodyPr>
          <a:lstStyle/>
          <a:p>
            <a:r>
              <a:rPr lang="zh-CN" altLang="en-US" dirty="0">
                <a:solidFill>
                  <a:srgbClr val="0070C0"/>
                </a:solidFill>
                <a:latin typeface="楷体" panose="02010609060101010101" pitchFamily="49" charset="-122"/>
                <a:ea typeface="楷体" panose="02010609060101010101" pitchFamily="49" charset="-122"/>
              </a:rPr>
              <a:t>（每个电脑的都不太一样）</a:t>
            </a:r>
          </a:p>
        </p:txBody>
      </p:sp>
      <p:cxnSp>
        <p:nvCxnSpPr>
          <p:cNvPr id="2" name="直接连接符 1">
            <a:extLst>
              <a:ext uri="{FF2B5EF4-FFF2-40B4-BE49-F238E27FC236}">
                <a16:creationId xmlns:a16="http://schemas.microsoft.com/office/drawing/2014/main" id="{840FA5E8-820F-31F8-A85D-337574BC0DC2}"/>
              </a:ext>
            </a:extLst>
          </p:cNvPr>
          <p:cNvCxnSpPr>
            <a:cxnSpLocks/>
          </p:cNvCxnSpPr>
          <p:nvPr/>
        </p:nvCxnSpPr>
        <p:spPr>
          <a:xfrm>
            <a:off x="-1" y="4336405"/>
            <a:ext cx="12858751"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589942" y="408924"/>
            <a:ext cx="11095784"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楷体" panose="02010609060101010101" pitchFamily="49" charset="-122"/>
                <a:ea typeface="楷体" panose="02010609060101010101" pitchFamily="49" charset="-122"/>
                <a:cs typeface="+mn-ea"/>
                <a:sym typeface="+mn-lt"/>
              </a:rPr>
              <a:t>当矩阵大小足够大，块的大小如何选择？</a:t>
            </a:r>
          </a:p>
        </p:txBody>
      </p:sp>
      <p:sp>
        <p:nvSpPr>
          <p:cNvPr id="18" name="任意多边形: 形状 1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sp>
        <p:nvSpPr>
          <p:cNvPr id="19" name="任意多边形: 形状 1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pic>
        <p:nvPicPr>
          <p:cNvPr id="2050" name="Picture 2">
            <a:extLst>
              <a:ext uri="{FF2B5EF4-FFF2-40B4-BE49-F238E27FC236}">
                <a16:creationId xmlns:a16="http://schemas.microsoft.com/office/drawing/2014/main" id="{BF81C18A-E88B-2425-7E10-299ED54B0A8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487" y="2496572"/>
            <a:ext cx="5567069"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70697C4-C485-C0E1-E6A4-E28B71E123B1}"/>
              </a:ext>
            </a:extLst>
          </p:cNvPr>
          <p:cNvSpPr txBox="1"/>
          <p:nvPr/>
        </p:nvSpPr>
        <p:spPr>
          <a:xfrm>
            <a:off x="109487" y="1135678"/>
            <a:ext cx="12872615" cy="830997"/>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如下图，矩阵大小固定为1024*1024（足够大）</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（横坐标代表分块的大小，纵坐标代表矩阵乘法的时间）</a:t>
            </a:r>
          </a:p>
        </p:txBody>
      </p:sp>
      <p:sp>
        <p:nvSpPr>
          <p:cNvPr id="7" name="文本框 6">
            <a:extLst>
              <a:ext uri="{FF2B5EF4-FFF2-40B4-BE49-F238E27FC236}">
                <a16:creationId xmlns:a16="http://schemas.microsoft.com/office/drawing/2014/main" id="{C9619FC6-AE29-6846-F57E-159A91AFD450}"/>
              </a:ext>
            </a:extLst>
          </p:cNvPr>
          <p:cNvSpPr txBox="1"/>
          <p:nvPr/>
        </p:nvSpPr>
        <p:spPr>
          <a:xfrm>
            <a:off x="5709295" y="2194455"/>
            <a:ext cx="7149455" cy="4893647"/>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现象：</a:t>
            </a:r>
          </a:p>
          <a:p>
            <a:pPr marL="342900" indent="-342900">
              <a:buFont typeface="Arial" panose="020B0604020202020204" pitchFamily="34" charset="0"/>
              <a:buChar char="•"/>
            </a:pPr>
            <a:r>
              <a:rPr lang="zh-CN" altLang="en-US" sz="2400" dirty="0">
                <a:solidFill>
                  <a:srgbClr val="C00000"/>
                </a:solidFill>
                <a:latin typeface="楷体" panose="02010609060101010101" pitchFamily="49" charset="-122"/>
                <a:ea typeface="楷体" panose="02010609060101010101" pitchFamily="49" charset="-122"/>
              </a:rPr>
              <a:t>分块大小在</a:t>
            </a:r>
            <a:r>
              <a:rPr lang="en-US" altLang="zh-CN" sz="2400" dirty="0">
                <a:solidFill>
                  <a:srgbClr val="C00000"/>
                </a:solidFill>
                <a:latin typeface="楷体" panose="02010609060101010101" pitchFamily="49" charset="-122"/>
                <a:ea typeface="楷体" panose="02010609060101010101" pitchFamily="49" charset="-122"/>
              </a:rPr>
              <a:t>100</a:t>
            </a:r>
            <a:r>
              <a:rPr lang="zh-CN" altLang="en-US" sz="2400" dirty="0">
                <a:solidFill>
                  <a:srgbClr val="C00000"/>
                </a:solidFill>
                <a:latin typeface="楷体" panose="02010609060101010101" pitchFamily="49" charset="-122"/>
                <a:ea typeface="楷体" panose="02010609060101010101" pitchFamily="49" charset="-122"/>
              </a:rPr>
              <a:t>以内，矩阵乘法的时间差不多</a:t>
            </a:r>
            <a:endParaRPr lang="en-US" altLang="zh-CN" sz="2400" dirty="0">
              <a:solidFill>
                <a:srgbClr val="C00000"/>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a:solidFill>
                  <a:srgbClr val="C00000"/>
                </a:solidFill>
                <a:latin typeface="楷体" panose="02010609060101010101" pitchFamily="49" charset="-122"/>
                <a:ea typeface="楷体" panose="02010609060101010101" pitchFamily="49" charset="-122"/>
              </a:rPr>
              <a:t>分块大小超过</a:t>
            </a:r>
            <a:r>
              <a:rPr lang="en-US" altLang="zh-CN" sz="2400" dirty="0">
                <a:solidFill>
                  <a:srgbClr val="C00000"/>
                </a:solidFill>
                <a:latin typeface="楷体" panose="02010609060101010101" pitchFamily="49" charset="-122"/>
                <a:ea typeface="楷体" panose="02010609060101010101" pitchFamily="49" charset="-122"/>
              </a:rPr>
              <a:t>100</a:t>
            </a:r>
            <a:r>
              <a:rPr lang="zh-CN" altLang="en-US" sz="2400" dirty="0">
                <a:solidFill>
                  <a:srgbClr val="C00000"/>
                </a:solidFill>
                <a:latin typeface="楷体" panose="02010609060101010101" pitchFamily="49" charset="-122"/>
                <a:ea typeface="楷体" panose="02010609060101010101" pitchFamily="49" charset="-122"/>
              </a:rPr>
              <a:t>以后，矩阵乘法的时间明显变长</a:t>
            </a:r>
          </a:p>
          <a:p>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分析：</a:t>
            </a:r>
          </a:p>
          <a:p>
            <a:r>
              <a:rPr lang="zh-CN" altLang="en-US" sz="2400" dirty="0">
                <a:latin typeface="楷体" panose="02010609060101010101" pitchFamily="49" charset="-122"/>
                <a:ea typeface="楷体" panose="02010609060101010101" pitchFamily="49" charset="-122"/>
              </a:rPr>
              <a:t>图中的分块大小都是可以装进</a:t>
            </a:r>
            <a:r>
              <a:rPr lang="en-US" altLang="zh-CN" sz="2400" dirty="0">
                <a:latin typeface="楷体" panose="02010609060101010101" pitchFamily="49" charset="-122"/>
                <a:ea typeface="楷体" panose="02010609060101010101" pitchFamily="49" charset="-122"/>
              </a:rPr>
              <a:t>L1</a:t>
            </a:r>
            <a:r>
              <a:rPr lang="zh-CN" altLang="en-US" sz="2400" dirty="0">
                <a:latin typeface="楷体" panose="02010609060101010101" pitchFamily="49" charset="-122"/>
                <a:ea typeface="楷体" panose="02010609060101010101" pitchFamily="49" charset="-122"/>
              </a:rPr>
              <a:t>缓存的，但不同的分块大小仍然会有差异，原因是即便数据可以装进</a:t>
            </a:r>
            <a:r>
              <a:rPr lang="en-US" altLang="zh-CN" sz="2400" dirty="0">
                <a:latin typeface="楷体" panose="02010609060101010101" pitchFamily="49" charset="-122"/>
                <a:ea typeface="楷体" panose="02010609060101010101" pitchFamily="49" charset="-122"/>
              </a:rPr>
              <a:t>L1</a:t>
            </a:r>
            <a:r>
              <a:rPr lang="zh-CN" altLang="en-US" sz="2400" dirty="0">
                <a:latin typeface="楷体" panose="02010609060101010101" pitchFamily="49" charset="-122"/>
                <a:ea typeface="楷体" panose="02010609060101010101" pitchFamily="49" charset="-122"/>
              </a:rPr>
              <a:t>缓存中，但因块的大小不同，</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命中的效率也会有所不同</a:t>
            </a:r>
          </a:p>
          <a:p>
            <a:pPr marL="285750" indent="-28575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当分块大小在比较小的时候，</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命中的时间基本差不多，所以矩阵乘法的时间差不多</a:t>
            </a:r>
          </a:p>
          <a:p>
            <a:pPr marL="285750" indent="-28575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当分块大小越来越大的时候，</a:t>
            </a:r>
            <a:r>
              <a:rPr lang="en-US" altLang="zh-CN" sz="2400" dirty="0">
                <a:latin typeface="楷体" panose="02010609060101010101" pitchFamily="49" charset="-122"/>
                <a:ea typeface="楷体" panose="02010609060101010101" pitchFamily="49" charset="-122"/>
              </a:rPr>
              <a:t>Cache</a:t>
            </a:r>
            <a:r>
              <a:rPr lang="zh-CN" altLang="en-US" sz="2400" dirty="0">
                <a:latin typeface="楷体" panose="02010609060101010101" pitchFamily="49" charset="-122"/>
                <a:ea typeface="楷体" panose="02010609060101010101" pitchFamily="49" charset="-122"/>
              </a:rPr>
              <a:t>命中的时间变长，所以矩阵乘法时间会变逐渐变慢</a:t>
            </a:r>
          </a:p>
        </p:txBody>
      </p:sp>
      <p:sp>
        <p:nvSpPr>
          <p:cNvPr id="2" name="文本框 1">
            <a:extLst>
              <a:ext uri="{FF2B5EF4-FFF2-40B4-BE49-F238E27FC236}">
                <a16:creationId xmlns:a16="http://schemas.microsoft.com/office/drawing/2014/main" id="{C92C5420-1844-9507-7BDD-39995F2290F9}"/>
              </a:ext>
            </a:extLst>
          </p:cNvPr>
          <p:cNvSpPr txBox="1"/>
          <p:nvPr/>
        </p:nvSpPr>
        <p:spPr>
          <a:xfrm>
            <a:off x="52975" y="3305210"/>
            <a:ext cx="308695" cy="1754326"/>
          </a:xfrm>
          <a:prstGeom prst="rect">
            <a:avLst/>
          </a:prstGeom>
          <a:solidFill>
            <a:schemeClr val="bg1"/>
          </a:solidFill>
        </p:spPr>
        <p:txBody>
          <a:bodyPr wrap="square" rtlCol="0">
            <a:spAutoFit/>
          </a:bodyPr>
          <a:lstStyle/>
          <a:p>
            <a:r>
              <a:rPr lang="zh-CN" altLang="en-US" dirty="0"/>
              <a:t>矩阵乘法时间</a:t>
            </a:r>
          </a:p>
        </p:txBody>
      </p:sp>
      <p:sp>
        <p:nvSpPr>
          <p:cNvPr id="4" name="文本框 3">
            <a:extLst>
              <a:ext uri="{FF2B5EF4-FFF2-40B4-BE49-F238E27FC236}">
                <a16:creationId xmlns:a16="http://schemas.microsoft.com/office/drawing/2014/main" id="{9F8B0F41-F50F-FBF8-1F41-F31F602EF99A}"/>
              </a:ext>
            </a:extLst>
          </p:cNvPr>
          <p:cNvSpPr txBox="1"/>
          <p:nvPr/>
        </p:nvSpPr>
        <p:spPr>
          <a:xfrm>
            <a:off x="2434407" y="5825490"/>
            <a:ext cx="1152128" cy="369332"/>
          </a:xfrm>
          <a:prstGeom prst="rect">
            <a:avLst/>
          </a:prstGeom>
          <a:solidFill>
            <a:schemeClr val="bg1"/>
          </a:solidFill>
        </p:spPr>
        <p:txBody>
          <a:bodyPr wrap="square" rtlCol="0">
            <a:spAutoFit/>
          </a:bodyPr>
          <a:lstStyle/>
          <a:p>
            <a:r>
              <a:rPr lang="zh-CN" altLang="en-US" dirty="0"/>
              <a:t>块的大小</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8"/>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cs typeface="+mn-ea"/>
                <a:sym typeface="+mn-lt"/>
              </a:rPr>
              <a:t>结果验证</a:t>
            </a:r>
          </a:p>
        </p:txBody>
      </p:sp>
      <p:sp>
        <p:nvSpPr>
          <p:cNvPr id="64" name="任意多边形: 形状 63"/>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任意多边形: 形状 64"/>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图片 14">
            <a:extLst>
              <a:ext uri="{FF2B5EF4-FFF2-40B4-BE49-F238E27FC236}">
                <a16:creationId xmlns:a16="http://schemas.microsoft.com/office/drawing/2014/main" id="{CC32FDE4-244A-1013-CF1C-E49321677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231" y="1744117"/>
            <a:ext cx="6954324" cy="1758114"/>
          </a:xfrm>
          <a:prstGeom prst="rect">
            <a:avLst/>
          </a:prstGeom>
        </p:spPr>
      </p:pic>
      <p:sp>
        <p:nvSpPr>
          <p:cNvPr id="16" name="文本框 15">
            <a:extLst>
              <a:ext uri="{FF2B5EF4-FFF2-40B4-BE49-F238E27FC236}">
                <a16:creationId xmlns:a16="http://schemas.microsoft.com/office/drawing/2014/main" id="{7173CE38-FAF2-2100-713C-DE635ECA9A83}"/>
              </a:ext>
            </a:extLst>
          </p:cNvPr>
          <p:cNvSpPr txBox="1"/>
          <p:nvPr/>
        </p:nvSpPr>
        <p:spPr>
          <a:xfrm>
            <a:off x="662183" y="4912469"/>
            <a:ext cx="11980543" cy="1569660"/>
          </a:xfrm>
          <a:prstGeom prst="rect">
            <a:avLst/>
          </a:prstGeom>
          <a:noFill/>
        </p:spPr>
        <p:txBody>
          <a:bodyPr wrap="square" rtlCol="0">
            <a:spAutoFit/>
          </a:bodyPr>
          <a:lstStyle/>
          <a:p>
            <a:r>
              <a:rPr lang="zh-CN" altLang="en-US" sz="3200" dirty="0"/>
              <a:t>我们和其他版本对比一下：</a:t>
            </a:r>
            <a:endParaRPr lang="en-US" altLang="zh-CN" sz="3200" dirty="0"/>
          </a:p>
          <a:p>
            <a:r>
              <a:rPr lang="zh-CN" altLang="en-US" sz="3200" dirty="0"/>
              <a:t>发现如果分块不合理或者未考虑</a:t>
            </a:r>
            <a:r>
              <a:rPr lang="en-US" altLang="zh-CN" sz="3200" dirty="0"/>
              <a:t>cache</a:t>
            </a:r>
            <a:r>
              <a:rPr lang="zh-CN" altLang="en-US" sz="3200" dirty="0"/>
              <a:t>大小，优化效果可能还没有</a:t>
            </a:r>
            <a:r>
              <a:rPr lang="en-US" altLang="zh-CN" sz="3200" dirty="0" err="1"/>
              <a:t>ijk</a:t>
            </a:r>
            <a:r>
              <a:rPr lang="zh-CN" altLang="en-US" sz="3200" dirty="0"/>
              <a:t>调整好顺序的好，但相比于什么都不优化，还是效果要好的多</a:t>
            </a:r>
          </a:p>
        </p:txBody>
      </p:sp>
      <p:pic>
        <p:nvPicPr>
          <p:cNvPr id="18" name="图片 17">
            <a:extLst>
              <a:ext uri="{FF2B5EF4-FFF2-40B4-BE49-F238E27FC236}">
                <a16:creationId xmlns:a16="http://schemas.microsoft.com/office/drawing/2014/main" id="{6CF18BED-2CA7-D253-7DD6-E0FD3BF67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627" y="1979271"/>
            <a:ext cx="2758266" cy="2074398"/>
          </a:xfrm>
          <a:prstGeom prst="rect">
            <a:avLst/>
          </a:prstGeom>
        </p:spPr>
      </p:pic>
      <p:pic>
        <p:nvPicPr>
          <p:cNvPr id="20" name="图片 19">
            <a:extLst>
              <a:ext uri="{FF2B5EF4-FFF2-40B4-BE49-F238E27FC236}">
                <a16:creationId xmlns:a16="http://schemas.microsoft.com/office/drawing/2014/main" id="{7B614148-D796-1D73-9D0F-DEB2AAEF1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7627" y="1264487"/>
            <a:ext cx="2339204" cy="419443"/>
          </a:xfrm>
          <a:prstGeom prst="rect">
            <a:avLst/>
          </a:prstGeom>
        </p:spPr>
      </p:pic>
      <p:sp>
        <p:nvSpPr>
          <p:cNvPr id="21" name="矩形 20">
            <a:extLst>
              <a:ext uri="{FF2B5EF4-FFF2-40B4-BE49-F238E27FC236}">
                <a16:creationId xmlns:a16="http://schemas.microsoft.com/office/drawing/2014/main" id="{1E0CE1F8-7000-EDA9-3950-FA06A2A1137B}"/>
              </a:ext>
            </a:extLst>
          </p:cNvPr>
          <p:cNvSpPr/>
          <p:nvPr/>
        </p:nvSpPr>
        <p:spPr>
          <a:xfrm>
            <a:off x="5205239" y="2176165"/>
            <a:ext cx="4752528" cy="8640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305783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03</a:t>
            </a:r>
            <a:endParaRPr lang="zh-CN" altLang="en-US" sz="9600" b="1" dirty="0">
              <a:solidFill>
                <a:srgbClr val="FFFFFF"/>
              </a:solidFill>
              <a:latin typeface="+mn-lt"/>
              <a:ea typeface="+mn-ea"/>
              <a:cs typeface="+mn-ea"/>
              <a:sym typeface="+mn-lt"/>
            </a:endParaRPr>
          </a:p>
        </p:txBody>
      </p:sp>
      <p:sp>
        <p:nvSpPr>
          <p:cNvPr id="8" name="矩形 7"/>
          <p:cNvSpPr/>
          <p:nvPr/>
        </p:nvSpPr>
        <p:spPr>
          <a:xfrm>
            <a:off x="4314031" y="3613826"/>
            <a:ext cx="4230687" cy="830997"/>
          </a:xfrm>
          <a:prstGeom prst="rect">
            <a:avLst/>
          </a:prstGeom>
        </p:spPr>
        <p:txBody>
          <a:bodyPr wrap="square" lIns="0" tIns="0" rIns="0" bIns="0">
            <a:spAutoFit/>
          </a:bodyPr>
          <a:lstStyle/>
          <a:p>
            <a:r>
              <a:rPr lang="zh-CN" altLang="en-US" sz="5400" dirty="0">
                <a:solidFill>
                  <a:srgbClr val="A79FAA"/>
                </a:solidFill>
                <a:latin typeface="+mn-lt"/>
                <a:ea typeface="+mn-ea"/>
                <a:cs typeface="+mn-ea"/>
                <a:sym typeface="+mn-lt"/>
              </a:rPr>
              <a:t>向量矩阵优化</a:t>
            </a:r>
            <a:endParaRPr lang="en-US" altLang="zh-CN" sz="5400" dirty="0">
              <a:solidFill>
                <a:srgbClr val="A79FAA"/>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32415686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23EB98F-36CE-ACC6-C657-50BE263EB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0350"/>
            <a:ext cx="6151819" cy="3082149"/>
          </a:xfrm>
          <a:prstGeom prst="rect">
            <a:avLst/>
          </a:prstGeom>
        </p:spPr>
      </p:pic>
      <p:sp>
        <p:nvSpPr>
          <p:cNvPr id="6" name="文本框 5">
            <a:extLst>
              <a:ext uri="{FF2B5EF4-FFF2-40B4-BE49-F238E27FC236}">
                <a16:creationId xmlns:a16="http://schemas.microsoft.com/office/drawing/2014/main" id="{03AADBEA-58CF-1D43-31E5-01EE7044994F}"/>
              </a:ext>
            </a:extLst>
          </p:cNvPr>
          <p:cNvSpPr txBox="1"/>
          <p:nvPr/>
        </p:nvSpPr>
        <p:spPr>
          <a:xfrm>
            <a:off x="5277247" y="1444546"/>
            <a:ext cx="6429982" cy="2308324"/>
          </a:xfrm>
          <a:prstGeom prst="rect">
            <a:avLst/>
          </a:prstGeom>
          <a:noFill/>
        </p:spPr>
        <p:txBody>
          <a:bodyPr wrap="square">
            <a:spAutoFit/>
          </a:bodyPr>
          <a:lstStyle/>
          <a:p>
            <a:r>
              <a:rPr lang="zh-CN" altLang="en-US" dirty="0"/>
              <a:t>对于矩阵相乘，我们可以细分为行进行计算，并将所有行的计算结果放在一起即为矩阵的计算结果。</a:t>
            </a:r>
            <a:endParaRPr lang="en-US" altLang="zh-CN" dirty="0"/>
          </a:p>
          <a:p>
            <a:endParaRPr lang="en-US" altLang="zh-CN" dirty="0"/>
          </a:p>
          <a:p>
            <a:r>
              <a:rPr lang="zh-CN" altLang="en-US" dirty="0"/>
              <a:t>对于其中一行，可以看作前矩阵的同一行与后矩阵整体进行计算的结果，如红行</a:t>
            </a:r>
            <a:r>
              <a:rPr lang="en-US" altLang="zh-CN" dirty="0"/>
              <a:t>=</a:t>
            </a:r>
            <a:r>
              <a:rPr lang="zh-CN" altLang="en-US" dirty="0"/>
              <a:t>绿行与</a:t>
            </a:r>
            <a:r>
              <a:rPr lang="en-US" altLang="zh-CN" dirty="0"/>
              <a:t>B</a:t>
            </a:r>
            <a:r>
              <a:rPr lang="zh-CN" altLang="en-US" dirty="0"/>
              <a:t>矩阵进行计算的结果。</a:t>
            </a:r>
            <a:endParaRPr lang="en-US" altLang="zh-CN" dirty="0"/>
          </a:p>
          <a:p>
            <a:endParaRPr lang="en-US" altLang="zh-CN" dirty="0"/>
          </a:p>
          <a:p>
            <a:r>
              <a:rPr lang="zh-CN" altLang="en-US" dirty="0"/>
              <a:t>同理可得，对于其中一列，可以看作前矩阵的同一列与后矩阵整体进行计算的结果，如橙列</a:t>
            </a:r>
            <a:r>
              <a:rPr lang="en-US" altLang="zh-CN" dirty="0"/>
              <a:t>=A</a:t>
            </a:r>
            <a:r>
              <a:rPr lang="zh-CN" altLang="en-US" dirty="0"/>
              <a:t>矩阵与蓝列进行计算的结果。</a:t>
            </a:r>
            <a:endParaRPr lang="en-US" altLang="zh-CN" dirty="0"/>
          </a:p>
        </p:txBody>
      </p:sp>
      <p:pic>
        <p:nvPicPr>
          <p:cNvPr id="7" name="图片 6">
            <a:extLst>
              <a:ext uri="{FF2B5EF4-FFF2-40B4-BE49-F238E27FC236}">
                <a16:creationId xmlns:a16="http://schemas.microsoft.com/office/drawing/2014/main" id="{897C5FF6-0EE3-BE4F-27E1-527E4768F5C2}"/>
              </a:ext>
            </a:extLst>
          </p:cNvPr>
          <p:cNvPicPr>
            <a:picLocks noChangeAspect="1"/>
          </p:cNvPicPr>
          <p:nvPr/>
        </p:nvPicPr>
        <p:blipFill>
          <a:blip r:embed="rId3"/>
          <a:stretch>
            <a:fillRect/>
          </a:stretch>
        </p:blipFill>
        <p:spPr>
          <a:xfrm>
            <a:off x="164679" y="4026377"/>
            <a:ext cx="5441698" cy="2984623"/>
          </a:xfrm>
          <a:prstGeom prst="rect">
            <a:avLst/>
          </a:prstGeom>
        </p:spPr>
      </p:pic>
      <p:sp>
        <p:nvSpPr>
          <p:cNvPr id="8" name="文本框 7">
            <a:extLst>
              <a:ext uri="{FF2B5EF4-FFF2-40B4-BE49-F238E27FC236}">
                <a16:creationId xmlns:a16="http://schemas.microsoft.com/office/drawing/2014/main" id="{6AD59A50-B4BF-C59E-6701-E41EAF3B07FC}"/>
              </a:ext>
            </a:extLst>
          </p:cNvPr>
          <p:cNvSpPr txBox="1"/>
          <p:nvPr/>
        </p:nvSpPr>
        <p:spPr>
          <a:xfrm>
            <a:off x="5310368" y="4526695"/>
            <a:ext cx="6429982" cy="1200329"/>
          </a:xfrm>
          <a:prstGeom prst="rect">
            <a:avLst/>
          </a:prstGeom>
          <a:noFill/>
        </p:spPr>
        <p:txBody>
          <a:bodyPr wrap="square">
            <a:spAutoFit/>
          </a:bodyPr>
          <a:lstStyle/>
          <a:p>
            <a:r>
              <a:rPr lang="zh-CN" altLang="en-US" dirty="0"/>
              <a:t>按照以上思路，可以将</a:t>
            </a:r>
            <a:r>
              <a:rPr lang="en-US" altLang="zh-CN" dirty="0"/>
              <a:t>A</a:t>
            </a:r>
            <a:r>
              <a:rPr lang="zh-CN" altLang="en-US" dirty="0"/>
              <a:t>矩阵与</a:t>
            </a:r>
            <a:r>
              <a:rPr lang="en-US" altLang="zh-CN" dirty="0"/>
              <a:t>B</a:t>
            </a:r>
            <a:r>
              <a:rPr lang="zh-CN" altLang="en-US" dirty="0"/>
              <a:t>矩阵同时进行拆分，这样最终的结果等于将</a:t>
            </a:r>
            <a:r>
              <a:rPr lang="en-US" altLang="zh-CN" dirty="0"/>
              <a:t>A</a:t>
            </a:r>
            <a:r>
              <a:rPr lang="zh-CN" altLang="en-US" dirty="0"/>
              <a:t>矩阵的所有列和</a:t>
            </a:r>
            <a:r>
              <a:rPr lang="en-US" altLang="zh-CN" dirty="0"/>
              <a:t>B</a:t>
            </a:r>
            <a:r>
              <a:rPr lang="zh-CN" altLang="en-US" dirty="0"/>
              <a:t>矩阵的所有行分别依次进行计算再最终进行汇总，这样就能得到</a:t>
            </a:r>
            <a:r>
              <a:rPr lang="en-US" altLang="zh-CN" dirty="0"/>
              <a:t>C</a:t>
            </a:r>
            <a:r>
              <a:rPr lang="zh-CN" altLang="en-US" dirty="0"/>
              <a:t>矩阵，将计算过程拆分为单列与单行之间的计算，也就是向量相乘。</a:t>
            </a:r>
            <a:endParaRPr lang="en-US" altLang="zh-CN" dirty="0"/>
          </a:p>
        </p:txBody>
      </p:sp>
      <p:cxnSp>
        <p:nvCxnSpPr>
          <p:cNvPr id="2" name="直接连接符 1">
            <a:extLst>
              <a:ext uri="{FF2B5EF4-FFF2-40B4-BE49-F238E27FC236}">
                <a16:creationId xmlns:a16="http://schemas.microsoft.com/office/drawing/2014/main" id="{4ECACA4B-A445-A66E-335E-72AC78857FE5}"/>
              </a:ext>
            </a:extLst>
          </p:cNvPr>
          <p:cNvCxnSpPr>
            <a:cxnSpLocks/>
          </p:cNvCxnSpPr>
          <p:nvPr/>
        </p:nvCxnSpPr>
        <p:spPr>
          <a:xfrm>
            <a:off x="-1" y="4172499"/>
            <a:ext cx="12858751"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9F127A8C-45FD-97FF-EFD4-5ACA28D56716}"/>
              </a:ext>
            </a:extLst>
          </p:cNvPr>
          <p:cNvSpPr txBox="1"/>
          <p:nvPr/>
        </p:nvSpPr>
        <p:spPr>
          <a:xfrm>
            <a:off x="1111259" y="511204"/>
            <a:ext cx="10081120" cy="369332"/>
          </a:xfrm>
          <a:prstGeom prst="rect">
            <a:avLst/>
          </a:prstGeom>
          <a:noFill/>
        </p:spPr>
        <p:txBody>
          <a:bodyPr wrap="square" rtlCol="0">
            <a:spAutoFit/>
          </a:bodyPr>
          <a:lstStyle/>
          <a:p>
            <a:r>
              <a:rPr lang="zh-CN" altLang="en-US" dirty="0"/>
              <a:t>分块后的矩阵相乘仍然是矩阵乘法，它的复杂度还是很高。从数学 的角度来看，还可以继续细分。</a:t>
            </a:r>
          </a:p>
        </p:txBody>
      </p:sp>
    </p:spTree>
    <p:extLst>
      <p:ext uri="{BB962C8B-B14F-4D97-AF65-F5344CB8AC3E}">
        <p14:creationId xmlns:p14="http://schemas.microsoft.com/office/powerpoint/2010/main" val="34643700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E78B95D-F07F-548D-2D6F-E24E68933237}"/>
              </a:ext>
            </a:extLst>
          </p:cNvPr>
          <p:cNvPicPr>
            <a:picLocks noChangeAspect="1"/>
          </p:cNvPicPr>
          <p:nvPr/>
        </p:nvPicPr>
        <p:blipFill>
          <a:blip r:embed="rId2"/>
          <a:stretch>
            <a:fillRect/>
          </a:stretch>
        </p:blipFill>
        <p:spPr>
          <a:xfrm>
            <a:off x="1676847" y="-128091"/>
            <a:ext cx="8858250" cy="2714625"/>
          </a:xfrm>
          <a:prstGeom prst="rect">
            <a:avLst/>
          </a:prstGeom>
        </p:spPr>
      </p:pic>
      <p:sp>
        <p:nvSpPr>
          <p:cNvPr id="4" name="文本框 3">
            <a:extLst>
              <a:ext uri="{FF2B5EF4-FFF2-40B4-BE49-F238E27FC236}">
                <a16:creationId xmlns:a16="http://schemas.microsoft.com/office/drawing/2014/main" id="{2576F0D8-F47C-73AA-3C26-48EB52D59EB1}"/>
              </a:ext>
            </a:extLst>
          </p:cNvPr>
          <p:cNvSpPr txBox="1"/>
          <p:nvPr/>
        </p:nvSpPr>
        <p:spPr>
          <a:xfrm>
            <a:off x="82339" y="2462113"/>
            <a:ext cx="12694071" cy="4770537"/>
          </a:xfrm>
          <a:prstGeom prst="rect">
            <a:avLst/>
          </a:prstGeom>
          <a:noFill/>
        </p:spPr>
        <p:txBody>
          <a:bodyPr wrap="square">
            <a:spAutoFit/>
          </a:bodyPr>
          <a:lstStyle/>
          <a:p>
            <a:r>
              <a:rPr lang="zh-CN" altLang="en-US" sz="2000" dirty="0"/>
              <a:t>以矩阵的向量相乘为基础，我们可以将分块矩阵继续拆分，</a:t>
            </a:r>
            <a:r>
              <a:rPr lang="zh-CN" altLang="en-US" sz="2000" dirty="0">
                <a:solidFill>
                  <a:srgbClr val="FF0000"/>
                </a:solidFill>
              </a:rPr>
              <a:t>我们就不必把整个小</a:t>
            </a:r>
            <a:r>
              <a:rPr lang="en-US" altLang="zh-CN" sz="2000" dirty="0">
                <a:solidFill>
                  <a:srgbClr val="FF0000"/>
                </a:solidFill>
              </a:rPr>
              <a:t>A</a:t>
            </a:r>
            <a:r>
              <a:rPr lang="zh-CN" altLang="en-US" sz="2000" dirty="0">
                <a:solidFill>
                  <a:srgbClr val="FF0000"/>
                </a:solidFill>
              </a:rPr>
              <a:t>矩阵和整个小</a:t>
            </a:r>
            <a:r>
              <a:rPr lang="en-US" altLang="zh-CN" sz="2000" dirty="0">
                <a:solidFill>
                  <a:srgbClr val="FF0000"/>
                </a:solidFill>
              </a:rPr>
              <a:t>B</a:t>
            </a:r>
            <a:r>
              <a:rPr lang="zh-CN" altLang="en-US" sz="2000" dirty="0">
                <a:solidFill>
                  <a:srgbClr val="FF0000"/>
                </a:solidFill>
              </a:rPr>
              <a:t>矩阵都装载进缓存。而可以每次只读取它们的一个列向量和行向量，执行计算，更新到</a:t>
            </a:r>
            <a:r>
              <a:rPr lang="en-US" altLang="zh-CN" sz="2000" dirty="0">
                <a:solidFill>
                  <a:srgbClr val="FF0000"/>
                </a:solidFill>
              </a:rPr>
              <a:t>C</a:t>
            </a:r>
            <a:r>
              <a:rPr lang="zh-CN" altLang="en-US" sz="2000" dirty="0">
                <a:solidFill>
                  <a:srgbClr val="FF0000"/>
                </a:solidFill>
              </a:rPr>
              <a:t>矩阵，再循环累加。</a:t>
            </a:r>
            <a:endParaRPr lang="en-US" altLang="zh-CN" sz="2000" dirty="0">
              <a:solidFill>
                <a:srgbClr val="FF0000"/>
              </a:solidFill>
            </a:endParaRPr>
          </a:p>
          <a:p>
            <a:endParaRPr lang="en-US" altLang="zh-CN" sz="2000" dirty="0"/>
          </a:p>
          <a:p>
            <a:r>
              <a:rPr lang="zh-CN" altLang="en-US" sz="2000" dirty="0"/>
              <a:t>从行向量与列向量中，再拆分出 𝑎 ⃗𝑖、𝑏 ⃗</a:t>
            </a:r>
            <a:r>
              <a:rPr lang="en-US" altLang="zh-CN" sz="2000" dirty="0"/>
              <a:t>j</a:t>
            </a:r>
            <a:r>
              <a:rPr lang="zh-CN" altLang="en-US" sz="2000" dirty="0"/>
              <a:t>向量，这样当使用</a:t>
            </a:r>
            <a:r>
              <a:rPr lang="en-US" altLang="zh-CN" sz="2000" dirty="0"/>
              <a:t>a</a:t>
            </a:r>
            <a:r>
              <a:rPr lang="zh-CN" altLang="en-US" sz="2000" dirty="0"/>
              <a:t>，</a:t>
            </a:r>
            <a:r>
              <a:rPr lang="en-US" altLang="zh-CN" sz="2000" dirty="0"/>
              <a:t>b</a:t>
            </a:r>
            <a:r>
              <a:rPr lang="zh-CN" altLang="en-US" sz="2000" dirty="0"/>
              <a:t>计算时，不必考虑其向量方向，而是只用考虑数据运算。因此可以将原始存在于不同行数组中却需要连续访问的数据放于同一行数组中，对于这部分数据，</a:t>
            </a:r>
            <a:r>
              <a:rPr lang="en-US" altLang="zh-CN" sz="2000" dirty="0">
                <a:solidFill>
                  <a:srgbClr val="FF0000"/>
                </a:solidFill>
              </a:rPr>
              <a:t>cache</a:t>
            </a:r>
            <a:r>
              <a:rPr lang="zh-CN" altLang="en-US" sz="2000" dirty="0">
                <a:solidFill>
                  <a:srgbClr val="FF0000"/>
                </a:solidFill>
              </a:rPr>
              <a:t>命中的效率也就会提高</a:t>
            </a:r>
            <a:r>
              <a:rPr lang="zh-CN" altLang="en-US" sz="2000" dirty="0"/>
              <a:t>。</a:t>
            </a:r>
            <a:endParaRPr lang="en-US" altLang="zh-CN" sz="2000" dirty="0"/>
          </a:p>
          <a:p>
            <a:endParaRPr lang="en-US" altLang="zh-CN" sz="2000" dirty="0"/>
          </a:p>
          <a:p>
            <a:endParaRPr lang="en-US" altLang="zh-CN" sz="2000" dirty="0"/>
          </a:p>
          <a:p>
            <a:r>
              <a:rPr lang="zh-CN" altLang="en-US" sz="2400" dirty="0">
                <a:solidFill>
                  <a:srgbClr val="FF0000"/>
                </a:solidFill>
              </a:rPr>
              <a:t>具体例子分析：</a:t>
            </a:r>
            <a:endParaRPr lang="en-US" altLang="zh-CN" sz="2400" dirty="0">
              <a:solidFill>
                <a:srgbClr val="FF0000"/>
              </a:solidFill>
            </a:endParaRPr>
          </a:p>
          <a:p>
            <a:r>
              <a:rPr lang="zh-CN" altLang="en-US" sz="2000" dirty="0"/>
              <a:t>对于数组</a:t>
            </a:r>
            <a:r>
              <a:rPr lang="en-US" altLang="zh-CN" sz="2000" dirty="0"/>
              <a:t>a[5][5] </a:t>
            </a:r>
            <a:r>
              <a:rPr lang="zh-CN" altLang="en-US" sz="2000" dirty="0"/>
              <a:t>，如果直接进行调用，当需要进行列运算时，</a:t>
            </a:r>
            <a:r>
              <a:rPr lang="en-US" altLang="zh-CN" sz="2000" dirty="0"/>
              <a:t>a[1][5]</a:t>
            </a:r>
            <a:r>
              <a:rPr lang="zh-CN" altLang="en-US" sz="2000" dirty="0"/>
              <a:t>，</a:t>
            </a:r>
            <a:r>
              <a:rPr lang="en-US" altLang="zh-CN" sz="2000" dirty="0"/>
              <a:t> a[2][5]</a:t>
            </a:r>
            <a:r>
              <a:rPr lang="zh-CN" altLang="en-US" sz="2000" dirty="0"/>
              <a:t>，</a:t>
            </a:r>
            <a:r>
              <a:rPr lang="en-US" altLang="zh-CN" sz="2000" dirty="0"/>
              <a:t>a[3][5]</a:t>
            </a:r>
            <a:r>
              <a:rPr lang="zh-CN" altLang="en-US" sz="2000" dirty="0"/>
              <a:t>，</a:t>
            </a:r>
            <a:r>
              <a:rPr lang="en-US" altLang="zh-CN" sz="2000" dirty="0"/>
              <a:t>a[4][5]</a:t>
            </a:r>
            <a:r>
              <a:rPr lang="zh-CN" altLang="en-US" sz="2000" dirty="0"/>
              <a:t>，</a:t>
            </a:r>
            <a:r>
              <a:rPr lang="en-US" altLang="zh-CN" sz="2000" dirty="0"/>
              <a:t>a[5][5]</a:t>
            </a:r>
            <a:r>
              <a:rPr lang="zh-CN" altLang="en-US" sz="2000" dirty="0"/>
              <a:t>并不位于同一个子数组中，因此第一次</a:t>
            </a:r>
            <a:r>
              <a:rPr lang="en-US" altLang="zh-CN" sz="2000" dirty="0"/>
              <a:t>a[1][5] </a:t>
            </a:r>
            <a:r>
              <a:rPr lang="zh-CN" altLang="en-US" sz="2000" dirty="0"/>
              <a:t>，</a:t>
            </a:r>
            <a:r>
              <a:rPr lang="en-US" altLang="zh-CN" sz="2000" dirty="0"/>
              <a:t>cache</a:t>
            </a:r>
            <a:r>
              <a:rPr lang="zh-CN" altLang="en-US" sz="2000" dirty="0"/>
              <a:t>未命中后将</a:t>
            </a:r>
            <a:r>
              <a:rPr lang="en-US" altLang="zh-CN" sz="2000" dirty="0"/>
              <a:t>a[1][1]</a:t>
            </a:r>
            <a:r>
              <a:rPr lang="zh-CN" altLang="en-US" sz="2000" dirty="0"/>
              <a:t>，</a:t>
            </a:r>
            <a:r>
              <a:rPr lang="en-US" altLang="zh-CN" sz="2000" dirty="0"/>
              <a:t> a[1][2]</a:t>
            </a:r>
            <a:r>
              <a:rPr lang="zh-CN" altLang="en-US" sz="2000" dirty="0"/>
              <a:t>，</a:t>
            </a:r>
            <a:r>
              <a:rPr lang="en-US" altLang="zh-CN" sz="2000" dirty="0"/>
              <a:t> a[1][3] </a:t>
            </a:r>
            <a:r>
              <a:rPr lang="zh-CN" altLang="en-US" sz="2000" dirty="0"/>
              <a:t>，</a:t>
            </a:r>
            <a:r>
              <a:rPr lang="en-US" altLang="zh-CN" sz="2000" dirty="0"/>
              <a:t>a[1][4]</a:t>
            </a:r>
            <a:r>
              <a:rPr lang="zh-CN" altLang="en-US" sz="2000" dirty="0"/>
              <a:t>，</a:t>
            </a:r>
            <a:r>
              <a:rPr lang="en-US" altLang="zh-CN" sz="2000" dirty="0"/>
              <a:t> a[1][5]</a:t>
            </a:r>
            <a:r>
              <a:rPr lang="zh-CN" altLang="en-US" sz="2000" dirty="0"/>
              <a:t>放入</a:t>
            </a:r>
            <a:r>
              <a:rPr lang="en-US" altLang="zh-CN" sz="2000" dirty="0"/>
              <a:t>cache</a:t>
            </a:r>
            <a:r>
              <a:rPr lang="zh-CN" altLang="en-US" sz="2000" dirty="0"/>
              <a:t>中后，第二次</a:t>
            </a:r>
            <a:r>
              <a:rPr lang="en-US" altLang="zh-CN" sz="2000" dirty="0"/>
              <a:t>a[2][5]</a:t>
            </a:r>
            <a:r>
              <a:rPr lang="zh-CN" altLang="en-US" sz="2000" dirty="0"/>
              <a:t>仍然会未命中。</a:t>
            </a:r>
            <a:endParaRPr lang="en-US" altLang="zh-CN" sz="2000" dirty="0"/>
          </a:p>
          <a:p>
            <a:endParaRPr lang="en-US" altLang="zh-CN" sz="2000" dirty="0"/>
          </a:p>
          <a:p>
            <a:r>
              <a:rPr lang="zh-CN" altLang="en-US" sz="2000" dirty="0"/>
              <a:t>而通过向量相乘，将矩阵转置，</a:t>
            </a:r>
            <a:r>
              <a:rPr lang="en-US" altLang="zh-CN" sz="2000" dirty="0"/>
              <a:t> a[1][5]</a:t>
            </a:r>
            <a:r>
              <a:rPr lang="zh-CN" altLang="en-US" sz="2000" dirty="0"/>
              <a:t>，</a:t>
            </a:r>
            <a:r>
              <a:rPr lang="en-US" altLang="zh-CN" sz="2000" dirty="0"/>
              <a:t> a[2][5]</a:t>
            </a:r>
            <a:r>
              <a:rPr lang="zh-CN" altLang="en-US" sz="2000" dirty="0"/>
              <a:t>，</a:t>
            </a:r>
            <a:r>
              <a:rPr lang="en-US" altLang="zh-CN" sz="2000" dirty="0"/>
              <a:t> a[3][5]</a:t>
            </a:r>
            <a:r>
              <a:rPr lang="zh-CN" altLang="en-US" sz="2000" dirty="0"/>
              <a:t>，</a:t>
            </a:r>
            <a:r>
              <a:rPr lang="en-US" altLang="zh-CN" sz="2000" dirty="0"/>
              <a:t> a[4][5]</a:t>
            </a:r>
            <a:r>
              <a:rPr lang="zh-CN" altLang="en-US" sz="2000" dirty="0"/>
              <a:t>，</a:t>
            </a:r>
            <a:r>
              <a:rPr lang="en-US" altLang="zh-CN" sz="2000" dirty="0"/>
              <a:t> a[5][5]</a:t>
            </a:r>
            <a:r>
              <a:rPr lang="zh-CN" altLang="en-US" sz="2000" dirty="0"/>
              <a:t>将会位于同一个子数组中，从而第一次</a:t>
            </a:r>
            <a:r>
              <a:rPr lang="en-US" altLang="zh-CN" sz="2000" dirty="0"/>
              <a:t>cache</a:t>
            </a:r>
            <a:r>
              <a:rPr lang="zh-CN" altLang="en-US" sz="2000" dirty="0"/>
              <a:t>未命中之后，剩余四次均能命中，因此，</a:t>
            </a:r>
            <a:r>
              <a:rPr lang="en-US" altLang="zh-CN" sz="2000" dirty="0"/>
              <a:t>cache</a:t>
            </a:r>
            <a:r>
              <a:rPr lang="zh-CN" altLang="en-US" sz="2000" dirty="0"/>
              <a:t>命中的效率得到了提高。</a:t>
            </a:r>
            <a:endParaRPr lang="en-US" altLang="zh-CN" sz="2000" dirty="0"/>
          </a:p>
        </p:txBody>
      </p:sp>
      <p:cxnSp>
        <p:nvCxnSpPr>
          <p:cNvPr id="8" name="直接连接符 7">
            <a:extLst>
              <a:ext uri="{FF2B5EF4-FFF2-40B4-BE49-F238E27FC236}">
                <a16:creationId xmlns:a16="http://schemas.microsoft.com/office/drawing/2014/main" id="{826BDCAC-479D-A1C1-9656-D5942349B3DC}"/>
              </a:ext>
            </a:extLst>
          </p:cNvPr>
          <p:cNvCxnSpPr>
            <a:cxnSpLocks/>
          </p:cNvCxnSpPr>
          <p:nvPr/>
        </p:nvCxnSpPr>
        <p:spPr>
          <a:xfrm>
            <a:off x="-1" y="4552429"/>
            <a:ext cx="1285875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311399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BC1877-8D0C-7421-7365-E3E4D6FF5AC8}"/>
              </a:ext>
            </a:extLst>
          </p:cNvPr>
          <p:cNvSpPr/>
          <p:nvPr/>
        </p:nvSpPr>
        <p:spPr>
          <a:xfrm>
            <a:off x="668735" y="1888133"/>
            <a:ext cx="11809312" cy="38164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970F0D70-E131-0CD2-554F-6AF597FD5802}"/>
              </a:ext>
            </a:extLst>
          </p:cNvPr>
          <p:cNvSpPr/>
          <p:nvPr/>
        </p:nvSpPr>
        <p:spPr>
          <a:xfrm>
            <a:off x="1064779" y="1992386"/>
            <a:ext cx="10729192" cy="3247877"/>
          </a:xfrm>
          <a:prstGeom prst="rect">
            <a:avLst/>
          </a:prstGeom>
        </p:spPr>
        <p:txBody>
          <a:bodyPr wrap="square">
            <a:spAutoFit/>
          </a:bodyPr>
          <a:lstStyle/>
          <a:p>
            <a:pPr algn="just" fontAlgn="auto">
              <a:lnSpc>
                <a:spcPct val="150000"/>
              </a:lnSpc>
            </a:pP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     </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请阅读本讲所附《高性能计算：矩阵乘法》</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pdf</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文档，设计一段不小于</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30*30</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矩阵的乘法运算</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C</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代码，请尝试使用你们的代码进行前述文档中的</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交换循环顺序</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分块矩阵</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矩阵与向量相乘</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三步优化，根据第</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5</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章和第</a:t>
            </a:r>
            <a:r>
              <a:rPr lang="en-US" altLang="zh-CN" sz="2800" dirty="0">
                <a:latin typeface="楷体" panose="02010609060101010101" pitchFamily="49" charset="-122"/>
                <a:ea typeface="楷体" panose="02010609060101010101" pitchFamily="49" charset="-122"/>
                <a:cs typeface="阿里巴巴普惠体 2.0 55 Regular" panose="00020600040101010101" pitchFamily="18" charset="-122"/>
              </a:rPr>
              <a:t>6</a:t>
            </a:r>
            <a:r>
              <a:rPr lang="zh-CN" altLang="en-US" sz="2800" dirty="0">
                <a:latin typeface="楷体" panose="02010609060101010101" pitchFamily="49" charset="-122"/>
                <a:ea typeface="楷体" panose="02010609060101010101" pitchFamily="49" charset="-122"/>
                <a:cs typeface="阿里巴巴普惠体 2.0 55 Regular" panose="00020600040101010101" pitchFamily="18" charset="-122"/>
              </a:rPr>
              <a:t>章学习所得，讨论为什么会确实优化了性能，并将你们的讨论所得与全班分享。</a:t>
            </a:r>
          </a:p>
        </p:txBody>
      </p:sp>
      <p:sp>
        <p:nvSpPr>
          <p:cNvPr id="4" name="文本框 3">
            <a:extLst>
              <a:ext uri="{FF2B5EF4-FFF2-40B4-BE49-F238E27FC236}">
                <a16:creationId xmlns:a16="http://schemas.microsoft.com/office/drawing/2014/main" id="{2E247E4E-E86B-D9FB-1093-D906F0D6F10A}"/>
              </a:ext>
            </a:extLst>
          </p:cNvPr>
          <p:cNvSpPr txBox="1"/>
          <p:nvPr/>
        </p:nvSpPr>
        <p:spPr>
          <a:xfrm>
            <a:off x="3909095" y="663997"/>
            <a:ext cx="5040560" cy="830997"/>
          </a:xfrm>
          <a:prstGeom prst="rect">
            <a:avLst/>
          </a:prstGeom>
          <a:noFill/>
        </p:spPr>
        <p:txBody>
          <a:bodyPr wrap="square" rtlCol="0">
            <a:spAutoFit/>
          </a:bodyPr>
          <a:lstStyle/>
          <a:p>
            <a:pPr algn="ctr"/>
            <a:r>
              <a:rPr lang="zh-CN" altLang="en-US" sz="4800" dirty="0">
                <a:latin typeface="楷体" panose="02010609060101010101" pitchFamily="49" charset="-122"/>
                <a:ea typeface="楷体" panose="02010609060101010101" pitchFamily="49" charset="-122"/>
              </a:rPr>
              <a:t>题目描述</a:t>
            </a:r>
          </a:p>
        </p:txBody>
      </p:sp>
    </p:spTree>
    <p:extLst>
      <p:ext uri="{BB962C8B-B14F-4D97-AF65-F5344CB8AC3E}">
        <p14:creationId xmlns:p14="http://schemas.microsoft.com/office/powerpoint/2010/main" val="35799152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8"/>
          <p:cNvSpPr txBox="1"/>
          <p:nvPr/>
        </p:nvSpPr>
        <p:spPr>
          <a:xfrm>
            <a:off x="668735" y="319177"/>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楷体" panose="02010609060101010101" pitchFamily="49" charset="-122"/>
                <a:ea typeface="楷体" panose="02010609060101010101" pitchFamily="49" charset="-122"/>
                <a:cs typeface="+mn-ea"/>
                <a:sym typeface="+mn-lt"/>
              </a:rPr>
              <a:t>代码如下</a:t>
            </a:r>
            <a:endParaRPr lang="zh-CN" altLang="en-US" sz="4000"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41" name="任意多边形: 形状 40"/>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sp>
        <p:nvSpPr>
          <p:cNvPr id="42" name="任意多边形: 形状 41"/>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cs typeface="+mn-ea"/>
              <a:sym typeface="+mn-lt"/>
            </a:endParaRPr>
          </a:p>
        </p:txBody>
      </p:sp>
      <p:pic>
        <p:nvPicPr>
          <p:cNvPr id="2" name="图片 1">
            <a:extLst>
              <a:ext uri="{FF2B5EF4-FFF2-40B4-BE49-F238E27FC236}">
                <a16:creationId xmlns:a16="http://schemas.microsoft.com/office/drawing/2014/main" id="{F7F4DAEE-A649-0C8C-54D4-CD86F17C9455}"/>
              </a:ext>
            </a:extLst>
          </p:cNvPr>
          <p:cNvPicPr>
            <a:picLocks noChangeAspect="1"/>
          </p:cNvPicPr>
          <p:nvPr/>
        </p:nvPicPr>
        <p:blipFill rotWithShape="1">
          <a:blip r:embed="rId3">
            <a:extLst>
              <a:ext uri="{28A0092B-C50C-407E-A947-70E740481C1C}">
                <a14:useLocalDpi xmlns:a14="http://schemas.microsoft.com/office/drawing/2010/main" val="0"/>
              </a:ext>
            </a:extLst>
          </a:blip>
          <a:srcRect l="833"/>
          <a:stretch/>
        </p:blipFill>
        <p:spPr>
          <a:xfrm>
            <a:off x="1748855" y="952029"/>
            <a:ext cx="8568952" cy="5848055"/>
          </a:xfrm>
          <a:prstGeom prst="rect">
            <a:avLst/>
          </a:prstGeom>
        </p:spPr>
      </p:pic>
    </p:spTree>
    <p:extLst>
      <p:ext uri="{BB962C8B-B14F-4D97-AF65-F5344CB8AC3E}">
        <p14:creationId xmlns:p14="http://schemas.microsoft.com/office/powerpoint/2010/main" val="293133308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04B313-7D87-8717-40A0-227900AEA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395" y="1901128"/>
            <a:ext cx="6954324" cy="1758114"/>
          </a:xfrm>
          <a:prstGeom prst="rect">
            <a:avLst/>
          </a:prstGeom>
        </p:spPr>
      </p:pic>
      <p:pic>
        <p:nvPicPr>
          <p:cNvPr id="5" name="图片 4">
            <a:extLst>
              <a:ext uri="{FF2B5EF4-FFF2-40B4-BE49-F238E27FC236}">
                <a16:creationId xmlns:a16="http://schemas.microsoft.com/office/drawing/2014/main" id="{DD24D35D-D73C-A6C1-CEC3-CCAA9F28A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791" y="2136282"/>
            <a:ext cx="2758266" cy="2074398"/>
          </a:xfrm>
          <a:prstGeom prst="rect">
            <a:avLst/>
          </a:prstGeom>
        </p:spPr>
      </p:pic>
      <p:pic>
        <p:nvPicPr>
          <p:cNvPr id="6" name="图片 5">
            <a:extLst>
              <a:ext uri="{FF2B5EF4-FFF2-40B4-BE49-F238E27FC236}">
                <a16:creationId xmlns:a16="http://schemas.microsoft.com/office/drawing/2014/main" id="{01864088-122A-5BB1-EBAB-025921032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791" y="1421498"/>
            <a:ext cx="2339204" cy="419443"/>
          </a:xfrm>
          <a:prstGeom prst="rect">
            <a:avLst/>
          </a:prstGeom>
        </p:spPr>
      </p:pic>
      <p:sp>
        <p:nvSpPr>
          <p:cNvPr id="7" name="矩形 6">
            <a:extLst>
              <a:ext uri="{FF2B5EF4-FFF2-40B4-BE49-F238E27FC236}">
                <a16:creationId xmlns:a16="http://schemas.microsoft.com/office/drawing/2014/main" id="{11437370-AD26-DC2A-5BB3-ECA9ECD94D5D}"/>
              </a:ext>
            </a:extLst>
          </p:cNvPr>
          <p:cNvSpPr/>
          <p:nvPr/>
        </p:nvSpPr>
        <p:spPr>
          <a:xfrm>
            <a:off x="5133231" y="3130559"/>
            <a:ext cx="4752528" cy="474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8">
            <a:extLst>
              <a:ext uri="{FF2B5EF4-FFF2-40B4-BE49-F238E27FC236}">
                <a16:creationId xmlns:a16="http://schemas.microsoft.com/office/drawing/2014/main" id="{987969E1-FFCA-4E26-1910-6BCB4BBAAA82}"/>
              </a:ext>
            </a:extLst>
          </p:cNvPr>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cs typeface="+mn-ea"/>
                <a:sym typeface="+mn-lt"/>
              </a:rPr>
              <a:t>结果验证</a:t>
            </a:r>
          </a:p>
        </p:txBody>
      </p:sp>
      <p:sp>
        <p:nvSpPr>
          <p:cNvPr id="9" name="任意多边形: 形状 8">
            <a:extLst>
              <a:ext uri="{FF2B5EF4-FFF2-40B4-BE49-F238E27FC236}">
                <a16:creationId xmlns:a16="http://schemas.microsoft.com/office/drawing/2014/main" id="{2EBCB9F3-8983-4DBE-1255-DAB2DA24F7B1}"/>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形状 9">
            <a:extLst>
              <a:ext uri="{FF2B5EF4-FFF2-40B4-BE49-F238E27FC236}">
                <a16:creationId xmlns:a16="http://schemas.microsoft.com/office/drawing/2014/main" id="{8412DE75-1E89-A6E4-18FF-F79F865E3642}"/>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F68E3938-5B5F-3672-9B92-31540D98FF9D}"/>
              </a:ext>
            </a:extLst>
          </p:cNvPr>
          <p:cNvSpPr txBox="1"/>
          <p:nvPr/>
        </p:nvSpPr>
        <p:spPr>
          <a:xfrm>
            <a:off x="1207386" y="5140687"/>
            <a:ext cx="7200800" cy="707886"/>
          </a:xfrm>
          <a:prstGeom prst="rect">
            <a:avLst/>
          </a:prstGeom>
          <a:noFill/>
        </p:spPr>
        <p:txBody>
          <a:bodyPr wrap="square" rtlCol="0">
            <a:spAutoFit/>
          </a:bodyPr>
          <a:lstStyle/>
          <a:p>
            <a:r>
              <a:rPr lang="zh-CN" altLang="en-US" sz="4000" dirty="0"/>
              <a:t>可以发现，的确优化比较大</a:t>
            </a:r>
          </a:p>
        </p:txBody>
      </p:sp>
    </p:spTree>
    <p:extLst>
      <p:ext uri="{BB962C8B-B14F-4D97-AF65-F5344CB8AC3E}">
        <p14:creationId xmlns:p14="http://schemas.microsoft.com/office/powerpoint/2010/main" val="257517562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600" b="1" i="0" u="none" strike="noStrike" kern="1200" cap="none" spc="0" normalizeH="0" baseline="0" noProof="0" dirty="0">
                <a:ln>
                  <a:noFill/>
                </a:ln>
                <a:solidFill>
                  <a:srgbClr val="FFFFFF"/>
                </a:solidFill>
                <a:effectLst/>
                <a:uLnTx/>
                <a:uFillTx/>
                <a:latin typeface="微软雅黑"/>
                <a:ea typeface="微软雅黑"/>
                <a:cs typeface="+mn-ea"/>
                <a:sym typeface="+mn-lt"/>
              </a:rPr>
              <a:t>04</a:t>
            </a:r>
            <a:endParaRPr kumimoji="0" lang="zh-CN" altLang="en-US" sz="9600" b="1" i="0" u="none" strike="noStrike" kern="1200" cap="none" spc="0" normalizeH="0" baseline="0" noProof="0" dirty="0">
              <a:ln>
                <a:noFill/>
              </a:ln>
              <a:solidFill>
                <a:srgbClr val="FFFFFF"/>
              </a:solidFill>
              <a:effectLst/>
              <a:uLnTx/>
              <a:uFillTx/>
              <a:latin typeface="微软雅黑"/>
              <a:ea typeface="微软雅黑"/>
              <a:cs typeface="+mn-ea"/>
              <a:sym typeface="+mn-lt"/>
            </a:endParaRPr>
          </a:p>
        </p:txBody>
      </p:sp>
      <p:sp>
        <p:nvSpPr>
          <p:cNvPr id="8" name="矩形 7"/>
          <p:cNvSpPr/>
          <p:nvPr/>
        </p:nvSpPr>
        <p:spPr>
          <a:xfrm>
            <a:off x="1100783" y="3613826"/>
            <a:ext cx="10441160" cy="830997"/>
          </a:xfrm>
          <a:prstGeom prst="rect">
            <a:avLst/>
          </a:prstGeom>
        </p:spPr>
        <p:txBody>
          <a:bodyPr wrap="squar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0" i="0" u="none" strike="noStrike" kern="1200" cap="none" spc="0" normalizeH="0" baseline="0" noProof="0" dirty="0">
                <a:ln>
                  <a:noFill/>
                </a:ln>
                <a:solidFill>
                  <a:srgbClr val="A79FAA"/>
                </a:solidFill>
                <a:effectLst/>
                <a:uLnTx/>
                <a:uFillTx/>
                <a:latin typeface="微软雅黑"/>
                <a:ea typeface="微软雅黑"/>
                <a:cs typeface="+mn-ea"/>
                <a:sym typeface="+mn-lt"/>
              </a:rPr>
              <a:t>运算的顺序决定了如何触发缓存</a:t>
            </a:r>
            <a:endParaRPr kumimoji="0" lang="en-US" altLang="zh-CN" sz="5400" b="0" i="0" u="none" strike="noStrike" kern="1200" cap="none" spc="0" normalizeH="0" baseline="0" noProof="0" dirty="0">
              <a:ln>
                <a:noFill/>
              </a:ln>
              <a:solidFill>
                <a:srgbClr val="A79FAA"/>
              </a:solidFill>
              <a:effectLst/>
              <a:uLnTx/>
              <a:uFillTx/>
              <a:latin typeface="微软雅黑"/>
              <a:ea typeface="微软雅黑"/>
              <a:cs typeface="+mn-ea"/>
              <a:sym typeface="+mn-lt"/>
            </a:endParaRPr>
          </a:p>
        </p:txBody>
      </p:sp>
    </p:spTree>
    <p:custDataLst>
      <p:tags r:id="rId1"/>
    </p:custDataLst>
    <p:extLst>
      <p:ext uri="{BB962C8B-B14F-4D97-AF65-F5344CB8AC3E}">
        <p14:creationId xmlns:p14="http://schemas.microsoft.com/office/powerpoint/2010/main" val="315137867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29F1DEA-8749-6CCE-1666-8CF610A7FC33}"/>
              </a:ext>
            </a:extLst>
          </p:cNvPr>
          <p:cNvSpPr txBox="1"/>
          <p:nvPr/>
        </p:nvSpPr>
        <p:spPr>
          <a:xfrm>
            <a:off x="740743" y="519981"/>
            <a:ext cx="10873208" cy="707886"/>
          </a:xfrm>
          <a:prstGeom prst="rect">
            <a:avLst/>
          </a:prstGeom>
          <a:noFill/>
        </p:spPr>
        <p:txBody>
          <a:bodyPr wrap="square" rtlCol="0">
            <a:spAutoFit/>
          </a:bodyPr>
          <a:lstStyle/>
          <a:p>
            <a:r>
              <a:rPr lang="zh-CN" altLang="en-US" sz="2000" dirty="0"/>
              <a:t>前面的工作使我们能够把「矩阵乘法」分解为不同粒度的一些子运 算。而它们的执行顺序是可以调度的。 你的调度方式决定了数据访问顺序和频率，从而触发并利用了 </a:t>
            </a:r>
            <a:r>
              <a:rPr lang="en-US" altLang="zh-CN" sz="2000" dirty="0"/>
              <a:t>CPU </a:t>
            </a:r>
            <a:r>
              <a:rPr lang="zh-CN" altLang="en-US" sz="2000" dirty="0"/>
              <a:t>的缓存机制。</a:t>
            </a:r>
          </a:p>
        </p:txBody>
      </p:sp>
      <p:pic>
        <p:nvPicPr>
          <p:cNvPr id="8" name="图片 7">
            <a:extLst>
              <a:ext uri="{FF2B5EF4-FFF2-40B4-BE49-F238E27FC236}">
                <a16:creationId xmlns:a16="http://schemas.microsoft.com/office/drawing/2014/main" id="{2E12C1F2-0D5B-A820-12C2-9AD43263124B}"/>
              </a:ext>
            </a:extLst>
          </p:cNvPr>
          <p:cNvPicPr>
            <a:picLocks noChangeAspect="1"/>
          </p:cNvPicPr>
          <p:nvPr/>
        </p:nvPicPr>
        <p:blipFill>
          <a:blip r:embed="rId2"/>
          <a:stretch>
            <a:fillRect/>
          </a:stretch>
        </p:blipFill>
        <p:spPr>
          <a:xfrm>
            <a:off x="452711" y="1528093"/>
            <a:ext cx="3932867" cy="4828772"/>
          </a:xfrm>
          <a:prstGeom prst="rect">
            <a:avLst/>
          </a:prstGeom>
        </p:spPr>
      </p:pic>
      <p:pic>
        <p:nvPicPr>
          <p:cNvPr id="10" name="图片 9">
            <a:extLst>
              <a:ext uri="{FF2B5EF4-FFF2-40B4-BE49-F238E27FC236}">
                <a16:creationId xmlns:a16="http://schemas.microsoft.com/office/drawing/2014/main" id="{E2CC1FF9-F0F5-C2AC-50CF-50DA250A2F08}"/>
              </a:ext>
            </a:extLst>
          </p:cNvPr>
          <p:cNvPicPr>
            <a:picLocks noChangeAspect="1"/>
          </p:cNvPicPr>
          <p:nvPr/>
        </p:nvPicPr>
        <p:blipFill>
          <a:blip r:embed="rId3"/>
          <a:stretch>
            <a:fillRect/>
          </a:stretch>
        </p:blipFill>
        <p:spPr>
          <a:xfrm>
            <a:off x="4203978" y="1584789"/>
            <a:ext cx="3946737" cy="4828773"/>
          </a:xfrm>
          <a:prstGeom prst="rect">
            <a:avLst/>
          </a:prstGeom>
        </p:spPr>
      </p:pic>
      <p:sp>
        <p:nvSpPr>
          <p:cNvPr id="11" name="文本框 10">
            <a:extLst>
              <a:ext uri="{FF2B5EF4-FFF2-40B4-BE49-F238E27FC236}">
                <a16:creationId xmlns:a16="http://schemas.microsoft.com/office/drawing/2014/main" id="{6E3A99B7-2F30-0FD2-01C2-5EB335D46947}"/>
              </a:ext>
            </a:extLst>
          </p:cNvPr>
          <p:cNvSpPr txBox="1"/>
          <p:nvPr/>
        </p:nvSpPr>
        <p:spPr>
          <a:xfrm>
            <a:off x="8373591" y="2032149"/>
            <a:ext cx="4269135" cy="4093428"/>
          </a:xfrm>
          <a:prstGeom prst="rect">
            <a:avLst/>
          </a:prstGeom>
          <a:noFill/>
        </p:spPr>
        <p:txBody>
          <a:bodyPr wrap="square" rtlCol="0">
            <a:spAutoFit/>
          </a:bodyPr>
          <a:lstStyle/>
          <a:p>
            <a:r>
              <a:rPr lang="en-US" altLang="zh-CN" sz="2000" dirty="0"/>
              <a:t>C </a:t>
            </a:r>
            <a:r>
              <a:rPr lang="zh-CN" altLang="en-US" sz="2000" dirty="0"/>
              <a:t>矩阵里每次聚焦于一小块区域（</a:t>
            </a:r>
            <a:r>
              <a:rPr lang="en-US" altLang="zh-CN" sz="2000" dirty="0"/>
              <a:t>micro-tile</a:t>
            </a:r>
            <a:r>
              <a:rPr lang="zh-CN" altLang="en-US" sz="2000" dirty="0"/>
              <a:t>，红色），密集地「更 新」它里面的数据，直到全部计算结束，写回内存，就不再需要二 次访问。 </a:t>
            </a:r>
            <a:endParaRPr lang="en-US" altLang="zh-CN" sz="2000" dirty="0"/>
          </a:p>
          <a:p>
            <a:r>
              <a:rPr lang="en-US" altLang="zh-CN" sz="2000" dirty="0"/>
              <a:t>B </a:t>
            </a:r>
            <a:r>
              <a:rPr lang="zh-CN" altLang="en-US" sz="2000" dirty="0"/>
              <a:t>矩阵里的 </a:t>
            </a:r>
            <a:r>
              <a:rPr lang="en-US" altLang="zh-CN" sz="2000" dirty="0"/>
              <a:t>micro-panel</a:t>
            </a:r>
            <a:r>
              <a:rPr lang="zh-CN" altLang="en-US" sz="2000" dirty="0"/>
              <a:t>（绿色），虽然没有被频繁使用（每次只用 到里面一个行向量），但却被相邻的 </a:t>
            </a:r>
            <a:r>
              <a:rPr lang="en-US" altLang="zh-CN" sz="2000" dirty="0"/>
              <a:t>C </a:t>
            </a:r>
            <a:r>
              <a:rPr lang="zh-CN" altLang="en-US" sz="2000" dirty="0"/>
              <a:t>子矩阵重复使用。 </a:t>
            </a:r>
            <a:endParaRPr lang="en-US" altLang="zh-CN" sz="2000" dirty="0"/>
          </a:p>
          <a:p>
            <a:r>
              <a:rPr lang="en-US" altLang="zh-CN" sz="2000" dirty="0"/>
              <a:t>A </a:t>
            </a:r>
            <a:r>
              <a:rPr lang="zh-CN" altLang="en-US" sz="2000" dirty="0"/>
              <a:t>矩阵里的 </a:t>
            </a:r>
            <a:r>
              <a:rPr lang="en-US" altLang="zh-CN" sz="2000" dirty="0"/>
              <a:t>micro-panel</a:t>
            </a:r>
            <a:r>
              <a:rPr lang="zh-CN" altLang="en-US" sz="2000" dirty="0"/>
              <a:t>（蓝色），切换的很频繁，但每次装载之后 都进行了大量的运算</a:t>
            </a:r>
            <a:endParaRPr lang="en-US" altLang="zh-CN" sz="2000" dirty="0"/>
          </a:p>
          <a:p>
            <a:r>
              <a:rPr lang="zh-CN" altLang="en-US" sz="2000" dirty="0"/>
              <a:t>。</a:t>
            </a:r>
          </a:p>
        </p:txBody>
      </p:sp>
    </p:spTree>
    <p:extLst>
      <p:ext uri="{BB962C8B-B14F-4D97-AF65-F5344CB8AC3E}">
        <p14:creationId xmlns:p14="http://schemas.microsoft.com/office/powerpoint/2010/main" val="308530455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A1E3D6-27E0-DD77-5846-E8C4AC35BFDD}"/>
              </a:ext>
            </a:extLst>
          </p:cNvPr>
          <p:cNvPicPr>
            <a:picLocks noChangeAspect="1"/>
          </p:cNvPicPr>
          <p:nvPr/>
        </p:nvPicPr>
        <p:blipFill>
          <a:blip r:embed="rId2"/>
          <a:stretch>
            <a:fillRect/>
          </a:stretch>
        </p:blipFill>
        <p:spPr>
          <a:xfrm>
            <a:off x="92671" y="1230637"/>
            <a:ext cx="7144836" cy="4821313"/>
          </a:xfrm>
          <a:prstGeom prst="rect">
            <a:avLst/>
          </a:prstGeom>
        </p:spPr>
      </p:pic>
      <p:sp>
        <p:nvSpPr>
          <p:cNvPr id="5" name="文本框 4">
            <a:extLst>
              <a:ext uri="{FF2B5EF4-FFF2-40B4-BE49-F238E27FC236}">
                <a16:creationId xmlns:a16="http://schemas.microsoft.com/office/drawing/2014/main" id="{C1728C03-7AA4-C7E7-B436-775997196145}"/>
              </a:ext>
            </a:extLst>
          </p:cNvPr>
          <p:cNvSpPr txBox="1"/>
          <p:nvPr/>
        </p:nvSpPr>
        <p:spPr>
          <a:xfrm>
            <a:off x="5565279" y="1960141"/>
            <a:ext cx="6840760" cy="1015663"/>
          </a:xfrm>
          <a:prstGeom prst="rect">
            <a:avLst/>
          </a:prstGeom>
          <a:noFill/>
        </p:spPr>
        <p:txBody>
          <a:bodyPr wrap="square" rtlCol="0">
            <a:spAutoFit/>
          </a:bodyPr>
          <a:lstStyle/>
          <a:p>
            <a:r>
              <a:rPr lang="zh-CN" altLang="en-US" sz="2000" dirty="0"/>
              <a:t>从</a:t>
            </a:r>
            <a:r>
              <a:rPr lang="en-US" altLang="zh-CN" sz="2000" dirty="0"/>
              <a:t>B</a:t>
            </a:r>
            <a:r>
              <a:rPr lang="zh-CN" altLang="en-US" sz="2000" dirty="0"/>
              <a:t>矩阵切分的 </a:t>
            </a:r>
            <a:r>
              <a:rPr lang="en-US" altLang="zh-CN" sz="2000" dirty="0"/>
              <a:t>micro-panel </a:t>
            </a:r>
            <a:r>
              <a:rPr lang="zh-CN" altLang="en-US" sz="2000" dirty="0"/>
              <a:t>应该整块被放在 </a:t>
            </a:r>
            <a:r>
              <a:rPr lang="en-US" altLang="zh-CN" sz="2000" dirty="0"/>
              <a:t>L3 cache</a:t>
            </a:r>
            <a:r>
              <a:rPr lang="zh-CN" altLang="en-US" sz="2000" dirty="0"/>
              <a:t>，</a:t>
            </a:r>
            <a:endParaRPr lang="en-US" altLang="zh-CN" sz="2000" dirty="0"/>
          </a:p>
          <a:p>
            <a:r>
              <a:rPr lang="zh-CN" altLang="en-US" sz="2000" dirty="0"/>
              <a:t>而 </a:t>
            </a:r>
            <a:r>
              <a:rPr lang="en-US" altLang="zh-CN" sz="2000" dirty="0"/>
              <a:t>A</a:t>
            </a:r>
            <a:r>
              <a:rPr lang="zh-CN" altLang="en-US" sz="2000" dirty="0"/>
              <a:t>矩阵的 </a:t>
            </a:r>
            <a:r>
              <a:rPr lang="en-US" altLang="zh-CN" sz="2000" dirty="0"/>
              <a:t>micro-panel </a:t>
            </a:r>
            <a:r>
              <a:rPr lang="zh-CN" altLang="en-US" sz="2000" dirty="0"/>
              <a:t>最好能被切块后轮流加载进 </a:t>
            </a:r>
            <a:r>
              <a:rPr lang="en-US" altLang="zh-CN" sz="2000" dirty="0"/>
              <a:t>L2 cache</a:t>
            </a:r>
            <a:r>
              <a:rPr lang="zh-CN" altLang="en-US" sz="2000" dirty="0"/>
              <a:t>，</a:t>
            </a:r>
            <a:endParaRPr lang="en-US" altLang="zh-CN" sz="2000" dirty="0"/>
          </a:p>
          <a:p>
            <a:r>
              <a:rPr lang="zh-CN" altLang="en-US" sz="2000" dirty="0"/>
              <a:t>最小的 运算单元 </a:t>
            </a:r>
            <a:r>
              <a:rPr lang="en-US" altLang="zh-CN" sz="2000" dirty="0"/>
              <a:t>4×4 C</a:t>
            </a:r>
            <a:r>
              <a:rPr lang="zh-CN" altLang="en-US" sz="2000" dirty="0"/>
              <a:t>矩阵则应该直接常驻在 </a:t>
            </a:r>
            <a:r>
              <a:rPr lang="en-US" altLang="zh-CN" sz="2000" dirty="0"/>
              <a:t>Register </a:t>
            </a:r>
            <a:r>
              <a:rPr lang="zh-CN" altLang="en-US" sz="2000" dirty="0"/>
              <a:t>里</a:t>
            </a:r>
          </a:p>
        </p:txBody>
      </p:sp>
    </p:spTree>
    <p:extLst>
      <p:ext uri="{BB962C8B-B14F-4D97-AF65-F5344CB8AC3E}">
        <p14:creationId xmlns:p14="http://schemas.microsoft.com/office/powerpoint/2010/main" val="268969196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282050-1D87-919B-8008-C7B705B76BC7}"/>
              </a:ext>
            </a:extLst>
          </p:cNvPr>
          <p:cNvPicPr>
            <a:picLocks noChangeAspect="1"/>
          </p:cNvPicPr>
          <p:nvPr/>
        </p:nvPicPr>
        <p:blipFill>
          <a:blip r:embed="rId2"/>
          <a:stretch>
            <a:fillRect/>
          </a:stretch>
        </p:blipFill>
        <p:spPr>
          <a:xfrm>
            <a:off x="1388815" y="32190"/>
            <a:ext cx="5256584" cy="6877190"/>
          </a:xfrm>
          <a:prstGeom prst="rect">
            <a:avLst/>
          </a:prstGeom>
        </p:spPr>
      </p:pic>
      <p:sp>
        <p:nvSpPr>
          <p:cNvPr id="5" name="文本框 4">
            <a:extLst>
              <a:ext uri="{FF2B5EF4-FFF2-40B4-BE49-F238E27FC236}">
                <a16:creationId xmlns:a16="http://schemas.microsoft.com/office/drawing/2014/main" id="{6C541DF5-710F-D1B4-E233-E3952831A4BF}"/>
              </a:ext>
            </a:extLst>
          </p:cNvPr>
          <p:cNvSpPr txBox="1"/>
          <p:nvPr/>
        </p:nvSpPr>
        <p:spPr>
          <a:xfrm>
            <a:off x="7653511" y="2176165"/>
            <a:ext cx="4104456" cy="3170099"/>
          </a:xfrm>
          <a:prstGeom prst="rect">
            <a:avLst/>
          </a:prstGeom>
          <a:noFill/>
        </p:spPr>
        <p:txBody>
          <a:bodyPr wrap="square" rtlCol="0">
            <a:spAutoFit/>
          </a:bodyPr>
          <a:lstStyle/>
          <a:p>
            <a:r>
              <a:rPr lang="zh-CN" altLang="en-US" sz="2000" dirty="0"/>
              <a:t>我们不能用命令来控制 </a:t>
            </a:r>
            <a:r>
              <a:rPr lang="en-US" altLang="zh-CN" sz="2000" dirty="0"/>
              <a:t>CPU </a:t>
            </a:r>
            <a:r>
              <a:rPr lang="zh-CN" altLang="en-US" sz="2000" dirty="0"/>
              <a:t>把哪些数据 </a:t>
            </a:r>
            <a:r>
              <a:rPr lang="en-US" altLang="zh-CN" sz="2000" dirty="0"/>
              <a:t>cache </a:t>
            </a:r>
            <a:r>
              <a:rPr lang="zh-CN" altLang="en-US" sz="2000" dirty="0"/>
              <a:t>到哪里。但基于对所 用计算平台的理解（架构理解），通过明智地选取各 </a:t>
            </a:r>
            <a:r>
              <a:rPr lang="en-US" altLang="zh-CN" sz="2000" dirty="0"/>
              <a:t>loop </a:t>
            </a:r>
            <a:r>
              <a:rPr lang="zh-CN" altLang="en-US" sz="2000" dirty="0"/>
              <a:t>层级数据 块的大小，并调整它们的计算顺序来触发 </a:t>
            </a:r>
            <a:r>
              <a:rPr lang="en-US" altLang="zh-CN" sz="2000" dirty="0"/>
              <a:t>cache</a:t>
            </a:r>
            <a:r>
              <a:rPr lang="zh-CN" altLang="en-US" sz="2000" dirty="0"/>
              <a:t>，最终可以「骗」 </a:t>
            </a:r>
            <a:r>
              <a:rPr lang="en-US" altLang="zh-CN" sz="2000" dirty="0"/>
              <a:t>CPU </a:t>
            </a:r>
            <a:r>
              <a:rPr lang="zh-CN" altLang="en-US" sz="2000" dirty="0"/>
              <a:t>把我们设想的部分存到对应的缓存里（*图中数据颜色对应目 标缓存层级的颜色），实现对寄存器和缓存的高效利用。</a:t>
            </a:r>
          </a:p>
        </p:txBody>
      </p:sp>
    </p:spTree>
    <p:extLst>
      <p:ext uri="{BB962C8B-B14F-4D97-AF65-F5344CB8AC3E}">
        <p14:creationId xmlns:p14="http://schemas.microsoft.com/office/powerpoint/2010/main" val="338573423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52676A26-BC01-EDA8-41B5-7D19114718DF}"/>
              </a:ext>
            </a:extLst>
          </p:cNvPr>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4" name="任意多边形: 形状 3">
            <a:extLst>
              <a:ext uri="{FF2B5EF4-FFF2-40B4-BE49-F238E27FC236}">
                <a16:creationId xmlns:a16="http://schemas.microsoft.com/office/drawing/2014/main" id="{4F3977F0-85C9-B390-D7FE-3E4AF8734404}"/>
              </a:ext>
            </a:extLst>
          </p:cNvPr>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5" name="文本框 2">
            <a:extLst>
              <a:ext uri="{FF2B5EF4-FFF2-40B4-BE49-F238E27FC236}">
                <a16:creationId xmlns:a16="http://schemas.microsoft.com/office/drawing/2014/main" id="{E17F3FE6-067C-2722-AA3B-BBD3E56988F1}"/>
              </a:ext>
            </a:extLst>
          </p:cNvPr>
          <p:cNvSpPr txBox="1">
            <a:spLocks noChangeArrowheads="1"/>
          </p:cNvSpPr>
          <p:nvPr>
            <p:custDataLst>
              <p:tags r:id="rId1"/>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600" b="1" i="0" u="none" strike="noStrike" kern="1200" cap="none" spc="0" normalizeH="0" baseline="0" noProof="0" dirty="0">
                <a:ln>
                  <a:noFill/>
                </a:ln>
                <a:solidFill>
                  <a:srgbClr val="FFFFFF"/>
                </a:solidFill>
                <a:effectLst/>
                <a:uLnTx/>
                <a:uFillTx/>
                <a:latin typeface="微软雅黑"/>
                <a:ea typeface="微软雅黑"/>
                <a:cs typeface="+mn-ea"/>
                <a:sym typeface="+mn-lt"/>
              </a:rPr>
              <a:t>05</a:t>
            </a:r>
            <a:endParaRPr kumimoji="0" lang="zh-CN" altLang="en-US" sz="9600" b="1" i="0" u="none" strike="noStrike" kern="1200" cap="none" spc="0" normalizeH="0" baseline="0" noProof="0" dirty="0">
              <a:ln>
                <a:noFill/>
              </a:ln>
              <a:solidFill>
                <a:srgbClr val="FFFFFF"/>
              </a:solidFill>
              <a:effectLst/>
              <a:uLnTx/>
              <a:uFillTx/>
              <a:latin typeface="微软雅黑"/>
              <a:ea typeface="微软雅黑"/>
              <a:cs typeface="+mn-ea"/>
              <a:sym typeface="+mn-lt"/>
            </a:endParaRPr>
          </a:p>
        </p:txBody>
      </p:sp>
      <p:sp>
        <p:nvSpPr>
          <p:cNvPr id="6" name="矩形 5">
            <a:extLst>
              <a:ext uri="{FF2B5EF4-FFF2-40B4-BE49-F238E27FC236}">
                <a16:creationId xmlns:a16="http://schemas.microsoft.com/office/drawing/2014/main" id="{01CDC233-420F-8972-651B-8E33FF76681D}"/>
              </a:ext>
            </a:extLst>
          </p:cNvPr>
          <p:cNvSpPr/>
          <p:nvPr/>
        </p:nvSpPr>
        <p:spPr>
          <a:xfrm>
            <a:off x="4276181" y="3741547"/>
            <a:ext cx="4302695" cy="830997"/>
          </a:xfrm>
          <a:prstGeom prst="rect">
            <a:avLst/>
          </a:prstGeom>
        </p:spPr>
        <p:txBody>
          <a:bodyPr wrap="squar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0" i="0" u="none" strike="noStrike" kern="1200" cap="none" spc="0" normalizeH="0" baseline="0" noProof="0" dirty="0">
                <a:ln>
                  <a:noFill/>
                </a:ln>
                <a:solidFill>
                  <a:srgbClr val="A79FAA"/>
                </a:solidFill>
                <a:effectLst/>
                <a:uLnTx/>
                <a:uFillTx/>
                <a:latin typeface="微软雅黑"/>
                <a:ea typeface="微软雅黑"/>
                <a:cs typeface="+mn-ea"/>
                <a:sym typeface="+mn-lt"/>
              </a:rPr>
              <a:t>贴上完整代码</a:t>
            </a:r>
            <a:endParaRPr kumimoji="0" lang="en-US" altLang="zh-CN" sz="5400" b="0" i="0" u="none" strike="noStrike" kern="1200" cap="none" spc="0" normalizeH="0" baseline="0" noProof="0" dirty="0">
              <a:ln>
                <a:noFill/>
              </a:ln>
              <a:solidFill>
                <a:srgbClr val="A79FAA"/>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2170901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88056D-0021-44D4-035F-2C6B10A7D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67" y="24228"/>
            <a:ext cx="4970904" cy="7176881"/>
          </a:xfrm>
          <a:prstGeom prst="rect">
            <a:avLst/>
          </a:prstGeom>
        </p:spPr>
      </p:pic>
      <p:pic>
        <p:nvPicPr>
          <p:cNvPr id="6" name="图片 5">
            <a:extLst>
              <a:ext uri="{FF2B5EF4-FFF2-40B4-BE49-F238E27FC236}">
                <a16:creationId xmlns:a16="http://schemas.microsoft.com/office/drawing/2014/main" id="{C8169990-C899-630D-350F-F30123B4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463" y="24228"/>
            <a:ext cx="4970904" cy="7220135"/>
          </a:xfrm>
          <a:prstGeom prst="rect">
            <a:avLst/>
          </a:prstGeom>
        </p:spPr>
      </p:pic>
    </p:spTree>
    <p:extLst>
      <p:ext uri="{BB962C8B-B14F-4D97-AF65-F5344CB8AC3E}">
        <p14:creationId xmlns:p14="http://schemas.microsoft.com/office/powerpoint/2010/main" val="363811495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4D1D21D-D2DA-3771-6115-03C4C10291B1}"/>
              </a:ext>
            </a:extLst>
          </p:cNvPr>
          <p:cNvPicPr>
            <a:picLocks noChangeAspect="1"/>
          </p:cNvPicPr>
          <p:nvPr/>
        </p:nvPicPr>
        <p:blipFill rotWithShape="1">
          <a:blip r:embed="rId2">
            <a:extLst>
              <a:ext uri="{28A0092B-C50C-407E-A947-70E740481C1C}">
                <a14:useLocalDpi xmlns:a14="http://schemas.microsoft.com/office/drawing/2010/main" val="0"/>
              </a:ext>
            </a:extLst>
          </a:blip>
          <a:srcRect b="26224"/>
          <a:stretch/>
        </p:blipFill>
        <p:spPr>
          <a:xfrm>
            <a:off x="524719" y="880021"/>
            <a:ext cx="5247243" cy="5256584"/>
          </a:xfrm>
          <a:prstGeom prst="rect">
            <a:avLst/>
          </a:prstGeom>
        </p:spPr>
      </p:pic>
      <p:pic>
        <p:nvPicPr>
          <p:cNvPr id="5" name="图片 4">
            <a:extLst>
              <a:ext uri="{FF2B5EF4-FFF2-40B4-BE49-F238E27FC236}">
                <a16:creationId xmlns:a16="http://schemas.microsoft.com/office/drawing/2014/main" id="{8C77E2A6-1E5F-9389-CF0B-ED23FC04967E}"/>
              </a:ext>
            </a:extLst>
          </p:cNvPr>
          <p:cNvPicPr>
            <a:picLocks noChangeAspect="1"/>
          </p:cNvPicPr>
          <p:nvPr/>
        </p:nvPicPr>
        <p:blipFill rotWithShape="1">
          <a:blip r:embed="rId2">
            <a:extLst>
              <a:ext uri="{28A0092B-C50C-407E-A947-70E740481C1C}">
                <a14:useLocalDpi xmlns:a14="http://schemas.microsoft.com/office/drawing/2010/main" val="0"/>
              </a:ext>
            </a:extLst>
          </a:blip>
          <a:srcRect t="75526"/>
          <a:stretch/>
        </p:blipFill>
        <p:spPr>
          <a:xfrm>
            <a:off x="6213351" y="2586229"/>
            <a:ext cx="6199394" cy="2060191"/>
          </a:xfrm>
          <a:prstGeom prst="rect">
            <a:avLst/>
          </a:prstGeom>
        </p:spPr>
      </p:pic>
    </p:spTree>
    <p:extLst>
      <p:ext uri="{BB962C8B-B14F-4D97-AF65-F5344CB8AC3E}">
        <p14:creationId xmlns:p14="http://schemas.microsoft.com/office/powerpoint/2010/main" val="318999076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EC0385-9842-CB33-6A6C-AAB539BD8B85}"/>
              </a:ext>
            </a:extLst>
          </p:cNvPr>
          <p:cNvSpPr txBox="1"/>
          <p:nvPr/>
        </p:nvSpPr>
        <p:spPr>
          <a:xfrm>
            <a:off x="2754312" y="3616325"/>
            <a:ext cx="7350125" cy="769441"/>
          </a:xfrm>
          <a:prstGeom prst="rect">
            <a:avLst/>
          </a:prstGeom>
          <a:noFill/>
        </p:spPr>
        <p:txBody>
          <a:bodyPr wrap="square" rtlCol="0">
            <a:spAutoFit/>
          </a:bodyPr>
          <a:lstStyle/>
          <a:p>
            <a:pPr algn="ctr"/>
            <a:r>
              <a:rPr lang="zh-CN" altLang="en-US" sz="4400" dirty="0">
                <a:latin typeface="楷体" panose="02010609060101010101" pitchFamily="49" charset="-122"/>
                <a:ea typeface="楷体" panose="02010609060101010101" pitchFamily="49" charset="-122"/>
              </a:rPr>
              <a:t>感谢您的观看！</a:t>
            </a:r>
          </a:p>
        </p:txBody>
      </p:sp>
      <p:sp>
        <p:nvSpPr>
          <p:cNvPr id="3" name="任意多边形: 形状 2">
            <a:extLst>
              <a:ext uri="{FF2B5EF4-FFF2-40B4-BE49-F238E27FC236}">
                <a16:creationId xmlns:a16="http://schemas.microsoft.com/office/drawing/2014/main" id="{36B5532A-5C40-9960-4152-E5BC2AD7F0E5}"/>
              </a:ext>
            </a:extLst>
          </p:cNvPr>
          <p:cNvSpPr/>
          <p:nvPr/>
        </p:nvSpPr>
        <p:spPr>
          <a:xfrm rot="10800000" flipV="1">
            <a:off x="4917207" y="1829683"/>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任意多边形: 形状 3">
            <a:extLst>
              <a:ext uri="{FF2B5EF4-FFF2-40B4-BE49-F238E27FC236}">
                <a16:creationId xmlns:a16="http://schemas.microsoft.com/office/drawing/2014/main" id="{3583CD05-DDB2-5A5B-2573-96D774EB16D3}"/>
              </a:ext>
            </a:extLst>
          </p:cNvPr>
          <p:cNvSpPr/>
          <p:nvPr/>
        </p:nvSpPr>
        <p:spPr>
          <a:xfrm rot="10800000" flipV="1">
            <a:off x="4110529" y="2524069"/>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75467666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01</a:t>
            </a:r>
            <a:endParaRPr lang="zh-CN" altLang="en-US" sz="9600" b="1" dirty="0">
              <a:solidFill>
                <a:srgbClr val="FFFFFF"/>
              </a:solidFill>
              <a:latin typeface="+mn-lt"/>
              <a:ea typeface="+mn-ea"/>
              <a:cs typeface="+mn-ea"/>
              <a:sym typeface="+mn-lt"/>
            </a:endParaRPr>
          </a:p>
        </p:txBody>
      </p:sp>
      <p:sp>
        <p:nvSpPr>
          <p:cNvPr id="8" name="矩形 7"/>
          <p:cNvSpPr/>
          <p:nvPr/>
        </p:nvSpPr>
        <p:spPr>
          <a:xfrm>
            <a:off x="2900983" y="3709165"/>
            <a:ext cx="7056784" cy="830997"/>
          </a:xfrm>
          <a:prstGeom prst="rect">
            <a:avLst/>
          </a:prstGeom>
        </p:spPr>
        <p:txBody>
          <a:bodyPr wrap="square" lIns="0" tIns="0" rIns="0" bIns="0">
            <a:spAutoFit/>
          </a:bodyPr>
          <a:lstStyle/>
          <a:p>
            <a:r>
              <a:rPr lang="zh-CN" altLang="en-US" sz="5400" dirty="0">
                <a:solidFill>
                  <a:srgbClr val="A79FAA"/>
                </a:solidFill>
                <a:latin typeface="+mn-lt"/>
                <a:ea typeface="+mn-ea"/>
                <a:cs typeface="+mn-ea"/>
                <a:sym typeface="+mn-lt"/>
              </a:rPr>
              <a:t>交换循环顺序矩阵优化</a:t>
            </a:r>
            <a:endParaRPr lang="en-US" altLang="zh-CN" sz="5400" dirty="0">
              <a:solidFill>
                <a:srgbClr val="A79FAA"/>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F822DA-4BF3-8F85-3833-956B1F57F14F}"/>
              </a:ext>
            </a:extLst>
          </p:cNvPr>
          <p:cNvPicPr>
            <a:picLocks noChangeAspect="1"/>
          </p:cNvPicPr>
          <p:nvPr/>
        </p:nvPicPr>
        <p:blipFill>
          <a:blip r:embed="rId2"/>
          <a:stretch>
            <a:fillRect/>
          </a:stretch>
        </p:blipFill>
        <p:spPr>
          <a:xfrm>
            <a:off x="5637287" y="702736"/>
            <a:ext cx="4320480" cy="2713690"/>
          </a:xfrm>
          <a:prstGeom prst="rect">
            <a:avLst/>
          </a:prstGeom>
        </p:spPr>
      </p:pic>
      <p:pic>
        <p:nvPicPr>
          <p:cNvPr id="6" name="图片 5">
            <a:extLst>
              <a:ext uri="{FF2B5EF4-FFF2-40B4-BE49-F238E27FC236}">
                <a16:creationId xmlns:a16="http://schemas.microsoft.com/office/drawing/2014/main" id="{805A5EB7-6C5C-5A20-C716-97181460C9FB}"/>
              </a:ext>
            </a:extLst>
          </p:cNvPr>
          <p:cNvPicPr>
            <a:picLocks noChangeAspect="1"/>
          </p:cNvPicPr>
          <p:nvPr/>
        </p:nvPicPr>
        <p:blipFill>
          <a:blip r:embed="rId3"/>
          <a:stretch>
            <a:fillRect/>
          </a:stretch>
        </p:blipFill>
        <p:spPr>
          <a:xfrm>
            <a:off x="1820863" y="4120381"/>
            <a:ext cx="7390295" cy="1800200"/>
          </a:xfrm>
          <a:prstGeom prst="rect">
            <a:avLst/>
          </a:prstGeom>
        </p:spPr>
      </p:pic>
      <p:sp>
        <p:nvSpPr>
          <p:cNvPr id="7" name="文本框 6">
            <a:extLst>
              <a:ext uri="{FF2B5EF4-FFF2-40B4-BE49-F238E27FC236}">
                <a16:creationId xmlns:a16="http://schemas.microsoft.com/office/drawing/2014/main" id="{F715FC5E-3E0E-DBBF-CD25-4AC2696EB67B}"/>
              </a:ext>
            </a:extLst>
          </p:cNvPr>
          <p:cNvSpPr txBox="1"/>
          <p:nvPr/>
        </p:nvSpPr>
        <p:spPr>
          <a:xfrm>
            <a:off x="884759" y="1384077"/>
            <a:ext cx="3168352" cy="769441"/>
          </a:xfrm>
          <a:prstGeom prst="rect">
            <a:avLst/>
          </a:prstGeom>
          <a:noFill/>
        </p:spPr>
        <p:txBody>
          <a:bodyPr wrap="square" rtlCol="0">
            <a:spAutoFit/>
          </a:bodyPr>
          <a:lstStyle/>
          <a:p>
            <a:r>
              <a:rPr lang="zh-CN" altLang="en-US" sz="4400" dirty="0"/>
              <a:t>矩阵乘法</a:t>
            </a:r>
          </a:p>
        </p:txBody>
      </p:sp>
    </p:spTree>
    <p:extLst>
      <p:ext uri="{BB962C8B-B14F-4D97-AF65-F5344CB8AC3E}">
        <p14:creationId xmlns:p14="http://schemas.microsoft.com/office/powerpoint/2010/main" val="242841759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descr="图片包含 图表&#10;&#10;描述已自动生成">
            <a:extLst>
              <a:ext uri="{FF2B5EF4-FFF2-40B4-BE49-F238E27FC236}">
                <a16:creationId xmlns:a16="http://schemas.microsoft.com/office/drawing/2014/main" id="{EBCA574D-96F9-7AE8-AB2B-3E7044441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855" y="1391660"/>
            <a:ext cx="8496944" cy="4896544"/>
          </a:xfrm>
          <a:prstGeom prst="rect">
            <a:avLst/>
          </a:prstGeom>
        </p:spPr>
      </p:pic>
      <p:sp>
        <p:nvSpPr>
          <p:cNvPr id="10" name="文本框 9">
            <a:extLst>
              <a:ext uri="{FF2B5EF4-FFF2-40B4-BE49-F238E27FC236}">
                <a16:creationId xmlns:a16="http://schemas.microsoft.com/office/drawing/2014/main" id="{41E98C00-2D6D-0D5E-56A0-BF1348412D57}"/>
              </a:ext>
            </a:extLst>
          </p:cNvPr>
          <p:cNvSpPr txBox="1"/>
          <p:nvPr/>
        </p:nvSpPr>
        <p:spPr>
          <a:xfrm>
            <a:off x="740743" y="437553"/>
            <a:ext cx="3849830" cy="954107"/>
          </a:xfrm>
          <a:prstGeom prst="rect">
            <a:avLst/>
          </a:prstGeom>
          <a:noFill/>
        </p:spPr>
        <p:txBody>
          <a:bodyPr wrap="square" rtlCol="0">
            <a:spAutoFit/>
          </a:bodyPr>
          <a:lstStyle/>
          <a:p>
            <a:r>
              <a:rPr lang="en-US" altLang="zh-CN" sz="2800" b="1" dirty="0"/>
              <a:t>1.ijk</a:t>
            </a:r>
            <a:r>
              <a:rPr lang="zh-CN" altLang="en-US" sz="2800" b="1" dirty="0"/>
              <a:t>不同循环顺序带来的效率截然不同</a:t>
            </a:r>
          </a:p>
        </p:txBody>
      </p:sp>
      <p:sp>
        <p:nvSpPr>
          <p:cNvPr id="11" name="文本框 10">
            <a:extLst>
              <a:ext uri="{FF2B5EF4-FFF2-40B4-BE49-F238E27FC236}">
                <a16:creationId xmlns:a16="http://schemas.microsoft.com/office/drawing/2014/main" id="{FFAAAAB2-2FFE-66E0-4EB1-C1668B6647BC}"/>
              </a:ext>
            </a:extLst>
          </p:cNvPr>
          <p:cNvSpPr txBox="1"/>
          <p:nvPr/>
        </p:nvSpPr>
        <p:spPr>
          <a:xfrm>
            <a:off x="884759" y="6328336"/>
            <a:ext cx="6283997" cy="461665"/>
          </a:xfrm>
          <a:prstGeom prst="rect">
            <a:avLst/>
          </a:prstGeom>
          <a:noFill/>
        </p:spPr>
        <p:txBody>
          <a:bodyPr wrap="square" rtlCol="0">
            <a:spAutoFit/>
          </a:bodyPr>
          <a:lstStyle/>
          <a:p>
            <a:r>
              <a:rPr lang="en-US" altLang="zh-CN" sz="2400" dirty="0"/>
              <a:t>JPI</a:t>
            </a:r>
            <a:r>
              <a:rPr lang="zh-CN" altLang="en-US" sz="2400" dirty="0"/>
              <a:t>循环顺序得到程序的运行效率最高</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94A53260-2DDA-39F4-CF10-9F1903203574}"/>
              </a:ext>
            </a:extLst>
          </p:cNvPr>
          <p:cNvSpPr txBox="1"/>
          <p:nvPr/>
        </p:nvSpPr>
        <p:spPr>
          <a:xfrm>
            <a:off x="582137" y="476361"/>
            <a:ext cx="8208912" cy="461665"/>
          </a:xfrm>
          <a:prstGeom prst="rect">
            <a:avLst/>
          </a:prstGeom>
          <a:noFill/>
        </p:spPr>
        <p:txBody>
          <a:bodyPr wrap="square">
            <a:spAutoFit/>
          </a:bodyPr>
          <a:lstStyle/>
          <a:p>
            <a:r>
              <a:rPr lang="zh-CN" altLang="en-US" sz="2400" dirty="0"/>
              <a:t>从存储形式上</a:t>
            </a:r>
          </a:p>
        </p:txBody>
      </p:sp>
      <p:sp>
        <p:nvSpPr>
          <p:cNvPr id="3" name="文本框 2">
            <a:extLst>
              <a:ext uri="{FF2B5EF4-FFF2-40B4-BE49-F238E27FC236}">
                <a16:creationId xmlns:a16="http://schemas.microsoft.com/office/drawing/2014/main" id="{46189BF9-496C-68B0-34B9-C9BB1F7739E2}"/>
              </a:ext>
            </a:extLst>
          </p:cNvPr>
          <p:cNvSpPr txBox="1"/>
          <p:nvPr/>
        </p:nvSpPr>
        <p:spPr>
          <a:xfrm>
            <a:off x="935545" y="1240061"/>
            <a:ext cx="3751048" cy="4708981"/>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为什么会这样？ </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因为矩阵数据在内存中是连续存储的。当我们用三层循环遍历这些 数据做计算时，</a:t>
            </a:r>
            <a:r>
              <a:rPr lang="zh-CN" altLang="en-US" sz="2000" dirty="0">
                <a:solidFill>
                  <a:srgbClr val="FF0000"/>
                </a:solidFill>
                <a:latin typeface="楷体" panose="02010609060101010101" pitchFamily="49" charset="-122"/>
                <a:ea typeface="楷体" panose="02010609060101010101" pitchFamily="49" charset="-122"/>
              </a:rPr>
              <a:t>某些遍历顺序可以最大化地连续访问相邻地址。</a:t>
            </a:r>
            <a:r>
              <a:rPr lang="zh-CN" altLang="en-US" sz="2000" dirty="0">
                <a:latin typeface="楷体" panose="02010609060101010101" pitchFamily="49" charset="-122"/>
                <a:ea typeface="楷体" panose="02010609060101010101" pitchFamily="49" charset="-122"/>
              </a:rPr>
              <a:t> 这些连续访问，极大地受益于</a:t>
            </a:r>
            <a:r>
              <a:rPr lang="en-US" altLang="zh-CN" sz="2000" dirty="0">
                <a:latin typeface="楷体" panose="02010609060101010101" pitchFamily="49" charset="-122"/>
                <a:ea typeface="楷体" panose="02010609060101010101" pitchFamily="49" charset="-122"/>
              </a:rPr>
              <a:t>CPU</a:t>
            </a:r>
            <a:r>
              <a:rPr lang="zh-CN" altLang="en-US" sz="2000" dirty="0">
                <a:latin typeface="楷体" panose="02010609060101010101" pitchFamily="49" charset="-122"/>
                <a:ea typeface="楷体" panose="02010609060101010101" pitchFamily="49" charset="-122"/>
              </a:rPr>
              <a:t>的缓存、分页和预取 （</a:t>
            </a:r>
            <a:r>
              <a:rPr lang="en-US" altLang="zh-CN" sz="2000" dirty="0">
                <a:latin typeface="楷体" panose="02010609060101010101" pitchFamily="49" charset="-122"/>
                <a:ea typeface="楷体" panose="02010609060101010101" pitchFamily="49" charset="-122"/>
              </a:rPr>
              <a:t>prefetch</a:t>
            </a:r>
            <a:r>
              <a:rPr lang="zh-CN" altLang="en-US" sz="2000" dirty="0">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使得一次读取操作就能支持后面的多次运算</a:t>
            </a:r>
            <a:r>
              <a:rPr lang="zh-CN" altLang="en-US" sz="2000" dirty="0">
                <a:latin typeface="楷体" panose="02010609060101010101" pitchFamily="49" charset="-122"/>
                <a:ea typeface="楷体" panose="02010609060101010101" pitchFamily="49" charset="-122"/>
              </a:rPr>
              <a:t>。 这些在我们无意识中发生的优化，带来了显著的性能差异。而如果 我们人为地编织运算过程，使所有这些优势都被利用起来，就能实现最佳性能。</a:t>
            </a:r>
          </a:p>
        </p:txBody>
      </p:sp>
      <p:pic>
        <p:nvPicPr>
          <p:cNvPr id="5" name="图片 4" descr="卡通人物&#10;&#10;低可信度描述已自动生成">
            <a:extLst>
              <a:ext uri="{FF2B5EF4-FFF2-40B4-BE49-F238E27FC236}">
                <a16:creationId xmlns:a16="http://schemas.microsoft.com/office/drawing/2014/main" id="{9C6CDF52-B92E-6A25-BFDF-4E8F6E3D6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383" y="0"/>
            <a:ext cx="4104456" cy="7232650"/>
          </a:xfrm>
          <a:prstGeom prst="rect">
            <a:avLst/>
          </a:prstGeom>
        </p:spPr>
      </p:pic>
      <p:graphicFrame>
        <p:nvGraphicFramePr>
          <p:cNvPr id="2" name="表格 1">
            <a:extLst>
              <a:ext uri="{FF2B5EF4-FFF2-40B4-BE49-F238E27FC236}">
                <a16:creationId xmlns:a16="http://schemas.microsoft.com/office/drawing/2014/main" id="{80B991C0-7719-A4C3-9CC2-2AF738485E26}"/>
              </a:ext>
            </a:extLst>
          </p:cNvPr>
          <p:cNvGraphicFramePr>
            <a:graphicFrameLocks noGrp="1"/>
          </p:cNvGraphicFramePr>
          <p:nvPr>
            <p:extLst>
              <p:ext uri="{D42A27DB-BD31-4B8C-83A1-F6EECF244321}">
                <p14:modId xmlns:p14="http://schemas.microsoft.com/office/powerpoint/2010/main" val="263966635"/>
              </p:ext>
            </p:extLst>
          </p:nvPr>
        </p:nvGraphicFramePr>
        <p:xfrm>
          <a:off x="3583286" y="237628"/>
          <a:ext cx="2774082" cy="1201317"/>
        </p:xfrm>
        <a:graphic>
          <a:graphicData uri="http://schemas.openxmlformats.org/drawingml/2006/table">
            <a:tbl>
              <a:tblPr firstRow="1" bandRow="1">
                <a:tableStyleId>{69CF1AB2-1976-4502-BF36-3FF5EA218861}</a:tableStyleId>
              </a:tblPr>
              <a:tblGrid>
                <a:gridCol w="924694">
                  <a:extLst>
                    <a:ext uri="{9D8B030D-6E8A-4147-A177-3AD203B41FA5}">
                      <a16:colId xmlns:a16="http://schemas.microsoft.com/office/drawing/2014/main" val="817687180"/>
                    </a:ext>
                  </a:extLst>
                </a:gridCol>
                <a:gridCol w="924694">
                  <a:extLst>
                    <a:ext uri="{9D8B030D-6E8A-4147-A177-3AD203B41FA5}">
                      <a16:colId xmlns:a16="http://schemas.microsoft.com/office/drawing/2014/main" val="430209686"/>
                    </a:ext>
                  </a:extLst>
                </a:gridCol>
                <a:gridCol w="924694">
                  <a:extLst>
                    <a:ext uri="{9D8B030D-6E8A-4147-A177-3AD203B41FA5}">
                      <a16:colId xmlns:a16="http://schemas.microsoft.com/office/drawing/2014/main" val="3329238240"/>
                    </a:ext>
                  </a:extLst>
                </a:gridCol>
              </a:tblGrid>
              <a:tr h="400439">
                <a:tc>
                  <a:txBody>
                    <a:bodyPr/>
                    <a:lstStyle/>
                    <a:p>
                      <a:r>
                        <a:rPr lang="en-US" altLang="zh-CN" dirty="0"/>
                        <a:t>A[0][0]</a:t>
                      </a:r>
                      <a:endParaRPr lang="zh-CN" altLang="en-US" dirty="0"/>
                    </a:p>
                  </a:txBody>
                  <a:tcPr/>
                </a:tc>
                <a:tc>
                  <a:txBody>
                    <a:bodyPr/>
                    <a:lstStyle/>
                    <a:p>
                      <a:r>
                        <a:rPr lang="en-US" altLang="zh-CN" dirty="0"/>
                        <a:t>A[0][1]</a:t>
                      </a:r>
                      <a:endParaRPr lang="zh-CN" altLang="en-US" dirty="0"/>
                    </a:p>
                  </a:txBody>
                  <a:tcPr/>
                </a:tc>
                <a:tc>
                  <a:txBody>
                    <a:bodyPr/>
                    <a:lstStyle/>
                    <a:p>
                      <a:r>
                        <a:rPr lang="en-US" altLang="zh-CN" dirty="0"/>
                        <a:t>A[0][2]</a:t>
                      </a:r>
                      <a:endParaRPr lang="zh-CN" altLang="en-US" dirty="0"/>
                    </a:p>
                  </a:txBody>
                  <a:tcPr/>
                </a:tc>
                <a:extLst>
                  <a:ext uri="{0D108BD9-81ED-4DB2-BD59-A6C34878D82A}">
                    <a16:rowId xmlns:a16="http://schemas.microsoft.com/office/drawing/2014/main" val="211116455"/>
                  </a:ext>
                </a:extLst>
              </a:tr>
              <a:tr h="400439">
                <a:tc>
                  <a:txBody>
                    <a:bodyPr/>
                    <a:lstStyle/>
                    <a:p>
                      <a:r>
                        <a:rPr lang="en-US" altLang="zh-CN" b="1" dirty="0"/>
                        <a:t>A[1][0]</a:t>
                      </a:r>
                      <a:endParaRPr lang="zh-CN" altLang="en-US" b="1" dirty="0"/>
                    </a:p>
                  </a:txBody>
                  <a:tcPr/>
                </a:tc>
                <a:tc>
                  <a:txBody>
                    <a:bodyPr/>
                    <a:lstStyle/>
                    <a:p>
                      <a:r>
                        <a:rPr lang="en-US" altLang="zh-CN" b="1" dirty="0"/>
                        <a:t>A[1][1]</a:t>
                      </a:r>
                      <a:endParaRPr lang="zh-CN" altLang="en-US" b="1" dirty="0"/>
                    </a:p>
                  </a:txBody>
                  <a:tcPr/>
                </a:tc>
                <a:tc>
                  <a:txBody>
                    <a:bodyPr/>
                    <a:lstStyle/>
                    <a:p>
                      <a:r>
                        <a:rPr lang="en-US" altLang="zh-CN" b="1" dirty="0"/>
                        <a:t>A[1][2]</a:t>
                      </a:r>
                      <a:endParaRPr lang="zh-CN" altLang="en-US" b="1" dirty="0"/>
                    </a:p>
                  </a:txBody>
                  <a:tcPr/>
                </a:tc>
                <a:extLst>
                  <a:ext uri="{0D108BD9-81ED-4DB2-BD59-A6C34878D82A}">
                    <a16:rowId xmlns:a16="http://schemas.microsoft.com/office/drawing/2014/main" val="2648782741"/>
                  </a:ext>
                </a:extLst>
              </a:tr>
              <a:tr h="400439">
                <a:tc>
                  <a:txBody>
                    <a:bodyPr/>
                    <a:lstStyle/>
                    <a:p>
                      <a:r>
                        <a:rPr lang="en-US" altLang="zh-CN" b="1" dirty="0"/>
                        <a:t>A[2][0]</a:t>
                      </a:r>
                      <a:endParaRPr lang="zh-CN" altLang="en-US" b="1" dirty="0"/>
                    </a:p>
                  </a:txBody>
                  <a:tcPr/>
                </a:tc>
                <a:tc>
                  <a:txBody>
                    <a:bodyPr/>
                    <a:lstStyle/>
                    <a:p>
                      <a:r>
                        <a:rPr lang="en-US" altLang="zh-CN" b="1" dirty="0"/>
                        <a:t>A[2][1]</a:t>
                      </a:r>
                      <a:endParaRPr lang="zh-CN" altLang="en-US" b="1" dirty="0"/>
                    </a:p>
                  </a:txBody>
                  <a:tcPr/>
                </a:tc>
                <a:tc>
                  <a:txBody>
                    <a:bodyPr/>
                    <a:lstStyle/>
                    <a:p>
                      <a:r>
                        <a:rPr lang="en-US" altLang="zh-CN" b="1" dirty="0"/>
                        <a:t>A[2][2]</a:t>
                      </a:r>
                      <a:endParaRPr lang="zh-CN" altLang="en-US" b="1" dirty="0"/>
                    </a:p>
                  </a:txBody>
                  <a:tcPr/>
                </a:tc>
                <a:extLst>
                  <a:ext uri="{0D108BD9-81ED-4DB2-BD59-A6C34878D82A}">
                    <a16:rowId xmlns:a16="http://schemas.microsoft.com/office/drawing/2014/main" val="3488650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形状 40"/>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形状 41"/>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246A0521-D741-7404-77AF-3504753708C2}"/>
              </a:ext>
            </a:extLst>
          </p:cNvPr>
          <p:cNvSpPr txBox="1"/>
          <p:nvPr/>
        </p:nvSpPr>
        <p:spPr>
          <a:xfrm>
            <a:off x="555171" y="519981"/>
            <a:ext cx="4938100" cy="523220"/>
          </a:xfrm>
          <a:prstGeom prst="rect">
            <a:avLst/>
          </a:prstGeom>
          <a:noFill/>
        </p:spPr>
        <p:txBody>
          <a:bodyPr wrap="square" rtlCol="0">
            <a:spAutoFit/>
          </a:bodyPr>
          <a:lstStyle/>
          <a:p>
            <a:r>
              <a:rPr lang="en-US" altLang="zh-CN" sz="2800" dirty="0"/>
              <a:t>2.</a:t>
            </a:r>
            <a:r>
              <a:rPr lang="zh-CN" altLang="en-US" sz="2800" dirty="0"/>
              <a:t>从</a:t>
            </a:r>
            <a:r>
              <a:rPr lang="en-US" altLang="zh-CN" sz="2800" dirty="0"/>
              <a:t>Cache</a:t>
            </a:r>
            <a:r>
              <a:rPr lang="zh-CN" altLang="en-US" sz="2800" dirty="0"/>
              <a:t>命中率来分析原因</a:t>
            </a:r>
          </a:p>
        </p:txBody>
      </p:sp>
      <p:sp>
        <p:nvSpPr>
          <p:cNvPr id="8" name="文本框 7">
            <a:extLst>
              <a:ext uri="{FF2B5EF4-FFF2-40B4-BE49-F238E27FC236}">
                <a16:creationId xmlns:a16="http://schemas.microsoft.com/office/drawing/2014/main" id="{0DE0D498-2068-A4A6-C9AA-AC884880C3CA}"/>
              </a:ext>
            </a:extLst>
          </p:cNvPr>
          <p:cNvSpPr txBox="1"/>
          <p:nvPr/>
        </p:nvSpPr>
        <p:spPr>
          <a:xfrm>
            <a:off x="6571514" y="1024039"/>
            <a:ext cx="5760640" cy="5632311"/>
          </a:xfrm>
          <a:prstGeom prst="rect">
            <a:avLst/>
          </a:prstGeom>
          <a:noFill/>
        </p:spPr>
        <p:txBody>
          <a:bodyPr wrap="square" rtlCol="0">
            <a:spAutoFit/>
          </a:bodyPr>
          <a:lstStyle/>
          <a:p>
            <a:r>
              <a:rPr lang="zh-CN" altLang="en-US" dirty="0"/>
              <a:t>分析：</a:t>
            </a:r>
            <a:endParaRPr lang="en-US" altLang="zh-CN" dirty="0"/>
          </a:p>
          <a:p>
            <a:r>
              <a:rPr lang="zh-CN" altLang="en-US" dirty="0"/>
              <a:t>我们知道，</a:t>
            </a:r>
            <a:r>
              <a:rPr lang="en-US" altLang="zh-CN" dirty="0"/>
              <a:t>cache</a:t>
            </a:r>
            <a:r>
              <a:rPr lang="zh-CN" altLang="en-US" dirty="0"/>
              <a:t>会在第一次不命中后，把需要访问的数据和局部连续的数据都放到</a:t>
            </a:r>
            <a:r>
              <a:rPr lang="en-US" altLang="zh-CN" dirty="0"/>
              <a:t>cache</a:t>
            </a:r>
            <a:r>
              <a:rPr lang="zh-CN" altLang="en-US" dirty="0"/>
              <a:t>中，让之后访问尽量减少不命中的几率</a:t>
            </a:r>
            <a:endParaRPr lang="en-US" altLang="zh-CN" dirty="0"/>
          </a:p>
          <a:p>
            <a:endParaRPr lang="en-US" altLang="zh-CN" dirty="0"/>
          </a:p>
          <a:p>
            <a:endParaRPr lang="en-US" altLang="zh-CN" dirty="0"/>
          </a:p>
          <a:p>
            <a:r>
              <a:rPr lang="zh-CN" altLang="en-US" dirty="0"/>
              <a:t>但是如果我们要访问</a:t>
            </a:r>
            <a:r>
              <a:rPr lang="en-US" altLang="zh-CN" dirty="0"/>
              <a:t>A[</a:t>
            </a:r>
            <a:r>
              <a:rPr lang="zh-CN" altLang="en-US" dirty="0"/>
              <a:t>行</a:t>
            </a:r>
            <a:r>
              <a:rPr lang="en-US" altLang="zh-CN" dirty="0"/>
              <a:t>][</a:t>
            </a:r>
            <a:r>
              <a:rPr lang="zh-CN" altLang="en-US" dirty="0"/>
              <a:t>列</a:t>
            </a:r>
            <a:r>
              <a:rPr lang="en-US" altLang="zh-CN" dirty="0"/>
              <a:t>]</a:t>
            </a:r>
            <a:r>
              <a:rPr lang="zh-CN" altLang="en-US" dirty="0"/>
              <a:t>，行变化，那</a:t>
            </a:r>
            <a:r>
              <a:rPr lang="en-US" altLang="zh-CN" dirty="0"/>
              <a:t>cache</a:t>
            </a:r>
            <a:r>
              <a:rPr lang="zh-CN" altLang="en-US" dirty="0"/>
              <a:t>的局部数据就没有用了，再次不命中，有需要抬新的数据到</a:t>
            </a:r>
            <a:r>
              <a:rPr lang="en-US" altLang="zh-CN" dirty="0"/>
              <a:t>cache</a:t>
            </a:r>
            <a:r>
              <a:rPr lang="zh-CN" altLang="en-US" dirty="0"/>
              <a:t>，这不是我们希望的。</a:t>
            </a:r>
            <a:endParaRPr lang="en-US" altLang="zh-CN" dirty="0"/>
          </a:p>
          <a:p>
            <a:endParaRPr lang="en-US" altLang="zh-CN" dirty="0"/>
          </a:p>
          <a:p>
            <a:r>
              <a:rPr lang="zh-CN" altLang="en-US" dirty="0"/>
              <a:t>如果列变化，那我们</a:t>
            </a:r>
            <a:r>
              <a:rPr lang="en-US" altLang="zh-CN" dirty="0"/>
              <a:t>cache</a:t>
            </a:r>
            <a:r>
              <a:rPr lang="zh-CN" altLang="en-US" dirty="0"/>
              <a:t>的局部数据就派上了用场，至少</a:t>
            </a:r>
            <a:r>
              <a:rPr lang="en-US" altLang="zh-CN" dirty="0"/>
              <a:t>n</a:t>
            </a:r>
            <a:r>
              <a:rPr lang="zh-CN" altLang="en-US" dirty="0"/>
              <a:t>次访问，都命中，且不需要浪费时间抬数据进</a:t>
            </a:r>
            <a:r>
              <a:rPr lang="en-US" altLang="zh-CN" dirty="0"/>
              <a:t>cache</a:t>
            </a:r>
            <a:r>
              <a:rPr lang="zh-CN" altLang="en-US" dirty="0"/>
              <a:t>。</a:t>
            </a:r>
            <a:endParaRPr lang="en-US" altLang="zh-CN" dirty="0"/>
          </a:p>
          <a:p>
            <a:endParaRPr lang="en-US" altLang="zh-CN" dirty="0"/>
          </a:p>
          <a:p>
            <a:endParaRPr lang="en-US" altLang="zh-CN" dirty="0"/>
          </a:p>
          <a:p>
            <a:r>
              <a:rPr lang="zh-CN" altLang="en-US" dirty="0"/>
              <a:t>综上，我们需要尽可能地保持行不变，而列变。</a:t>
            </a:r>
            <a:endParaRPr lang="en-US" altLang="zh-CN" dirty="0"/>
          </a:p>
          <a:p>
            <a:r>
              <a:rPr lang="zh-CN" altLang="en-US" dirty="0"/>
              <a:t>那么可以发现</a:t>
            </a:r>
            <a:endParaRPr lang="en-US" altLang="zh-CN" dirty="0"/>
          </a:p>
          <a:p>
            <a:r>
              <a:rPr lang="en-US" altLang="zh-CN" dirty="0" err="1">
                <a:solidFill>
                  <a:srgbClr val="FF0000"/>
                </a:solidFill>
              </a:rPr>
              <a:t>i</a:t>
            </a:r>
            <a:r>
              <a:rPr lang="zh-CN" altLang="en-US" dirty="0">
                <a:solidFill>
                  <a:srgbClr val="FF0000"/>
                </a:solidFill>
              </a:rPr>
              <a:t>在行出现两次</a:t>
            </a:r>
            <a:endParaRPr lang="en-US" altLang="zh-CN" dirty="0">
              <a:solidFill>
                <a:srgbClr val="FF0000"/>
              </a:solidFill>
            </a:endParaRPr>
          </a:p>
          <a:p>
            <a:r>
              <a:rPr lang="en-US" altLang="zh-CN" dirty="0">
                <a:solidFill>
                  <a:srgbClr val="FF0000"/>
                </a:solidFill>
              </a:rPr>
              <a:t>k</a:t>
            </a:r>
            <a:r>
              <a:rPr lang="zh-CN" altLang="en-US" dirty="0">
                <a:solidFill>
                  <a:srgbClr val="FF0000"/>
                </a:solidFill>
              </a:rPr>
              <a:t>在行一次，在列一次</a:t>
            </a:r>
            <a:endParaRPr lang="en-US" altLang="zh-CN" dirty="0">
              <a:solidFill>
                <a:srgbClr val="FF0000"/>
              </a:solidFill>
            </a:endParaRPr>
          </a:p>
          <a:p>
            <a:r>
              <a:rPr lang="en-US" altLang="zh-CN" dirty="0">
                <a:solidFill>
                  <a:srgbClr val="FF0000"/>
                </a:solidFill>
              </a:rPr>
              <a:t>j</a:t>
            </a:r>
            <a:r>
              <a:rPr lang="zh-CN" altLang="en-US" dirty="0">
                <a:solidFill>
                  <a:srgbClr val="FF0000"/>
                </a:solidFill>
              </a:rPr>
              <a:t>在列出现两次</a:t>
            </a:r>
            <a:endParaRPr lang="en-US" altLang="zh-CN" dirty="0">
              <a:solidFill>
                <a:srgbClr val="FF0000"/>
              </a:solidFill>
            </a:endParaRPr>
          </a:p>
          <a:p>
            <a:r>
              <a:rPr lang="zh-CN" altLang="en-US" dirty="0"/>
              <a:t>所以我们理论上，可以得出</a:t>
            </a:r>
            <a:r>
              <a:rPr lang="en-US" altLang="zh-CN" dirty="0" err="1"/>
              <a:t>ikj</a:t>
            </a:r>
            <a:r>
              <a:rPr lang="zh-CN" altLang="en-US" dirty="0"/>
              <a:t>最快！</a:t>
            </a:r>
          </a:p>
        </p:txBody>
      </p:sp>
      <p:pic>
        <p:nvPicPr>
          <p:cNvPr id="10" name="图片 9">
            <a:extLst>
              <a:ext uri="{FF2B5EF4-FFF2-40B4-BE49-F238E27FC236}">
                <a16:creationId xmlns:a16="http://schemas.microsoft.com/office/drawing/2014/main" id="{B1A56EE2-98C6-A341-36A8-15C8A6A05DD1}"/>
              </a:ext>
            </a:extLst>
          </p:cNvPr>
          <p:cNvPicPr>
            <a:picLocks noChangeAspect="1"/>
          </p:cNvPicPr>
          <p:nvPr/>
        </p:nvPicPr>
        <p:blipFill>
          <a:blip r:embed="rId3"/>
          <a:stretch>
            <a:fillRect/>
          </a:stretch>
        </p:blipFill>
        <p:spPr>
          <a:xfrm>
            <a:off x="248723" y="4131675"/>
            <a:ext cx="6272309" cy="2364970"/>
          </a:xfrm>
          <a:prstGeom prst="rect">
            <a:avLst/>
          </a:prstGeom>
        </p:spPr>
      </p:pic>
      <p:sp>
        <p:nvSpPr>
          <p:cNvPr id="13" name="文本框 12">
            <a:extLst>
              <a:ext uri="{FF2B5EF4-FFF2-40B4-BE49-F238E27FC236}">
                <a16:creationId xmlns:a16="http://schemas.microsoft.com/office/drawing/2014/main" id="{0B0A39DB-6385-CB06-8F30-C7B5042B84CD}"/>
              </a:ext>
            </a:extLst>
          </p:cNvPr>
          <p:cNvSpPr txBox="1"/>
          <p:nvPr/>
        </p:nvSpPr>
        <p:spPr>
          <a:xfrm>
            <a:off x="590629" y="6490263"/>
            <a:ext cx="4938100" cy="369332"/>
          </a:xfrm>
          <a:prstGeom prst="rect">
            <a:avLst/>
          </a:prstGeom>
          <a:noFill/>
        </p:spPr>
        <p:txBody>
          <a:bodyPr wrap="square" rtlCol="0">
            <a:spAutoFit/>
          </a:bodyPr>
          <a:lstStyle/>
          <a:p>
            <a:r>
              <a:rPr lang="en-US" altLang="zh-CN" dirty="0"/>
              <a:t>A: 0  B: 0.25  C:0.25, </a:t>
            </a:r>
            <a:r>
              <a:rPr lang="zh-CN" altLang="en-US" dirty="0"/>
              <a:t>总：</a:t>
            </a:r>
            <a:r>
              <a:rPr lang="en-US" altLang="zh-CN" dirty="0"/>
              <a:t>0.5</a:t>
            </a:r>
            <a:endParaRPr lang="zh-CN" altLang="en-US" dirty="0"/>
          </a:p>
        </p:txBody>
      </p:sp>
      <p:pic>
        <p:nvPicPr>
          <p:cNvPr id="15" name="图片 14">
            <a:extLst>
              <a:ext uri="{FF2B5EF4-FFF2-40B4-BE49-F238E27FC236}">
                <a16:creationId xmlns:a16="http://schemas.microsoft.com/office/drawing/2014/main" id="{5ABF253F-30A0-A6A4-002A-951F573F9FBA}"/>
              </a:ext>
            </a:extLst>
          </p:cNvPr>
          <p:cNvPicPr>
            <a:picLocks noChangeAspect="1"/>
          </p:cNvPicPr>
          <p:nvPr/>
        </p:nvPicPr>
        <p:blipFill>
          <a:blip r:embed="rId4"/>
          <a:stretch>
            <a:fillRect/>
          </a:stretch>
        </p:blipFill>
        <p:spPr>
          <a:xfrm>
            <a:off x="277585" y="1143354"/>
            <a:ext cx="5564189" cy="2228793"/>
          </a:xfrm>
          <a:prstGeom prst="rect">
            <a:avLst/>
          </a:prstGeom>
        </p:spPr>
      </p:pic>
      <p:sp>
        <p:nvSpPr>
          <p:cNvPr id="16" name="文本框 15">
            <a:extLst>
              <a:ext uri="{FF2B5EF4-FFF2-40B4-BE49-F238E27FC236}">
                <a16:creationId xmlns:a16="http://schemas.microsoft.com/office/drawing/2014/main" id="{3772B640-F2C8-2662-36BB-C8DEC31AA9DF}"/>
              </a:ext>
            </a:extLst>
          </p:cNvPr>
          <p:cNvSpPr txBox="1"/>
          <p:nvPr/>
        </p:nvSpPr>
        <p:spPr>
          <a:xfrm>
            <a:off x="1094293" y="3431659"/>
            <a:ext cx="4938100" cy="369332"/>
          </a:xfrm>
          <a:prstGeom prst="rect">
            <a:avLst/>
          </a:prstGeom>
          <a:noFill/>
        </p:spPr>
        <p:txBody>
          <a:bodyPr wrap="square" rtlCol="0">
            <a:spAutoFit/>
          </a:bodyPr>
          <a:lstStyle/>
          <a:p>
            <a:r>
              <a:rPr lang="en-US" altLang="zh-CN" dirty="0"/>
              <a:t>A: 1  B: 0  C:1, </a:t>
            </a:r>
            <a:r>
              <a:rPr lang="zh-CN" altLang="en-US" dirty="0"/>
              <a:t>总：</a:t>
            </a:r>
            <a:r>
              <a:rPr lang="en-US" altLang="zh-CN" dirty="0"/>
              <a:t>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02</a:t>
            </a:r>
            <a:endParaRPr lang="zh-CN" altLang="en-US" sz="9600" b="1" dirty="0">
              <a:solidFill>
                <a:srgbClr val="FFFFFF"/>
              </a:solidFill>
              <a:latin typeface="+mn-lt"/>
              <a:ea typeface="+mn-ea"/>
              <a:cs typeface="+mn-ea"/>
              <a:sym typeface="+mn-lt"/>
            </a:endParaRPr>
          </a:p>
        </p:txBody>
      </p:sp>
      <p:sp>
        <p:nvSpPr>
          <p:cNvPr id="8" name="矩形 7"/>
          <p:cNvSpPr/>
          <p:nvPr/>
        </p:nvSpPr>
        <p:spPr>
          <a:xfrm>
            <a:off x="4297844" y="3552664"/>
            <a:ext cx="4263062" cy="830997"/>
          </a:xfrm>
          <a:prstGeom prst="rect">
            <a:avLst/>
          </a:prstGeom>
        </p:spPr>
        <p:txBody>
          <a:bodyPr wrap="square" lIns="0" tIns="0" rIns="0" bIns="0">
            <a:spAutoFit/>
          </a:bodyPr>
          <a:lstStyle/>
          <a:p>
            <a:r>
              <a:rPr lang="zh-CN" altLang="en-US" sz="5400" dirty="0">
                <a:solidFill>
                  <a:srgbClr val="A79FAA"/>
                </a:solidFill>
                <a:latin typeface="楷体" panose="02010609060101010101" pitchFamily="49" charset="-122"/>
                <a:ea typeface="楷体" panose="02010609060101010101" pitchFamily="49" charset="-122"/>
                <a:cs typeface="+mn-ea"/>
                <a:sym typeface="+mn-lt"/>
              </a:rPr>
              <a:t>分块矩阵优化</a:t>
            </a:r>
            <a:endParaRPr lang="en-US" altLang="zh-CN" sz="5400" dirty="0">
              <a:solidFill>
                <a:srgbClr val="A79FAA"/>
              </a:solidFill>
              <a:latin typeface="楷体" panose="02010609060101010101" pitchFamily="49" charset="-122"/>
              <a:ea typeface="楷体" panose="02010609060101010101" pitchFamily="49" charset="-122"/>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B5E838-F56A-E4DF-51BF-4AC0AB94ABB8}"/>
              </a:ext>
            </a:extLst>
          </p:cNvPr>
          <p:cNvPicPr>
            <a:picLocks noChangeAspect="1"/>
          </p:cNvPicPr>
          <p:nvPr/>
        </p:nvPicPr>
        <p:blipFill>
          <a:blip r:embed="rId2"/>
          <a:stretch>
            <a:fillRect/>
          </a:stretch>
        </p:blipFill>
        <p:spPr>
          <a:xfrm>
            <a:off x="1100783" y="1240061"/>
            <a:ext cx="8552381" cy="3752381"/>
          </a:xfrm>
          <a:prstGeom prst="rect">
            <a:avLst/>
          </a:prstGeom>
        </p:spPr>
      </p:pic>
      <p:sp>
        <p:nvSpPr>
          <p:cNvPr id="5" name="文本框 4">
            <a:extLst>
              <a:ext uri="{FF2B5EF4-FFF2-40B4-BE49-F238E27FC236}">
                <a16:creationId xmlns:a16="http://schemas.microsoft.com/office/drawing/2014/main" id="{4E1A9B90-8996-A404-CF25-0BF3431EBE6F}"/>
              </a:ext>
            </a:extLst>
          </p:cNvPr>
          <p:cNvSpPr txBox="1"/>
          <p:nvPr/>
        </p:nvSpPr>
        <p:spPr>
          <a:xfrm>
            <a:off x="1388815" y="5772516"/>
            <a:ext cx="6480720" cy="923330"/>
          </a:xfrm>
          <a:prstGeom prst="rect">
            <a:avLst/>
          </a:prstGeom>
          <a:noFill/>
        </p:spPr>
        <p:txBody>
          <a:bodyPr wrap="square" rtlCol="0">
            <a:spAutoFit/>
          </a:bodyPr>
          <a:lstStyle/>
          <a:p>
            <a:r>
              <a:rPr lang="zh-CN" altLang="en-US" dirty="0"/>
              <a:t>如上图所示，</a:t>
            </a:r>
            <a:r>
              <a:rPr lang="en-US" altLang="zh-CN" dirty="0"/>
              <a:t>C </a:t>
            </a:r>
            <a:r>
              <a:rPr lang="zh-CN" altLang="en-US" dirty="0"/>
              <a:t>矩阵可以被切分成形如 </a:t>
            </a:r>
            <a:r>
              <a:rPr lang="en-US" altLang="zh-CN" dirty="0"/>
              <a:t>C1,2 </a:t>
            </a:r>
            <a:r>
              <a:rPr lang="zh-CN" altLang="en-US" dirty="0"/>
              <a:t>这样的小矩阵，</a:t>
            </a:r>
            <a:r>
              <a:rPr lang="en-US" altLang="zh-CN" dirty="0"/>
              <a:t>A</a:t>
            </a:r>
            <a:r>
              <a:rPr lang="zh-CN" altLang="en-US" dirty="0"/>
              <a:t>、</a:t>
            </a:r>
            <a:r>
              <a:rPr lang="en-US" altLang="zh-CN" dirty="0"/>
              <a:t>B</a:t>
            </a:r>
            <a:r>
              <a:rPr lang="zh-CN" altLang="en-US" dirty="0"/>
              <a:t>矩阵 也做相应的切分，则运算被缩减为每次只关注三个小矩阵的运算。</a:t>
            </a:r>
          </a:p>
        </p:txBody>
      </p:sp>
      <p:sp>
        <p:nvSpPr>
          <p:cNvPr id="6" name="文本框 5">
            <a:extLst>
              <a:ext uri="{FF2B5EF4-FFF2-40B4-BE49-F238E27FC236}">
                <a16:creationId xmlns:a16="http://schemas.microsoft.com/office/drawing/2014/main" id="{3DCE6512-9FF4-D4B8-9448-B720847CE690}"/>
              </a:ext>
            </a:extLst>
          </p:cNvPr>
          <p:cNvSpPr txBox="1"/>
          <p:nvPr/>
        </p:nvSpPr>
        <p:spPr>
          <a:xfrm>
            <a:off x="524719" y="381688"/>
            <a:ext cx="4608512" cy="646331"/>
          </a:xfrm>
          <a:prstGeom prst="rect">
            <a:avLst/>
          </a:prstGeom>
          <a:noFill/>
        </p:spPr>
        <p:txBody>
          <a:bodyPr wrap="square" rtlCol="0">
            <a:spAutoFit/>
          </a:bodyPr>
          <a:lstStyle/>
          <a:p>
            <a:r>
              <a:rPr lang="zh-CN" altLang="en-US" sz="3600" dirty="0">
                <a:solidFill>
                  <a:schemeClr val="bg1">
                    <a:lumMod val="65000"/>
                  </a:schemeClr>
                </a:solidFill>
                <a:latin typeface="楷体" panose="02010609060101010101" pitchFamily="49" charset="-122"/>
                <a:ea typeface="楷体" panose="02010609060101010101" pitchFamily="49" charset="-122"/>
                <a:cs typeface="+mn-ea"/>
              </a:rPr>
              <a:t>什么是分块矩阵？</a:t>
            </a:r>
          </a:p>
        </p:txBody>
      </p:sp>
      <p:pic>
        <p:nvPicPr>
          <p:cNvPr id="7" name="图片 6">
            <a:extLst>
              <a:ext uri="{FF2B5EF4-FFF2-40B4-BE49-F238E27FC236}">
                <a16:creationId xmlns:a16="http://schemas.microsoft.com/office/drawing/2014/main" id="{57E67EF0-6677-133A-5A81-68E84E344986}"/>
              </a:ext>
            </a:extLst>
          </p:cNvPr>
          <p:cNvPicPr>
            <a:picLocks noChangeAspect="1"/>
          </p:cNvPicPr>
          <p:nvPr/>
        </p:nvPicPr>
        <p:blipFill rotWithShape="1">
          <a:blip r:embed="rId3"/>
          <a:srcRect t="32942"/>
          <a:stretch/>
        </p:blipFill>
        <p:spPr>
          <a:xfrm>
            <a:off x="837993" y="2608213"/>
            <a:ext cx="8590476" cy="3129403"/>
          </a:xfrm>
          <a:prstGeom prst="rect">
            <a:avLst/>
          </a:prstGeom>
        </p:spPr>
      </p:pic>
    </p:spTree>
    <p:extLst>
      <p:ext uri="{BB962C8B-B14F-4D97-AF65-F5344CB8AC3E}">
        <p14:creationId xmlns:p14="http://schemas.microsoft.com/office/powerpoint/2010/main" val="36402734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PASSING_SCORE" val="100.000000"/>
  <p:tag name="ISPRING_FIRST_PUBLISH" val="1"/>
  <p:tag name="ISPRING_PRESENTATION_TITLE" val="极简半圆工作总结PPT模板"/>
  <p:tag name="ISPRING_SCORM_RATE_QUIZZES" val="0"/>
  <p:tag name="ISPRING_SCORM_ENDPOINT" val="&lt;endpoint&gt;&lt;enable&gt;0&lt;/enable&gt;&lt;lrs&gt;http://&lt;/lrs&gt;&lt;auth&gt;0&lt;/auth&gt;&lt;login&gt;&lt;/login&gt;&lt;password&gt;&lt;/password&gt;&lt;key&gt;&lt;/key&gt;&lt;name&gt;&lt;/name&gt;&lt;email&gt;&lt;/email&gt;&lt;/endpoint&gt;&#10;"/>
  <p:tag name="ISPRING_OUTPUT_FOLDER" val="C:\Users\隔壁王哥\Desktop\6.6\56827"/>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heme/theme1.xml><?xml version="1.0" encoding="utf-8"?>
<a:theme xmlns:a="http://schemas.openxmlformats.org/drawingml/2006/main" name="第一PPT，www.1ppt.com">
  <a:themeElements>
    <a:clrScheme name="自定义 100">
      <a:dk1>
        <a:sysClr val="windowText" lastClr="000000"/>
      </a:dk1>
      <a:lt1>
        <a:sysClr val="window" lastClr="FFFFFF"/>
      </a:lt1>
      <a:dk2>
        <a:srgbClr val="44546A"/>
      </a:dk2>
      <a:lt2>
        <a:srgbClr val="E7E6E6"/>
      </a:lt2>
      <a:accent1>
        <a:srgbClr val="83CF8F"/>
      </a:accent1>
      <a:accent2>
        <a:srgbClr val="595959"/>
      </a:accent2>
      <a:accent3>
        <a:srgbClr val="83CF8F"/>
      </a:accent3>
      <a:accent4>
        <a:srgbClr val="595959"/>
      </a:accent4>
      <a:accent5>
        <a:srgbClr val="83CF8F"/>
      </a:accent5>
      <a:accent6>
        <a:srgbClr val="595959"/>
      </a:accent6>
      <a:hlink>
        <a:srgbClr val="83CF8F"/>
      </a:hlink>
      <a:folHlink>
        <a:srgbClr val="595959"/>
      </a:folHlink>
    </a:clrScheme>
    <a:fontScheme name="1rwnie5m">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1914</Words>
  <Application>Microsoft Office PowerPoint</Application>
  <PresentationFormat>自定义</PresentationFormat>
  <Paragraphs>133</Paragraphs>
  <Slides>29</Slides>
  <Notes>12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29</vt:i4>
      </vt:variant>
    </vt:vector>
  </HeadingPairs>
  <TitlesOfParts>
    <vt:vector size="35" baseType="lpstr">
      <vt:lpstr>楷体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简洁莫兰迪</dc:title>
  <dc:creator/>
  <cp:keywords>www.1ppt.com</cp:keywords>
  <dc:description>www.1ppt.com</dc:description>
  <cp:lastModifiedBy/>
  <cp:revision>1</cp:revision>
  <dcterms:created xsi:type="dcterms:W3CDTF">2021-05-26T00:22:03Z</dcterms:created>
  <dcterms:modified xsi:type="dcterms:W3CDTF">2024-04-28T10:24:15Z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2966739645A14DBF83E4210C3E986967</vt:lpwstr>
  </property>
  <property fmtid="{D5CDD505-2E9C-101B-9397-08002B2CF9AE}" pid="3" name="KSOProductBuildVer">
    <vt:lpwstr>2052-11.1.0.10495</vt:lpwstr>
  </property>
</Properties>
</file>