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0"/>
    <p:restoredTop sz="94633"/>
  </p:normalViewPr>
  <p:slideViewPr>
    <p:cSldViewPr snapToGrid="0" snapToObjects="1">
      <p:cViewPr varScale="1">
        <p:scale>
          <a:sx n="83" d="100"/>
          <a:sy n="83" d="100"/>
        </p:scale>
        <p:origin x="1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6808172-A18D-774F-A449-A8C8BA230244}" type="datetimeFigureOut">
              <a:rPr lang="en-US" smtClean="0"/>
              <a:t>22/02/2023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44406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6808172-A18D-774F-A449-A8C8BA230244}" type="datetimeFigureOut">
              <a:rPr lang="en-US" smtClean="0"/>
              <a:t>22/02/2023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4924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6808172-A18D-774F-A449-A8C8BA230244}" type="datetimeFigureOut">
              <a:rPr lang="en-US" smtClean="0"/>
              <a:t>22/02/2023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266240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6808172-A18D-774F-A449-A8C8BA230244}" type="datetimeFigureOut">
              <a:rPr lang="en-US" smtClean="0"/>
              <a:t>22/02/2023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327586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6808172-A18D-774F-A449-A8C8BA230244}" type="datetimeFigureOut">
              <a:rPr lang="en-US" smtClean="0"/>
              <a:t>22/02/2023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420811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6808172-A18D-774F-A449-A8C8BA230244}" type="datetimeFigureOut">
              <a:rPr lang="en-US" smtClean="0"/>
              <a:t>22/02/2023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115704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9"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3"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6808172-A18D-774F-A449-A8C8BA230244}" type="datetimeFigureOut">
              <a:rPr lang="en-US" smtClean="0"/>
              <a:t>22/02/2023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370115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6808172-A18D-774F-A449-A8C8BA230244}" type="datetimeFigureOut">
              <a:rPr lang="en-US" smtClean="0"/>
              <a:t>22/02/2023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425430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08172-A18D-774F-A449-A8C8BA230244}" type="datetimeFigureOut">
              <a:rPr lang="en-US" smtClean="0"/>
              <a:t>22/02/2023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277399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6808172-A18D-774F-A449-A8C8BA230244}" type="datetimeFigureOut">
              <a:rPr lang="en-US" smtClean="0"/>
              <a:t>22/02/2023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19294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6808172-A18D-774F-A449-A8C8BA230244}" type="datetimeFigureOut">
              <a:rPr lang="en-US" smtClean="0"/>
              <a:t>22/02/2023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A5E69-F618-3D4C-B50F-2182705508E6}" type="slidenum">
              <a:rPr lang="en-US" smtClean="0"/>
              <a:t>‹#›</a:t>
            </a:fld>
            <a:endParaRPr lang="en-US"/>
          </a:p>
        </p:txBody>
      </p:sp>
    </p:spTree>
    <p:extLst>
      <p:ext uri="{BB962C8B-B14F-4D97-AF65-F5344CB8AC3E}">
        <p14:creationId xmlns:p14="http://schemas.microsoft.com/office/powerpoint/2010/main" val="356996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08172-A18D-774F-A449-A8C8BA230244}" type="datetimeFigureOut">
              <a:rPr lang="en-US" smtClean="0"/>
              <a:t>22/02/2023</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5E69-F618-3D4C-B50F-2182705508E6}" type="slidenum">
              <a:rPr lang="en-US" smtClean="0"/>
              <a:t>‹#›</a:t>
            </a:fld>
            <a:endParaRPr lang="en-US"/>
          </a:p>
        </p:txBody>
      </p:sp>
    </p:spTree>
    <p:extLst>
      <p:ext uri="{BB962C8B-B14F-4D97-AF65-F5344CB8AC3E}">
        <p14:creationId xmlns:p14="http://schemas.microsoft.com/office/powerpoint/2010/main" val="5349317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ounded Rectangle 3"/>
          <p:cNvSpPr/>
          <p:nvPr/>
        </p:nvSpPr>
        <p:spPr>
          <a:xfrm>
            <a:off x="139616" y="112174"/>
            <a:ext cx="12052383" cy="829286"/>
          </a:xfrm>
          <a:prstGeom prst="round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0"/>
          </a:p>
        </p:txBody>
      </p:sp>
      <p:sp>
        <p:nvSpPr>
          <p:cNvPr id="5" name="TextBox 4"/>
          <p:cNvSpPr txBox="1"/>
          <p:nvPr/>
        </p:nvSpPr>
        <p:spPr>
          <a:xfrm>
            <a:off x="4050956" y="113277"/>
            <a:ext cx="4382994" cy="291170"/>
          </a:xfrm>
          <a:prstGeom prst="rect">
            <a:avLst/>
          </a:prstGeom>
          <a:noFill/>
        </p:spPr>
        <p:txBody>
          <a:bodyPr wrap="square" rtlCol="0">
            <a:spAutoFit/>
          </a:bodyPr>
          <a:lstStyle/>
          <a:p>
            <a:pPr algn="ctr"/>
            <a:r>
              <a:rPr lang="en-US" sz="1292" b="1" dirty="0">
                <a:latin typeface="Times New Roman" charset="0"/>
                <a:ea typeface="Times New Roman" charset="0"/>
                <a:cs typeface="Times New Roman" charset="0"/>
              </a:rPr>
              <a:t>Melanoma Classification Model Using Machine Learning </a:t>
            </a:r>
          </a:p>
        </p:txBody>
      </p:sp>
      <p:sp>
        <p:nvSpPr>
          <p:cNvPr id="7" name="TextBox 6"/>
          <p:cNvSpPr txBox="1"/>
          <p:nvPr/>
        </p:nvSpPr>
        <p:spPr>
          <a:xfrm>
            <a:off x="4150502" y="389981"/>
            <a:ext cx="4183901" cy="234360"/>
          </a:xfrm>
          <a:prstGeom prst="rect">
            <a:avLst/>
          </a:prstGeom>
          <a:noFill/>
        </p:spPr>
        <p:txBody>
          <a:bodyPr wrap="square" rtlCol="0">
            <a:spAutoFit/>
          </a:bodyPr>
          <a:lstStyle/>
          <a:p>
            <a:pPr algn="ctr"/>
            <a:r>
              <a:rPr lang="en-US" sz="923" dirty="0">
                <a:latin typeface="Times New Roman" charset="0"/>
                <a:ea typeface="Times New Roman" charset="0"/>
                <a:cs typeface="Times New Roman" charset="0"/>
              </a:rPr>
              <a:t>By: </a:t>
            </a:r>
            <a:r>
              <a:rPr lang="it-IT" sz="923" dirty="0">
                <a:latin typeface="Times New Roman" charset="0"/>
                <a:ea typeface="Times New Roman" charset="0"/>
                <a:cs typeface="Times New Roman" charset="0"/>
              </a:rPr>
              <a:t>Mohammed Al-Klulaib, Khaled Al-Qahtani, Saad Al-Dossari, Fahad Al-Taher</a:t>
            </a:r>
            <a:endParaRPr lang="en-US" sz="923" dirty="0">
              <a:latin typeface="Times New Roman" charset="0"/>
              <a:ea typeface="Times New Roman" charset="0"/>
              <a:cs typeface="Times New Roman" charset="0"/>
            </a:endParaRPr>
          </a:p>
        </p:txBody>
      </p:sp>
      <p:sp>
        <p:nvSpPr>
          <p:cNvPr id="8" name="TextBox 7"/>
          <p:cNvSpPr txBox="1"/>
          <p:nvPr/>
        </p:nvSpPr>
        <p:spPr>
          <a:xfrm>
            <a:off x="4004049" y="590151"/>
            <a:ext cx="4183901" cy="262829"/>
          </a:xfrm>
          <a:prstGeom prst="rect">
            <a:avLst/>
          </a:prstGeom>
          <a:noFill/>
        </p:spPr>
        <p:txBody>
          <a:bodyPr wrap="square" rtlCol="0">
            <a:spAutoFit/>
          </a:bodyPr>
          <a:lstStyle/>
          <a:p>
            <a:pPr algn="ctr"/>
            <a:r>
              <a:rPr lang="en-US" sz="1108" dirty="0">
                <a:latin typeface="Times New Roman" charset="0"/>
                <a:ea typeface="Times New Roman" charset="0"/>
                <a:cs typeface="Times New Roman" charset="0"/>
              </a:rPr>
              <a:t>Supervised by: Dr. Mohammed Abu Al-Rub</a:t>
            </a:r>
          </a:p>
        </p:txBody>
      </p:sp>
      <p:sp>
        <p:nvSpPr>
          <p:cNvPr id="10" name="Rounded Rectangle 9"/>
          <p:cNvSpPr/>
          <p:nvPr/>
        </p:nvSpPr>
        <p:spPr>
          <a:xfrm>
            <a:off x="175049" y="941458"/>
            <a:ext cx="2912284" cy="5501497"/>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15" dirty="0">
              <a:solidFill>
                <a:schemeClr val="tx1"/>
              </a:solidFill>
              <a:cs typeface="+mj-cs"/>
            </a:endParaRPr>
          </a:p>
          <a:p>
            <a:endParaRPr lang="en-US" sz="1015" dirty="0">
              <a:solidFill>
                <a:schemeClr val="tx1"/>
              </a:solidFill>
              <a:cs typeface="+mj-cs"/>
            </a:endParaRPr>
          </a:p>
          <a:p>
            <a:endParaRPr lang="en-US" sz="1015" dirty="0">
              <a:solidFill>
                <a:schemeClr val="tx1"/>
              </a:solidFill>
              <a:cs typeface="+mj-cs"/>
            </a:endParaRPr>
          </a:p>
          <a:p>
            <a:r>
              <a:rPr lang="en-US" sz="1108" dirty="0">
                <a:solidFill>
                  <a:schemeClr val="tx1"/>
                </a:solidFill>
                <a:cs typeface="+mj-cs"/>
              </a:rPr>
              <a:t>Skin cancer develops when </a:t>
            </a:r>
            <a:endParaRPr lang="ar-EG" sz="1108" dirty="0">
              <a:solidFill>
                <a:schemeClr val="tx1"/>
              </a:solidFill>
              <a:cs typeface="+mj-cs"/>
            </a:endParaRPr>
          </a:p>
          <a:p>
            <a:r>
              <a:rPr lang="en-US" sz="1108" dirty="0">
                <a:solidFill>
                  <a:schemeClr val="tx1"/>
                </a:solidFill>
                <a:cs typeface="+mj-cs"/>
              </a:rPr>
              <a:t>abnormal skin cells grow out of control, causing the skin to quickly proliferate and develop cancerous tumors. The number of new aggressive Melanoma cases significantly increased by 54% between 2008 and 2019 . People under 40, particularly women, appear to be at increased risk for Melanoma. It is possible to prevent the spread of skin cancer by being aware of the warning signals of the condition. Early detection is key to the successful treatment of Melanoma. Most skin lesions become malignant because of a failure to pay attention to skin lesions on their body's surface or a lack of access to skilled dermatologists.</a:t>
            </a: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r>
              <a:rPr lang="en-US" sz="1108" dirty="0">
                <a:solidFill>
                  <a:schemeClr val="tx1"/>
                </a:solidFill>
              </a:rPr>
              <a:t>clinicians frequently misdiagnosed skin lesions</a:t>
            </a:r>
          </a:p>
          <a:p>
            <a:r>
              <a:rPr lang="en-US" sz="1108" dirty="0">
                <a:solidFill>
                  <a:schemeClr val="tx1"/>
                </a:solidFill>
              </a:rPr>
              <a:t>Researchers have discovered that skin cancer increases the chance of other cancers, thus early detection of skin cancer is critical since it can dramatically reduce death from this dangerous malignancy .</a:t>
            </a:r>
          </a:p>
          <a:p>
            <a:pPr algn="just"/>
            <a:endParaRPr lang="en-US" sz="1072" dirty="0">
              <a:solidFill>
                <a:srgbClr val="DEEBF7"/>
              </a:solidFill>
            </a:endParaRPr>
          </a:p>
          <a:p>
            <a:pPr algn="just"/>
            <a:endParaRPr lang="en-US" sz="1072" dirty="0">
              <a:solidFill>
                <a:srgbClr val="E7E6E6"/>
              </a:solidFill>
            </a:endParaRPr>
          </a:p>
          <a:p>
            <a:pPr algn="just"/>
            <a:endParaRPr lang="en-US" sz="1072" dirty="0">
              <a:solidFill>
                <a:schemeClr val="tx1"/>
              </a:solidFill>
            </a:endParaRPr>
          </a:p>
        </p:txBody>
      </p:sp>
      <p:sp>
        <p:nvSpPr>
          <p:cNvPr id="18" name="Round Same Side Corner Rectangle 17"/>
          <p:cNvSpPr/>
          <p:nvPr/>
        </p:nvSpPr>
        <p:spPr>
          <a:xfrm>
            <a:off x="164817" y="941460"/>
            <a:ext cx="2897316" cy="369512"/>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Introduction</a:t>
            </a:r>
          </a:p>
        </p:txBody>
      </p:sp>
      <p:sp>
        <p:nvSpPr>
          <p:cNvPr id="22" name="Rounded Rectangle 21"/>
          <p:cNvSpPr/>
          <p:nvPr/>
        </p:nvSpPr>
        <p:spPr>
          <a:xfrm>
            <a:off x="3068837" y="941463"/>
            <a:ext cx="2935926" cy="5501493"/>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15" dirty="0">
              <a:solidFill>
                <a:schemeClr val="tx1"/>
              </a:solidFill>
            </a:endParaRPr>
          </a:p>
          <a:p>
            <a:endParaRPr lang="en-US" sz="1015" dirty="0">
              <a:solidFill>
                <a:schemeClr val="tx1"/>
              </a:solidFill>
            </a:endParaRPr>
          </a:p>
          <a:p>
            <a:endParaRPr lang="en-US" sz="1015" dirty="0">
              <a:solidFill>
                <a:schemeClr val="tx1"/>
              </a:solidFill>
            </a:endParaRPr>
          </a:p>
          <a:p>
            <a:endParaRPr lang="en-US" sz="1015" dirty="0">
              <a:solidFill>
                <a:schemeClr val="tx1"/>
              </a:solidFill>
            </a:endParaRPr>
          </a:p>
          <a:p>
            <a:r>
              <a:rPr lang="en-US" sz="1108" dirty="0">
                <a:solidFill>
                  <a:schemeClr val="tx1"/>
                </a:solidFill>
              </a:rPr>
              <a:t>In this project, we aim to build a model using machine learning  with a classification model for classifying the images as Melanoma or not by CNN.</a:t>
            </a:r>
            <a:endParaRPr lang="ar-EG" sz="1108" dirty="0">
              <a:solidFill>
                <a:schemeClr val="tx1"/>
              </a:solidFill>
            </a:endParaRPr>
          </a:p>
          <a:p>
            <a:endParaRPr lang="ar-EG" sz="1108" dirty="0">
              <a:solidFill>
                <a:schemeClr val="tx1"/>
              </a:solidFill>
            </a:endParaRPr>
          </a:p>
          <a:p>
            <a:r>
              <a:rPr lang="en-US" sz="1108" dirty="0">
                <a:solidFill>
                  <a:schemeClr val="tx1"/>
                </a:solidFill>
              </a:rPr>
              <a:t> Objectives:</a:t>
            </a:r>
          </a:p>
          <a:p>
            <a:endParaRPr lang="en-US" sz="1108" dirty="0">
              <a:solidFill>
                <a:schemeClr val="tx1"/>
              </a:solidFill>
            </a:endParaRPr>
          </a:p>
          <a:p>
            <a:pPr marL="183699" indent="-183699">
              <a:buFont typeface="Wingdings" panose="05000000000000000000" pitchFamily="2" charset="2"/>
              <a:buChar char="§"/>
            </a:pPr>
            <a:r>
              <a:rPr lang="en-US" sz="1108" dirty="0">
                <a:solidFill>
                  <a:schemeClr val="tx1"/>
                </a:solidFill>
              </a:rPr>
              <a:t>To reduce the ill effects and different artifacts such as hair that may be present in thermoscopic images.</a:t>
            </a:r>
          </a:p>
          <a:p>
            <a:pPr marL="183699" indent="-183699">
              <a:buFont typeface="Wingdings" panose="05000000000000000000" pitchFamily="2" charset="2"/>
              <a:buChar char="§"/>
            </a:pPr>
            <a:r>
              <a:rPr lang="en-US" sz="1108" dirty="0">
                <a:solidFill>
                  <a:schemeClr val="tx1"/>
                </a:solidFill>
              </a:rPr>
              <a:t>To determine the location of a lesion using the image segmentation technique.</a:t>
            </a:r>
          </a:p>
          <a:p>
            <a:pPr marL="183699" indent="-183699">
              <a:buFont typeface="Wingdings" panose="05000000000000000000" pitchFamily="2" charset="2"/>
              <a:buChar char="§"/>
            </a:pPr>
            <a:r>
              <a:rPr lang="en-US" sz="1108" dirty="0">
                <a:solidFill>
                  <a:schemeClr val="tx1"/>
                </a:solidFill>
              </a:rPr>
              <a:t>To choose the most accurate model.</a:t>
            </a: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ar-EG" sz="1108" dirty="0">
              <a:solidFill>
                <a:schemeClr val="tx1"/>
              </a:solidFill>
            </a:endParaRPr>
          </a:p>
          <a:p>
            <a:r>
              <a:rPr lang="en-US" sz="1108" dirty="0">
                <a:solidFill>
                  <a:schemeClr val="tx1"/>
                </a:solidFill>
                <a:cs typeface="+mj-cs"/>
              </a:rPr>
              <a:t>Automated melanoma detection in dermo copy images is a very difficult task.  To address these difficulties, based on what has been provided before from systems similar to ours, there are a few aspects that need to be enhanced to achieve a perfect system. To acquire the best accuracy, use a variety of classification algorithms and adjust the hyperparameters of each kind. Second, the solution should be applied to an appropriate dataset, not only to thermoscopic images.</a:t>
            </a:r>
          </a:p>
          <a:p>
            <a:endParaRPr lang="ar-EG" sz="810" dirty="0">
              <a:solidFill>
                <a:schemeClr val="tx1"/>
              </a:solidFill>
            </a:endParaRPr>
          </a:p>
          <a:p>
            <a:endParaRPr lang="ar-EG" sz="810" dirty="0">
              <a:solidFill>
                <a:schemeClr val="tx1"/>
              </a:solidFill>
            </a:endParaRPr>
          </a:p>
          <a:p>
            <a:endParaRPr lang="ar-EG" sz="810" dirty="0">
              <a:solidFill>
                <a:srgbClr val="DEEBF7"/>
              </a:solidFill>
            </a:endParaRPr>
          </a:p>
          <a:p>
            <a:endParaRPr lang="en-US" sz="810" dirty="0">
              <a:solidFill>
                <a:srgbClr val="DEEBF7"/>
              </a:solidFill>
            </a:endParaRPr>
          </a:p>
        </p:txBody>
      </p:sp>
      <p:sp>
        <p:nvSpPr>
          <p:cNvPr id="23" name="Round Same Side Corner Rectangle 22"/>
          <p:cNvSpPr/>
          <p:nvPr/>
        </p:nvSpPr>
        <p:spPr>
          <a:xfrm>
            <a:off x="3065485" y="941460"/>
            <a:ext cx="2915636" cy="390304"/>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Aims and Objectives</a:t>
            </a:r>
          </a:p>
        </p:txBody>
      </p:sp>
      <p:sp>
        <p:nvSpPr>
          <p:cNvPr id="25" name="Rounded Rectangle 24"/>
          <p:cNvSpPr/>
          <p:nvPr/>
        </p:nvSpPr>
        <p:spPr>
          <a:xfrm>
            <a:off x="6004763" y="953625"/>
            <a:ext cx="3278854" cy="5501495"/>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8" b="1" dirty="0">
              <a:solidFill>
                <a:schemeClr val="tx1"/>
              </a:solidFill>
              <a:cs typeface="+mj-cs"/>
            </a:endParaRPr>
          </a:p>
          <a:p>
            <a:endParaRPr lang="en-US" sz="1050" b="1" dirty="0">
              <a:solidFill>
                <a:schemeClr val="tx1"/>
              </a:solidFill>
              <a:cs typeface="+mj-cs"/>
            </a:endParaRPr>
          </a:p>
          <a:p>
            <a:endParaRPr lang="en-US" sz="1050" b="1" dirty="0">
              <a:solidFill>
                <a:schemeClr val="tx1"/>
              </a:solidFill>
              <a:cs typeface="+mj-cs"/>
            </a:endParaRPr>
          </a:p>
          <a:p>
            <a:endParaRPr lang="en-US" sz="1100" dirty="0">
              <a:solidFill>
                <a:schemeClr val="tx1"/>
              </a:solidFill>
              <a:cs typeface="+mj-cs"/>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1108"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a:p>
            <a:endParaRPr lang="en-US" sz="857" dirty="0">
              <a:solidFill>
                <a:schemeClr val="tx1"/>
              </a:solidFill>
            </a:endParaRPr>
          </a:p>
        </p:txBody>
      </p:sp>
      <p:sp>
        <p:nvSpPr>
          <p:cNvPr id="26" name="Round Same Side Corner Rectangle 25"/>
          <p:cNvSpPr/>
          <p:nvPr/>
        </p:nvSpPr>
        <p:spPr>
          <a:xfrm>
            <a:off x="6001415" y="945876"/>
            <a:ext cx="3285559" cy="385888"/>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 Method</a:t>
            </a:r>
          </a:p>
        </p:txBody>
      </p:sp>
      <p:sp>
        <p:nvSpPr>
          <p:cNvPr id="27" name="Round Same Side Corner Rectangle 26"/>
          <p:cNvSpPr/>
          <p:nvPr/>
        </p:nvSpPr>
        <p:spPr>
          <a:xfrm>
            <a:off x="3076507" y="3704367"/>
            <a:ext cx="2935926" cy="390304"/>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Conclusion</a:t>
            </a:r>
          </a:p>
        </p:txBody>
      </p:sp>
      <p:sp>
        <p:nvSpPr>
          <p:cNvPr id="31" name="Rectangle 30"/>
          <p:cNvSpPr/>
          <p:nvPr/>
        </p:nvSpPr>
        <p:spPr>
          <a:xfrm>
            <a:off x="10174034" y="165507"/>
            <a:ext cx="1265299" cy="810478"/>
          </a:xfrm>
          <a:prstGeom prst="rect">
            <a:avLst/>
          </a:prstGeom>
        </p:spPr>
        <p:txBody>
          <a:bodyPr wrap="square">
            <a:spAutoFit/>
          </a:bodyPr>
          <a:lstStyle/>
          <a:p>
            <a:pPr algn="ctr">
              <a:lnSpc>
                <a:spcPts val="750"/>
              </a:lnSpc>
            </a:pPr>
            <a:r>
              <a:rPr lang="en-US" sz="800" i="1" dirty="0">
                <a:latin typeface="Times New Roman" charset="0"/>
                <a:ea typeface="Times New Roman" charset="0"/>
                <a:cs typeface="Times New Roman" charset="0"/>
              </a:rPr>
              <a:t>Al Imam Mohammad ibn Saud Islamic University</a:t>
            </a:r>
          </a:p>
          <a:p>
            <a:pPr algn="ctr">
              <a:lnSpc>
                <a:spcPts val="750"/>
              </a:lnSpc>
            </a:pPr>
            <a:r>
              <a:rPr lang="en-US" sz="800" i="1" dirty="0">
                <a:latin typeface="Times New Roman" charset="0"/>
                <a:ea typeface="Times New Roman" charset="0"/>
                <a:cs typeface="Times New Roman" charset="0"/>
              </a:rPr>
              <a:t>College of Sharia and Islamic Studies in Al-</a:t>
            </a:r>
            <a:r>
              <a:rPr lang="en-US" sz="800" i="1" dirty="0" err="1">
                <a:latin typeface="Times New Roman" charset="0"/>
                <a:ea typeface="Times New Roman" charset="0"/>
                <a:cs typeface="Times New Roman" charset="0"/>
              </a:rPr>
              <a:t>Ahsa</a:t>
            </a:r>
            <a:endParaRPr lang="en-US" sz="800" i="1" dirty="0">
              <a:latin typeface="Times New Roman" charset="0"/>
              <a:ea typeface="Times New Roman" charset="0"/>
              <a:cs typeface="Times New Roman" charset="0"/>
            </a:endParaRPr>
          </a:p>
          <a:p>
            <a:pPr algn="ctr">
              <a:lnSpc>
                <a:spcPts val="750"/>
              </a:lnSpc>
            </a:pPr>
            <a:r>
              <a:rPr lang="en-US" sz="800" i="1" dirty="0">
                <a:latin typeface="Times New Roman" charset="0"/>
                <a:ea typeface="Times New Roman" charset="0"/>
                <a:cs typeface="Times New Roman" charset="0"/>
              </a:rPr>
              <a:t>Computer and Information Science Department</a:t>
            </a:r>
          </a:p>
        </p:txBody>
      </p:sp>
      <p:sp>
        <p:nvSpPr>
          <p:cNvPr id="6" name="Round Same Side Corner Rectangle 26">
            <a:extLst>
              <a:ext uri="{FF2B5EF4-FFF2-40B4-BE49-F238E27FC236}">
                <a16:creationId xmlns:a16="http://schemas.microsoft.com/office/drawing/2014/main" id="{51EE632E-F0A4-7C4E-629E-8C82F574A5BE}"/>
              </a:ext>
            </a:extLst>
          </p:cNvPr>
          <p:cNvSpPr/>
          <p:nvPr/>
        </p:nvSpPr>
        <p:spPr>
          <a:xfrm>
            <a:off x="6018354" y="3716098"/>
            <a:ext cx="3254252" cy="378573"/>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Results</a:t>
            </a:r>
          </a:p>
        </p:txBody>
      </p:sp>
      <p:sp>
        <p:nvSpPr>
          <p:cNvPr id="12" name="Round Same Side Corner Rectangle 26">
            <a:extLst>
              <a:ext uri="{FF2B5EF4-FFF2-40B4-BE49-F238E27FC236}">
                <a16:creationId xmlns:a16="http://schemas.microsoft.com/office/drawing/2014/main" id="{C001B37C-EE18-A05B-8069-C5E43403C4F3}"/>
              </a:ext>
            </a:extLst>
          </p:cNvPr>
          <p:cNvSpPr/>
          <p:nvPr/>
        </p:nvSpPr>
        <p:spPr>
          <a:xfrm>
            <a:off x="182689" y="4249720"/>
            <a:ext cx="2896350" cy="390303"/>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Problem Statement</a:t>
            </a:r>
          </a:p>
        </p:txBody>
      </p:sp>
      <p:pic>
        <p:nvPicPr>
          <p:cNvPr id="29" name="Picture 8">
            <a:extLst>
              <a:ext uri="{FF2B5EF4-FFF2-40B4-BE49-F238E27FC236}">
                <a16:creationId xmlns:a16="http://schemas.microsoft.com/office/drawing/2014/main" id="{7E8184A6-CEC9-40D0-B3F7-BB4E85158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43" y="166018"/>
            <a:ext cx="1144221" cy="68332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0" descr="كلية الاعلام جامعة الامام 2 - نصائح مالية">
            <a:extLst>
              <a:ext uri="{FF2B5EF4-FFF2-40B4-BE49-F238E27FC236}">
                <a16:creationId xmlns:a16="http://schemas.microsoft.com/office/drawing/2014/main" id="{96F482DE-DCC1-4ED9-B7D8-9454AAAD6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112" y="100009"/>
            <a:ext cx="631377" cy="780671"/>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24">
            <a:extLst>
              <a:ext uri="{FF2B5EF4-FFF2-40B4-BE49-F238E27FC236}">
                <a16:creationId xmlns:a16="http://schemas.microsoft.com/office/drawing/2014/main" id="{1A18F0FA-DE24-FB6C-F896-261F57366F17}"/>
              </a:ext>
            </a:extLst>
          </p:cNvPr>
          <p:cNvSpPr/>
          <p:nvPr/>
        </p:nvSpPr>
        <p:spPr>
          <a:xfrm>
            <a:off x="9312033" y="988150"/>
            <a:ext cx="2912284" cy="3012248"/>
          </a:xfrm>
          <a:prstGeom prst="roundRect">
            <a:avLst>
              <a:gd name="adj" fmla="val 464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r>
              <a:rPr lang="en-US" sz="1000" dirty="0">
                <a:solidFill>
                  <a:schemeClr val="tx1"/>
                </a:solidFill>
                <a:cs typeface="+mj-cs"/>
              </a:rPr>
              <a:t>[1]Pillay, Pillay V., </a:t>
            </a:r>
            <a:r>
              <a:rPr lang="en-US" sz="1000" dirty="0" err="1">
                <a:solidFill>
                  <a:schemeClr val="tx1"/>
                </a:solidFill>
                <a:cs typeface="+mj-cs"/>
              </a:rPr>
              <a:t>Hirasen</a:t>
            </a:r>
            <a:r>
              <a:rPr lang="en-US" sz="1000" dirty="0">
                <a:solidFill>
                  <a:schemeClr val="tx1"/>
                </a:solidFill>
                <a:cs typeface="+mj-cs"/>
              </a:rPr>
              <a:t>, D., </a:t>
            </a:r>
            <a:r>
              <a:rPr lang="en-US" sz="1000" dirty="0" err="1">
                <a:solidFill>
                  <a:schemeClr val="tx1"/>
                </a:solidFill>
                <a:cs typeface="+mj-cs"/>
              </a:rPr>
              <a:t>Viriri</a:t>
            </a:r>
            <a:r>
              <a:rPr lang="en-US" sz="1000" dirty="0">
                <a:solidFill>
                  <a:schemeClr val="tx1"/>
                </a:solidFill>
                <a:cs typeface="+mj-cs"/>
              </a:rPr>
              <a:t>, S., &amp; </a:t>
            </a:r>
            <a:r>
              <a:rPr lang="en-US" sz="1000" dirty="0" err="1">
                <a:solidFill>
                  <a:schemeClr val="tx1"/>
                </a:solidFill>
                <a:cs typeface="+mj-cs"/>
              </a:rPr>
              <a:t>Gwetu</a:t>
            </a:r>
            <a:r>
              <a:rPr lang="en-US" sz="1000" dirty="0">
                <a:solidFill>
                  <a:schemeClr val="tx1"/>
                </a:solidFill>
                <a:cs typeface="+mj-cs"/>
              </a:rPr>
              <a:t>, M. (2020). Melanoma Skin Cancer Classification Using Transfer Learning. Advances in Computational Collective Intelligence, 287–297 https://doi.org/10.1007/978-3-030-63119-2_24.</a:t>
            </a:r>
          </a:p>
          <a:p>
            <a:r>
              <a:rPr lang="en-US" sz="1000" dirty="0">
                <a:solidFill>
                  <a:schemeClr val="tx1"/>
                </a:solidFill>
                <a:cs typeface="+mj-cs"/>
              </a:rPr>
              <a:t>[2]Melanoma - Symptoms and causes. (2022, June 18). Mayo Clinic. Retrieved September 12, 2022, from https://www.mayoclinic.org/diseases-conditions/Melanoma/symptoms-causes/syc-20374884#:%7E:text=Melanoma%2C%20the%20most%20serious%20type,in%20your%20nose%20or%20throat.</a:t>
            </a:r>
          </a:p>
          <a:p>
            <a:r>
              <a:rPr lang="en-US" sz="1000" dirty="0">
                <a:solidFill>
                  <a:schemeClr val="tx1"/>
                </a:solidFill>
                <a:cs typeface="+mj-cs"/>
              </a:rPr>
              <a:t>[3]Society AC. Cancer Facts and Figures 2020. Atlanta: American Cancer Society; 2020; available </a:t>
            </a:r>
            <a:r>
              <a:rPr lang="en-US" sz="1000" dirty="0" err="1">
                <a:solidFill>
                  <a:schemeClr val="tx1"/>
                </a:solidFill>
                <a:cs typeface="+mj-cs"/>
              </a:rPr>
              <a:t>from:https</a:t>
            </a:r>
            <a:r>
              <a:rPr lang="en-US" sz="1000" dirty="0">
                <a:solidFill>
                  <a:schemeClr val="tx1"/>
                </a:solidFill>
                <a:cs typeface="+mj-cs"/>
              </a:rPr>
              <a:t>://www.aimatMelanoma.org/about-Melanoma/Melanoma-stats-facts .</a:t>
            </a: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cs typeface="+mj-cs"/>
            </a:endParaRPr>
          </a:p>
          <a:p>
            <a:endParaRPr lang="en-US" sz="1000" dirty="0">
              <a:solidFill>
                <a:schemeClr val="tx1"/>
              </a:solidFill>
            </a:endParaRPr>
          </a:p>
          <a:p>
            <a:endParaRPr lang="en-US" sz="1000" dirty="0">
              <a:solidFill>
                <a:schemeClr val="tx1"/>
              </a:solidFill>
            </a:endParaRPr>
          </a:p>
        </p:txBody>
      </p:sp>
      <p:sp>
        <p:nvSpPr>
          <p:cNvPr id="9" name="Round Same Side Corner Rectangle 25">
            <a:extLst>
              <a:ext uri="{FF2B5EF4-FFF2-40B4-BE49-F238E27FC236}">
                <a16:creationId xmlns:a16="http://schemas.microsoft.com/office/drawing/2014/main" id="{1EF766B9-78BC-ACFD-BBD0-513F30D5A2F4}"/>
              </a:ext>
            </a:extLst>
          </p:cNvPr>
          <p:cNvSpPr/>
          <p:nvPr/>
        </p:nvSpPr>
        <p:spPr>
          <a:xfrm>
            <a:off x="9309011" y="953625"/>
            <a:ext cx="2929221" cy="385888"/>
          </a:xfrm>
          <a:prstGeom prst="round2Same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dirty="0">
                <a:solidFill>
                  <a:schemeClr val="tx1"/>
                </a:solidFill>
                <a:latin typeface="Times New Roman" charset="0"/>
                <a:ea typeface="Times New Roman" charset="0"/>
                <a:cs typeface="Times New Roman" charset="0"/>
              </a:rPr>
              <a:t> Reference</a:t>
            </a:r>
          </a:p>
        </p:txBody>
      </p:sp>
      <p:pic>
        <p:nvPicPr>
          <p:cNvPr id="13" name="Picture 12" descr="Graphical user interface, application&#10;&#10;Description automatically generated">
            <a:extLst>
              <a:ext uri="{FF2B5EF4-FFF2-40B4-BE49-F238E27FC236}">
                <a16:creationId xmlns:a16="http://schemas.microsoft.com/office/drawing/2014/main" id="{D5150442-A49E-A1F1-8F26-9E6081899D4F}"/>
              </a:ext>
            </a:extLst>
          </p:cNvPr>
          <p:cNvPicPr>
            <a:picLocks noChangeAspect="1"/>
          </p:cNvPicPr>
          <p:nvPr/>
        </p:nvPicPr>
        <p:blipFill>
          <a:blip r:embed="rId4"/>
          <a:stretch>
            <a:fillRect/>
          </a:stretch>
        </p:blipFill>
        <p:spPr>
          <a:xfrm>
            <a:off x="6090592" y="4167517"/>
            <a:ext cx="1328853" cy="1107378"/>
          </a:xfrm>
          <a:prstGeom prst="rect">
            <a:avLst/>
          </a:prstGeom>
        </p:spPr>
      </p:pic>
      <p:pic>
        <p:nvPicPr>
          <p:cNvPr id="14" name="Picture 13">
            <a:extLst>
              <a:ext uri="{FF2B5EF4-FFF2-40B4-BE49-F238E27FC236}">
                <a16:creationId xmlns:a16="http://schemas.microsoft.com/office/drawing/2014/main" id="{BEE73D85-3993-AFAB-8721-312DF958BA15}"/>
              </a:ext>
            </a:extLst>
          </p:cNvPr>
          <p:cNvPicPr>
            <a:picLocks noChangeAspect="1"/>
          </p:cNvPicPr>
          <p:nvPr/>
        </p:nvPicPr>
        <p:blipFill>
          <a:blip r:embed="rId5"/>
          <a:srcRect/>
          <a:stretch/>
        </p:blipFill>
        <p:spPr>
          <a:xfrm>
            <a:off x="7703029" y="4189836"/>
            <a:ext cx="1265105" cy="1107378"/>
          </a:xfrm>
          <a:prstGeom prst="rect">
            <a:avLst/>
          </a:prstGeom>
        </p:spPr>
      </p:pic>
      <p:pic>
        <p:nvPicPr>
          <p:cNvPr id="15" name="Picture 14">
            <a:extLst>
              <a:ext uri="{FF2B5EF4-FFF2-40B4-BE49-F238E27FC236}">
                <a16:creationId xmlns:a16="http://schemas.microsoft.com/office/drawing/2014/main" id="{FEA1EC86-65DF-7983-9691-ADDA87879F43}"/>
              </a:ext>
            </a:extLst>
          </p:cNvPr>
          <p:cNvPicPr>
            <a:picLocks noChangeAspect="1"/>
          </p:cNvPicPr>
          <p:nvPr/>
        </p:nvPicPr>
        <p:blipFill>
          <a:blip r:embed="rId6"/>
          <a:srcRect/>
          <a:stretch/>
        </p:blipFill>
        <p:spPr>
          <a:xfrm>
            <a:off x="6090592" y="5337672"/>
            <a:ext cx="1328853" cy="985695"/>
          </a:xfrm>
          <a:prstGeom prst="rect">
            <a:avLst/>
          </a:prstGeom>
        </p:spPr>
      </p:pic>
      <p:pic>
        <p:nvPicPr>
          <p:cNvPr id="16" name="Picture 15">
            <a:extLst>
              <a:ext uri="{FF2B5EF4-FFF2-40B4-BE49-F238E27FC236}">
                <a16:creationId xmlns:a16="http://schemas.microsoft.com/office/drawing/2014/main" id="{69249989-C018-03DD-E099-B7FBE6328FA4}"/>
              </a:ext>
            </a:extLst>
          </p:cNvPr>
          <p:cNvPicPr>
            <a:picLocks noChangeAspect="1"/>
          </p:cNvPicPr>
          <p:nvPr/>
        </p:nvPicPr>
        <p:blipFill>
          <a:blip r:embed="rId7"/>
          <a:srcRect/>
          <a:stretch/>
        </p:blipFill>
        <p:spPr>
          <a:xfrm>
            <a:off x="7750626" y="5392379"/>
            <a:ext cx="1136807" cy="985695"/>
          </a:xfrm>
          <a:prstGeom prst="rect">
            <a:avLst/>
          </a:prstGeom>
        </p:spPr>
      </p:pic>
      <p:pic>
        <p:nvPicPr>
          <p:cNvPr id="21" name="Picture 20" descr="Diagram&#10;&#10;Description automatically generated">
            <a:extLst>
              <a:ext uri="{FF2B5EF4-FFF2-40B4-BE49-F238E27FC236}">
                <a16:creationId xmlns:a16="http://schemas.microsoft.com/office/drawing/2014/main" id="{D5FCA7BB-29B0-D234-25D9-2A9D3DBF3031}"/>
              </a:ext>
            </a:extLst>
          </p:cNvPr>
          <p:cNvPicPr>
            <a:picLocks noChangeAspect="1"/>
          </p:cNvPicPr>
          <p:nvPr/>
        </p:nvPicPr>
        <p:blipFill>
          <a:blip r:embed="rId8"/>
          <a:stretch>
            <a:fillRect/>
          </a:stretch>
        </p:blipFill>
        <p:spPr>
          <a:xfrm>
            <a:off x="6090592" y="1392528"/>
            <a:ext cx="3080647" cy="2287147"/>
          </a:xfrm>
          <a:prstGeom prst="rect">
            <a:avLst/>
          </a:prstGeom>
        </p:spPr>
      </p:pic>
    </p:spTree>
    <p:extLst>
      <p:ext uri="{BB962C8B-B14F-4D97-AF65-F5344CB8AC3E}">
        <p14:creationId xmlns:p14="http://schemas.microsoft.com/office/powerpoint/2010/main" val="1930441169"/>
      </p:ext>
    </p:extLst>
  </p:cSld>
  <p:clrMapOvr>
    <a:masterClrMapping/>
  </p:clrMapOvr>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516</Words>
  <Application>Microsoft Office PowerPoint</Application>
  <PresentationFormat>Widescreen</PresentationFormat>
  <Paragraphs>89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14</cp:revision>
  <dcterms:created xsi:type="dcterms:W3CDTF">2017-11-28T18:14:59Z</dcterms:created>
  <dcterms:modified xsi:type="dcterms:W3CDTF">2023-02-22T14:34:25Z</dcterms:modified>
  <cp:version>19</cp:version>
</cp:coreProperties>
</file>