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4" r:id="rId2"/>
    <p:sldId id="331" r:id="rId3"/>
    <p:sldId id="258" r:id="rId4"/>
    <p:sldId id="341" r:id="rId5"/>
    <p:sldId id="325" r:id="rId6"/>
    <p:sldId id="265" r:id="rId7"/>
    <p:sldId id="345" r:id="rId8"/>
    <p:sldId id="347" r:id="rId9"/>
    <p:sldId id="348" r:id="rId10"/>
    <p:sldId id="346" r:id="rId11"/>
    <p:sldId id="350" r:id="rId12"/>
    <p:sldId id="352" r:id="rId13"/>
    <p:sldId id="353" r:id="rId14"/>
    <p:sldId id="342" r:id="rId15"/>
    <p:sldId id="343" r:id="rId16"/>
    <p:sldId id="256" r:id="rId17"/>
    <p:sldId id="32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587"/>
    <a:srgbClr val="1D9A78"/>
    <a:srgbClr val="11A763"/>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763"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7FCAEF6B-649A-4EF8-A900-B972EB211DFA}">
      <dgm:prSet custT="1"/>
      <dgm:spPr/>
      <dgm:t>
        <a:bodyPr/>
        <a:lstStyle/>
        <a:p>
          <a:pPr algn="l"/>
          <a:r>
            <a:rPr lang="en-US" sz="2800" dirty="0"/>
            <a:t>- Skin cancer develops when abnormal skin cells grow out of control, causing the skin to quickly proliferate and develop cancerous tumors.</a:t>
          </a:r>
        </a:p>
        <a:p>
          <a:pPr algn="l"/>
          <a:endParaRPr lang="en-US" sz="2800" dirty="0"/>
        </a:p>
        <a:p>
          <a:pPr algn="l"/>
          <a:r>
            <a:rPr lang="en-US" sz="2800" dirty="0"/>
            <a:t>- The number of new aggressive Melanoma cases significantly increased by 54% between 2008 and 2019 .</a:t>
          </a:r>
        </a:p>
        <a:p>
          <a:pPr algn="l"/>
          <a:endParaRPr lang="en-US" sz="2800" dirty="0"/>
        </a:p>
        <a:p>
          <a:pPr algn="l"/>
          <a:r>
            <a:rPr lang="en-US" sz="2800" dirty="0"/>
            <a:t>- People under 40, particularly women, appear to be at increased risk for Melanoma. </a:t>
          </a:r>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DB2B3281-EB70-429F-B885-DD77B648AEA1}" type="pres">
      <dgm:prSet presAssocID="{B5E110F6-4717-4514-915F-80A6B0D0116A}" presName="vert0" presStyleCnt="0">
        <dgm:presLayoutVars>
          <dgm:dir/>
          <dgm:animOne val="branch"/>
          <dgm:animLvl val="lvl"/>
        </dgm:presLayoutVars>
      </dgm:prSet>
      <dgm:spPr/>
    </dgm:pt>
    <dgm:pt modelId="{8988B672-2185-4A11-AEDD-9E7769A06A60}" type="pres">
      <dgm:prSet presAssocID="{7FCAEF6B-649A-4EF8-A900-B972EB211DFA}" presName="thickLine" presStyleLbl="alignNode1" presStyleIdx="0" presStyleCnt="1"/>
      <dgm:spPr/>
    </dgm:pt>
    <dgm:pt modelId="{94114843-9FBB-40AE-B916-3AA7740C7436}" type="pres">
      <dgm:prSet presAssocID="{7FCAEF6B-649A-4EF8-A900-B972EB211DFA}" presName="horz1" presStyleCnt="0"/>
      <dgm:spPr/>
    </dgm:pt>
    <dgm:pt modelId="{A92A34AA-9474-4C80-A929-A79C22D07C61}" type="pres">
      <dgm:prSet presAssocID="{7FCAEF6B-649A-4EF8-A900-B972EB211DFA}" presName="tx1" presStyleLbl="revTx" presStyleIdx="0" presStyleCnt="1"/>
      <dgm:spPr/>
    </dgm:pt>
    <dgm:pt modelId="{9E64A2BB-E037-403D-A204-32AB39B5E742}" type="pres">
      <dgm:prSet presAssocID="{7FCAEF6B-649A-4EF8-A900-B972EB211DFA}" presName="vert1" presStyleCnt="0"/>
      <dgm:spPr/>
    </dgm:pt>
  </dgm:ptLst>
  <dgm:cxnLst>
    <dgm:cxn modelId="{141C8E90-8F0C-4FB3-8E7A-361D3482B491}" type="presOf" srcId="{B5E110F6-4717-4514-915F-80A6B0D0116A}" destId="{DB2B3281-EB70-429F-B885-DD77B648AEA1}" srcOrd="0" destOrd="0" presId="urn:microsoft.com/office/officeart/2008/layout/LinedList"/>
    <dgm:cxn modelId="{8778CC9C-1306-42CF-9423-E1A239E38278}" type="presOf" srcId="{7FCAEF6B-649A-4EF8-A900-B972EB211DFA}" destId="{A92A34AA-9474-4C80-A929-A79C22D07C61}" srcOrd="0" destOrd="0" presId="urn:microsoft.com/office/officeart/2008/layout/LinedList"/>
    <dgm:cxn modelId="{B53A51A3-E40D-4CEA-A26C-5F90F07C7B87}" srcId="{B5E110F6-4717-4514-915F-80A6B0D0116A}" destId="{7FCAEF6B-649A-4EF8-A900-B972EB211DFA}" srcOrd="0" destOrd="0" parTransId="{5A9D5E23-A853-4107-AB6E-EFAB1572F2B9}" sibTransId="{1E524BA3-E36F-452C-AFB3-1B663A9759C6}"/>
    <dgm:cxn modelId="{0A2879CB-2CD2-46BC-B79D-69E6FB13C1C6}" type="presParOf" srcId="{DB2B3281-EB70-429F-B885-DD77B648AEA1}" destId="{8988B672-2185-4A11-AEDD-9E7769A06A60}" srcOrd="0" destOrd="0" presId="urn:microsoft.com/office/officeart/2008/layout/LinedList"/>
    <dgm:cxn modelId="{DA4CED05-016F-4BC0-9C98-4E7E4FA4EACE}" type="presParOf" srcId="{DB2B3281-EB70-429F-B885-DD77B648AEA1}" destId="{94114843-9FBB-40AE-B916-3AA7740C7436}" srcOrd="1" destOrd="0" presId="urn:microsoft.com/office/officeart/2008/layout/LinedList"/>
    <dgm:cxn modelId="{126DD73D-BDF1-4AF6-AF9F-4D4A166B20B8}" type="presParOf" srcId="{94114843-9FBB-40AE-B916-3AA7740C7436}" destId="{A92A34AA-9474-4C80-A929-A79C22D07C61}" srcOrd="0" destOrd="0" presId="urn:microsoft.com/office/officeart/2008/layout/LinedList"/>
    <dgm:cxn modelId="{11AFD6AB-11E5-453D-9AB5-F6CC29E08933}" type="presParOf" srcId="{94114843-9FBB-40AE-B916-3AA7740C7436}" destId="{9E64A2BB-E037-403D-A204-32AB39B5E7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000" b="1" u="none" dirty="0" err="1">
              <a:solidFill>
                <a:srgbClr val="C00000"/>
              </a:solidFill>
              <a:effectLst/>
              <a:latin typeface="+mj-lt"/>
              <a:ea typeface="+mj-ea"/>
              <a:cs typeface="+mj-cs"/>
            </a:rPr>
            <a:t>Accuracy</a:t>
          </a:r>
          <a:r>
            <a:rPr lang="en-US" sz="4000" b="1" u="sng" dirty="0" err="1">
              <a:solidFill>
                <a:schemeClr val="bg1"/>
              </a:solidFill>
              <a:effectLst/>
              <a:latin typeface="+mj-lt"/>
              <a:ea typeface="+mj-ea"/>
              <a:cs typeface="+mj-cs"/>
            </a:rPr>
            <a:t>e</a:t>
          </a:r>
          <a:endParaRPr lang="en-US" sz="4000" dirty="0">
            <a:solidFill>
              <a:srgbClr val="FF0000"/>
            </a:solidFill>
          </a:endParaRPr>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7FCAEF6B-649A-4EF8-A900-B972EB211DFA}">
      <dgm:prSet custT="1"/>
      <dgm:spPr/>
      <dgm:t>
        <a:bodyPr/>
        <a:lstStyle/>
        <a:p>
          <a:pPr marL="0" algn="just">
            <a:lnSpc>
              <a:spcPct val="90000"/>
            </a:lnSpc>
          </a:pPr>
          <a:r>
            <a:rPr lang="en-US" sz="3600" b="1" dirty="0"/>
            <a:t>Conclusion:</a:t>
          </a:r>
          <a:endParaRPr lang="en-AU" sz="3600" b="1"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1"/>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1" custScaleY="53155" custLinFactNeighborY="-27052"/>
      <dgm:spPr/>
    </dgm:pt>
    <dgm:pt modelId="{DB61A541-7791-4BEE-AD8F-507669305861}" type="pres">
      <dgm:prSet presAssocID="{7FCAEF6B-649A-4EF8-A900-B972EB211DF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53A51A3-E40D-4CEA-A26C-5F90F07C7B87}" srcId="{B5E110F6-4717-4514-915F-80A6B0D0116A}" destId="{7FCAEF6B-649A-4EF8-A900-B972EB211DFA}" srcOrd="0" destOrd="0" parTransId="{5A9D5E23-A853-4107-AB6E-EFAB1572F2B9}" sibTransId="{1E524BA3-E36F-452C-AFB3-1B663A9759C6}"/>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7FCAEF6B-649A-4EF8-A900-B972EB211DFA}">
      <dgm:prSet custT="1"/>
      <dgm:spPr/>
      <dgm:t>
        <a:bodyPr/>
        <a:lstStyle/>
        <a:p>
          <a:pPr marL="0" algn="just">
            <a:lnSpc>
              <a:spcPct val="90000"/>
            </a:lnSpc>
          </a:pPr>
          <a:r>
            <a:rPr lang="en-US" sz="3600" b="1" dirty="0"/>
            <a:t>Future Work:</a:t>
          </a:r>
          <a:endParaRPr lang="en-AU" sz="3600" b="1"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1"/>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1" custScaleY="53155" custLinFactNeighborY="-27052"/>
      <dgm:spPr/>
    </dgm:pt>
    <dgm:pt modelId="{DB61A541-7791-4BEE-AD8F-507669305861}" type="pres">
      <dgm:prSet presAssocID="{7FCAEF6B-649A-4EF8-A900-B972EB211DF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53A51A3-E40D-4CEA-A26C-5F90F07C7B87}" srcId="{B5E110F6-4717-4514-915F-80A6B0D0116A}" destId="{7FCAEF6B-649A-4EF8-A900-B972EB211DFA}" srcOrd="0" destOrd="0" parTransId="{5A9D5E23-A853-4107-AB6E-EFAB1572F2B9}" sibTransId="{1E524BA3-E36F-452C-AFB3-1B663A9759C6}"/>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7FCAEF6B-649A-4EF8-A900-B972EB211DFA}">
      <dgm:prSet custT="1"/>
      <dgm:spPr/>
      <dgm:t>
        <a:bodyPr/>
        <a:lstStyle/>
        <a:p>
          <a:r>
            <a:rPr lang="en-US" sz="2800" dirty="0"/>
            <a:t>- It is possible to prevent the spread of skin cancer by being aware of the warning signals of the condition.</a:t>
          </a:r>
        </a:p>
        <a:p>
          <a:endParaRPr lang="en-US" sz="2800" dirty="0"/>
        </a:p>
        <a:p>
          <a:r>
            <a:rPr lang="en-US" sz="2800" dirty="0"/>
            <a:t>- Early detection is key to the successful treatment of Melanoma.</a:t>
          </a:r>
          <a:endParaRPr lang="ar-SA" sz="2800" dirty="0"/>
        </a:p>
        <a:p>
          <a:endParaRPr lang="en-US" sz="2800" dirty="0"/>
        </a:p>
        <a:p>
          <a:r>
            <a:rPr lang="en-US" sz="2800" dirty="0"/>
            <a:t>- Most skin lesions become malignant because of a failure to pay attention to skin lesions on their body's surface or a lack of access to skilled dermatologists.</a:t>
          </a:r>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DB2B3281-EB70-429F-B885-DD77B648AEA1}" type="pres">
      <dgm:prSet presAssocID="{B5E110F6-4717-4514-915F-80A6B0D0116A}" presName="vert0" presStyleCnt="0">
        <dgm:presLayoutVars>
          <dgm:dir/>
          <dgm:animOne val="branch"/>
          <dgm:animLvl val="lvl"/>
        </dgm:presLayoutVars>
      </dgm:prSet>
      <dgm:spPr/>
    </dgm:pt>
    <dgm:pt modelId="{8988B672-2185-4A11-AEDD-9E7769A06A60}" type="pres">
      <dgm:prSet presAssocID="{7FCAEF6B-649A-4EF8-A900-B972EB211DFA}" presName="thickLine" presStyleLbl="alignNode1" presStyleIdx="0" presStyleCnt="1"/>
      <dgm:spPr/>
    </dgm:pt>
    <dgm:pt modelId="{94114843-9FBB-40AE-B916-3AA7740C7436}" type="pres">
      <dgm:prSet presAssocID="{7FCAEF6B-649A-4EF8-A900-B972EB211DFA}" presName="horz1" presStyleCnt="0"/>
      <dgm:spPr/>
    </dgm:pt>
    <dgm:pt modelId="{A92A34AA-9474-4C80-A929-A79C22D07C61}" type="pres">
      <dgm:prSet presAssocID="{7FCAEF6B-649A-4EF8-A900-B972EB211DFA}" presName="tx1" presStyleLbl="revTx" presStyleIdx="0" presStyleCnt="1"/>
      <dgm:spPr/>
    </dgm:pt>
    <dgm:pt modelId="{9E64A2BB-E037-403D-A204-32AB39B5E742}" type="pres">
      <dgm:prSet presAssocID="{7FCAEF6B-649A-4EF8-A900-B972EB211DFA}" presName="vert1" presStyleCnt="0"/>
      <dgm:spPr/>
    </dgm:pt>
  </dgm:ptLst>
  <dgm:cxnLst>
    <dgm:cxn modelId="{141C8E90-8F0C-4FB3-8E7A-361D3482B491}" type="presOf" srcId="{B5E110F6-4717-4514-915F-80A6B0D0116A}" destId="{DB2B3281-EB70-429F-B885-DD77B648AEA1}" srcOrd="0" destOrd="0" presId="urn:microsoft.com/office/officeart/2008/layout/LinedList"/>
    <dgm:cxn modelId="{8778CC9C-1306-42CF-9423-E1A239E38278}" type="presOf" srcId="{7FCAEF6B-649A-4EF8-A900-B972EB211DFA}" destId="{A92A34AA-9474-4C80-A929-A79C22D07C61}" srcOrd="0" destOrd="0" presId="urn:microsoft.com/office/officeart/2008/layout/LinedList"/>
    <dgm:cxn modelId="{B53A51A3-E40D-4CEA-A26C-5F90F07C7B87}" srcId="{B5E110F6-4717-4514-915F-80A6B0D0116A}" destId="{7FCAEF6B-649A-4EF8-A900-B972EB211DFA}" srcOrd="0" destOrd="0" parTransId="{5A9D5E23-A853-4107-AB6E-EFAB1572F2B9}" sibTransId="{1E524BA3-E36F-452C-AFB3-1B663A9759C6}"/>
    <dgm:cxn modelId="{0A2879CB-2CD2-46BC-B79D-69E6FB13C1C6}" type="presParOf" srcId="{DB2B3281-EB70-429F-B885-DD77B648AEA1}" destId="{8988B672-2185-4A11-AEDD-9E7769A06A60}" srcOrd="0" destOrd="0" presId="urn:microsoft.com/office/officeart/2008/layout/LinedList"/>
    <dgm:cxn modelId="{DA4CED05-016F-4BC0-9C98-4E7E4FA4EACE}" type="presParOf" srcId="{DB2B3281-EB70-429F-B885-DD77B648AEA1}" destId="{94114843-9FBB-40AE-B916-3AA7740C7436}" srcOrd="1" destOrd="0" presId="urn:microsoft.com/office/officeart/2008/layout/LinedList"/>
    <dgm:cxn modelId="{126DD73D-BDF1-4AF6-AF9F-4D4A166B20B8}" type="presParOf" srcId="{94114843-9FBB-40AE-B916-3AA7740C7436}" destId="{A92A34AA-9474-4C80-A929-A79C22D07C61}" srcOrd="0" destOrd="0" presId="urn:microsoft.com/office/officeart/2008/layout/LinedList"/>
    <dgm:cxn modelId="{11AFD6AB-11E5-453D-9AB5-F6CC29E08933}" type="presParOf" srcId="{94114843-9FBB-40AE-B916-3AA7740C7436}" destId="{9E64A2BB-E037-403D-A204-32AB39B5E7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1D3BB9-DA9D-409A-837E-5B1A62EC504B}" type="doc">
      <dgm:prSet loTypeId="urn:microsoft.com/office/officeart/2005/8/layout/process4" loCatId="list" qsTypeId="urn:microsoft.com/office/officeart/2005/8/quickstyle/simple1" qsCatId="simple" csTypeId="urn:microsoft.com/office/officeart/2005/8/colors/colorful2" csCatId="colorful" phldr="1"/>
      <dgm:spPr>
        <a:scene3d>
          <a:camera prst="orthographicFront">
            <a:rot lat="0" lon="0" rev="0"/>
          </a:camera>
          <a:lightRig rig="glow" dir="t">
            <a:rot lat="0" lon="0" rev="4800000"/>
          </a:lightRig>
        </a:scene3d>
      </dgm:spPr>
      <dgm:t>
        <a:bodyPr/>
        <a:lstStyle/>
        <a:p>
          <a:endParaRPr lang="en-US"/>
        </a:p>
      </dgm:t>
    </dgm:pt>
    <dgm:pt modelId="{D91F785F-5088-4BFE-825A-84C144F64C87}">
      <dgm:prSet custT="1"/>
      <dgm:spPr/>
      <dgm:t>
        <a:bodyPr/>
        <a:lstStyle/>
        <a:p>
          <a:r>
            <a:rPr lang="en-US" sz="1600" b="1" dirty="0">
              <a:effectLst/>
              <a:latin typeface="Open Sans Condensed Light" panose="020B0306030504020204"/>
              <a:cs typeface="Arial" panose="020B0604020202020204" pitchFamily="34" charset="0"/>
            </a:rPr>
            <a:t>Most skin lesions become malignant as a result of a failure to pay attention to skin lesions on their body's surface or a lack of access to skilled dermatologists.</a:t>
          </a:r>
          <a:endParaRPr lang="en-US" sz="1600" dirty="0">
            <a:latin typeface="Open Sans Condensed Light" panose="020B0306030504020204"/>
          </a:endParaRPr>
        </a:p>
      </dgm:t>
    </dgm:pt>
    <dgm:pt modelId="{1DA64B0F-381B-40F2-98CE-1AE34F61F61F}" type="sibTrans" cxnId="{BC506F9E-B2DE-460E-B578-B134E153FF55}">
      <dgm:prSet/>
      <dgm:spPr/>
      <dgm:t>
        <a:bodyPr/>
        <a:lstStyle/>
        <a:p>
          <a:endParaRPr lang="en-US" sz="1600"/>
        </a:p>
      </dgm:t>
    </dgm:pt>
    <dgm:pt modelId="{0E9027DF-E82A-4B44-8DAC-11D2248F2E75}" type="parTrans" cxnId="{BC506F9E-B2DE-460E-B578-B134E153FF55}">
      <dgm:prSet/>
      <dgm:spPr/>
      <dgm:t>
        <a:bodyPr/>
        <a:lstStyle/>
        <a:p>
          <a:endParaRPr lang="en-US" sz="1600"/>
        </a:p>
      </dgm:t>
    </dgm:pt>
    <dgm:pt modelId="{F8737FFC-7A49-495A-8B71-416F20E5A47B}">
      <dgm:prSet custT="1"/>
      <dgm:spPr/>
      <dgm:t>
        <a:bodyPr/>
        <a:lstStyle/>
        <a:p>
          <a:r>
            <a:rPr lang="en-US" sz="1600" b="1" dirty="0">
              <a:effectLst/>
              <a:latin typeface="Open Sans Condensed Light" panose="020B0306030504020204"/>
              <a:cs typeface="Arial" panose="020B0604020202020204" pitchFamily="34" charset="0"/>
            </a:rPr>
            <a:t>Researchers have discovered that skin cancer increases the chance of other cancers, thus early detection of skin cancer is critical since it can dramatically reduce death from this dangerous malignancy </a:t>
          </a:r>
          <a:r>
            <a:rPr lang="en-IN" sz="1600" b="1" dirty="0">
              <a:effectLst/>
              <a:latin typeface="Open Sans Condensed Light" panose="020B0306030504020204"/>
              <a:ea typeface="Calibri" panose="020F0502020204030204" pitchFamily="34" charset="0"/>
              <a:cs typeface="Arial" panose="020B0604020202020204" pitchFamily="34" charset="0"/>
            </a:rPr>
            <a:t>.</a:t>
          </a:r>
          <a:endParaRPr lang="en-US" sz="1600" dirty="0">
            <a:latin typeface="Open Sans Condensed Light" panose="020B0306030504020204"/>
          </a:endParaRPr>
        </a:p>
      </dgm:t>
    </dgm:pt>
    <dgm:pt modelId="{40428C63-8248-4052-B55A-5EBCFDCC4B59}" type="parTrans" cxnId="{6EE477D5-E2CA-4E7F-BCFF-5B1F040F9B86}">
      <dgm:prSet/>
      <dgm:spPr/>
      <dgm:t>
        <a:bodyPr/>
        <a:lstStyle/>
        <a:p>
          <a:endParaRPr lang="en-US" sz="1600"/>
        </a:p>
      </dgm:t>
    </dgm:pt>
    <dgm:pt modelId="{346561D0-42D2-4FA3-8905-91FDE24C31F5}" type="sibTrans" cxnId="{6EE477D5-E2CA-4E7F-BCFF-5B1F040F9B86}">
      <dgm:prSet/>
      <dgm:spPr/>
      <dgm:t>
        <a:bodyPr/>
        <a:lstStyle/>
        <a:p>
          <a:endParaRPr lang="en-US" sz="1600"/>
        </a:p>
      </dgm:t>
    </dgm:pt>
    <dgm:pt modelId="{F671433B-0F3C-45D6-A58C-B78703E72114}">
      <dgm:prSet custT="1"/>
      <dgm:spPr/>
      <dgm:t>
        <a:bodyPr/>
        <a:lstStyle/>
        <a:p>
          <a:r>
            <a:rPr lang="en-US" sz="1600" b="1" dirty="0">
              <a:effectLst/>
              <a:latin typeface="Open Sans Condensed Light" panose="020B0306030504020204"/>
              <a:cs typeface="Arial" panose="020B0604020202020204" pitchFamily="34" charset="0"/>
            </a:rPr>
            <a:t>Clinicians frequently misdiagnosed skin lesions</a:t>
          </a:r>
          <a:endParaRPr lang="en-US" sz="1600" dirty="0">
            <a:latin typeface="Open Sans Condensed Light" panose="020B0306030504020204"/>
          </a:endParaRPr>
        </a:p>
      </dgm:t>
    </dgm:pt>
    <dgm:pt modelId="{00F02A64-57CA-458F-8166-A4E9AF3EC426}" type="parTrans" cxnId="{A81EB0B1-19EA-4CF0-B10E-358C60E63BD1}">
      <dgm:prSet/>
      <dgm:spPr/>
      <dgm:t>
        <a:bodyPr/>
        <a:lstStyle/>
        <a:p>
          <a:endParaRPr lang="en-US" sz="1600"/>
        </a:p>
      </dgm:t>
    </dgm:pt>
    <dgm:pt modelId="{DF288946-7EDD-4868-B656-750280D4ABD4}" type="sibTrans" cxnId="{A81EB0B1-19EA-4CF0-B10E-358C60E63BD1}">
      <dgm:prSet/>
      <dgm:spPr/>
      <dgm:t>
        <a:bodyPr/>
        <a:lstStyle/>
        <a:p>
          <a:endParaRPr lang="en-US" sz="1600"/>
        </a:p>
      </dgm:t>
    </dgm:pt>
    <dgm:pt modelId="{DDF797CA-28D1-43A7-9DD7-5CB25310B445}" type="pres">
      <dgm:prSet presAssocID="{871D3BB9-DA9D-409A-837E-5B1A62EC504B}" presName="Name0" presStyleCnt="0">
        <dgm:presLayoutVars>
          <dgm:dir/>
          <dgm:animLvl val="lvl"/>
          <dgm:resizeHandles val="exact"/>
        </dgm:presLayoutVars>
      </dgm:prSet>
      <dgm:spPr/>
    </dgm:pt>
    <dgm:pt modelId="{B9294F47-77ED-404B-B462-5E7DF08803A4}" type="pres">
      <dgm:prSet presAssocID="{F8737FFC-7A49-495A-8B71-416F20E5A47B}" presName="boxAndChildren" presStyleCnt="0"/>
      <dgm:spPr/>
    </dgm:pt>
    <dgm:pt modelId="{ACBE3FEA-5010-46CF-8E85-7CE551A964B6}" type="pres">
      <dgm:prSet presAssocID="{F8737FFC-7A49-495A-8B71-416F20E5A47B}" presName="parentTextBox" presStyleLbl="node1" presStyleIdx="0" presStyleCnt="3"/>
      <dgm:spPr/>
    </dgm:pt>
    <dgm:pt modelId="{E5452AF5-2FB2-4429-B698-B45F1B47A88E}" type="pres">
      <dgm:prSet presAssocID="{DF288946-7EDD-4868-B656-750280D4ABD4}" presName="sp" presStyleCnt="0"/>
      <dgm:spPr/>
    </dgm:pt>
    <dgm:pt modelId="{C82DD2F3-F92C-4F21-A169-92445BD80BD4}" type="pres">
      <dgm:prSet presAssocID="{F671433B-0F3C-45D6-A58C-B78703E72114}" presName="arrowAndChildren" presStyleCnt="0"/>
      <dgm:spPr/>
    </dgm:pt>
    <dgm:pt modelId="{4A15ACB0-2BA0-4F70-9F48-87BC2D17130B}" type="pres">
      <dgm:prSet presAssocID="{F671433B-0F3C-45D6-A58C-B78703E72114}" presName="parentTextArrow" presStyleLbl="node1" presStyleIdx="1" presStyleCnt="3"/>
      <dgm:spPr/>
    </dgm:pt>
    <dgm:pt modelId="{999169F2-8063-407E-A20A-211B4E64C972}" type="pres">
      <dgm:prSet presAssocID="{1DA64B0F-381B-40F2-98CE-1AE34F61F61F}" presName="sp" presStyleCnt="0"/>
      <dgm:spPr/>
    </dgm:pt>
    <dgm:pt modelId="{20ADD201-23F2-4921-976F-CE60D1EADF5C}" type="pres">
      <dgm:prSet presAssocID="{D91F785F-5088-4BFE-825A-84C144F64C87}" presName="arrowAndChildren" presStyleCnt="0"/>
      <dgm:spPr/>
    </dgm:pt>
    <dgm:pt modelId="{D9DF5191-5941-4F4A-8F4B-AD07112CDC79}" type="pres">
      <dgm:prSet presAssocID="{D91F785F-5088-4BFE-825A-84C144F64C87}" presName="parentTextArrow" presStyleLbl="node1" presStyleIdx="2" presStyleCnt="3"/>
      <dgm:spPr/>
    </dgm:pt>
  </dgm:ptLst>
  <dgm:cxnLst>
    <dgm:cxn modelId="{A6D3261E-5B57-4B2D-A7D6-DA22BBB41507}" type="presOf" srcId="{D91F785F-5088-4BFE-825A-84C144F64C87}" destId="{D9DF5191-5941-4F4A-8F4B-AD07112CDC79}" srcOrd="0" destOrd="0" presId="urn:microsoft.com/office/officeart/2005/8/layout/process4"/>
    <dgm:cxn modelId="{DD7EE64C-CFB8-4FFB-83D1-D129EB9E5A87}" type="presOf" srcId="{F8737FFC-7A49-495A-8B71-416F20E5A47B}" destId="{ACBE3FEA-5010-46CF-8E85-7CE551A964B6}" srcOrd="0" destOrd="0" presId="urn:microsoft.com/office/officeart/2005/8/layout/process4"/>
    <dgm:cxn modelId="{AFB30C8D-8F49-4498-ABA2-0DE5F3D07FA1}" type="presOf" srcId="{871D3BB9-DA9D-409A-837E-5B1A62EC504B}" destId="{DDF797CA-28D1-43A7-9DD7-5CB25310B445}" srcOrd="0" destOrd="0" presId="urn:microsoft.com/office/officeart/2005/8/layout/process4"/>
    <dgm:cxn modelId="{BC506F9E-B2DE-460E-B578-B134E153FF55}" srcId="{871D3BB9-DA9D-409A-837E-5B1A62EC504B}" destId="{D91F785F-5088-4BFE-825A-84C144F64C87}" srcOrd="0" destOrd="0" parTransId="{0E9027DF-E82A-4B44-8DAC-11D2248F2E75}" sibTransId="{1DA64B0F-381B-40F2-98CE-1AE34F61F61F}"/>
    <dgm:cxn modelId="{618B3CAC-C785-4438-9130-6789E08B0471}" type="presOf" srcId="{F671433B-0F3C-45D6-A58C-B78703E72114}" destId="{4A15ACB0-2BA0-4F70-9F48-87BC2D17130B}" srcOrd="0" destOrd="0" presId="urn:microsoft.com/office/officeart/2005/8/layout/process4"/>
    <dgm:cxn modelId="{A81EB0B1-19EA-4CF0-B10E-358C60E63BD1}" srcId="{871D3BB9-DA9D-409A-837E-5B1A62EC504B}" destId="{F671433B-0F3C-45D6-A58C-B78703E72114}" srcOrd="1" destOrd="0" parTransId="{00F02A64-57CA-458F-8166-A4E9AF3EC426}" sibTransId="{DF288946-7EDD-4868-B656-750280D4ABD4}"/>
    <dgm:cxn modelId="{6EE477D5-E2CA-4E7F-BCFF-5B1F040F9B86}" srcId="{871D3BB9-DA9D-409A-837E-5B1A62EC504B}" destId="{F8737FFC-7A49-495A-8B71-416F20E5A47B}" srcOrd="2" destOrd="0" parTransId="{40428C63-8248-4052-B55A-5EBCFDCC4B59}" sibTransId="{346561D0-42D2-4FA3-8905-91FDE24C31F5}"/>
    <dgm:cxn modelId="{5CB1A85A-546D-4E8A-813D-A3F166818CF7}" type="presParOf" srcId="{DDF797CA-28D1-43A7-9DD7-5CB25310B445}" destId="{B9294F47-77ED-404B-B462-5E7DF08803A4}" srcOrd="0" destOrd="0" presId="urn:microsoft.com/office/officeart/2005/8/layout/process4"/>
    <dgm:cxn modelId="{A7C3E8C3-78AB-49D5-BAEB-D3C3B34D0143}" type="presParOf" srcId="{B9294F47-77ED-404B-B462-5E7DF08803A4}" destId="{ACBE3FEA-5010-46CF-8E85-7CE551A964B6}" srcOrd="0" destOrd="0" presId="urn:microsoft.com/office/officeart/2005/8/layout/process4"/>
    <dgm:cxn modelId="{BBCAD1EC-0A8D-4A1C-B761-E1C7277268EB}" type="presParOf" srcId="{DDF797CA-28D1-43A7-9DD7-5CB25310B445}" destId="{E5452AF5-2FB2-4429-B698-B45F1B47A88E}" srcOrd="1" destOrd="0" presId="urn:microsoft.com/office/officeart/2005/8/layout/process4"/>
    <dgm:cxn modelId="{EB532658-55E4-4C19-B71A-44BDD6C9B0F2}" type="presParOf" srcId="{DDF797CA-28D1-43A7-9DD7-5CB25310B445}" destId="{C82DD2F3-F92C-4F21-A169-92445BD80BD4}" srcOrd="2" destOrd="0" presId="urn:microsoft.com/office/officeart/2005/8/layout/process4"/>
    <dgm:cxn modelId="{E28272DD-4560-4AF0-9787-00DDF5C84B16}" type="presParOf" srcId="{C82DD2F3-F92C-4F21-A169-92445BD80BD4}" destId="{4A15ACB0-2BA0-4F70-9F48-87BC2D17130B}" srcOrd="0" destOrd="0" presId="urn:microsoft.com/office/officeart/2005/8/layout/process4"/>
    <dgm:cxn modelId="{2156DBEB-40F8-4CA4-A026-AAD6DF46E749}" type="presParOf" srcId="{DDF797CA-28D1-43A7-9DD7-5CB25310B445}" destId="{999169F2-8063-407E-A20A-211B4E64C972}" srcOrd="3" destOrd="0" presId="urn:microsoft.com/office/officeart/2005/8/layout/process4"/>
    <dgm:cxn modelId="{749A67BE-0DAA-4684-AF7A-A627D6275854}" type="presParOf" srcId="{DDF797CA-28D1-43A7-9DD7-5CB25310B445}" destId="{20ADD201-23F2-4921-976F-CE60D1EADF5C}" srcOrd="4" destOrd="0" presId="urn:microsoft.com/office/officeart/2005/8/layout/process4"/>
    <dgm:cxn modelId="{68DE1082-E824-4ACD-BD6B-506BB7B9804C}" type="presParOf" srcId="{20ADD201-23F2-4921-976F-CE60D1EADF5C}" destId="{D9DF5191-5941-4F4A-8F4B-AD07112CDC7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400" dirty="0"/>
            <a:t>!.System Specification</a:t>
          </a:r>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400" dirty="0"/>
            <a:t>!!.System Testing </a:t>
          </a:r>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AU" sz="4000" b="0" dirty="0"/>
            <a:t>Implementation</a:t>
          </a:r>
          <a:r>
            <a:rPr lang="en-US" sz="3600" dirty="0"/>
            <a:t>/!!.System Testing</a:t>
          </a:r>
          <a:r>
            <a:rPr lang="en-US" sz="3200" b="0" dirty="0">
              <a:solidFill>
                <a:srgbClr val="000000"/>
              </a:solidFill>
              <a:effectLst/>
              <a:latin typeface="Times New Roman" panose="02020603050405020304" pitchFamily="18" charset="0"/>
              <a:ea typeface="Times New Roman" panose="02020603050405020304" pitchFamily="18" charset="0"/>
            </a:rPr>
            <a:t>(cont…)</a:t>
          </a:r>
          <a:r>
            <a:rPr lang="en-US" sz="3200" b="0" dirty="0"/>
            <a:t> </a:t>
          </a:r>
          <a:endParaRPr lang="en-US" sz="4400" b="0" dirty="0"/>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000" dirty="0"/>
            <a:t>!!!.System Deployment</a:t>
          </a:r>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000" b="1" u="none" dirty="0">
              <a:solidFill>
                <a:srgbClr val="C00000"/>
              </a:solidFill>
              <a:effectLst/>
              <a:latin typeface="Times New Roman" panose="02020603050405020304" pitchFamily="18" charset="0"/>
              <a:ea typeface="Times New Roman" panose="02020603050405020304" pitchFamily="18" charset="0"/>
            </a:rPr>
            <a:t>Database</a:t>
          </a:r>
          <a:r>
            <a:rPr lang="en-US" sz="4000" b="1" u="none" dirty="0">
              <a:effectLst/>
              <a:latin typeface="Times New Roman" panose="02020603050405020304" pitchFamily="18" charset="0"/>
              <a:ea typeface="Times New Roman" panose="02020603050405020304" pitchFamily="18" charset="0"/>
            </a:rPr>
            <a:t> </a:t>
          </a:r>
          <a:endParaRPr lang="en-US" sz="4000" u="none" dirty="0"/>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E110F6-4717-4514-915F-80A6B0D0116A}"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FCAEF6B-649A-4EF8-A900-B972EB211DFA}">
      <dgm:prSet custT="1"/>
      <dgm:spPr/>
      <dgm:t>
        <a:bodyPr/>
        <a:lstStyle/>
        <a:p>
          <a:pPr algn="just"/>
          <a:endParaRPr lang="en-US" sz="2800" dirty="0"/>
        </a:p>
      </dgm:t>
    </dgm:pt>
    <dgm:pt modelId="{5A9D5E23-A853-4107-AB6E-EFAB1572F2B9}" type="parTrans" cxnId="{B53A51A3-E40D-4CEA-A26C-5F90F07C7B87}">
      <dgm:prSet/>
      <dgm:spPr/>
      <dgm:t>
        <a:bodyPr/>
        <a:lstStyle/>
        <a:p>
          <a:endParaRPr lang="en-US"/>
        </a:p>
      </dgm:t>
    </dgm:pt>
    <dgm:pt modelId="{1E524BA3-E36F-452C-AFB3-1B663A9759C6}" type="sibTrans" cxnId="{B53A51A3-E40D-4CEA-A26C-5F90F07C7B87}">
      <dgm:prSet/>
      <dgm:spPr/>
      <dgm:t>
        <a:bodyPr/>
        <a:lstStyle/>
        <a:p>
          <a:endParaRPr lang="en-US"/>
        </a:p>
      </dgm:t>
    </dgm:pt>
    <dgm:pt modelId="{8588450C-57A7-4D60-9DC2-6E482FE1596A}">
      <dgm:prSet custT="1"/>
      <dgm:spPr/>
      <dgm:t>
        <a:bodyPr/>
        <a:lstStyle/>
        <a:p>
          <a:r>
            <a:rPr lang="en-US" sz="4000" b="1" dirty="0">
              <a:solidFill>
                <a:srgbClr val="FF0000"/>
              </a:solidFill>
              <a:latin typeface="+mj-lt"/>
              <a:ea typeface="+mj-ea"/>
              <a:cs typeface="+mj-cs"/>
            </a:rPr>
            <a:t>Output</a:t>
          </a:r>
          <a:endParaRPr lang="en-US" sz="4000" b="1" dirty="0">
            <a:solidFill>
              <a:srgbClr val="FF0000"/>
            </a:solidFill>
          </a:endParaRPr>
        </a:p>
      </dgm:t>
    </dgm:pt>
    <dgm:pt modelId="{57573F8F-2E10-4AF0-A534-3A3162904CE5}" type="parTrans" cxnId="{BB9EFC18-7490-49E1-84E5-2172206E5F4A}">
      <dgm:prSet/>
      <dgm:spPr/>
      <dgm:t>
        <a:bodyPr/>
        <a:lstStyle/>
        <a:p>
          <a:endParaRPr lang="en-US"/>
        </a:p>
      </dgm:t>
    </dgm:pt>
    <dgm:pt modelId="{17946C75-8739-4423-8B05-4B94404D5601}" type="sibTrans" cxnId="{BB9EFC18-7490-49E1-84E5-2172206E5F4A}">
      <dgm:prSet/>
      <dgm:spPr/>
      <dgm:t>
        <a:bodyPr/>
        <a:lstStyle/>
        <a:p>
          <a:endParaRPr lang="en-US"/>
        </a:p>
      </dgm:t>
    </dgm:pt>
    <dgm:pt modelId="{A1343F4B-E60D-4207-98D8-05821599D3BB}" type="pres">
      <dgm:prSet presAssocID="{B5E110F6-4717-4514-915F-80A6B0D0116A}" presName="vert0" presStyleCnt="0">
        <dgm:presLayoutVars>
          <dgm:dir/>
          <dgm:animOne val="branch"/>
          <dgm:animLvl val="lvl"/>
        </dgm:presLayoutVars>
      </dgm:prSet>
      <dgm:spPr/>
    </dgm:pt>
    <dgm:pt modelId="{B8C2C4C1-01FF-445A-8FBA-03FC354DC0E5}" type="pres">
      <dgm:prSet presAssocID="{7FCAEF6B-649A-4EF8-A900-B972EB211DFA}" presName="thickLine" presStyleLbl="alignNode1" presStyleIdx="0" presStyleCnt="2"/>
      <dgm:spPr/>
    </dgm:pt>
    <dgm:pt modelId="{224DDD2D-44B1-461C-AFC4-9D6361850ACA}" type="pres">
      <dgm:prSet presAssocID="{7FCAEF6B-649A-4EF8-A900-B972EB211DFA}" presName="horz1" presStyleCnt="0"/>
      <dgm:spPr/>
    </dgm:pt>
    <dgm:pt modelId="{3B2B4C63-B468-49FA-AAD0-2141364603F2}" type="pres">
      <dgm:prSet presAssocID="{7FCAEF6B-649A-4EF8-A900-B972EB211DFA}" presName="tx1" presStyleLbl="revTx" presStyleIdx="0" presStyleCnt="2"/>
      <dgm:spPr/>
    </dgm:pt>
    <dgm:pt modelId="{DB61A541-7791-4BEE-AD8F-507669305861}" type="pres">
      <dgm:prSet presAssocID="{7FCAEF6B-649A-4EF8-A900-B972EB211DFA}" presName="vert1" presStyleCnt="0"/>
      <dgm:spPr/>
    </dgm:pt>
    <dgm:pt modelId="{FC61D945-3BBC-49A3-B645-DF0A11785CB4}" type="pres">
      <dgm:prSet presAssocID="{8588450C-57A7-4D60-9DC2-6E482FE1596A}" presName="thickLine" presStyleLbl="alignNode1" presStyleIdx="1" presStyleCnt="2" custLinFactNeighborX="216" custLinFactNeighborY="-58711"/>
      <dgm:spPr/>
    </dgm:pt>
    <dgm:pt modelId="{A3307AC9-DD9C-4643-90C5-C89E55E68245}" type="pres">
      <dgm:prSet presAssocID="{8588450C-57A7-4D60-9DC2-6E482FE1596A}" presName="horz1" presStyleCnt="0"/>
      <dgm:spPr/>
    </dgm:pt>
    <dgm:pt modelId="{46ED91E9-61EC-45A5-9C27-118F9C3B0C45}" type="pres">
      <dgm:prSet presAssocID="{8588450C-57A7-4D60-9DC2-6E482FE1596A}" presName="tx1" presStyleLbl="revTx" presStyleIdx="1" presStyleCnt="2" custLinFactY="-12057" custLinFactNeighborY="-100000"/>
      <dgm:spPr/>
    </dgm:pt>
    <dgm:pt modelId="{69B6294E-96E2-4CD6-B0D8-42F11338CBF6}" type="pres">
      <dgm:prSet presAssocID="{8588450C-57A7-4D60-9DC2-6E482FE1596A}" presName="vert1" presStyleCnt="0"/>
      <dgm:spPr/>
    </dgm:pt>
  </dgm:ptLst>
  <dgm:cxnLst>
    <dgm:cxn modelId="{34A27102-8CF4-4FAA-BD24-C9D6B42D8527}" type="presOf" srcId="{B5E110F6-4717-4514-915F-80A6B0D0116A}" destId="{A1343F4B-E60D-4207-98D8-05821599D3BB}" srcOrd="0" destOrd="0" presId="urn:microsoft.com/office/officeart/2008/layout/LinedList"/>
    <dgm:cxn modelId="{BB9EFC18-7490-49E1-84E5-2172206E5F4A}" srcId="{B5E110F6-4717-4514-915F-80A6B0D0116A}" destId="{8588450C-57A7-4D60-9DC2-6E482FE1596A}" srcOrd="1" destOrd="0" parTransId="{57573F8F-2E10-4AF0-A534-3A3162904CE5}" sibTransId="{17946C75-8739-4423-8B05-4B94404D5601}"/>
    <dgm:cxn modelId="{B53A51A3-E40D-4CEA-A26C-5F90F07C7B87}" srcId="{B5E110F6-4717-4514-915F-80A6B0D0116A}" destId="{7FCAEF6B-649A-4EF8-A900-B972EB211DFA}" srcOrd="0" destOrd="0" parTransId="{5A9D5E23-A853-4107-AB6E-EFAB1572F2B9}" sibTransId="{1E524BA3-E36F-452C-AFB3-1B663A9759C6}"/>
    <dgm:cxn modelId="{52AC61C0-E146-4F53-ADB7-425ADE5984CA}" type="presOf" srcId="{8588450C-57A7-4D60-9DC2-6E482FE1596A}" destId="{46ED91E9-61EC-45A5-9C27-118F9C3B0C45}" srcOrd="0" destOrd="0" presId="urn:microsoft.com/office/officeart/2008/layout/LinedList"/>
    <dgm:cxn modelId="{E58191FD-C28A-4169-9D70-B34FFE34879E}" type="presOf" srcId="{7FCAEF6B-649A-4EF8-A900-B972EB211DFA}" destId="{3B2B4C63-B468-49FA-AAD0-2141364603F2}" srcOrd="0" destOrd="0" presId="urn:microsoft.com/office/officeart/2008/layout/LinedList"/>
    <dgm:cxn modelId="{CA6E9427-9F1F-4A22-8050-A2F3BBA6E29A}" type="presParOf" srcId="{A1343F4B-E60D-4207-98D8-05821599D3BB}" destId="{B8C2C4C1-01FF-445A-8FBA-03FC354DC0E5}" srcOrd="0" destOrd="0" presId="urn:microsoft.com/office/officeart/2008/layout/LinedList"/>
    <dgm:cxn modelId="{ACC928F2-DAB0-4A7E-B708-B11849BEB465}" type="presParOf" srcId="{A1343F4B-E60D-4207-98D8-05821599D3BB}" destId="{224DDD2D-44B1-461C-AFC4-9D6361850ACA}" srcOrd="1" destOrd="0" presId="urn:microsoft.com/office/officeart/2008/layout/LinedList"/>
    <dgm:cxn modelId="{E85B6F12-2321-4B58-BFEF-30046680B32E}" type="presParOf" srcId="{224DDD2D-44B1-461C-AFC4-9D6361850ACA}" destId="{3B2B4C63-B468-49FA-AAD0-2141364603F2}" srcOrd="0" destOrd="0" presId="urn:microsoft.com/office/officeart/2008/layout/LinedList"/>
    <dgm:cxn modelId="{8A4BE3D0-7921-404C-A6EE-6AFA4785995B}" type="presParOf" srcId="{224DDD2D-44B1-461C-AFC4-9D6361850ACA}" destId="{DB61A541-7791-4BEE-AD8F-507669305861}" srcOrd="1" destOrd="0" presId="urn:microsoft.com/office/officeart/2008/layout/LinedList"/>
    <dgm:cxn modelId="{B79526FC-C0F2-4427-8689-E4B5DA1D466D}" type="presParOf" srcId="{A1343F4B-E60D-4207-98D8-05821599D3BB}" destId="{FC61D945-3BBC-49A3-B645-DF0A11785CB4}" srcOrd="2" destOrd="0" presId="urn:microsoft.com/office/officeart/2008/layout/LinedList"/>
    <dgm:cxn modelId="{2F25904B-B2ED-4BBF-BF89-A60A1210443E}" type="presParOf" srcId="{A1343F4B-E60D-4207-98D8-05821599D3BB}" destId="{A3307AC9-DD9C-4643-90C5-C89E55E68245}" srcOrd="3" destOrd="0" presId="urn:microsoft.com/office/officeart/2008/layout/LinedList"/>
    <dgm:cxn modelId="{80438CC6-CE16-443A-810A-D248C17E5470}" type="presParOf" srcId="{A3307AC9-DD9C-4643-90C5-C89E55E68245}" destId="{46ED91E9-61EC-45A5-9C27-118F9C3B0C45}" srcOrd="0" destOrd="0" presId="urn:microsoft.com/office/officeart/2008/layout/LinedList"/>
    <dgm:cxn modelId="{08B6BEBE-FD20-4589-A16B-7222967DD604}" type="presParOf" srcId="{A3307AC9-DD9C-4643-90C5-C89E55E68245}" destId="{69B6294E-96E2-4CD6-B0D8-42F11338CB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8B672-2185-4A11-AEDD-9E7769A06A60}">
      <dsp:nvSpPr>
        <dsp:cNvPr id="0" name=""/>
        <dsp:cNvSpPr/>
      </dsp:nvSpPr>
      <dsp:spPr>
        <a:xfrm>
          <a:off x="0" y="0"/>
          <a:ext cx="988540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92A34AA-9474-4C80-A929-A79C22D07C61}">
      <dsp:nvSpPr>
        <dsp:cNvPr id="0" name=""/>
        <dsp:cNvSpPr/>
      </dsp:nvSpPr>
      <dsp:spPr>
        <a:xfrm>
          <a:off x="0" y="0"/>
          <a:ext cx="9885405" cy="436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 Skin cancer develops when abnormal skin cells grow out of control, causing the skin to quickly proliferate and develop cancerous tumors.</a:t>
          </a:r>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 The number of new aggressive Melanoma cases significantly increased by 54% between 2008 and 2019 .</a:t>
          </a:r>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 People under 40, particularly women, appear to be at increased risk for Melanoma. </a:t>
          </a:r>
        </a:p>
      </dsp:txBody>
      <dsp:txXfrm>
        <a:off x="0" y="0"/>
        <a:ext cx="9885405" cy="43695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u="none" kern="1200" dirty="0" err="1">
              <a:solidFill>
                <a:srgbClr val="C00000"/>
              </a:solidFill>
              <a:effectLst/>
              <a:latin typeface="+mj-lt"/>
              <a:ea typeface="+mj-ea"/>
              <a:cs typeface="+mj-cs"/>
            </a:rPr>
            <a:t>Accuracy</a:t>
          </a:r>
          <a:r>
            <a:rPr lang="en-US" sz="4000" b="1" u="sng" kern="1200" dirty="0" err="1">
              <a:solidFill>
                <a:schemeClr val="bg1"/>
              </a:solidFill>
              <a:effectLst/>
              <a:latin typeface="+mj-lt"/>
              <a:ea typeface="+mj-ea"/>
              <a:cs typeface="+mj-cs"/>
            </a:rPr>
            <a:t>e</a:t>
          </a:r>
          <a:endParaRPr lang="en-US" sz="4000" kern="1200" dirty="0">
            <a:solidFill>
              <a:srgbClr val="FF0000"/>
            </a:solidFill>
          </a:endParaRPr>
        </a:p>
      </dsp:txBody>
      <dsp:txXfrm>
        <a:off x="0" y="0"/>
        <a:ext cx="9465132" cy="16458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527610"/>
          <a:ext cx="1043763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2B4C63-B468-49FA-AAD0-2141364603F2}">
      <dsp:nvSpPr>
        <dsp:cNvPr id="0" name=""/>
        <dsp:cNvSpPr/>
      </dsp:nvSpPr>
      <dsp:spPr>
        <a:xfrm>
          <a:off x="0" y="0"/>
          <a:ext cx="10437630" cy="1197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just" defTabSz="1600200">
            <a:lnSpc>
              <a:spcPct val="90000"/>
            </a:lnSpc>
            <a:spcBef>
              <a:spcPct val="0"/>
            </a:spcBef>
            <a:spcAft>
              <a:spcPct val="35000"/>
            </a:spcAft>
            <a:buNone/>
          </a:pPr>
          <a:r>
            <a:rPr lang="en-US" sz="3600" b="1" kern="1200" dirty="0"/>
            <a:t>Conclusion:</a:t>
          </a:r>
          <a:endParaRPr lang="en-AU" sz="3600" b="1" kern="1200" dirty="0"/>
        </a:p>
      </dsp:txBody>
      <dsp:txXfrm>
        <a:off x="0" y="0"/>
        <a:ext cx="10437630" cy="11973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527610"/>
          <a:ext cx="1043763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B2B4C63-B468-49FA-AAD0-2141364603F2}">
      <dsp:nvSpPr>
        <dsp:cNvPr id="0" name=""/>
        <dsp:cNvSpPr/>
      </dsp:nvSpPr>
      <dsp:spPr>
        <a:xfrm>
          <a:off x="0" y="0"/>
          <a:ext cx="10437630" cy="1197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just" defTabSz="1600200">
            <a:lnSpc>
              <a:spcPct val="90000"/>
            </a:lnSpc>
            <a:spcBef>
              <a:spcPct val="0"/>
            </a:spcBef>
            <a:spcAft>
              <a:spcPct val="35000"/>
            </a:spcAft>
            <a:buNone/>
          </a:pPr>
          <a:r>
            <a:rPr lang="en-US" sz="3600" b="1" kern="1200" dirty="0"/>
            <a:t>Future Work:</a:t>
          </a:r>
          <a:endParaRPr lang="en-AU" sz="3600" b="1" kern="1200" dirty="0"/>
        </a:p>
      </dsp:txBody>
      <dsp:txXfrm>
        <a:off x="0" y="0"/>
        <a:ext cx="10437630" cy="1197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8B672-2185-4A11-AEDD-9E7769A06A60}">
      <dsp:nvSpPr>
        <dsp:cNvPr id="0" name=""/>
        <dsp:cNvSpPr/>
      </dsp:nvSpPr>
      <dsp:spPr>
        <a:xfrm>
          <a:off x="0" y="0"/>
          <a:ext cx="988540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92A34AA-9474-4C80-A929-A79C22D07C61}">
      <dsp:nvSpPr>
        <dsp:cNvPr id="0" name=""/>
        <dsp:cNvSpPr/>
      </dsp:nvSpPr>
      <dsp:spPr>
        <a:xfrm>
          <a:off x="0" y="0"/>
          <a:ext cx="9885405" cy="436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 It is possible to prevent the spread of skin cancer by being aware of the warning signals of the condition.</a:t>
          </a:r>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 Early detection is key to the successful treatment of Melanoma.</a:t>
          </a:r>
          <a:endParaRPr lang="ar-SA"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 Most skin lesions become malignant because of a failure to pay attention to skin lesions on their body's surface or a lack of access to skilled dermatologists.</a:t>
          </a:r>
        </a:p>
      </dsp:txBody>
      <dsp:txXfrm>
        <a:off x="0" y="0"/>
        <a:ext cx="9885405" cy="4369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E3FEA-5010-46CF-8E85-7CE551A964B6}">
      <dsp:nvSpPr>
        <dsp:cNvPr id="0" name=""/>
        <dsp:cNvSpPr/>
      </dsp:nvSpPr>
      <dsp:spPr>
        <a:xfrm>
          <a:off x="0" y="2560089"/>
          <a:ext cx="9465564" cy="8402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glow" dir="t">
            <a:rot lat="0" lon="0" rev="4800000"/>
          </a:lightRig>
        </a:scene3d>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Open Sans Condensed Light" panose="020B0306030504020204"/>
              <a:cs typeface="Arial" panose="020B0604020202020204" pitchFamily="34" charset="0"/>
            </a:rPr>
            <a:t>Researchers have discovered that skin cancer increases the chance of other cancers, thus early detection of skin cancer is critical since it can dramatically reduce death from this dangerous malignancy </a:t>
          </a:r>
          <a:r>
            <a:rPr lang="en-IN" sz="1600" b="1" kern="1200" dirty="0">
              <a:effectLst/>
              <a:latin typeface="Open Sans Condensed Light" panose="020B0306030504020204"/>
              <a:ea typeface="Calibri" panose="020F0502020204030204" pitchFamily="34" charset="0"/>
              <a:cs typeface="Arial" panose="020B0604020202020204" pitchFamily="34" charset="0"/>
            </a:rPr>
            <a:t>.</a:t>
          </a:r>
          <a:endParaRPr lang="en-US" sz="1600" kern="1200" dirty="0">
            <a:latin typeface="Open Sans Condensed Light" panose="020B0306030504020204"/>
          </a:endParaRPr>
        </a:p>
      </dsp:txBody>
      <dsp:txXfrm>
        <a:off x="0" y="2560089"/>
        <a:ext cx="9465564" cy="840278"/>
      </dsp:txXfrm>
    </dsp:sp>
    <dsp:sp modelId="{4A15ACB0-2BA0-4F70-9F48-87BC2D17130B}">
      <dsp:nvSpPr>
        <dsp:cNvPr id="0" name=""/>
        <dsp:cNvSpPr/>
      </dsp:nvSpPr>
      <dsp:spPr>
        <a:xfrm rot="10800000">
          <a:off x="0" y="1280345"/>
          <a:ext cx="9465564" cy="1292348"/>
        </a:xfrm>
        <a:prstGeom prst="upArrowCallout">
          <a:avLst/>
        </a:prstGeom>
        <a:solidFill>
          <a:schemeClr val="accent2">
            <a:hueOff val="3183231"/>
            <a:satOff val="5400"/>
            <a:lumOff val="-196"/>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glow" dir="t">
            <a:rot lat="0" lon="0" rev="4800000"/>
          </a:lightRig>
        </a:scene3d>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Open Sans Condensed Light" panose="020B0306030504020204"/>
              <a:cs typeface="Arial" panose="020B0604020202020204" pitchFamily="34" charset="0"/>
            </a:rPr>
            <a:t>Clinicians frequently misdiagnosed skin lesions</a:t>
          </a:r>
          <a:endParaRPr lang="en-US" sz="1600" kern="1200" dirty="0">
            <a:latin typeface="Open Sans Condensed Light" panose="020B0306030504020204"/>
          </a:endParaRPr>
        </a:p>
      </dsp:txBody>
      <dsp:txXfrm rot="10800000">
        <a:off x="0" y="1280345"/>
        <a:ext cx="9465564" cy="839729"/>
      </dsp:txXfrm>
    </dsp:sp>
    <dsp:sp modelId="{D9DF5191-5941-4F4A-8F4B-AD07112CDC79}">
      <dsp:nvSpPr>
        <dsp:cNvPr id="0" name=""/>
        <dsp:cNvSpPr/>
      </dsp:nvSpPr>
      <dsp:spPr>
        <a:xfrm rot="10800000">
          <a:off x="0" y="601"/>
          <a:ext cx="9465564" cy="1292348"/>
        </a:xfrm>
        <a:prstGeom prst="upArrowCallou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glow" dir="t">
            <a:rot lat="0" lon="0" rev="4800000"/>
          </a:lightRig>
        </a:scene3d>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Open Sans Condensed Light" panose="020B0306030504020204"/>
              <a:cs typeface="Arial" panose="020B0604020202020204" pitchFamily="34" charset="0"/>
            </a:rPr>
            <a:t>Most skin lesions become malignant as a result of a failure to pay attention to skin lesions on their body's surface or a lack of access to skilled dermatologists.</a:t>
          </a:r>
          <a:endParaRPr lang="en-US" sz="1600" kern="1200" dirty="0">
            <a:latin typeface="Open Sans Condensed Light" panose="020B0306030504020204"/>
          </a:endParaRPr>
        </a:p>
      </dsp:txBody>
      <dsp:txXfrm rot="10800000">
        <a:off x="0" y="601"/>
        <a:ext cx="9465564" cy="839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!.System Specification</a:t>
          </a:r>
        </a:p>
      </dsp:txBody>
      <dsp:txXfrm>
        <a:off x="0" y="0"/>
        <a:ext cx="9465132" cy="1645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!!.System Testing </a:t>
          </a:r>
        </a:p>
      </dsp:txBody>
      <dsp:txXfrm>
        <a:off x="0" y="0"/>
        <a:ext cx="9465132" cy="16458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AU" sz="4000" b="0" kern="1200" dirty="0"/>
            <a:t>Implementation</a:t>
          </a:r>
          <a:r>
            <a:rPr lang="en-US" sz="3600" kern="1200" dirty="0"/>
            <a:t>/!!.System Testing</a:t>
          </a:r>
          <a:r>
            <a:rPr lang="en-US" sz="3200" b="0" kern="1200" dirty="0">
              <a:solidFill>
                <a:srgbClr val="000000"/>
              </a:solidFill>
              <a:effectLst/>
              <a:latin typeface="Times New Roman" panose="02020603050405020304" pitchFamily="18" charset="0"/>
              <a:ea typeface="Times New Roman" panose="02020603050405020304" pitchFamily="18" charset="0"/>
            </a:rPr>
            <a:t>(cont…)</a:t>
          </a:r>
          <a:r>
            <a:rPr lang="en-US" sz="3200" b="0" kern="1200" dirty="0"/>
            <a:t> </a:t>
          </a:r>
          <a:endParaRPr lang="en-US" sz="4400" b="0" kern="1200" dirty="0"/>
        </a:p>
      </dsp:txBody>
      <dsp:txXfrm>
        <a:off x="0" y="0"/>
        <a:ext cx="9465132" cy="1645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!!!.System Deployment</a:t>
          </a:r>
        </a:p>
      </dsp:txBody>
      <dsp:txXfrm>
        <a:off x="0" y="0"/>
        <a:ext cx="9465132" cy="1645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u="none" kern="1200" dirty="0">
              <a:solidFill>
                <a:srgbClr val="C00000"/>
              </a:solidFill>
              <a:effectLst/>
              <a:latin typeface="Times New Roman" panose="02020603050405020304" pitchFamily="18" charset="0"/>
              <a:ea typeface="Times New Roman" panose="02020603050405020304" pitchFamily="18" charset="0"/>
            </a:rPr>
            <a:t>Database</a:t>
          </a:r>
          <a:r>
            <a:rPr lang="en-US" sz="4000" b="1" u="none" kern="1200" dirty="0">
              <a:effectLst/>
              <a:latin typeface="Times New Roman" panose="02020603050405020304" pitchFamily="18" charset="0"/>
              <a:ea typeface="Times New Roman" panose="02020603050405020304" pitchFamily="18" charset="0"/>
            </a:rPr>
            <a:t> </a:t>
          </a:r>
          <a:endParaRPr lang="en-US" sz="4000" u="none" kern="1200" dirty="0"/>
        </a:p>
      </dsp:txBody>
      <dsp:txXfrm>
        <a:off x="0" y="0"/>
        <a:ext cx="9465132" cy="16458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C4C1-01FF-445A-8FBA-03FC354DC0E5}">
      <dsp:nvSpPr>
        <dsp:cNvPr id="0" name=""/>
        <dsp:cNvSpPr/>
      </dsp:nvSpPr>
      <dsp:spPr>
        <a:xfrm>
          <a:off x="0" y="0"/>
          <a:ext cx="946513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B4C63-B468-49FA-AAD0-2141364603F2}">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n-US" sz="2800" kern="1200" dirty="0"/>
        </a:p>
      </dsp:txBody>
      <dsp:txXfrm>
        <a:off x="0" y="0"/>
        <a:ext cx="9465132" cy="1645812"/>
      </dsp:txXfrm>
    </dsp:sp>
    <dsp:sp modelId="{FC61D945-3BBC-49A3-B645-DF0A11785CB4}">
      <dsp:nvSpPr>
        <dsp:cNvPr id="0" name=""/>
        <dsp:cNvSpPr/>
      </dsp:nvSpPr>
      <dsp:spPr>
        <a:xfrm>
          <a:off x="0" y="679539"/>
          <a:ext cx="9465132"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91E9-61EC-45A5-9C27-118F9C3B0C45}">
      <dsp:nvSpPr>
        <dsp:cNvPr id="0" name=""/>
        <dsp:cNvSpPr/>
      </dsp:nvSpPr>
      <dsp:spPr>
        <a:xfrm>
          <a:off x="0" y="0"/>
          <a:ext cx="9465132" cy="164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solidFill>
                <a:srgbClr val="FF0000"/>
              </a:solidFill>
              <a:latin typeface="+mj-lt"/>
              <a:ea typeface="+mj-ea"/>
              <a:cs typeface="+mj-cs"/>
            </a:rPr>
            <a:t>Output</a:t>
          </a:r>
          <a:endParaRPr lang="en-US" sz="4000" b="1" kern="1200" dirty="0">
            <a:solidFill>
              <a:srgbClr val="FF0000"/>
            </a:solidFill>
          </a:endParaRPr>
        </a:p>
      </dsp:txBody>
      <dsp:txXfrm>
        <a:off x="0" y="0"/>
        <a:ext cx="9465132" cy="16458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E8C45-ECCA-46D8-9C87-3F31011C79D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335629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E8C45-ECCA-46D8-9C87-3F31011C79D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8926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E8C45-ECCA-46D8-9C87-3F31011C79D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270132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E8C45-ECCA-46D8-9C87-3F31011C79D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428888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E8C45-ECCA-46D8-9C87-3F31011C79D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272895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E8C45-ECCA-46D8-9C87-3F31011C79D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314420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E8C45-ECCA-46D8-9C87-3F31011C79DC}"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259442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E8C45-ECCA-46D8-9C87-3F31011C79DC}"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136559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E8C45-ECCA-46D8-9C87-3F31011C79DC}"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41304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E8C45-ECCA-46D8-9C87-3F31011C79D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44124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E8C45-ECCA-46D8-9C87-3F31011C79D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E3A83-BAC9-4E49-8588-FC8E4BCEEA64}" type="slidenum">
              <a:rPr lang="en-US" smtClean="0"/>
              <a:t>‹#›</a:t>
            </a:fld>
            <a:endParaRPr lang="en-US"/>
          </a:p>
        </p:txBody>
      </p:sp>
    </p:spTree>
    <p:extLst>
      <p:ext uri="{BB962C8B-B14F-4D97-AF65-F5344CB8AC3E}">
        <p14:creationId xmlns:p14="http://schemas.microsoft.com/office/powerpoint/2010/main" val="29691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E8C45-ECCA-46D8-9C87-3F31011C79DC}"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E3A83-BAC9-4E49-8588-FC8E4BCEEA64}" type="slidenum">
              <a:rPr lang="en-US" smtClean="0"/>
              <a:t>‹#›</a:t>
            </a:fld>
            <a:endParaRPr lang="en-US"/>
          </a:p>
        </p:txBody>
      </p:sp>
    </p:spTree>
    <p:extLst>
      <p:ext uri="{BB962C8B-B14F-4D97-AF65-F5344CB8AC3E}">
        <p14:creationId xmlns:p14="http://schemas.microsoft.com/office/powerpoint/2010/main" val="376617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diagramColors" Target="../diagrams/colors8.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6">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328E19-DC78-F3E8-9505-E027A8E07119}"/>
              </a:ext>
            </a:extLst>
          </p:cNvPr>
          <p:cNvSpPr txBox="1"/>
          <p:nvPr/>
        </p:nvSpPr>
        <p:spPr>
          <a:xfrm>
            <a:off x="1033272" y="954284"/>
            <a:ext cx="10513106" cy="2943432"/>
          </a:xfrm>
          <a:prstGeom prst="rect">
            <a:avLst/>
          </a:prstGeom>
        </p:spPr>
        <p:txBody>
          <a:bodyPr vert="horz" lIns="91440" tIns="45720" rIns="91440" bIns="45720" rtlCol="0" anchor="b">
            <a:normAutofit/>
          </a:bodyPr>
          <a:lstStyle/>
          <a:p>
            <a:pPr defTabSz="914400">
              <a:lnSpc>
                <a:spcPct val="90000"/>
              </a:lnSpc>
              <a:spcBef>
                <a:spcPct val="0"/>
              </a:spcBef>
              <a:spcAft>
                <a:spcPts val="600"/>
              </a:spcAft>
              <a:buSzPts val="990"/>
            </a:pPr>
            <a:endParaRPr lang="en-US" sz="8000" kern="1200" dirty="0">
              <a:ln/>
              <a:solidFill>
                <a:schemeClr val="tx1"/>
              </a:solidFill>
              <a:latin typeface="+mj-lt"/>
              <a:ea typeface="+mj-ea"/>
              <a:cs typeface="+mj-cs"/>
            </a:endParaRPr>
          </a:p>
        </p:txBody>
      </p:sp>
      <p:sp>
        <p:nvSpPr>
          <p:cNvPr id="44"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2"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F054B1-5123-6CE1-516C-EF5B37E786AE}"/>
              </a:ext>
            </a:extLst>
          </p:cNvPr>
          <p:cNvSpPr txBox="1"/>
          <p:nvPr/>
        </p:nvSpPr>
        <p:spPr>
          <a:xfrm>
            <a:off x="5767352" y="2383272"/>
            <a:ext cx="2836096" cy="400110"/>
          </a:xfrm>
          <a:prstGeom prst="rect">
            <a:avLst/>
          </a:prstGeom>
          <a:noFill/>
          <a:ln>
            <a:noFill/>
          </a:ln>
        </p:spPr>
        <p:txBody>
          <a:bodyPr wrap="square" rtlCol="0">
            <a:spAutoFit/>
          </a:bodyPr>
          <a:lstStyle/>
          <a:p>
            <a:pPr algn="ctr"/>
            <a:r>
              <a:rPr lang="en-IN" sz="2000" b="1"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Background section</a:t>
            </a:r>
          </a:p>
        </p:txBody>
      </p:sp>
      <p:sp>
        <p:nvSpPr>
          <p:cNvPr id="18" name="TextBox 17">
            <a:extLst>
              <a:ext uri="{FF2B5EF4-FFF2-40B4-BE49-F238E27FC236}">
                <a16:creationId xmlns:a16="http://schemas.microsoft.com/office/drawing/2014/main" id="{A311E675-51CC-3BB5-3E19-4B97EDEE9A47}"/>
              </a:ext>
            </a:extLst>
          </p:cNvPr>
          <p:cNvSpPr txBox="1"/>
          <p:nvPr/>
        </p:nvSpPr>
        <p:spPr>
          <a:xfrm>
            <a:off x="5687877" y="652941"/>
            <a:ext cx="2778729" cy="400110"/>
          </a:xfrm>
          <a:prstGeom prst="rect">
            <a:avLst/>
          </a:prstGeom>
          <a:noFill/>
          <a:ln>
            <a:noFill/>
          </a:ln>
        </p:spPr>
        <p:txBody>
          <a:bodyPr wrap="square" rtlCol="0">
            <a:spAutoFit/>
          </a:bodyPr>
          <a:lstStyle/>
          <a:p>
            <a:pPr algn="ctr"/>
            <a:r>
              <a:rPr lang="en-IN" sz="2000" b="1"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Introduction</a:t>
            </a:r>
          </a:p>
        </p:txBody>
      </p:sp>
      <p:pic>
        <p:nvPicPr>
          <p:cNvPr id="63" name="Picture 62">
            <a:extLst>
              <a:ext uri="{FF2B5EF4-FFF2-40B4-BE49-F238E27FC236}">
                <a16:creationId xmlns:a16="http://schemas.microsoft.com/office/drawing/2014/main" id="{84597809-404F-F9EA-2038-DFC1D658F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8960" y="0"/>
            <a:ext cx="2014201" cy="1816274"/>
          </a:xfrm>
          <a:prstGeom prst="rect">
            <a:avLst/>
          </a:prstGeom>
        </p:spPr>
      </p:pic>
      <p:sp>
        <p:nvSpPr>
          <p:cNvPr id="64" name="TextBox 63">
            <a:extLst>
              <a:ext uri="{FF2B5EF4-FFF2-40B4-BE49-F238E27FC236}">
                <a16:creationId xmlns:a16="http://schemas.microsoft.com/office/drawing/2014/main" id="{E900FB85-55D7-DA47-763C-065E79374CE4}"/>
              </a:ext>
            </a:extLst>
          </p:cNvPr>
          <p:cNvSpPr txBox="1"/>
          <p:nvPr/>
        </p:nvSpPr>
        <p:spPr>
          <a:xfrm>
            <a:off x="2456542" y="1702349"/>
            <a:ext cx="7278915" cy="2308324"/>
          </a:xfrm>
          <a:prstGeom prst="rect">
            <a:avLst/>
          </a:prstGeom>
          <a:noFill/>
        </p:spPr>
        <p:txBody>
          <a:bodyPr wrap="square" rtlCol="0">
            <a:spAutoFit/>
          </a:bodyPr>
          <a:lstStyle/>
          <a:p>
            <a:pPr algn="ctr">
              <a:lnSpc>
                <a:spcPct val="150000"/>
              </a:lnSpc>
            </a:pPr>
            <a:r>
              <a:rPr lang="en-US" sz="2400" dirty="0">
                <a:latin typeface="Tw Cen MT" panose="020B0602020104020603" pitchFamily="34" charset="0"/>
              </a:rPr>
              <a:t>Group ( </a:t>
            </a:r>
            <a:r>
              <a:rPr lang="en-AE" sz="2400" dirty="0">
                <a:latin typeface="Tw Cen MT" panose="020B0602020104020603" pitchFamily="34" charset="0"/>
              </a:rPr>
              <a:t>108</a:t>
            </a:r>
            <a:r>
              <a:rPr lang="en-US" sz="2400" dirty="0">
                <a:latin typeface="Tw Cen MT" panose="020B0602020104020603" pitchFamily="34" charset="0"/>
              </a:rPr>
              <a:t>)</a:t>
            </a:r>
          </a:p>
          <a:p>
            <a:pPr algn="ctr">
              <a:lnSpc>
                <a:spcPct val="150000"/>
              </a:lnSpc>
            </a:pPr>
            <a:r>
              <a:rPr lang="en-US" sz="2400" dirty="0">
                <a:latin typeface="Tw Cen MT" panose="020B0602020104020603" pitchFamily="34" charset="0"/>
              </a:rPr>
              <a:t>By :</a:t>
            </a:r>
          </a:p>
          <a:p>
            <a:pPr algn="ctr">
              <a:lnSpc>
                <a:spcPct val="150000"/>
              </a:lnSpc>
            </a:pPr>
            <a:r>
              <a:rPr lang="en-US" sz="2400" dirty="0">
                <a:solidFill>
                  <a:srgbClr val="52CBBE"/>
                </a:solidFill>
                <a:latin typeface="Tw Cen MT" panose="020B0602020104020603" pitchFamily="34" charset="0"/>
              </a:rPr>
              <a:t> </a:t>
            </a:r>
          </a:p>
          <a:p>
            <a:pPr algn="ctr">
              <a:lnSpc>
                <a:spcPct val="150000"/>
              </a:lnSpc>
            </a:pPr>
            <a:endParaRPr lang="en-US" sz="2400" dirty="0">
              <a:solidFill>
                <a:srgbClr val="52CBBE"/>
              </a:solidFill>
              <a:latin typeface="Tw Cen MT" panose="020B0602020104020603" pitchFamily="34" charset="0"/>
            </a:endParaRPr>
          </a:p>
        </p:txBody>
      </p:sp>
      <p:sp>
        <p:nvSpPr>
          <p:cNvPr id="65" name="TextBox 64">
            <a:extLst>
              <a:ext uri="{FF2B5EF4-FFF2-40B4-BE49-F238E27FC236}">
                <a16:creationId xmlns:a16="http://schemas.microsoft.com/office/drawing/2014/main" id="{67FF4A01-21EA-9AAA-89F1-7165745D33D8}"/>
              </a:ext>
            </a:extLst>
          </p:cNvPr>
          <p:cNvSpPr txBox="1"/>
          <p:nvPr/>
        </p:nvSpPr>
        <p:spPr>
          <a:xfrm>
            <a:off x="2600125" y="4691135"/>
            <a:ext cx="7278915" cy="954107"/>
          </a:xfrm>
          <a:prstGeom prst="rect">
            <a:avLst/>
          </a:prstGeom>
          <a:noFill/>
        </p:spPr>
        <p:txBody>
          <a:bodyPr wrap="square" rtlCol="0">
            <a:spAutoFit/>
          </a:bodyPr>
          <a:lstStyle/>
          <a:p>
            <a:pPr algn="ctr"/>
            <a:r>
              <a:rPr lang="en-US" sz="2800" dirty="0">
                <a:solidFill>
                  <a:schemeClr val="tx1">
                    <a:lumMod val="95000"/>
                    <a:lumOff val="5000"/>
                  </a:schemeClr>
                </a:solidFill>
                <a:latin typeface="Tw Cen MT" panose="020B0602020104020603" pitchFamily="34" charset="0"/>
              </a:rPr>
              <a:t>Supervised by:</a:t>
            </a:r>
          </a:p>
          <a:p>
            <a:pPr algn="ctr"/>
            <a:r>
              <a:rPr lang="en-US" sz="2800" dirty="0">
                <a:solidFill>
                  <a:schemeClr val="tx1">
                    <a:lumMod val="95000"/>
                    <a:lumOff val="5000"/>
                  </a:schemeClr>
                </a:solidFill>
                <a:latin typeface="Tw Cen MT" panose="020B0602020104020603" pitchFamily="34" charset="0"/>
              </a:rPr>
              <a:t>Dr. </a:t>
            </a:r>
            <a:r>
              <a:rPr lang="en-AE" sz="2800" dirty="0">
                <a:solidFill>
                  <a:schemeClr val="tx1">
                    <a:lumMod val="95000"/>
                    <a:lumOff val="5000"/>
                  </a:schemeClr>
                </a:solidFill>
                <a:latin typeface="Tw Cen MT" panose="020B0602020104020603" pitchFamily="34" charset="0"/>
              </a:rPr>
              <a:t>Mohammed Abu Al-Rub</a:t>
            </a:r>
            <a:endParaRPr lang="en-US" sz="2800" dirty="0">
              <a:solidFill>
                <a:schemeClr val="tx1">
                  <a:lumMod val="95000"/>
                  <a:lumOff val="5000"/>
                </a:schemeClr>
              </a:solidFill>
              <a:latin typeface="Tw Cen MT" panose="020B0602020104020603" pitchFamily="34" charset="0"/>
            </a:endParaRPr>
          </a:p>
        </p:txBody>
      </p:sp>
      <p:sp>
        <p:nvSpPr>
          <p:cNvPr id="66" name="Title 1">
            <a:extLst>
              <a:ext uri="{FF2B5EF4-FFF2-40B4-BE49-F238E27FC236}">
                <a16:creationId xmlns:a16="http://schemas.microsoft.com/office/drawing/2014/main" id="{5568E5C9-CF5D-A890-65B9-113C10F91414}"/>
              </a:ext>
            </a:extLst>
          </p:cNvPr>
          <p:cNvSpPr txBox="1">
            <a:spLocks/>
          </p:cNvSpPr>
          <p:nvPr/>
        </p:nvSpPr>
        <p:spPr>
          <a:xfrm>
            <a:off x="1839797" y="246845"/>
            <a:ext cx="8512404" cy="13225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dirty="0">
                <a:ln w="0"/>
                <a:effectLst>
                  <a:outerShdw blurRad="38100" dist="25400" dir="5400000" algn="ctr" rotWithShape="0">
                    <a:srgbClr val="6E747A">
                      <a:alpha val="43000"/>
                    </a:srgbClr>
                  </a:outerShdw>
                </a:effectLst>
              </a:rPr>
              <a:t>Melanoma Classification</a:t>
            </a:r>
            <a:endParaRPr lang="ar-EG" sz="2400" b="1" dirty="0">
              <a:ln w="0"/>
              <a:effectLst>
                <a:outerShdw blurRad="38100" dist="25400" dir="5400000" algn="ctr" rotWithShape="0">
                  <a:srgbClr val="6E747A">
                    <a:alpha val="43000"/>
                  </a:srgbClr>
                </a:outerShdw>
              </a:effectLst>
            </a:endParaRPr>
          </a:p>
          <a:p>
            <a:pPr algn="ctr">
              <a:spcAft>
                <a:spcPts val="600"/>
              </a:spcAft>
            </a:pPr>
            <a:r>
              <a:rPr lang="en-US" sz="2400" b="1" dirty="0">
                <a:ln w="0"/>
                <a:effectLst>
                  <a:outerShdw blurRad="38100" dist="25400" dir="5400000" algn="ctr" rotWithShape="0">
                    <a:srgbClr val="6E747A">
                      <a:alpha val="43000"/>
                    </a:srgbClr>
                  </a:outerShdw>
                </a:effectLst>
              </a:rPr>
              <a:t>Model</a:t>
            </a:r>
            <a:r>
              <a:rPr lang="ar-EG" sz="2400" b="1" dirty="0">
                <a:ln w="0"/>
                <a:effectLst>
                  <a:outerShdw blurRad="38100" dist="25400" dir="5400000" algn="ctr" rotWithShape="0">
                    <a:srgbClr val="6E747A">
                      <a:alpha val="43000"/>
                    </a:srgbClr>
                  </a:outerShdw>
                </a:effectLst>
              </a:rPr>
              <a:t> </a:t>
            </a:r>
            <a:r>
              <a:rPr lang="en-US" sz="2400" b="1" dirty="0">
                <a:ln w="0"/>
                <a:effectLst>
                  <a:outerShdw blurRad="38100" dist="25400" dir="5400000" algn="ctr" rotWithShape="0">
                    <a:srgbClr val="6E747A">
                      <a:alpha val="43000"/>
                    </a:srgbClr>
                  </a:outerShdw>
                </a:effectLst>
              </a:rPr>
              <a:t>Using Deep Learning</a:t>
            </a:r>
          </a:p>
        </p:txBody>
      </p:sp>
      <p:graphicFrame>
        <p:nvGraphicFramePr>
          <p:cNvPr id="67" name="Table 66">
            <a:extLst>
              <a:ext uri="{FF2B5EF4-FFF2-40B4-BE49-F238E27FC236}">
                <a16:creationId xmlns:a16="http://schemas.microsoft.com/office/drawing/2014/main" id="{8CAE6D66-71F6-DDCB-9D00-2B4ED57DB340}"/>
              </a:ext>
            </a:extLst>
          </p:cNvPr>
          <p:cNvGraphicFramePr>
            <a:graphicFrameLocks noGrp="1"/>
          </p:cNvGraphicFramePr>
          <p:nvPr>
            <p:extLst>
              <p:ext uri="{D42A27DB-BD31-4B8C-83A1-F6EECF244321}">
                <p14:modId xmlns:p14="http://schemas.microsoft.com/office/powerpoint/2010/main" val="3583847091"/>
              </p:ext>
            </p:extLst>
          </p:nvPr>
        </p:nvGraphicFramePr>
        <p:xfrm>
          <a:off x="3384544" y="3044328"/>
          <a:ext cx="2635885" cy="1305816"/>
        </p:xfrm>
        <a:graphic>
          <a:graphicData uri="http://schemas.openxmlformats.org/drawingml/2006/table">
            <a:tbl>
              <a:tblPr firstRow="1" firstCol="1" bandRow="1">
                <a:tableStyleId>{5C22544A-7EE6-4342-B048-85BDC9FD1C3A}</a:tableStyleId>
              </a:tblPr>
              <a:tblGrid>
                <a:gridCol w="2635885">
                  <a:extLst>
                    <a:ext uri="{9D8B030D-6E8A-4147-A177-3AD203B41FA5}">
                      <a16:colId xmlns:a16="http://schemas.microsoft.com/office/drawing/2014/main" val="20000"/>
                    </a:ext>
                  </a:extLst>
                </a:gridCol>
              </a:tblGrid>
              <a:tr h="306039">
                <a:tc>
                  <a:txBody>
                    <a:bodyPr/>
                    <a:lstStyle/>
                    <a:p>
                      <a:pPr algn="ctr" rtl="0">
                        <a:lnSpc>
                          <a:spcPct val="150000"/>
                        </a:lnSpc>
                        <a:spcAft>
                          <a:spcPts val="0"/>
                        </a:spcAft>
                      </a:pPr>
                      <a:r>
                        <a:rPr lang="en-US" sz="1600" dirty="0">
                          <a:effectLst/>
                          <a:latin typeface="Tw Cen MT" panose="020B0602020104020603" pitchFamily="34" charset="0"/>
                        </a:rPr>
                        <a:t>Mohammed </a:t>
                      </a:r>
                      <a:r>
                        <a:rPr lang="en-AE" sz="1600" dirty="0">
                          <a:effectLst/>
                          <a:latin typeface="Tw Cen MT" panose="020B0602020104020603" pitchFamily="34" charset="0"/>
                        </a:rPr>
                        <a:t>A</a:t>
                      </a:r>
                      <a:r>
                        <a:rPr lang="en-US" sz="1600" dirty="0">
                          <a:effectLst/>
                          <a:latin typeface="Tw Cen MT" panose="020B0602020104020603" pitchFamily="34" charset="0"/>
                        </a:rPr>
                        <a:t>l</a:t>
                      </a:r>
                      <a:r>
                        <a:rPr lang="en-AE" sz="1600" dirty="0">
                          <a:effectLst/>
                          <a:latin typeface="Tw Cen MT" panose="020B0602020104020603" pitchFamily="34" charset="0"/>
                        </a:rPr>
                        <a:t>-Ku</a:t>
                      </a:r>
                      <a:r>
                        <a:rPr lang="en-US" sz="1600" dirty="0" err="1">
                          <a:effectLst/>
                          <a:latin typeface="Tw Cen MT" panose="020B0602020104020603" pitchFamily="34" charset="0"/>
                        </a:rPr>
                        <a:t>laib</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0"/>
                  </a:ext>
                </a:extLst>
              </a:tr>
              <a:tr h="0">
                <a:tc>
                  <a:txBody>
                    <a:bodyPr/>
                    <a:lstStyle/>
                    <a:p>
                      <a:pPr algn="ctr" rtl="0">
                        <a:lnSpc>
                          <a:spcPct val="150000"/>
                        </a:lnSpc>
                        <a:spcAft>
                          <a:spcPts val="0"/>
                        </a:spcAft>
                      </a:pPr>
                      <a:r>
                        <a:rPr lang="en-AE" sz="1600" dirty="0">
                          <a:effectLst/>
                          <a:latin typeface="Tw Cen MT" panose="020B0602020104020603" pitchFamily="34" charset="0"/>
                        </a:rPr>
                        <a:t>K</a:t>
                      </a:r>
                      <a:r>
                        <a:rPr lang="en-US" sz="1600" dirty="0">
                          <a:effectLst/>
                          <a:latin typeface="Tw Cen MT" panose="020B0602020104020603" pitchFamily="34" charset="0"/>
                        </a:rPr>
                        <a:t>haled </a:t>
                      </a:r>
                      <a:r>
                        <a:rPr lang="en-AE" sz="1600" dirty="0">
                          <a:effectLst/>
                          <a:latin typeface="Tw Cen MT" panose="020B0602020104020603" pitchFamily="34" charset="0"/>
                        </a:rPr>
                        <a:t>Al-Q</a:t>
                      </a:r>
                      <a:r>
                        <a:rPr lang="en-US" sz="1600" dirty="0" err="1">
                          <a:effectLst/>
                          <a:latin typeface="Tw Cen MT" panose="020B0602020104020603" pitchFamily="34" charset="0"/>
                        </a:rPr>
                        <a:t>ahtani</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1"/>
                  </a:ext>
                </a:extLst>
              </a:tr>
              <a:tr h="0">
                <a:tc>
                  <a:txBody>
                    <a:bodyPr/>
                    <a:lstStyle/>
                    <a:p>
                      <a:pPr algn="ctr" rtl="0">
                        <a:lnSpc>
                          <a:spcPct val="150000"/>
                        </a:lnSpc>
                        <a:spcAft>
                          <a:spcPts val="0"/>
                        </a:spcAft>
                      </a:pPr>
                      <a:r>
                        <a:rPr lang="en-US" sz="1600" dirty="0" err="1">
                          <a:effectLst/>
                          <a:latin typeface="Tw Cen MT" panose="020B0602020104020603" pitchFamily="34" charset="0"/>
                        </a:rPr>
                        <a:t>Saad</a:t>
                      </a:r>
                      <a:r>
                        <a:rPr lang="en-US" sz="1600" dirty="0">
                          <a:effectLst/>
                          <a:latin typeface="Tw Cen MT" panose="020B0602020104020603" pitchFamily="34" charset="0"/>
                        </a:rPr>
                        <a:t> </a:t>
                      </a:r>
                      <a:r>
                        <a:rPr lang="en-AE" sz="1600" dirty="0">
                          <a:effectLst/>
                          <a:latin typeface="Tw Cen MT" panose="020B0602020104020603" pitchFamily="34" charset="0"/>
                        </a:rPr>
                        <a:t>Al-D</a:t>
                      </a:r>
                      <a:r>
                        <a:rPr lang="en-US" sz="1600" dirty="0" err="1">
                          <a:effectLst/>
                          <a:latin typeface="Tw Cen MT" panose="020B0602020104020603" pitchFamily="34" charset="0"/>
                        </a:rPr>
                        <a:t>ossari</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2"/>
                  </a:ext>
                </a:extLst>
              </a:tr>
              <a:tr h="0">
                <a:tc>
                  <a:txBody>
                    <a:bodyPr/>
                    <a:lstStyle/>
                    <a:p>
                      <a:pPr algn="ctr" rtl="0">
                        <a:lnSpc>
                          <a:spcPct val="150000"/>
                        </a:lnSpc>
                        <a:spcAft>
                          <a:spcPts val="0"/>
                        </a:spcAft>
                      </a:pPr>
                      <a:r>
                        <a:rPr lang="en-US" sz="1600" dirty="0" err="1">
                          <a:effectLst/>
                          <a:latin typeface="Tw Cen MT" panose="020B0602020104020603" pitchFamily="34" charset="0"/>
                        </a:rPr>
                        <a:t>Fahad</a:t>
                      </a:r>
                      <a:r>
                        <a:rPr lang="en-US" sz="1600" dirty="0">
                          <a:effectLst/>
                          <a:latin typeface="Tw Cen MT" panose="020B0602020104020603" pitchFamily="34" charset="0"/>
                        </a:rPr>
                        <a:t> </a:t>
                      </a:r>
                      <a:r>
                        <a:rPr lang="en-AE" sz="1600" dirty="0">
                          <a:effectLst/>
                          <a:latin typeface="Tw Cen MT" panose="020B0602020104020603" pitchFamily="34" charset="0"/>
                        </a:rPr>
                        <a:t>Al-T</a:t>
                      </a:r>
                      <a:r>
                        <a:rPr lang="en-US" sz="1600" dirty="0" err="1">
                          <a:effectLst/>
                          <a:latin typeface="Tw Cen MT" panose="020B0602020104020603" pitchFamily="34" charset="0"/>
                        </a:rPr>
                        <a:t>aher</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3"/>
                  </a:ext>
                </a:extLst>
              </a:tr>
            </a:tbl>
          </a:graphicData>
        </a:graphic>
      </p:graphicFrame>
      <p:graphicFrame>
        <p:nvGraphicFramePr>
          <p:cNvPr id="68" name="Table 67">
            <a:extLst>
              <a:ext uri="{FF2B5EF4-FFF2-40B4-BE49-F238E27FC236}">
                <a16:creationId xmlns:a16="http://schemas.microsoft.com/office/drawing/2014/main" id="{00600503-2600-EE2F-BDF6-12923E8A26C9}"/>
              </a:ext>
            </a:extLst>
          </p:cNvPr>
          <p:cNvGraphicFramePr>
            <a:graphicFrameLocks noGrp="1"/>
          </p:cNvGraphicFramePr>
          <p:nvPr/>
        </p:nvGraphicFramePr>
        <p:xfrm>
          <a:off x="6026558" y="3044328"/>
          <a:ext cx="2626995" cy="1305816"/>
        </p:xfrm>
        <a:graphic>
          <a:graphicData uri="http://schemas.openxmlformats.org/drawingml/2006/table">
            <a:tbl>
              <a:tblPr firstRow="1" firstCol="1" bandRow="1">
                <a:tableStyleId>{5C22544A-7EE6-4342-B048-85BDC9FD1C3A}</a:tableStyleId>
              </a:tblPr>
              <a:tblGrid>
                <a:gridCol w="2626995">
                  <a:extLst>
                    <a:ext uri="{9D8B030D-6E8A-4147-A177-3AD203B41FA5}">
                      <a16:colId xmlns:a16="http://schemas.microsoft.com/office/drawing/2014/main" val="20000"/>
                    </a:ext>
                  </a:extLst>
                </a:gridCol>
              </a:tblGrid>
              <a:tr h="0">
                <a:tc>
                  <a:txBody>
                    <a:bodyPr/>
                    <a:lstStyle/>
                    <a:p>
                      <a:pPr algn="ctr" rtl="0">
                        <a:lnSpc>
                          <a:spcPct val="150000"/>
                        </a:lnSpc>
                        <a:spcAft>
                          <a:spcPts val="0"/>
                        </a:spcAft>
                      </a:pPr>
                      <a:r>
                        <a:rPr lang="en-US" sz="1600" dirty="0">
                          <a:effectLst/>
                          <a:latin typeface="Tw Cen MT" panose="020B0602020104020603" pitchFamily="34" charset="0"/>
                        </a:rPr>
                        <a:t>440007409</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0"/>
                  </a:ext>
                </a:extLst>
              </a:tr>
              <a:tr h="0">
                <a:tc>
                  <a:txBody>
                    <a:bodyPr/>
                    <a:lstStyle/>
                    <a:p>
                      <a:pPr algn="ctr" rtl="0">
                        <a:lnSpc>
                          <a:spcPct val="150000"/>
                        </a:lnSpc>
                        <a:spcAft>
                          <a:spcPts val="0"/>
                        </a:spcAft>
                      </a:pPr>
                      <a:r>
                        <a:rPr lang="en-AE" sz="1600">
                          <a:effectLst/>
                          <a:latin typeface="Tw Cen MT" panose="020B0602020104020603" pitchFamily="34" charset="0"/>
                        </a:rPr>
                        <a:t>440009030</a:t>
                      </a:r>
                      <a:endParaRPr lang="en-US" sz="120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1"/>
                  </a:ext>
                </a:extLst>
              </a:tr>
              <a:tr h="0">
                <a:tc>
                  <a:txBody>
                    <a:bodyPr/>
                    <a:lstStyle/>
                    <a:p>
                      <a:pPr algn="ctr" rtl="0">
                        <a:lnSpc>
                          <a:spcPct val="150000"/>
                        </a:lnSpc>
                        <a:spcAft>
                          <a:spcPts val="0"/>
                        </a:spcAft>
                      </a:pPr>
                      <a:r>
                        <a:rPr lang="en-US" sz="1600">
                          <a:effectLst/>
                          <a:latin typeface="Tw Cen MT" panose="020B0602020104020603" pitchFamily="34" charset="0"/>
                        </a:rPr>
                        <a:t>439007523</a:t>
                      </a:r>
                      <a:endParaRPr lang="en-US" sz="120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2"/>
                  </a:ext>
                </a:extLst>
              </a:tr>
              <a:tr h="0">
                <a:tc>
                  <a:txBody>
                    <a:bodyPr/>
                    <a:lstStyle/>
                    <a:p>
                      <a:pPr algn="ctr" rtl="0">
                        <a:lnSpc>
                          <a:spcPct val="150000"/>
                        </a:lnSpc>
                        <a:spcAft>
                          <a:spcPts val="0"/>
                        </a:spcAft>
                      </a:pPr>
                      <a:r>
                        <a:rPr lang="en-US" sz="1600" dirty="0">
                          <a:effectLst/>
                          <a:latin typeface="Tw Cen MT" panose="020B0602020104020603" pitchFamily="34" charset="0"/>
                        </a:rPr>
                        <a:t>439006194</a:t>
                      </a:r>
                      <a:endParaRPr lang="en-US" sz="1200" dirty="0">
                        <a:effectLst/>
                        <a:latin typeface="Tw Cen MT" panose="020B0602020104020603" pitchFamily="34" charset="0"/>
                        <a:ea typeface="Calibri" panose="020F0502020204030204" pitchFamily="34" charset="0"/>
                        <a:cs typeface="Arial" panose="020B0604020202020204" pitchFamily="34" charset="0"/>
                      </a:endParaRPr>
                    </a:p>
                  </a:txBody>
                  <a:tcPr marL="68580" marR="68580" marT="0" marB="0">
                    <a:solidFill>
                      <a:schemeClr val="tx2">
                        <a:lumMod val="90000"/>
                        <a:lumOff val="1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98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363280" y="201226"/>
            <a:ext cx="9465131"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5400" b="1" dirty="0"/>
              <a:t>Implementation</a:t>
            </a:r>
            <a:r>
              <a:rPr lang="en-US" sz="5400" b="1" kern="0" dirty="0">
                <a:solidFill>
                  <a:srgbClr val="000000"/>
                </a:solidFill>
                <a:effectLst/>
                <a:latin typeface="Times New Roman" panose="02020603050405020304" pitchFamily="18" charset="0"/>
                <a:ea typeface="Times New Roman" panose="02020603050405020304" pitchFamily="18" charset="0"/>
              </a:rPr>
              <a:t> (cont…)</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3571344074"/>
              </p:ext>
            </p:extLst>
          </p:nvPr>
        </p:nvGraphicFramePr>
        <p:xfrm>
          <a:off x="1363280" y="805589"/>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شكل بيضاوي 8">
            <a:extLst>
              <a:ext uri="{FF2B5EF4-FFF2-40B4-BE49-F238E27FC236}">
                <a16:creationId xmlns:a16="http://schemas.microsoft.com/office/drawing/2014/main" id="{30771E3F-63F6-48A0-95F2-1E4EAEB46C4B}"/>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8</a:t>
            </a:r>
            <a:endParaRPr lang="ar-SA" dirty="0">
              <a:solidFill>
                <a:schemeClr val="tx1"/>
              </a:solidFill>
            </a:endParaRPr>
          </a:p>
        </p:txBody>
      </p:sp>
      <p:sp>
        <p:nvSpPr>
          <p:cNvPr id="3" name="TextBox 2">
            <a:extLst>
              <a:ext uri="{FF2B5EF4-FFF2-40B4-BE49-F238E27FC236}">
                <a16:creationId xmlns:a16="http://schemas.microsoft.com/office/drawing/2014/main" id="{52195F2D-DADD-A7CE-0F36-CFCBA90EC622}"/>
              </a:ext>
            </a:extLst>
          </p:cNvPr>
          <p:cNvSpPr txBox="1"/>
          <p:nvPr/>
        </p:nvSpPr>
        <p:spPr>
          <a:xfrm>
            <a:off x="1362973" y="1586563"/>
            <a:ext cx="9465131" cy="2062103"/>
          </a:xfrm>
          <a:prstGeom prst="rect">
            <a:avLst/>
          </a:prstGeom>
          <a:noFill/>
        </p:spPr>
        <p:txBody>
          <a:bodyPr wrap="square">
            <a:spAutoFit/>
          </a:bodyPr>
          <a:lstStyle/>
          <a:p>
            <a:pPr marL="0" marR="0" indent="-8890" algn="just">
              <a:spcBef>
                <a:spcPts val="0"/>
              </a:spcBef>
              <a:spcAft>
                <a:spcPts val="705"/>
              </a:spcAft>
            </a:pPr>
            <a:r>
              <a:rPr lang="en-US" sz="3200" dirty="0">
                <a:solidFill>
                  <a:srgbClr val="000000"/>
                </a:solidFill>
                <a:effectLst/>
                <a:latin typeface="Times New Roman" panose="02020603050405020304" pitchFamily="18" charset="0"/>
                <a:ea typeface="Times New Roman" panose="02020603050405020304" pitchFamily="18" charset="0"/>
              </a:rPr>
              <a:t>entails providing the capability to the ultimate user and assigning responsibility for support and maintenance to the post-deployment support organization (or organizations).</a:t>
            </a:r>
          </a:p>
        </p:txBody>
      </p:sp>
      <p:pic>
        <p:nvPicPr>
          <p:cNvPr id="4" name="Picture 3">
            <a:extLst>
              <a:ext uri="{FF2B5EF4-FFF2-40B4-BE49-F238E27FC236}">
                <a16:creationId xmlns:a16="http://schemas.microsoft.com/office/drawing/2014/main" id="{6D435BD7-CEE5-A897-CD7A-8E3978FB21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3531" y="4296653"/>
            <a:ext cx="7736412" cy="2344472"/>
          </a:xfrm>
          <a:prstGeom prst="rect">
            <a:avLst/>
          </a:prstGeom>
        </p:spPr>
      </p:pic>
      <p:sp>
        <p:nvSpPr>
          <p:cNvPr id="6" name="TextBox 5">
            <a:extLst>
              <a:ext uri="{FF2B5EF4-FFF2-40B4-BE49-F238E27FC236}">
                <a16:creationId xmlns:a16="http://schemas.microsoft.com/office/drawing/2014/main" id="{7933E3B4-8D86-2D7C-FC81-5AD12FD6A40C}"/>
              </a:ext>
            </a:extLst>
          </p:cNvPr>
          <p:cNvSpPr txBox="1"/>
          <p:nvPr/>
        </p:nvSpPr>
        <p:spPr>
          <a:xfrm>
            <a:off x="1202435" y="3729809"/>
            <a:ext cx="6093068" cy="584775"/>
          </a:xfrm>
          <a:prstGeom prst="rect">
            <a:avLst/>
          </a:prstGeom>
          <a:noFill/>
        </p:spPr>
        <p:txBody>
          <a:bodyPr wrap="square">
            <a:spAutoFit/>
          </a:bodyPr>
          <a:lstStyle/>
          <a:p>
            <a:r>
              <a:rPr lang="en-US" sz="3200" dirty="0">
                <a:solidFill>
                  <a:srgbClr val="000000"/>
                </a:solidFill>
                <a:effectLst/>
                <a:latin typeface="Times New Roman" panose="02020603050405020304" pitchFamily="18" charset="0"/>
                <a:ea typeface="Times New Roman" panose="02020603050405020304" pitchFamily="18" charset="0"/>
              </a:rPr>
              <a:t>Deployment Diagram:</a:t>
            </a:r>
            <a:endParaRPr lang="en-US" sz="3200" dirty="0"/>
          </a:p>
        </p:txBody>
      </p:sp>
    </p:spTree>
    <p:extLst>
      <p:ext uri="{BB962C8B-B14F-4D97-AF65-F5344CB8AC3E}">
        <p14:creationId xmlns:p14="http://schemas.microsoft.com/office/powerpoint/2010/main" val="230076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EEAE7106-F0D6-B627-5FD8-A0524699F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8" y="2384425"/>
            <a:ext cx="10026650" cy="2833688"/>
          </a:xfrm>
          <a:prstGeom prst="rect">
            <a:avLst/>
          </a:prstGeom>
        </p:spPr>
      </p:pic>
      <p:pic>
        <p:nvPicPr>
          <p:cNvPr id="8" name="Picture 7">
            <a:extLst>
              <a:ext uri="{FF2B5EF4-FFF2-40B4-BE49-F238E27FC236}">
                <a16:creationId xmlns:a16="http://schemas.microsoft.com/office/drawing/2014/main" id="{43272EF6-299D-8CC7-0BDA-F5C9BA5A7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88" y="5287963"/>
            <a:ext cx="10026650" cy="714375"/>
          </a:xfrm>
          <a:prstGeom prst="rect">
            <a:avLst/>
          </a:prstGeom>
        </p:spPr>
      </p:pic>
      <p:sp>
        <p:nvSpPr>
          <p:cNvPr id="3" name="شكل بيضاوي 2">
            <a:extLst>
              <a:ext uri="{FF2B5EF4-FFF2-40B4-BE49-F238E27FC236}">
                <a16:creationId xmlns:a16="http://schemas.microsoft.com/office/drawing/2014/main" id="{1EFAF3B6-9EF6-7C3C-E520-A73EE9A5420C}"/>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9</a:t>
            </a:r>
            <a:endParaRPr lang="ar-SA" dirty="0">
              <a:solidFill>
                <a:schemeClr val="tx1"/>
              </a:solidFill>
            </a:endParaRPr>
          </a:p>
        </p:txBody>
      </p:sp>
      <p:graphicFrame>
        <p:nvGraphicFramePr>
          <p:cNvPr id="10" name="TextBox 7">
            <a:extLst>
              <a:ext uri="{FF2B5EF4-FFF2-40B4-BE49-F238E27FC236}">
                <a16:creationId xmlns:a16="http://schemas.microsoft.com/office/drawing/2014/main" id="{9A67896A-A17F-1262-4B7D-05FE9DCEC77B}"/>
              </a:ext>
            </a:extLst>
          </p:cNvPr>
          <p:cNvGraphicFramePr/>
          <p:nvPr>
            <p:extLst>
              <p:ext uri="{D42A27DB-BD31-4B8C-83A1-F6EECF244321}">
                <p14:modId xmlns:p14="http://schemas.microsoft.com/office/powerpoint/2010/main" val="2114102249"/>
              </p:ext>
            </p:extLst>
          </p:nvPr>
        </p:nvGraphicFramePr>
        <p:xfrm>
          <a:off x="1157392" y="1135864"/>
          <a:ext cx="9465132" cy="3291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Google Shape;139;p15">
            <a:extLst>
              <a:ext uri="{FF2B5EF4-FFF2-40B4-BE49-F238E27FC236}">
                <a16:creationId xmlns:a16="http://schemas.microsoft.com/office/drawing/2014/main" id="{ABADF8B9-B3F3-7769-795E-47851B5CD532}"/>
              </a:ext>
            </a:extLst>
          </p:cNvPr>
          <p:cNvSpPr txBox="1">
            <a:spLocks/>
          </p:cNvSpPr>
          <p:nvPr/>
        </p:nvSpPr>
        <p:spPr>
          <a:xfrm>
            <a:off x="1157393" y="383245"/>
            <a:ext cx="9541436"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kern="1200" dirty="0">
                <a:solidFill>
                  <a:schemeClr val="tx1"/>
                </a:solidFill>
                <a:effectLst/>
                <a:latin typeface="Open Sans Condensed Light" panose="020B0306030504020204"/>
                <a:ea typeface="+mj-ea"/>
                <a:cs typeface="+mj-cs"/>
              </a:rPr>
              <a:t>Results </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226473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شكل بيضاوي 2">
            <a:extLst>
              <a:ext uri="{FF2B5EF4-FFF2-40B4-BE49-F238E27FC236}">
                <a16:creationId xmlns:a16="http://schemas.microsoft.com/office/drawing/2014/main" id="{1EFAF3B6-9EF6-7C3C-E520-A73EE9A5420C}"/>
              </a:ext>
            </a:extLst>
          </p:cNvPr>
          <p:cNvSpPr/>
          <p:nvPr/>
        </p:nvSpPr>
        <p:spPr>
          <a:xfrm>
            <a:off x="11425882" y="6285470"/>
            <a:ext cx="706598" cy="518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10</a:t>
            </a:r>
            <a:endParaRPr lang="ar-SA" dirty="0">
              <a:solidFill>
                <a:schemeClr val="tx1"/>
              </a:solidFill>
            </a:endParaRPr>
          </a:p>
        </p:txBody>
      </p:sp>
      <p:graphicFrame>
        <p:nvGraphicFramePr>
          <p:cNvPr id="10" name="TextBox 7">
            <a:extLst>
              <a:ext uri="{FF2B5EF4-FFF2-40B4-BE49-F238E27FC236}">
                <a16:creationId xmlns:a16="http://schemas.microsoft.com/office/drawing/2014/main" id="{9A67896A-A17F-1262-4B7D-05FE9DCEC77B}"/>
              </a:ext>
            </a:extLst>
          </p:cNvPr>
          <p:cNvGraphicFramePr/>
          <p:nvPr>
            <p:extLst>
              <p:ext uri="{D42A27DB-BD31-4B8C-83A1-F6EECF244321}">
                <p14:modId xmlns:p14="http://schemas.microsoft.com/office/powerpoint/2010/main" val="2125293076"/>
              </p:ext>
            </p:extLst>
          </p:nvPr>
        </p:nvGraphicFramePr>
        <p:xfrm>
          <a:off x="1157392" y="1135864"/>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Google Shape;139;p15">
            <a:extLst>
              <a:ext uri="{FF2B5EF4-FFF2-40B4-BE49-F238E27FC236}">
                <a16:creationId xmlns:a16="http://schemas.microsoft.com/office/drawing/2014/main" id="{ABADF8B9-B3F3-7769-795E-47851B5CD532}"/>
              </a:ext>
            </a:extLst>
          </p:cNvPr>
          <p:cNvSpPr txBox="1">
            <a:spLocks/>
          </p:cNvSpPr>
          <p:nvPr/>
        </p:nvSpPr>
        <p:spPr>
          <a:xfrm>
            <a:off x="1157393" y="383245"/>
            <a:ext cx="9541436"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kern="1200" dirty="0">
                <a:solidFill>
                  <a:schemeClr val="tx1"/>
                </a:solidFill>
                <a:effectLst/>
                <a:latin typeface="Open Sans Condensed Light" panose="020B0306030504020204"/>
                <a:ea typeface="+mj-ea"/>
                <a:cs typeface="+mj-cs"/>
              </a:rPr>
              <a:t>Results </a:t>
            </a:r>
            <a:r>
              <a:rPr lang="en-US" sz="5400" b="1" kern="0" dirty="0">
                <a:solidFill>
                  <a:srgbClr val="000000"/>
                </a:solidFill>
                <a:effectLst/>
                <a:latin typeface="Times New Roman" panose="02020603050405020304" pitchFamily="18" charset="0"/>
                <a:ea typeface="Times New Roman" panose="02020603050405020304" pitchFamily="18" charset="0"/>
              </a:rPr>
              <a:t>(cont…)</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pic>
        <p:nvPicPr>
          <p:cNvPr id="2" name="Content Placeholder 3" descr="Text&#10;&#10;Description automatically generated">
            <a:extLst>
              <a:ext uri="{FF2B5EF4-FFF2-40B4-BE49-F238E27FC236}">
                <a16:creationId xmlns:a16="http://schemas.microsoft.com/office/drawing/2014/main" id="{44140CCA-7814-79C5-02A7-C38CBA1C93C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090382" y="2230390"/>
            <a:ext cx="7675457" cy="4394199"/>
          </a:xfrm>
          <a:prstGeom prst="rect">
            <a:avLst/>
          </a:prstGeom>
        </p:spPr>
      </p:pic>
    </p:spTree>
    <p:extLst>
      <p:ext uri="{BB962C8B-B14F-4D97-AF65-F5344CB8AC3E}">
        <p14:creationId xmlns:p14="http://schemas.microsoft.com/office/powerpoint/2010/main" val="425794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شكل بيضاوي 2">
            <a:extLst>
              <a:ext uri="{FF2B5EF4-FFF2-40B4-BE49-F238E27FC236}">
                <a16:creationId xmlns:a16="http://schemas.microsoft.com/office/drawing/2014/main" id="{1EFAF3B6-9EF6-7C3C-E520-A73EE9A5420C}"/>
              </a:ext>
            </a:extLst>
          </p:cNvPr>
          <p:cNvSpPr/>
          <p:nvPr/>
        </p:nvSpPr>
        <p:spPr>
          <a:xfrm>
            <a:off x="11425882" y="6285470"/>
            <a:ext cx="706598" cy="518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11</a:t>
            </a:r>
            <a:endParaRPr lang="ar-SA" dirty="0">
              <a:solidFill>
                <a:schemeClr val="tx1"/>
              </a:solidFill>
            </a:endParaRPr>
          </a:p>
        </p:txBody>
      </p:sp>
      <p:graphicFrame>
        <p:nvGraphicFramePr>
          <p:cNvPr id="10" name="TextBox 7">
            <a:extLst>
              <a:ext uri="{FF2B5EF4-FFF2-40B4-BE49-F238E27FC236}">
                <a16:creationId xmlns:a16="http://schemas.microsoft.com/office/drawing/2014/main" id="{9A67896A-A17F-1262-4B7D-05FE9DCEC77B}"/>
              </a:ext>
            </a:extLst>
          </p:cNvPr>
          <p:cNvGraphicFramePr/>
          <p:nvPr>
            <p:extLst>
              <p:ext uri="{D42A27DB-BD31-4B8C-83A1-F6EECF244321}">
                <p14:modId xmlns:p14="http://schemas.microsoft.com/office/powerpoint/2010/main" val="3889778447"/>
              </p:ext>
            </p:extLst>
          </p:nvPr>
        </p:nvGraphicFramePr>
        <p:xfrm>
          <a:off x="1157392" y="1135864"/>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Google Shape;139;p15">
            <a:extLst>
              <a:ext uri="{FF2B5EF4-FFF2-40B4-BE49-F238E27FC236}">
                <a16:creationId xmlns:a16="http://schemas.microsoft.com/office/drawing/2014/main" id="{ABADF8B9-B3F3-7769-795E-47851B5CD532}"/>
              </a:ext>
            </a:extLst>
          </p:cNvPr>
          <p:cNvSpPr txBox="1">
            <a:spLocks/>
          </p:cNvSpPr>
          <p:nvPr/>
        </p:nvSpPr>
        <p:spPr>
          <a:xfrm>
            <a:off x="1157393" y="383245"/>
            <a:ext cx="9541436"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kern="1200" dirty="0">
                <a:solidFill>
                  <a:schemeClr val="tx1"/>
                </a:solidFill>
                <a:effectLst/>
                <a:latin typeface="Open Sans Condensed Light" panose="020B0306030504020204"/>
                <a:ea typeface="+mj-ea"/>
                <a:cs typeface="+mj-cs"/>
              </a:rPr>
              <a:t>Results </a:t>
            </a:r>
            <a:r>
              <a:rPr lang="en-US" sz="5400" b="1" kern="0" dirty="0">
                <a:solidFill>
                  <a:srgbClr val="000000"/>
                </a:solidFill>
                <a:effectLst/>
                <a:latin typeface="Times New Roman" panose="02020603050405020304" pitchFamily="18" charset="0"/>
                <a:ea typeface="Times New Roman" panose="02020603050405020304" pitchFamily="18" charset="0"/>
              </a:rPr>
              <a:t>(cont…)</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pic>
        <p:nvPicPr>
          <p:cNvPr id="6" name="Content Placeholder 3">
            <a:extLst>
              <a:ext uri="{FF2B5EF4-FFF2-40B4-BE49-F238E27FC236}">
                <a16:creationId xmlns:a16="http://schemas.microsoft.com/office/drawing/2014/main" id="{E9D7F445-882D-0A8A-B367-F36FDF11A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578" y="2232846"/>
            <a:ext cx="10905066" cy="4389288"/>
          </a:xfrm>
          <a:prstGeom prst="rect">
            <a:avLst/>
          </a:prstGeom>
        </p:spPr>
      </p:pic>
    </p:spTree>
    <p:extLst>
      <p:ext uri="{BB962C8B-B14F-4D97-AF65-F5344CB8AC3E}">
        <p14:creationId xmlns:p14="http://schemas.microsoft.com/office/powerpoint/2010/main" val="398933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0C1827-0B2F-BE11-B7A4-B7E31D2BF233}"/>
              </a:ext>
            </a:extLst>
          </p:cNvPr>
          <p:cNvSpPr txBox="1"/>
          <p:nvPr/>
        </p:nvSpPr>
        <p:spPr>
          <a:xfrm>
            <a:off x="1212932" y="2048060"/>
            <a:ext cx="10535905" cy="2795958"/>
          </a:xfrm>
          <a:prstGeom prst="rect">
            <a:avLst/>
          </a:prstGeom>
          <a:noFill/>
        </p:spPr>
        <p:txBody>
          <a:bodyPr wrap="square">
            <a:spAutoFit/>
          </a:bodyPr>
          <a:lstStyle/>
          <a:p>
            <a:pPr marL="44450" indent="-6350">
              <a:lnSpc>
                <a:spcPct val="150000"/>
              </a:lnSpc>
              <a:spcBef>
                <a:spcPts val="0"/>
              </a:spcBef>
              <a:spcAft>
                <a:spcPts val="810"/>
              </a:spcAft>
            </a:pPr>
            <a:r>
              <a:rPr lang="en-US" sz="24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failure to detect melanoma early at the time resulted in significant harm and the loss of human lives. Because it was challenging to address all of these issues, we created an artificial intelligence system for melanoma early detection. The following outcomes were attained: a Python-based artificial intelligence system with a model based on melanoma detection.</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شكل بيضاوي 8">
            <a:extLst>
              <a:ext uri="{FF2B5EF4-FFF2-40B4-BE49-F238E27FC236}">
                <a16:creationId xmlns:a16="http://schemas.microsoft.com/office/drawing/2014/main" id="{E7A9663A-06E5-4E8E-883A-2B6A8989452C}"/>
              </a:ext>
            </a:extLst>
          </p:cNvPr>
          <p:cNvSpPr/>
          <p:nvPr/>
        </p:nvSpPr>
        <p:spPr>
          <a:xfrm>
            <a:off x="11499389" y="6343942"/>
            <a:ext cx="633090"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12</a:t>
            </a:r>
            <a:endParaRPr lang="ar-SA" dirty="0">
              <a:solidFill>
                <a:schemeClr val="tx1"/>
              </a:solidFill>
            </a:endParaRPr>
          </a:p>
        </p:txBody>
      </p:sp>
      <p:graphicFrame>
        <p:nvGraphicFramePr>
          <p:cNvPr id="4" name="TextBox 7">
            <a:extLst>
              <a:ext uri="{FF2B5EF4-FFF2-40B4-BE49-F238E27FC236}">
                <a16:creationId xmlns:a16="http://schemas.microsoft.com/office/drawing/2014/main" id="{C3F2A9CF-3451-3A5E-5C05-FBA870ABA429}"/>
              </a:ext>
            </a:extLst>
          </p:cNvPr>
          <p:cNvGraphicFramePr/>
          <p:nvPr>
            <p:extLst>
              <p:ext uri="{D42A27DB-BD31-4B8C-83A1-F6EECF244321}">
                <p14:modId xmlns:p14="http://schemas.microsoft.com/office/powerpoint/2010/main" val="3801945666"/>
              </p:ext>
            </p:extLst>
          </p:nvPr>
        </p:nvGraphicFramePr>
        <p:xfrm>
          <a:off x="1061759" y="1176422"/>
          <a:ext cx="10437630" cy="2252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oogle Shape;139;p15">
            <a:extLst>
              <a:ext uri="{FF2B5EF4-FFF2-40B4-BE49-F238E27FC236}">
                <a16:creationId xmlns:a16="http://schemas.microsoft.com/office/drawing/2014/main" id="{CEA2795E-2783-67E7-E588-B062CCCAC868}"/>
              </a:ext>
            </a:extLst>
          </p:cNvPr>
          <p:cNvSpPr txBox="1">
            <a:spLocks/>
          </p:cNvSpPr>
          <p:nvPr/>
        </p:nvSpPr>
        <p:spPr>
          <a:xfrm>
            <a:off x="1822414" y="217544"/>
            <a:ext cx="8546864" cy="1184111"/>
          </a:xfrm>
          <a:prstGeom prst="rect">
            <a:avLst/>
          </a:prstGeom>
        </p:spPr>
        <p:txBody>
          <a:bodyPr spcFirstLastPara="1" vert="horz" lIns="91440" tIns="45720" rIns="91440" bIns="45720" rtlCol="0" anchor="ctr" anchorCtr="0">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12065" indent="0" algn="ctr">
              <a:spcBef>
                <a:spcPts val="0"/>
              </a:spcBef>
              <a:spcAft>
                <a:spcPts val="1325"/>
              </a:spcAft>
            </a:pPr>
            <a:r>
              <a:rPr lang="en-US" sz="4000" b="1" kern="0" dirty="0">
                <a:solidFill>
                  <a:srgbClr val="000000"/>
                </a:solidFill>
                <a:effectLst/>
                <a:latin typeface="Times New Roman" panose="02020603050405020304" pitchFamily="18" charset="0"/>
                <a:ea typeface="Times New Roman" panose="02020603050405020304" pitchFamily="18" charset="0"/>
              </a:rPr>
              <a:t>Conclusion and Future Work</a:t>
            </a:r>
          </a:p>
        </p:txBody>
      </p:sp>
    </p:spTree>
    <p:extLst>
      <p:ext uri="{BB962C8B-B14F-4D97-AF65-F5344CB8AC3E}">
        <p14:creationId xmlns:p14="http://schemas.microsoft.com/office/powerpoint/2010/main" val="97153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822414" y="217544"/>
            <a:ext cx="8546864" cy="1184111"/>
          </a:xfrm>
          <a:prstGeom prst="rect">
            <a:avLst/>
          </a:prstGeom>
        </p:spPr>
        <p:txBody>
          <a:bodyPr spcFirstLastPara="1" vert="horz" lIns="91440" tIns="45720" rIns="91440" bIns="45720" rtlCol="0" anchor="ctr" anchorCtr="0">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12065" indent="0" algn="ctr">
              <a:spcBef>
                <a:spcPts val="0"/>
              </a:spcBef>
              <a:spcAft>
                <a:spcPts val="1325"/>
              </a:spcAft>
            </a:pPr>
            <a:r>
              <a:rPr lang="en-US" sz="4000" b="1" kern="0" dirty="0">
                <a:solidFill>
                  <a:srgbClr val="000000"/>
                </a:solidFill>
                <a:effectLst/>
                <a:latin typeface="Times New Roman" panose="02020603050405020304" pitchFamily="18" charset="0"/>
                <a:ea typeface="Times New Roman" panose="02020603050405020304" pitchFamily="18" charset="0"/>
              </a:rPr>
              <a:t>Conclusion and Future Work(cont…)</a:t>
            </a:r>
          </a:p>
        </p:txBody>
      </p:sp>
      <p:sp>
        <p:nvSpPr>
          <p:cNvPr id="9" name="شكل بيضاوي 8">
            <a:extLst>
              <a:ext uri="{FF2B5EF4-FFF2-40B4-BE49-F238E27FC236}">
                <a16:creationId xmlns:a16="http://schemas.microsoft.com/office/drawing/2014/main" id="{E7A9663A-06E5-4E8E-883A-2B6A8989452C}"/>
              </a:ext>
            </a:extLst>
          </p:cNvPr>
          <p:cNvSpPr/>
          <p:nvPr/>
        </p:nvSpPr>
        <p:spPr>
          <a:xfrm>
            <a:off x="11499389" y="6343942"/>
            <a:ext cx="633090"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13</a:t>
            </a:r>
            <a:endParaRPr lang="ar-SA" dirty="0">
              <a:solidFill>
                <a:schemeClr val="tx1"/>
              </a:solidFill>
            </a:endParaRPr>
          </a:p>
        </p:txBody>
      </p:sp>
      <p:sp>
        <p:nvSpPr>
          <p:cNvPr id="3" name="TextBox 2">
            <a:extLst>
              <a:ext uri="{FF2B5EF4-FFF2-40B4-BE49-F238E27FC236}">
                <a16:creationId xmlns:a16="http://schemas.microsoft.com/office/drawing/2014/main" id="{882B8426-F102-F864-C9B4-3A3F7E94C800}"/>
              </a:ext>
            </a:extLst>
          </p:cNvPr>
          <p:cNvSpPr txBox="1"/>
          <p:nvPr/>
        </p:nvSpPr>
        <p:spPr>
          <a:xfrm>
            <a:off x="1202435" y="2131531"/>
            <a:ext cx="10535905" cy="3913059"/>
          </a:xfrm>
          <a:prstGeom prst="rect">
            <a:avLst/>
          </a:prstGeom>
          <a:noFill/>
        </p:spPr>
        <p:txBody>
          <a:bodyPr wrap="square">
            <a:spAutoFit/>
          </a:bodyPr>
          <a:lstStyle/>
          <a:p>
            <a:pPr marL="0" lvl="0" indent="0" algn="just">
              <a:lnSpc>
                <a:spcPct val="150000"/>
              </a:lnSpc>
            </a:pPr>
            <a:r>
              <a:rPr lang="en-AU" sz="2400" dirty="0"/>
              <a:t>The system's potential has not been fully realized. There is constant room for development. There can be additional approaches to implementing the system. To make the system as engaging as feasible, I did my best. Because of the system's adaptable nature, changes may be made quickly and easily. There are various issues with the existing system that will probably be resolved in the future: Make a prototype of the system to see it. Developing an idea for a system and connecting it to a bigger database.</a:t>
            </a:r>
            <a:endParaRPr lang="en-US" sz="2400" dirty="0"/>
          </a:p>
        </p:txBody>
      </p:sp>
      <p:graphicFrame>
        <p:nvGraphicFramePr>
          <p:cNvPr id="5" name="TextBox 7">
            <a:extLst>
              <a:ext uri="{FF2B5EF4-FFF2-40B4-BE49-F238E27FC236}">
                <a16:creationId xmlns:a16="http://schemas.microsoft.com/office/drawing/2014/main" id="{AEC873EF-DB3B-5671-7C59-BEEBA8E7A7B2}"/>
              </a:ext>
            </a:extLst>
          </p:cNvPr>
          <p:cNvGraphicFramePr/>
          <p:nvPr>
            <p:extLst>
              <p:ext uri="{D42A27DB-BD31-4B8C-83A1-F6EECF244321}">
                <p14:modId xmlns:p14="http://schemas.microsoft.com/office/powerpoint/2010/main" val="2972112582"/>
              </p:ext>
            </p:extLst>
          </p:nvPr>
        </p:nvGraphicFramePr>
        <p:xfrm>
          <a:off x="1061759" y="1176422"/>
          <a:ext cx="10437630" cy="2252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11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9616" y="112174"/>
            <a:ext cx="12052383" cy="829286"/>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0"/>
          </a:p>
        </p:txBody>
      </p:sp>
      <p:sp>
        <p:nvSpPr>
          <p:cNvPr id="5" name="TextBox 4"/>
          <p:cNvSpPr txBox="1"/>
          <p:nvPr/>
        </p:nvSpPr>
        <p:spPr>
          <a:xfrm>
            <a:off x="4050956" y="113277"/>
            <a:ext cx="4382994" cy="291170"/>
          </a:xfrm>
          <a:prstGeom prst="rect">
            <a:avLst/>
          </a:prstGeom>
          <a:noFill/>
        </p:spPr>
        <p:txBody>
          <a:bodyPr wrap="square" rtlCol="0">
            <a:spAutoFit/>
          </a:bodyPr>
          <a:lstStyle/>
          <a:p>
            <a:pPr algn="ctr"/>
            <a:r>
              <a:rPr lang="en-US" sz="1292" b="1" dirty="0">
                <a:latin typeface="Times New Roman" charset="0"/>
                <a:ea typeface="Times New Roman" charset="0"/>
                <a:cs typeface="Times New Roman" charset="0"/>
              </a:rPr>
              <a:t>Melanoma Classification Model Using Machine Learning </a:t>
            </a:r>
          </a:p>
        </p:txBody>
      </p:sp>
      <p:sp>
        <p:nvSpPr>
          <p:cNvPr id="7" name="TextBox 6"/>
          <p:cNvSpPr txBox="1"/>
          <p:nvPr/>
        </p:nvSpPr>
        <p:spPr>
          <a:xfrm>
            <a:off x="4150502" y="389981"/>
            <a:ext cx="4183901" cy="234360"/>
          </a:xfrm>
          <a:prstGeom prst="rect">
            <a:avLst/>
          </a:prstGeom>
          <a:noFill/>
        </p:spPr>
        <p:txBody>
          <a:bodyPr wrap="square" rtlCol="0">
            <a:spAutoFit/>
          </a:bodyPr>
          <a:lstStyle/>
          <a:p>
            <a:pPr algn="ctr"/>
            <a:r>
              <a:rPr lang="en-US" sz="923" dirty="0">
                <a:latin typeface="Times New Roman" charset="0"/>
                <a:ea typeface="Times New Roman" charset="0"/>
                <a:cs typeface="Times New Roman" charset="0"/>
              </a:rPr>
              <a:t>By: </a:t>
            </a:r>
            <a:r>
              <a:rPr lang="it-IT" sz="923" dirty="0">
                <a:latin typeface="Times New Roman" charset="0"/>
                <a:ea typeface="Times New Roman" charset="0"/>
                <a:cs typeface="Times New Roman" charset="0"/>
              </a:rPr>
              <a:t>Mohammed Al-Klulaib, Khaled Al-Qahtani, Saad Al-Dossari, Fahad Al-Taher</a:t>
            </a:r>
            <a:endParaRPr lang="en-US" sz="923" dirty="0">
              <a:latin typeface="Times New Roman" charset="0"/>
              <a:ea typeface="Times New Roman" charset="0"/>
              <a:cs typeface="Times New Roman" charset="0"/>
            </a:endParaRPr>
          </a:p>
        </p:txBody>
      </p:sp>
      <p:sp>
        <p:nvSpPr>
          <p:cNvPr id="8" name="TextBox 7"/>
          <p:cNvSpPr txBox="1"/>
          <p:nvPr/>
        </p:nvSpPr>
        <p:spPr>
          <a:xfrm>
            <a:off x="4004049" y="590151"/>
            <a:ext cx="4183901" cy="262829"/>
          </a:xfrm>
          <a:prstGeom prst="rect">
            <a:avLst/>
          </a:prstGeom>
          <a:noFill/>
        </p:spPr>
        <p:txBody>
          <a:bodyPr wrap="square" rtlCol="0">
            <a:spAutoFit/>
          </a:bodyPr>
          <a:lstStyle/>
          <a:p>
            <a:pPr algn="ctr"/>
            <a:r>
              <a:rPr lang="en-US" sz="1108" dirty="0">
                <a:latin typeface="Times New Roman" charset="0"/>
                <a:ea typeface="Times New Roman" charset="0"/>
                <a:cs typeface="Times New Roman" charset="0"/>
              </a:rPr>
              <a:t>Supervised by: Dr. Mohammed Abu Al-Rub</a:t>
            </a:r>
          </a:p>
        </p:txBody>
      </p:sp>
      <p:sp>
        <p:nvSpPr>
          <p:cNvPr id="10" name="Rounded Rectangle 9"/>
          <p:cNvSpPr/>
          <p:nvPr/>
        </p:nvSpPr>
        <p:spPr>
          <a:xfrm>
            <a:off x="175049" y="941458"/>
            <a:ext cx="2912284" cy="5501497"/>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15" dirty="0">
              <a:solidFill>
                <a:schemeClr val="tx1"/>
              </a:solidFill>
              <a:cs typeface="+mj-cs"/>
            </a:endParaRPr>
          </a:p>
          <a:p>
            <a:endParaRPr lang="en-US" sz="1015" dirty="0">
              <a:solidFill>
                <a:schemeClr val="tx1"/>
              </a:solidFill>
              <a:cs typeface="+mj-cs"/>
            </a:endParaRPr>
          </a:p>
          <a:p>
            <a:endParaRPr lang="en-US" sz="1015" dirty="0">
              <a:solidFill>
                <a:schemeClr val="tx1"/>
              </a:solidFill>
              <a:cs typeface="+mj-cs"/>
            </a:endParaRPr>
          </a:p>
          <a:p>
            <a:r>
              <a:rPr lang="en-US" sz="1108" dirty="0">
                <a:solidFill>
                  <a:schemeClr val="tx1"/>
                </a:solidFill>
                <a:cs typeface="+mj-cs"/>
              </a:rPr>
              <a:t>Skin cancer develops when </a:t>
            </a:r>
            <a:endParaRPr lang="ar-EG" sz="1108" dirty="0">
              <a:solidFill>
                <a:schemeClr val="tx1"/>
              </a:solidFill>
              <a:cs typeface="+mj-cs"/>
            </a:endParaRPr>
          </a:p>
          <a:p>
            <a:r>
              <a:rPr lang="en-US" sz="1108" dirty="0">
                <a:solidFill>
                  <a:schemeClr val="tx1"/>
                </a:solidFill>
                <a:cs typeface="+mj-cs"/>
              </a:rPr>
              <a:t>abnormal skin cells grow out of control, causing the skin to quickly proliferate and develop cancerous tumors. The number of new aggressive Melanoma cases significantly increased by 54% between 2008 and 2019 . People under 40, particularly women, appear to be at increased risk for Melanoma. It is possible to prevent the spread of skin cancer by being aware of the warning signals of the condition. Early detection is key to the successful treatment of Melanoma. Most skin lesions become malignant because of a failure to pay attention to skin lesions on their body's surface or a lack of access to skilled dermatologists.</a:t>
            </a: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r>
              <a:rPr lang="en-US" sz="1108" dirty="0">
                <a:solidFill>
                  <a:schemeClr val="tx1"/>
                </a:solidFill>
              </a:rPr>
              <a:t>clinicians frequently misdiagnosed skin lesions</a:t>
            </a:r>
          </a:p>
          <a:p>
            <a:r>
              <a:rPr lang="en-US" sz="1108" dirty="0">
                <a:solidFill>
                  <a:schemeClr val="tx1"/>
                </a:solidFill>
              </a:rPr>
              <a:t>Researchers have discovered that skin cancer increases the chance of other cancers, thus early detection of skin cancer is critical since it can dramatically reduce death from this dangerous malignancy .</a:t>
            </a:r>
          </a:p>
          <a:p>
            <a:pPr algn="just"/>
            <a:endParaRPr lang="en-US" sz="1072" dirty="0">
              <a:solidFill>
                <a:srgbClr val="DEEBF7"/>
              </a:solidFill>
            </a:endParaRPr>
          </a:p>
          <a:p>
            <a:pPr algn="just"/>
            <a:endParaRPr lang="en-US" sz="1072" dirty="0">
              <a:solidFill>
                <a:srgbClr val="E7E6E6"/>
              </a:solidFill>
            </a:endParaRPr>
          </a:p>
          <a:p>
            <a:pPr algn="just"/>
            <a:endParaRPr lang="en-US" sz="1072" dirty="0">
              <a:solidFill>
                <a:schemeClr val="tx1"/>
              </a:solidFill>
            </a:endParaRPr>
          </a:p>
        </p:txBody>
      </p:sp>
      <p:sp>
        <p:nvSpPr>
          <p:cNvPr id="18" name="Round Same Side Corner Rectangle 17"/>
          <p:cNvSpPr/>
          <p:nvPr/>
        </p:nvSpPr>
        <p:spPr>
          <a:xfrm>
            <a:off x="164817" y="941460"/>
            <a:ext cx="2897316" cy="369512"/>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Introduction</a:t>
            </a:r>
          </a:p>
        </p:txBody>
      </p:sp>
      <p:sp>
        <p:nvSpPr>
          <p:cNvPr id="22" name="Rounded Rectangle 21"/>
          <p:cNvSpPr/>
          <p:nvPr/>
        </p:nvSpPr>
        <p:spPr>
          <a:xfrm>
            <a:off x="3068837" y="941463"/>
            <a:ext cx="2935926" cy="5501493"/>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15" dirty="0">
              <a:solidFill>
                <a:schemeClr val="tx1"/>
              </a:solidFill>
            </a:endParaRPr>
          </a:p>
          <a:p>
            <a:endParaRPr lang="en-US" sz="1015" dirty="0">
              <a:solidFill>
                <a:schemeClr val="tx1"/>
              </a:solidFill>
            </a:endParaRPr>
          </a:p>
          <a:p>
            <a:endParaRPr lang="en-US" sz="1015" dirty="0">
              <a:solidFill>
                <a:schemeClr val="tx1"/>
              </a:solidFill>
            </a:endParaRPr>
          </a:p>
          <a:p>
            <a:endParaRPr lang="en-US" sz="1015" dirty="0">
              <a:solidFill>
                <a:schemeClr val="tx1"/>
              </a:solidFill>
            </a:endParaRPr>
          </a:p>
          <a:p>
            <a:r>
              <a:rPr lang="en-US" sz="1108" dirty="0">
                <a:solidFill>
                  <a:schemeClr val="tx1"/>
                </a:solidFill>
              </a:rPr>
              <a:t>In this project, we aim to build a model using machine learning  with a classification model for classifying the images as Melanoma or not by CNN.</a:t>
            </a:r>
            <a:endParaRPr lang="ar-EG" sz="1108" dirty="0">
              <a:solidFill>
                <a:schemeClr val="tx1"/>
              </a:solidFill>
            </a:endParaRPr>
          </a:p>
          <a:p>
            <a:endParaRPr lang="ar-EG" sz="1108" dirty="0">
              <a:solidFill>
                <a:schemeClr val="tx1"/>
              </a:solidFill>
            </a:endParaRPr>
          </a:p>
          <a:p>
            <a:r>
              <a:rPr lang="en-US" sz="1108" dirty="0">
                <a:solidFill>
                  <a:schemeClr val="tx1"/>
                </a:solidFill>
              </a:rPr>
              <a:t> Objectives:</a:t>
            </a:r>
          </a:p>
          <a:p>
            <a:endParaRPr lang="en-US" sz="1108" dirty="0">
              <a:solidFill>
                <a:schemeClr val="tx1"/>
              </a:solidFill>
            </a:endParaRPr>
          </a:p>
          <a:p>
            <a:pPr marL="183699" indent="-183699">
              <a:buFont typeface="Wingdings" panose="05000000000000000000" pitchFamily="2" charset="2"/>
              <a:buChar char="§"/>
            </a:pPr>
            <a:r>
              <a:rPr lang="en-US" sz="1108" dirty="0">
                <a:solidFill>
                  <a:schemeClr val="tx1"/>
                </a:solidFill>
              </a:rPr>
              <a:t>To reduce the ill effects and different artifacts such as hair that may be present in thermoscopic images.</a:t>
            </a:r>
          </a:p>
          <a:p>
            <a:pPr marL="183699" indent="-183699">
              <a:buFont typeface="Wingdings" panose="05000000000000000000" pitchFamily="2" charset="2"/>
              <a:buChar char="§"/>
            </a:pPr>
            <a:r>
              <a:rPr lang="en-US" sz="1108" dirty="0">
                <a:solidFill>
                  <a:schemeClr val="tx1"/>
                </a:solidFill>
              </a:rPr>
              <a:t>To determine the location of a lesion using the image segmentation technique.</a:t>
            </a:r>
          </a:p>
          <a:p>
            <a:pPr marL="183699" indent="-183699">
              <a:buFont typeface="Wingdings" panose="05000000000000000000" pitchFamily="2" charset="2"/>
              <a:buChar char="§"/>
            </a:pPr>
            <a:r>
              <a:rPr lang="en-US" sz="1108" dirty="0">
                <a:solidFill>
                  <a:schemeClr val="tx1"/>
                </a:solidFill>
              </a:rPr>
              <a:t>To choose the most accurate model.</a:t>
            </a: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ar-EG" sz="1108" dirty="0">
              <a:solidFill>
                <a:schemeClr val="tx1"/>
              </a:solidFill>
            </a:endParaRPr>
          </a:p>
          <a:p>
            <a:r>
              <a:rPr lang="en-US" sz="1108" dirty="0">
                <a:solidFill>
                  <a:schemeClr val="tx1"/>
                </a:solidFill>
                <a:cs typeface="+mj-cs"/>
              </a:rPr>
              <a:t>Automated melanoma detection in dermo copy images is a very difficult task.  To address these difficulties, based on what has been provided before from systems similar to ours, there are a few aspects that need to be enhanced to achieve a perfect system. To acquire the best accuracy, use a variety of classification algorithms and adjust the hyperparameters of each kind. Second, the solution should be applied to an appropriate dataset, not only to thermoscopic images.</a:t>
            </a:r>
          </a:p>
          <a:p>
            <a:endParaRPr lang="ar-EG" sz="810" dirty="0">
              <a:solidFill>
                <a:schemeClr val="tx1"/>
              </a:solidFill>
            </a:endParaRPr>
          </a:p>
          <a:p>
            <a:endParaRPr lang="ar-EG" sz="810" dirty="0">
              <a:solidFill>
                <a:schemeClr val="tx1"/>
              </a:solidFill>
            </a:endParaRPr>
          </a:p>
          <a:p>
            <a:endParaRPr lang="ar-EG" sz="810" dirty="0">
              <a:solidFill>
                <a:srgbClr val="DEEBF7"/>
              </a:solidFill>
            </a:endParaRPr>
          </a:p>
          <a:p>
            <a:endParaRPr lang="en-US" sz="810" dirty="0">
              <a:solidFill>
                <a:srgbClr val="DEEBF7"/>
              </a:solidFill>
            </a:endParaRPr>
          </a:p>
        </p:txBody>
      </p:sp>
      <p:sp>
        <p:nvSpPr>
          <p:cNvPr id="23" name="Round Same Side Corner Rectangle 22"/>
          <p:cNvSpPr/>
          <p:nvPr/>
        </p:nvSpPr>
        <p:spPr>
          <a:xfrm>
            <a:off x="3065485" y="941460"/>
            <a:ext cx="2915636" cy="390304"/>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Aims and Objectives</a:t>
            </a:r>
          </a:p>
        </p:txBody>
      </p:sp>
      <p:sp>
        <p:nvSpPr>
          <p:cNvPr id="25" name="Rounded Rectangle 24"/>
          <p:cNvSpPr/>
          <p:nvPr/>
        </p:nvSpPr>
        <p:spPr>
          <a:xfrm>
            <a:off x="6004763" y="953625"/>
            <a:ext cx="3278854" cy="5501495"/>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8" b="1" dirty="0">
              <a:solidFill>
                <a:schemeClr val="tx1"/>
              </a:solidFill>
              <a:cs typeface="+mj-cs"/>
            </a:endParaRPr>
          </a:p>
          <a:p>
            <a:endParaRPr lang="en-US" sz="1050" b="1" dirty="0">
              <a:solidFill>
                <a:schemeClr val="tx1"/>
              </a:solidFill>
              <a:cs typeface="+mj-cs"/>
            </a:endParaRPr>
          </a:p>
          <a:p>
            <a:endParaRPr lang="en-US" sz="1050" b="1" dirty="0">
              <a:solidFill>
                <a:schemeClr val="tx1"/>
              </a:solidFill>
              <a:cs typeface="+mj-cs"/>
            </a:endParaRPr>
          </a:p>
          <a:p>
            <a:endParaRPr lang="en-US" sz="1100" dirty="0">
              <a:solidFill>
                <a:schemeClr val="tx1"/>
              </a:solidFill>
              <a:cs typeface="+mj-cs"/>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p:txBody>
      </p:sp>
      <p:sp>
        <p:nvSpPr>
          <p:cNvPr id="26" name="Round Same Side Corner Rectangle 25"/>
          <p:cNvSpPr/>
          <p:nvPr/>
        </p:nvSpPr>
        <p:spPr>
          <a:xfrm>
            <a:off x="6001415" y="945876"/>
            <a:ext cx="3285559" cy="385888"/>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 Method</a:t>
            </a:r>
          </a:p>
        </p:txBody>
      </p:sp>
      <p:sp>
        <p:nvSpPr>
          <p:cNvPr id="27" name="Round Same Side Corner Rectangle 26"/>
          <p:cNvSpPr/>
          <p:nvPr/>
        </p:nvSpPr>
        <p:spPr>
          <a:xfrm>
            <a:off x="3076507" y="3704367"/>
            <a:ext cx="2935926" cy="390304"/>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Conclusion</a:t>
            </a:r>
          </a:p>
        </p:txBody>
      </p:sp>
      <p:sp>
        <p:nvSpPr>
          <p:cNvPr id="31" name="Rectangle 30"/>
          <p:cNvSpPr/>
          <p:nvPr/>
        </p:nvSpPr>
        <p:spPr>
          <a:xfrm>
            <a:off x="10174034" y="165507"/>
            <a:ext cx="1265299" cy="810478"/>
          </a:xfrm>
          <a:prstGeom prst="rect">
            <a:avLst/>
          </a:prstGeom>
        </p:spPr>
        <p:txBody>
          <a:bodyPr wrap="square">
            <a:spAutoFit/>
          </a:bodyPr>
          <a:lstStyle/>
          <a:p>
            <a:pPr algn="ctr">
              <a:lnSpc>
                <a:spcPts val="750"/>
              </a:lnSpc>
            </a:pPr>
            <a:r>
              <a:rPr lang="en-US" sz="800" i="1" dirty="0">
                <a:latin typeface="Times New Roman" charset="0"/>
                <a:ea typeface="Times New Roman" charset="0"/>
                <a:cs typeface="Times New Roman" charset="0"/>
              </a:rPr>
              <a:t>Al Imam Mohammad ibn Saud Islamic University</a:t>
            </a:r>
          </a:p>
          <a:p>
            <a:pPr algn="ctr">
              <a:lnSpc>
                <a:spcPts val="750"/>
              </a:lnSpc>
            </a:pPr>
            <a:r>
              <a:rPr lang="en-US" sz="800" i="1" dirty="0">
                <a:latin typeface="Times New Roman" charset="0"/>
                <a:ea typeface="Times New Roman" charset="0"/>
                <a:cs typeface="Times New Roman" charset="0"/>
              </a:rPr>
              <a:t>College of Sharia and Islamic Studies in Al-</a:t>
            </a:r>
            <a:r>
              <a:rPr lang="en-US" sz="800" i="1" dirty="0" err="1">
                <a:latin typeface="Times New Roman" charset="0"/>
                <a:ea typeface="Times New Roman" charset="0"/>
                <a:cs typeface="Times New Roman" charset="0"/>
              </a:rPr>
              <a:t>Ahsa</a:t>
            </a:r>
            <a:endParaRPr lang="en-US" sz="800" i="1" dirty="0">
              <a:latin typeface="Times New Roman" charset="0"/>
              <a:ea typeface="Times New Roman" charset="0"/>
              <a:cs typeface="Times New Roman" charset="0"/>
            </a:endParaRPr>
          </a:p>
          <a:p>
            <a:pPr algn="ctr">
              <a:lnSpc>
                <a:spcPts val="750"/>
              </a:lnSpc>
            </a:pPr>
            <a:r>
              <a:rPr lang="en-US" sz="800" i="1" dirty="0">
                <a:latin typeface="Times New Roman" charset="0"/>
                <a:ea typeface="Times New Roman" charset="0"/>
                <a:cs typeface="Times New Roman" charset="0"/>
              </a:rPr>
              <a:t>Computer and Information Science Department</a:t>
            </a:r>
          </a:p>
        </p:txBody>
      </p:sp>
      <p:sp>
        <p:nvSpPr>
          <p:cNvPr id="6" name="Round Same Side Corner Rectangle 26">
            <a:extLst>
              <a:ext uri="{FF2B5EF4-FFF2-40B4-BE49-F238E27FC236}">
                <a16:creationId xmlns:a16="http://schemas.microsoft.com/office/drawing/2014/main" id="{51EE632E-F0A4-7C4E-629E-8C82F574A5BE}"/>
              </a:ext>
            </a:extLst>
          </p:cNvPr>
          <p:cNvSpPr/>
          <p:nvPr/>
        </p:nvSpPr>
        <p:spPr>
          <a:xfrm>
            <a:off x="6018354" y="3716098"/>
            <a:ext cx="3254252" cy="378573"/>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Results</a:t>
            </a:r>
          </a:p>
        </p:txBody>
      </p:sp>
      <p:sp>
        <p:nvSpPr>
          <p:cNvPr id="12" name="Round Same Side Corner Rectangle 26">
            <a:extLst>
              <a:ext uri="{FF2B5EF4-FFF2-40B4-BE49-F238E27FC236}">
                <a16:creationId xmlns:a16="http://schemas.microsoft.com/office/drawing/2014/main" id="{C001B37C-EE18-A05B-8069-C5E43403C4F3}"/>
              </a:ext>
            </a:extLst>
          </p:cNvPr>
          <p:cNvSpPr/>
          <p:nvPr/>
        </p:nvSpPr>
        <p:spPr>
          <a:xfrm>
            <a:off x="182689" y="4249720"/>
            <a:ext cx="2896350" cy="390303"/>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Problem Statement</a:t>
            </a:r>
          </a:p>
        </p:txBody>
      </p:sp>
      <p:pic>
        <p:nvPicPr>
          <p:cNvPr id="29" name="Picture 8">
            <a:extLst>
              <a:ext uri="{FF2B5EF4-FFF2-40B4-BE49-F238E27FC236}">
                <a16:creationId xmlns:a16="http://schemas.microsoft.com/office/drawing/2014/main" id="{7E8184A6-CEC9-40D0-B3F7-BB4E85158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43" y="166018"/>
            <a:ext cx="1144221" cy="68332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0" descr="كلية الاعلام جامعة الامام 2 - نصائح مالية">
            <a:extLst>
              <a:ext uri="{FF2B5EF4-FFF2-40B4-BE49-F238E27FC236}">
                <a16:creationId xmlns:a16="http://schemas.microsoft.com/office/drawing/2014/main" id="{96F482DE-DCC1-4ED9-B7D8-9454AAAD6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112" y="100009"/>
            <a:ext cx="631377" cy="780671"/>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24">
            <a:extLst>
              <a:ext uri="{FF2B5EF4-FFF2-40B4-BE49-F238E27FC236}">
                <a16:creationId xmlns:a16="http://schemas.microsoft.com/office/drawing/2014/main" id="{1A18F0FA-DE24-FB6C-F896-261F57366F17}"/>
              </a:ext>
            </a:extLst>
          </p:cNvPr>
          <p:cNvSpPr/>
          <p:nvPr/>
        </p:nvSpPr>
        <p:spPr>
          <a:xfrm>
            <a:off x="9312033" y="988150"/>
            <a:ext cx="2912284" cy="3012248"/>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r>
              <a:rPr lang="en-US" sz="1000" dirty="0">
                <a:solidFill>
                  <a:schemeClr val="tx1"/>
                </a:solidFill>
                <a:cs typeface="+mj-cs"/>
              </a:rPr>
              <a:t>[1]Pillay, Pillay V., </a:t>
            </a:r>
            <a:r>
              <a:rPr lang="en-US" sz="1000" dirty="0" err="1">
                <a:solidFill>
                  <a:schemeClr val="tx1"/>
                </a:solidFill>
                <a:cs typeface="+mj-cs"/>
              </a:rPr>
              <a:t>Hirasen</a:t>
            </a:r>
            <a:r>
              <a:rPr lang="en-US" sz="1000" dirty="0">
                <a:solidFill>
                  <a:schemeClr val="tx1"/>
                </a:solidFill>
                <a:cs typeface="+mj-cs"/>
              </a:rPr>
              <a:t>, D., </a:t>
            </a:r>
            <a:r>
              <a:rPr lang="en-US" sz="1000" dirty="0" err="1">
                <a:solidFill>
                  <a:schemeClr val="tx1"/>
                </a:solidFill>
                <a:cs typeface="+mj-cs"/>
              </a:rPr>
              <a:t>Viriri</a:t>
            </a:r>
            <a:r>
              <a:rPr lang="en-US" sz="1000" dirty="0">
                <a:solidFill>
                  <a:schemeClr val="tx1"/>
                </a:solidFill>
                <a:cs typeface="+mj-cs"/>
              </a:rPr>
              <a:t>, S., &amp; </a:t>
            </a:r>
            <a:r>
              <a:rPr lang="en-US" sz="1000" dirty="0" err="1">
                <a:solidFill>
                  <a:schemeClr val="tx1"/>
                </a:solidFill>
                <a:cs typeface="+mj-cs"/>
              </a:rPr>
              <a:t>Gwetu</a:t>
            </a:r>
            <a:r>
              <a:rPr lang="en-US" sz="1000" dirty="0">
                <a:solidFill>
                  <a:schemeClr val="tx1"/>
                </a:solidFill>
                <a:cs typeface="+mj-cs"/>
              </a:rPr>
              <a:t>, M. (2020). Melanoma Skin Cancer Classification Using Transfer Learning. Advances in Computational Collective Intelligence, 287–297 https://doi.org/10.1007/978-3-030-63119-2_24.</a:t>
            </a:r>
          </a:p>
          <a:p>
            <a:r>
              <a:rPr lang="en-US" sz="1000" dirty="0">
                <a:solidFill>
                  <a:schemeClr val="tx1"/>
                </a:solidFill>
                <a:cs typeface="+mj-cs"/>
              </a:rPr>
              <a:t>[2]Melanoma - Symptoms and causes. (2022, June 18). Mayo Clinic. Retrieved September 12, 2022, from https://www.mayoclinic.org/diseases-conditions/Melanoma/symptoms-causes/syc-20374884#:%7E:text=Melanoma%2C%20the%20most%20serious%20type,in%20your%20nose%20or%20throat.</a:t>
            </a:r>
          </a:p>
          <a:p>
            <a:r>
              <a:rPr lang="en-US" sz="1000" dirty="0">
                <a:solidFill>
                  <a:schemeClr val="tx1"/>
                </a:solidFill>
                <a:cs typeface="+mj-cs"/>
              </a:rPr>
              <a:t>[3]Society AC. Cancer Facts and Figures 2020. Atlanta: American Cancer Society; 2020; available </a:t>
            </a:r>
            <a:r>
              <a:rPr lang="en-US" sz="1000" dirty="0" err="1">
                <a:solidFill>
                  <a:schemeClr val="tx1"/>
                </a:solidFill>
                <a:cs typeface="+mj-cs"/>
              </a:rPr>
              <a:t>from:https</a:t>
            </a:r>
            <a:r>
              <a:rPr lang="en-US" sz="1000" dirty="0">
                <a:solidFill>
                  <a:schemeClr val="tx1"/>
                </a:solidFill>
                <a:cs typeface="+mj-cs"/>
              </a:rPr>
              <a:t>://www.aimatMelanoma.org/about-Melanoma/Melanoma-stats-facts .</a:t>
            </a: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endParaRPr>
          </a:p>
          <a:p>
            <a:endParaRPr lang="en-US" sz="1000" dirty="0">
              <a:solidFill>
                <a:schemeClr val="tx1"/>
              </a:solidFill>
            </a:endParaRPr>
          </a:p>
        </p:txBody>
      </p:sp>
      <p:sp>
        <p:nvSpPr>
          <p:cNvPr id="9" name="Round Same Side Corner Rectangle 25">
            <a:extLst>
              <a:ext uri="{FF2B5EF4-FFF2-40B4-BE49-F238E27FC236}">
                <a16:creationId xmlns:a16="http://schemas.microsoft.com/office/drawing/2014/main" id="{1EF766B9-78BC-ACFD-BBD0-513F30D5A2F4}"/>
              </a:ext>
            </a:extLst>
          </p:cNvPr>
          <p:cNvSpPr/>
          <p:nvPr/>
        </p:nvSpPr>
        <p:spPr>
          <a:xfrm>
            <a:off x="9309011" y="953625"/>
            <a:ext cx="2929221" cy="385888"/>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 Reference</a:t>
            </a:r>
          </a:p>
        </p:txBody>
      </p:sp>
      <p:pic>
        <p:nvPicPr>
          <p:cNvPr id="13" name="Picture 12" descr="Graphical user interface, application&#10;&#10;Description automatically generated">
            <a:extLst>
              <a:ext uri="{FF2B5EF4-FFF2-40B4-BE49-F238E27FC236}">
                <a16:creationId xmlns:a16="http://schemas.microsoft.com/office/drawing/2014/main" id="{D5150442-A49E-A1F1-8F26-9E6081899D4F}"/>
              </a:ext>
            </a:extLst>
          </p:cNvPr>
          <p:cNvPicPr>
            <a:picLocks noChangeAspect="1"/>
          </p:cNvPicPr>
          <p:nvPr/>
        </p:nvPicPr>
        <p:blipFill>
          <a:blip r:embed="rId4"/>
          <a:stretch>
            <a:fillRect/>
          </a:stretch>
        </p:blipFill>
        <p:spPr>
          <a:xfrm>
            <a:off x="6090592" y="4167517"/>
            <a:ext cx="1328853" cy="1107378"/>
          </a:xfrm>
          <a:prstGeom prst="rect">
            <a:avLst/>
          </a:prstGeom>
        </p:spPr>
      </p:pic>
      <p:pic>
        <p:nvPicPr>
          <p:cNvPr id="14" name="Picture 13">
            <a:extLst>
              <a:ext uri="{FF2B5EF4-FFF2-40B4-BE49-F238E27FC236}">
                <a16:creationId xmlns:a16="http://schemas.microsoft.com/office/drawing/2014/main" id="{BEE73D85-3993-AFAB-8721-312DF958BA15}"/>
              </a:ext>
            </a:extLst>
          </p:cNvPr>
          <p:cNvPicPr>
            <a:picLocks noChangeAspect="1"/>
          </p:cNvPicPr>
          <p:nvPr/>
        </p:nvPicPr>
        <p:blipFill>
          <a:blip r:embed="rId5"/>
          <a:srcRect/>
          <a:stretch/>
        </p:blipFill>
        <p:spPr>
          <a:xfrm>
            <a:off x="7703029" y="4189836"/>
            <a:ext cx="1265105" cy="1107378"/>
          </a:xfrm>
          <a:prstGeom prst="rect">
            <a:avLst/>
          </a:prstGeom>
        </p:spPr>
      </p:pic>
      <p:pic>
        <p:nvPicPr>
          <p:cNvPr id="15" name="Picture 14">
            <a:extLst>
              <a:ext uri="{FF2B5EF4-FFF2-40B4-BE49-F238E27FC236}">
                <a16:creationId xmlns:a16="http://schemas.microsoft.com/office/drawing/2014/main" id="{FEA1EC86-65DF-7983-9691-ADDA87879F43}"/>
              </a:ext>
            </a:extLst>
          </p:cNvPr>
          <p:cNvPicPr>
            <a:picLocks noChangeAspect="1"/>
          </p:cNvPicPr>
          <p:nvPr/>
        </p:nvPicPr>
        <p:blipFill>
          <a:blip r:embed="rId6"/>
          <a:srcRect/>
          <a:stretch/>
        </p:blipFill>
        <p:spPr>
          <a:xfrm>
            <a:off x="6090592" y="5337672"/>
            <a:ext cx="1328853" cy="985695"/>
          </a:xfrm>
          <a:prstGeom prst="rect">
            <a:avLst/>
          </a:prstGeom>
        </p:spPr>
      </p:pic>
      <p:pic>
        <p:nvPicPr>
          <p:cNvPr id="16" name="Picture 15">
            <a:extLst>
              <a:ext uri="{FF2B5EF4-FFF2-40B4-BE49-F238E27FC236}">
                <a16:creationId xmlns:a16="http://schemas.microsoft.com/office/drawing/2014/main" id="{69249989-C018-03DD-E099-B7FBE6328FA4}"/>
              </a:ext>
            </a:extLst>
          </p:cNvPr>
          <p:cNvPicPr>
            <a:picLocks noChangeAspect="1"/>
          </p:cNvPicPr>
          <p:nvPr/>
        </p:nvPicPr>
        <p:blipFill>
          <a:blip r:embed="rId7"/>
          <a:srcRect/>
          <a:stretch/>
        </p:blipFill>
        <p:spPr>
          <a:xfrm>
            <a:off x="7750626" y="5392379"/>
            <a:ext cx="1136807" cy="985695"/>
          </a:xfrm>
          <a:prstGeom prst="rect">
            <a:avLst/>
          </a:prstGeom>
        </p:spPr>
      </p:pic>
      <p:pic>
        <p:nvPicPr>
          <p:cNvPr id="21" name="Picture 20" descr="Diagram&#10;&#10;Description automatically generated">
            <a:extLst>
              <a:ext uri="{FF2B5EF4-FFF2-40B4-BE49-F238E27FC236}">
                <a16:creationId xmlns:a16="http://schemas.microsoft.com/office/drawing/2014/main" id="{D5FCA7BB-29B0-D234-25D9-2A9D3DBF3031}"/>
              </a:ext>
            </a:extLst>
          </p:cNvPr>
          <p:cNvPicPr>
            <a:picLocks noChangeAspect="1"/>
          </p:cNvPicPr>
          <p:nvPr/>
        </p:nvPicPr>
        <p:blipFill>
          <a:blip r:embed="rId8"/>
          <a:stretch>
            <a:fillRect/>
          </a:stretch>
        </p:blipFill>
        <p:spPr>
          <a:xfrm>
            <a:off x="6090592" y="1392528"/>
            <a:ext cx="3080647" cy="2287147"/>
          </a:xfrm>
          <a:prstGeom prst="rect">
            <a:avLst/>
          </a:prstGeom>
        </p:spPr>
      </p:pic>
    </p:spTree>
    <p:extLst>
      <p:ext uri="{BB962C8B-B14F-4D97-AF65-F5344CB8AC3E}">
        <p14:creationId xmlns:p14="http://schemas.microsoft.com/office/powerpoint/2010/main" val="193044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8414BE85-9AA3-D6F4-D784-7BDBCEC29EDD}"/>
              </a:ext>
            </a:extLst>
          </p:cNvPr>
          <p:cNvPicPr>
            <a:picLocks noChangeAspect="1"/>
          </p:cNvPicPr>
          <p:nvPr/>
        </p:nvPicPr>
        <p:blipFill rotWithShape="1">
          <a:blip r:embed="rId2">
            <a:extLst>
              <a:ext uri="{28A0092B-C50C-407E-A947-70E740481C1C}">
                <a14:useLocalDpi xmlns:a14="http://schemas.microsoft.com/office/drawing/2010/main" val="0"/>
              </a:ext>
            </a:extLst>
          </a:blip>
          <a:srcRect t="8456" b="16558"/>
          <a:stretch/>
        </p:blipFill>
        <p:spPr>
          <a:xfrm>
            <a:off x="20" y="1282"/>
            <a:ext cx="12191980" cy="6856718"/>
          </a:xfrm>
          <a:prstGeom prst="rect">
            <a:avLst/>
          </a:prstGeom>
        </p:spPr>
      </p:pic>
      <p:sp>
        <p:nvSpPr>
          <p:cNvPr id="2" name="Rectangle 1">
            <a:extLst>
              <a:ext uri="{FF2B5EF4-FFF2-40B4-BE49-F238E27FC236}">
                <a16:creationId xmlns:a16="http://schemas.microsoft.com/office/drawing/2014/main" id="{F1C3EF4C-FA89-23BA-800A-5126BDDB6D2E}"/>
              </a:ext>
            </a:extLst>
          </p:cNvPr>
          <p:cNvSpPr/>
          <p:nvPr/>
        </p:nvSpPr>
        <p:spPr>
          <a:xfrm>
            <a:off x="3657600" y="1771135"/>
            <a:ext cx="6713838" cy="3575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2A75EE34-DAD2-B50B-5329-05DD6344BA66}"/>
              </a:ext>
            </a:extLst>
          </p:cNvPr>
          <p:cNvSpPr txBox="1"/>
          <p:nvPr/>
        </p:nvSpPr>
        <p:spPr>
          <a:xfrm>
            <a:off x="3656076" y="1166842"/>
            <a:ext cx="6713838" cy="4524315"/>
          </a:xfrm>
          <a:prstGeom prst="rect">
            <a:avLst/>
          </a:prstGeom>
          <a:noFill/>
        </p:spPr>
        <p:txBody>
          <a:bodyPr wrap="square">
            <a:spAutoFit/>
          </a:bodyPr>
          <a:lstStyle/>
          <a:p>
            <a:r>
              <a:rPr lang="en-US" sz="9600" dirty="0">
                <a:solidFill>
                  <a:schemeClr val="tx1">
                    <a:lumMod val="85000"/>
                    <a:lumOff val="15000"/>
                  </a:schemeClr>
                </a:solidFill>
                <a:latin typeface="Bahnschrift Condensed" panose="020B0502040204020203" pitchFamily="34" charset="0"/>
              </a:rPr>
              <a:t>Thanks</a:t>
            </a:r>
            <a:br>
              <a:rPr lang="en-US" sz="9600" dirty="0">
                <a:solidFill>
                  <a:schemeClr val="tx1">
                    <a:lumMod val="85000"/>
                    <a:lumOff val="15000"/>
                  </a:schemeClr>
                </a:solidFill>
                <a:latin typeface="Bahnschrift Condensed" panose="020B0502040204020203" pitchFamily="34" charset="0"/>
              </a:rPr>
            </a:br>
            <a:br>
              <a:rPr lang="en-US" sz="9600" dirty="0">
                <a:solidFill>
                  <a:schemeClr val="tx1">
                    <a:lumMod val="85000"/>
                    <a:lumOff val="15000"/>
                  </a:schemeClr>
                </a:solidFill>
                <a:latin typeface="Bahnschrift Condensed" panose="020B0502040204020203" pitchFamily="34" charset="0"/>
              </a:rPr>
            </a:br>
            <a:r>
              <a:rPr lang="en-US" sz="9600" dirty="0">
                <a:solidFill>
                  <a:schemeClr val="tx1">
                    <a:lumMod val="85000"/>
                    <a:lumOff val="15000"/>
                  </a:schemeClr>
                </a:solidFill>
                <a:latin typeface="Bahnschrift Condensed" panose="020B0502040204020203" pitchFamily="34" charset="0"/>
              </a:rPr>
              <a:t>Any Question?</a:t>
            </a:r>
            <a:endParaRPr lang="en-US" sz="9600" dirty="0"/>
          </a:p>
        </p:txBody>
      </p:sp>
    </p:spTree>
    <p:extLst>
      <p:ext uri="{BB962C8B-B14F-4D97-AF65-F5344CB8AC3E}">
        <p14:creationId xmlns:p14="http://schemas.microsoft.com/office/powerpoint/2010/main" val="151905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16">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20">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2"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517F59-FB86-855F-A5B9-97EEFFA60868}"/>
              </a:ext>
            </a:extLst>
          </p:cNvPr>
          <p:cNvPicPr>
            <a:picLocks noChangeAspect="1"/>
          </p:cNvPicPr>
          <p:nvPr/>
        </p:nvPicPr>
        <p:blipFill>
          <a:blip r:embed="rId2"/>
          <a:stretch>
            <a:fillRect/>
          </a:stretch>
        </p:blipFill>
        <p:spPr>
          <a:xfrm>
            <a:off x="884616" y="3581522"/>
            <a:ext cx="2241160" cy="2544327"/>
          </a:xfrm>
          <a:prstGeom prst="ellipse">
            <a:avLst/>
          </a:prstGeom>
          <a:noFill/>
          <a:ln w="63500" cap="rnd">
            <a:noFill/>
          </a:ln>
          <a:effectLst>
            <a:outerShdw blurRad="381000" dist="292100" dir="5400000" sx="-80000" sy="-18000" rotWithShape="0">
              <a:srgbClr val="000000">
                <a:alpha val="39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a:extLst>
              <a:ext uri="{FF2B5EF4-FFF2-40B4-BE49-F238E27FC236}">
                <a16:creationId xmlns:a16="http://schemas.microsoft.com/office/drawing/2014/main" id="{A311E675-51CC-3BB5-3E19-4B97EDEE9A47}"/>
              </a:ext>
            </a:extLst>
          </p:cNvPr>
          <p:cNvSpPr txBox="1"/>
          <p:nvPr/>
        </p:nvSpPr>
        <p:spPr>
          <a:xfrm>
            <a:off x="6096000" y="651289"/>
            <a:ext cx="2877533"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algn="ctr">
              <a:buFont typeface="Wingdings" panose="05000000000000000000" pitchFamily="2" charset="2"/>
              <a:buChar char="Ø"/>
            </a:pPr>
            <a:r>
              <a:rPr lang="en-IN" sz="2800" b="1"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Introduction</a:t>
            </a:r>
          </a:p>
        </p:txBody>
      </p:sp>
      <p:sp>
        <p:nvSpPr>
          <p:cNvPr id="60" name="Frame 59">
            <a:extLst>
              <a:ext uri="{FF2B5EF4-FFF2-40B4-BE49-F238E27FC236}">
                <a16:creationId xmlns:a16="http://schemas.microsoft.com/office/drawing/2014/main" id="{CE826A92-BE63-F11A-170C-0AB9A87AFF09}"/>
              </a:ext>
            </a:extLst>
          </p:cNvPr>
          <p:cNvSpPr/>
          <p:nvPr/>
        </p:nvSpPr>
        <p:spPr>
          <a:xfrm>
            <a:off x="3947683" y="132379"/>
            <a:ext cx="200420" cy="2826481"/>
          </a:xfrm>
          <a:prstGeom prst="fram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2E3D18B-DD29-28C4-C5B0-29577F7262C2}"/>
              </a:ext>
            </a:extLst>
          </p:cNvPr>
          <p:cNvSpPr/>
          <p:nvPr/>
        </p:nvSpPr>
        <p:spPr>
          <a:xfrm>
            <a:off x="3939511" y="3035354"/>
            <a:ext cx="226397" cy="369026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ame 65">
            <a:extLst>
              <a:ext uri="{FF2B5EF4-FFF2-40B4-BE49-F238E27FC236}">
                <a16:creationId xmlns:a16="http://schemas.microsoft.com/office/drawing/2014/main" id="{FF083943-0831-61C8-166C-6090F2BEA56D}"/>
              </a:ext>
            </a:extLst>
          </p:cNvPr>
          <p:cNvSpPr/>
          <p:nvPr/>
        </p:nvSpPr>
        <p:spPr>
          <a:xfrm rot="5400000" flipH="1">
            <a:off x="3716973" y="-204650"/>
            <a:ext cx="103659" cy="758601"/>
          </a:xfrm>
          <a:prstGeom prst="frame">
            <a:avLst>
              <a:gd name="adj1"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6A8B8452-0CA4-E9DB-D9E0-3FFC1DF80A85}"/>
              </a:ext>
            </a:extLst>
          </p:cNvPr>
          <p:cNvGrpSpPr/>
          <p:nvPr/>
        </p:nvGrpSpPr>
        <p:grpSpPr>
          <a:xfrm>
            <a:off x="703204" y="482840"/>
            <a:ext cx="2987767" cy="1631544"/>
            <a:chOff x="3974665" y="24261"/>
            <a:chExt cx="4673940" cy="1096548"/>
          </a:xfrm>
        </p:grpSpPr>
        <p:sp>
          <p:nvSpPr>
            <p:cNvPr id="54" name="Rectangle: Rounded Corners 53">
              <a:extLst>
                <a:ext uri="{FF2B5EF4-FFF2-40B4-BE49-F238E27FC236}">
                  <a16:creationId xmlns:a16="http://schemas.microsoft.com/office/drawing/2014/main" id="{BD0B0B61-BEBE-BC45-BE49-C190151AC352}"/>
                </a:ext>
              </a:extLst>
            </p:cNvPr>
            <p:cNvSpPr/>
            <p:nvPr/>
          </p:nvSpPr>
          <p:spPr>
            <a:xfrm>
              <a:off x="3974665" y="24261"/>
              <a:ext cx="4673940" cy="1096548"/>
            </a:xfrm>
            <a:prstGeom prst="roundRect">
              <a:avLst/>
            </a:prstGeom>
            <a:solidFill>
              <a:schemeClr val="tx1">
                <a:lumMod val="75000"/>
                <a:lumOff val="25000"/>
              </a:schemeClr>
            </a:solidFill>
            <a:ln w="53975" cap="rnd" cmpd="tri">
              <a:solidFill>
                <a:srgbClr val="36A5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7EBF4F6D-A90B-59BE-C0BC-41FAF69C3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1364" y="301531"/>
              <a:ext cx="619682" cy="622284"/>
            </a:xfrm>
            <a:prstGeom prst="rect">
              <a:avLst/>
            </a:prstGeom>
            <a:noFill/>
          </p:spPr>
        </p:pic>
        <p:sp>
          <p:nvSpPr>
            <p:cNvPr id="53" name="TextBox 52">
              <a:extLst>
                <a:ext uri="{FF2B5EF4-FFF2-40B4-BE49-F238E27FC236}">
                  <a16:creationId xmlns:a16="http://schemas.microsoft.com/office/drawing/2014/main" id="{91461441-8A9B-A457-D862-078499C93035}"/>
                </a:ext>
              </a:extLst>
            </p:cNvPr>
            <p:cNvSpPr txBox="1"/>
            <p:nvPr/>
          </p:nvSpPr>
          <p:spPr>
            <a:xfrm>
              <a:off x="5264600" y="309969"/>
              <a:ext cx="2947468" cy="587199"/>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Table Of Content</a:t>
              </a:r>
            </a:p>
          </p:txBody>
        </p:sp>
      </p:grpSp>
      <p:sp>
        <p:nvSpPr>
          <p:cNvPr id="65" name="Frame 64">
            <a:extLst>
              <a:ext uri="{FF2B5EF4-FFF2-40B4-BE49-F238E27FC236}">
                <a16:creationId xmlns:a16="http://schemas.microsoft.com/office/drawing/2014/main" id="{3B457FA4-0D59-94FB-ADAF-9655B6FD6D33}"/>
              </a:ext>
            </a:extLst>
          </p:cNvPr>
          <p:cNvSpPr/>
          <p:nvPr/>
        </p:nvSpPr>
        <p:spPr>
          <a:xfrm rot="5400000" flipH="1">
            <a:off x="3923445" y="6390057"/>
            <a:ext cx="172018" cy="758601"/>
          </a:xfrm>
          <a:prstGeom prst="frame">
            <a:avLst>
              <a:gd name="adj1"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ame 66">
            <a:extLst>
              <a:ext uri="{FF2B5EF4-FFF2-40B4-BE49-F238E27FC236}">
                <a16:creationId xmlns:a16="http://schemas.microsoft.com/office/drawing/2014/main" id="{F03F6684-7BB2-9AAD-659B-CC9A37DF0395}"/>
              </a:ext>
            </a:extLst>
          </p:cNvPr>
          <p:cNvSpPr/>
          <p:nvPr/>
        </p:nvSpPr>
        <p:spPr>
          <a:xfrm rot="5400000" flipH="1">
            <a:off x="4006920" y="2790661"/>
            <a:ext cx="103660" cy="428597"/>
          </a:xfrm>
          <a:prstGeom prst="frame">
            <a:avLst>
              <a:gd name="adj1"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ame 72">
            <a:extLst>
              <a:ext uri="{FF2B5EF4-FFF2-40B4-BE49-F238E27FC236}">
                <a16:creationId xmlns:a16="http://schemas.microsoft.com/office/drawing/2014/main" id="{39DC9300-C056-AEAA-4EE8-E31C09B62B43}"/>
              </a:ext>
            </a:extLst>
          </p:cNvPr>
          <p:cNvSpPr/>
          <p:nvPr/>
        </p:nvSpPr>
        <p:spPr>
          <a:xfrm rot="5400000" flipH="1">
            <a:off x="3893026" y="2561063"/>
            <a:ext cx="232854" cy="758601"/>
          </a:xfrm>
          <a:prstGeom prst="frame">
            <a:avLst>
              <a:gd name="adj1"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2" name="Connector: Elbow 81">
            <a:extLst>
              <a:ext uri="{FF2B5EF4-FFF2-40B4-BE49-F238E27FC236}">
                <a16:creationId xmlns:a16="http://schemas.microsoft.com/office/drawing/2014/main" id="{4A58844B-E40E-113D-492E-8FB68ED182A8}"/>
              </a:ext>
            </a:extLst>
          </p:cNvPr>
          <p:cNvCxnSpPr>
            <a:cxnSpLocks/>
            <a:stCxn id="66" idx="0"/>
            <a:endCxn id="18" idx="0"/>
          </p:cNvCxnSpPr>
          <p:nvPr/>
        </p:nvCxnSpPr>
        <p:spPr>
          <a:xfrm>
            <a:off x="4148103" y="174650"/>
            <a:ext cx="3386664" cy="4766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31CF250-92B1-AD60-4657-4C75A42E9E48}"/>
              </a:ext>
            </a:extLst>
          </p:cNvPr>
          <p:cNvSpPr txBox="1"/>
          <p:nvPr/>
        </p:nvSpPr>
        <p:spPr>
          <a:xfrm>
            <a:off x="6095999" y="4640421"/>
            <a:ext cx="2485293" cy="4801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defTabSz="914400">
              <a:lnSpc>
                <a:spcPct val="90000"/>
              </a:lnSpc>
              <a:spcBef>
                <a:spcPct val="0"/>
              </a:spcBef>
              <a:spcAft>
                <a:spcPts val="600"/>
              </a:spcAft>
              <a:buFont typeface="Wingdings" panose="05000000000000000000" pitchFamily="2" charset="2"/>
              <a:buChar char="Ø"/>
            </a:pPr>
            <a:r>
              <a:rPr lang="en-US" sz="2800" b="1" kern="1200" dirty="0">
                <a:solidFill>
                  <a:schemeClr val="tx1"/>
                </a:solidFill>
                <a:effectLst/>
                <a:latin typeface="Open Sans Condensed Light" panose="020B0306030504020204"/>
                <a:ea typeface="+mj-ea"/>
                <a:cs typeface="+mj-cs"/>
              </a:rPr>
              <a:t>Results</a:t>
            </a:r>
            <a:endParaRPr lang="en-US" sz="2800" kern="1200" dirty="0">
              <a:solidFill>
                <a:schemeClr val="tx1"/>
              </a:solidFill>
              <a:latin typeface="Open Sans Condensed Light" panose="020B0306030504020204"/>
              <a:ea typeface="+mj-ea"/>
              <a:cs typeface="+mj-cs"/>
            </a:endParaRPr>
          </a:p>
        </p:txBody>
      </p:sp>
      <p:sp>
        <p:nvSpPr>
          <p:cNvPr id="93" name="TextBox 92">
            <a:extLst>
              <a:ext uri="{FF2B5EF4-FFF2-40B4-BE49-F238E27FC236}">
                <a16:creationId xmlns:a16="http://schemas.microsoft.com/office/drawing/2014/main" id="{8C7189CA-4492-6C96-1268-70AA72C2B3C7}"/>
              </a:ext>
            </a:extLst>
          </p:cNvPr>
          <p:cNvSpPr txBox="1"/>
          <p:nvPr/>
        </p:nvSpPr>
        <p:spPr>
          <a:xfrm>
            <a:off x="6095999" y="2480653"/>
            <a:ext cx="2702359"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algn="ctr">
              <a:buFont typeface="Wingdings" panose="05000000000000000000" pitchFamily="2" charset="2"/>
              <a:buChar char="Ø"/>
            </a:pPr>
            <a:r>
              <a:rPr lang="en-US" sz="2800" b="1" kern="1200" dirty="0">
                <a:latin typeface="Open Sans Condensed Light" panose="020B0306030504020204"/>
                <a:ea typeface="+mj-ea"/>
                <a:cs typeface="+mj-cs"/>
              </a:rPr>
              <a:t>Method</a:t>
            </a:r>
            <a:endParaRPr lang="en-IN" sz="28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sp>
        <p:nvSpPr>
          <p:cNvPr id="3" name="TextBox 2">
            <a:extLst>
              <a:ext uri="{FF2B5EF4-FFF2-40B4-BE49-F238E27FC236}">
                <a16:creationId xmlns:a16="http://schemas.microsoft.com/office/drawing/2014/main" id="{91AEB24E-355C-4AB4-D18D-1ED9E8B4A335}"/>
              </a:ext>
            </a:extLst>
          </p:cNvPr>
          <p:cNvSpPr txBox="1"/>
          <p:nvPr/>
        </p:nvSpPr>
        <p:spPr>
          <a:xfrm>
            <a:off x="6020700" y="5572646"/>
            <a:ext cx="5531495" cy="4801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defTabSz="914400">
              <a:lnSpc>
                <a:spcPct val="90000"/>
              </a:lnSpc>
              <a:spcBef>
                <a:spcPct val="0"/>
              </a:spcBef>
              <a:spcAft>
                <a:spcPts val="600"/>
              </a:spcAft>
              <a:buFont typeface="Wingdings" panose="05000000000000000000" pitchFamily="2" charset="2"/>
              <a:buChar char="Ø"/>
            </a:pPr>
            <a:r>
              <a:rPr lang="en-US" sz="2800" b="1" dirty="0">
                <a:latin typeface="Open Sans Condensed Light" panose="020B0306030504020204"/>
                <a:ea typeface="+mj-ea"/>
                <a:cs typeface="+mj-cs"/>
              </a:rPr>
              <a:t>Conclusion and future work</a:t>
            </a:r>
            <a:endParaRPr lang="en-US" sz="2800" b="1" kern="1200" dirty="0">
              <a:solidFill>
                <a:schemeClr val="tx1"/>
              </a:solidFill>
              <a:latin typeface="Open Sans Condensed Light" panose="020B0306030504020204"/>
              <a:ea typeface="+mj-ea"/>
              <a:cs typeface="+mj-cs"/>
            </a:endParaRPr>
          </a:p>
        </p:txBody>
      </p:sp>
      <p:cxnSp>
        <p:nvCxnSpPr>
          <p:cNvPr id="4" name="Connector: Elbow 3">
            <a:extLst>
              <a:ext uri="{FF2B5EF4-FFF2-40B4-BE49-F238E27FC236}">
                <a16:creationId xmlns:a16="http://schemas.microsoft.com/office/drawing/2014/main" id="{86D67BA3-32EC-734D-5AE6-25A90DD5DDD1}"/>
              </a:ext>
            </a:extLst>
          </p:cNvPr>
          <p:cNvCxnSpPr>
            <a:cxnSpLocks/>
            <a:stCxn id="65" idx="0"/>
            <a:endCxn id="3" idx="2"/>
          </p:cNvCxnSpPr>
          <p:nvPr/>
        </p:nvCxnSpPr>
        <p:spPr>
          <a:xfrm flipV="1">
            <a:off x="4388755" y="6383215"/>
            <a:ext cx="4397693" cy="3861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E726C7-3D30-7060-EFF2-B16A2CBE750A}"/>
              </a:ext>
            </a:extLst>
          </p:cNvPr>
          <p:cNvSpPr txBox="1"/>
          <p:nvPr/>
        </p:nvSpPr>
        <p:spPr>
          <a:xfrm>
            <a:off x="6020700" y="1519511"/>
            <a:ext cx="4126271"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algn="ctr">
              <a:buFont typeface="Wingdings" panose="05000000000000000000" pitchFamily="2" charset="2"/>
              <a:buChar char="Ø"/>
            </a:pPr>
            <a:r>
              <a:rPr lang="en-US" sz="2800" b="1" kern="1200" dirty="0">
                <a:latin typeface="Open Sans Condensed Light" panose="020B0306030504020204"/>
                <a:ea typeface="+mj-ea"/>
                <a:cs typeface="+mj-cs"/>
              </a:rPr>
              <a:t>Problem statement</a:t>
            </a:r>
            <a:endParaRPr lang="en-IN" sz="28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sp>
        <p:nvSpPr>
          <p:cNvPr id="51" name="TextBox 50">
            <a:extLst>
              <a:ext uri="{FF2B5EF4-FFF2-40B4-BE49-F238E27FC236}">
                <a16:creationId xmlns:a16="http://schemas.microsoft.com/office/drawing/2014/main" id="{38FE6E7C-9ABC-40BB-05EA-AC904B8DA033}"/>
              </a:ext>
            </a:extLst>
          </p:cNvPr>
          <p:cNvSpPr txBox="1"/>
          <p:nvPr/>
        </p:nvSpPr>
        <p:spPr>
          <a:xfrm>
            <a:off x="6096000" y="3405708"/>
            <a:ext cx="3681046" cy="9541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457200" indent="-457200" algn="ctr">
              <a:buFont typeface="Wingdings" panose="05000000000000000000" pitchFamily="2" charset="2"/>
              <a:buChar char="Ø"/>
            </a:pPr>
            <a:r>
              <a:rPr lang="en-AU" sz="2800" b="1" dirty="0"/>
              <a:t>Implementation</a:t>
            </a:r>
            <a:endParaRPr lang="en-US" sz="2800" b="1" dirty="0"/>
          </a:p>
          <a:p>
            <a:pPr marL="457200" indent="-457200" algn="ctr">
              <a:buFont typeface="Wingdings" panose="05000000000000000000" pitchFamily="2" charset="2"/>
              <a:buChar char="Ø"/>
            </a:pPr>
            <a:endParaRPr lang="en-IN" sz="28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38363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363279" y="955826"/>
            <a:ext cx="9465131"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990"/>
            </a:pPr>
            <a:r>
              <a:rPr lang="en-US" dirty="0">
                <a:ln/>
              </a:rPr>
              <a:t>INTRODUCTION</a:t>
            </a:r>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1388963085"/>
              </p:ext>
            </p:extLst>
          </p:nvPr>
        </p:nvGraphicFramePr>
        <p:xfrm>
          <a:off x="1153143" y="2204222"/>
          <a:ext cx="9885405" cy="436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شكل بيضاوي 1">
            <a:extLst>
              <a:ext uri="{FF2B5EF4-FFF2-40B4-BE49-F238E27FC236}">
                <a16:creationId xmlns:a16="http://schemas.microsoft.com/office/drawing/2014/main" id="{A27A9E7F-CF27-454A-AEAD-CD24066B1368}"/>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1</a:t>
            </a:r>
            <a:endParaRPr lang="ar-SA" dirty="0">
              <a:solidFill>
                <a:schemeClr val="tx1"/>
              </a:solidFill>
            </a:endParaRPr>
          </a:p>
        </p:txBody>
      </p:sp>
    </p:spTree>
    <p:extLst>
      <p:ext uri="{BB962C8B-B14F-4D97-AF65-F5344CB8AC3E}">
        <p14:creationId xmlns:p14="http://schemas.microsoft.com/office/powerpoint/2010/main" val="248731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523984" y="1054121"/>
            <a:ext cx="9465131"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990"/>
            </a:pPr>
            <a:r>
              <a:rPr lang="en-US" dirty="0">
                <a:ln/>
              </a:rPr>
              <a:t>INTRODUCTION(cont...)</a:t>
            </a:r>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2399814172"/>
              </p:ext>
            </p:extLst>
          </p:nvPr>
        </p:nvGraphicFramePr>
        <p:xfrm>
          <a:off x="1153143" y="2204222"/>
          <a:ext cx="9885405" cy="436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شكل بيضاوي 1">
            <a:extLst>
              <a:ext uri="{FF2B5EF4-FFF2-40B4-BE49-F238E27FC236}">
                <a16:creationId xmlns:a16="http://schemas.microsoft.com/office/drawing/2014/main" id="{A27A9E7F-CF27-454A-AEAD-CD24066B1368}"/>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2</a:t>
            </a:r>
            <a:endParaRPr lang="ar-SA" dirty="0">
              <a:solidFill>
                <a:schemeClr val="tx1"/>
              </a:solidFill>
            </a:endParaRPr>
          </a:p>
        </p:txBody>
      </p:sp>
    </p:spTree>
    <p:extLst>
      <p:ext uri="{BB962C8B-B14F-4D97-AF65-F5344CB8AC3E}">
        <p14:creationId xmlns:p14="http://schemas.microsoft.com/office/powerpoint/2010/main" val="127474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7">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9">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4A9FEE-AF75-1446-BFA0-C9F75A423D8F}"/>
              </a:ext>
            </a:extLst>
          </p:cNvPr>
          <p:cNvSpPr txBox="1"/>
          <p:nvPr/>
        </p:nvSpPr>
        <p:spPr>
          <a:xfrm>
            <a:off x="1523984" y="1054121"/>
            <a:ext cx="9465131" cy="1184111"/>
          </a:xfrm>
          <a:prstGeom prst="rect">
            <a:avLst/>
          </a:prstGeom>
        </p:spPr>
        <p:txBody>
          <a:bodyPr vert="horz" lIns="91440" tIns="45720" rIns="91440" bIns="45720" rtlCol="0" anchor="ctr">
            <a:normAutofit/>
          </a:bodyPr>
          <a:lstStyle/>
          <a:p>
            <a:pPr marR="0" lvl="0" algn="ctr" defTabSz="914400">
              <a:lnSpc>
                <a:spcPct val="90000"/>
              </a:lnSpc>
              <a:spcBef>
                <a:spcPct val="0"/>
              </a:spcBef>
              <a:spcAft>
                <a:spcPts val="705"/>
              </a:spcAft>
            </a:pPr>
            <a:r>
              <a:rPr lang="en-US" sz="4400" b="1" dirty="0">
                <a:effectLst/>
                <a:latin typeface="+mj-lt"/>
                <a:ea typeface="+mj-ea"/>
                <a:cs typeface="+mj-cs"/>
              </a:rPr>
              <a:t>Problem Statement</a:t>
            </a:r>
            <a:endParaRPr lang="en-US" sz="4400" dirty="0">
              <a:effectLst/>
              <a:latin typeface="+mj-lt"/>
              <a:ea typeface="+mj-ea"/>
              <a:cs typeface="+mj-cs"/>
            </a:endParaRPr>
          </a:p>
        </p:txBody>
      </p:sp>
      <p:graphicFrame>
        <p:nvGraphicFramePr>
          <p:cNvPr id="2" name="Content Placeholder 2">
            <a:extLst>
              <a:ext uri="{FF2B5EF4-FFF2-40B4-BE49-F238E27FC236}">
                <a16:creationId xmlns:a16="http://schemas.microsoft.com/office/drawing/2014/main" id="{F9E48607-F5FE-29FA-2495-D55352F5625F}"/>
              </a:ext>
            </a:extLst>
          </p:cNvPr>
          <p:cNvGraphicFramePr>
            <a:graphicFrameLocks/>
          </p:cNvGraphicFramePr>
          <p:nvPr>
            <p:extLst>
              <p:ext uri="{D42A27DB-BD31-4B8C-83A1-F6EECF244321}">
                <p14:modId xmlns:p14="http://schemas.microsoft.com/office/powerpoint/2010/main" val="1239438883"/>
              </p:ext>
            </p:extLst>
          </p:nvPr>
        </p:nvGraphicFramePr>
        <p:xfrm>
          <a:off x="1524000" y="2399099"/>
          <a:ext cx="9465564" cy="3400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شكل بيضاوي 6">
            <a:extLst>
              <a:ext uri="{FF2B5EF4-FFF2-40B4-BE49-F238E27FC236}">
                <a16:creationId xmlns:a16="http://schemas.microsoft.com/office/drawing/2014/main" id="{4447EFFA-3B6A-46E0-B885-87DAD66D3969}"/>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3</a:t>
            </a:r>
            <a:endParaRPr lang="ar-SA" dirty="0">
              <a:solidFill>
                <a:schemeClr val="tx1"/>
              </a:solidFill>
            </a:endParaRPr>
          </a:p>
        </p:txBody>
      </p:sp>
    </p:spTree>
    <p:extLst>
      <p:ext uri="{BB962C8B-B14F-4D97-AF65-F5344CB8AC3E}">
        <p14:creationId xmlns:p14="http://schemas.microsoft.com/office/powerpoint/2010/main" val="299973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5BB31-06BF-8769-A8C6-58DDCA41FDC2}"/>
              </a:ext>
            </a:extLst>
          </p:cNvPr>
          <p:cNvSpPr txBox="1"/>
          <p:nvPr/>
        </p:nvSpPr>
        <p:spPr>
          <a:xfrm>
            <a:off x="3380873" y="520900"/>
            <a:ext cx="5430253" cy="1133693"/>
          </a:xfrm>
          <a:prstGeom prst="rect">
            <a:avLst/>
          </a:prstGeom>
        </p:spPr>
        <p:txBody>
          <a:bodyPr vert="horz" lIns="91440" tIns="45720" rIns="91440" bIns="45720" rtlCol="0" anchor="ctr">
            <a:normAutofit/>
          </a:bodyPr>
          <a:lstStyle/>
          <a:p>
            <a:pPr algn="ctr"/>
            <a:r>
              <a:rPr lang="en-US" sz="5400" b="1" kern="1200" dirty="0">
                <a:latin typeface="Open Sans Condensed Light" panose="020B0306030504020204"/>
                <a:ea typeface="+mj-ea"/>
                <a:cs typeface="+mj-cs"/>
              </a:rPr>
              <a:t>Method</a:t>
            </a:r>
            <a:endParaRPr lang="en-IN" sz="5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sp>
        <p:nvSpPr>
          <p:cNvPr id="4" name="شكل بيضاوي 3">
            <a:extLst>
              <a:ext uri="{FF2B5EF4-FFF2-40B4-BE49-F238E27FC236}">
                <a16:creationId xmlns:a16="http://schemas.microsoft.com/office/drawing/2014/main" id="{A05C0CA6-4609-41EC-944F-E414C85D156A}"/>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4</a:t>
            </a:r>
            <a:endParaRPr lang="ar-SA" dirty="0">
              <a:solidFill>
                <a:schemeClr val="tx1"/>
              </a:solidFill>
            </a:endParaRPr>
          </a:p>
        </p:txBody>
      </p:sp>
      <p:sp>
        <p:nvSpPr>
          <p:cNvPr id="8" name="TextBox 7">
            <a:extLst>
              <a:ext uri="{FF2B5EF4-FFF2-40B4-BE49-F238E27FC236}">
                <a16:creationId xmlns:a16="http://schemas.microsoft.com/office/drawing/2014/main" id="{1BCC4F6A-0E5A-068E-BE43-539F7979A75D}"/>
              </a:ext>
            </a:extLst>
          </p:cNvPr>
          <p:cNvSpPr txBox="1"/>
          <p:nvPr/>
        </p:nvSpPr>
        <p:spPr>
          <a:xfrm>
            <a:off x="888432" y="1654593"/>
            <a:ext cx="8202814" cy="4457952"/>
          </a:xfrm>
          <a:prstGeom prst="rect">
            <a:avLst/>
          </a:prstGeom>
          <a:noFill/>
        </p:spPr>
        <p:txBody>
          <a:bodyPr wrap="square">
            <a:spAutoFit/>
          </a:bodyPr>
          <a:lstStyle/>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Requirement Gathering Techniques Guidelines</a:t>
            </a: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Proposed Business Process Guidelines </a:t>
            </a:r>
            <a:endParaRPr lang="en-US" sz="2400" dirty="0">
              <a:solidFill>
                <a:srgbClr val="000000"/>
              </a:solidFill>
              <a:latin typeface="Times New Roman" panose="02020603050405020304" pitchFamily="18" charset="0"/>
              <a:ea typeface="Times New Roman" panose="02020603050405020304" pitchFamily="18" charset="0"/>
            </a:endParaRP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Functional Requirements Guidelines </a:t>
            </a: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Non-functional Requirements Guidelines </a:t>
            </a:r>
            <a:endParaRPr lang="en-US" sz="2400" dirty="0">
              <a:solidFill>
                <a:srgbClr val="000000"/>
              </a:solidFill>
              <a:latin typeface="Times New Roman" panose="02020603050405020304" pitchFamily="18" charset="0"/>
              <a:ea typeface="Times New Roman" panose="02020603050405020304" pitchFamily="18" charset="0"/>
            </a:endParaRP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User Interfaces Guidelines </a:t>
            </a: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System Modelling </a:t>
            </a:r>
            <a:endParaRPr lang="en-US" sz="2400" dirty="0">
              <a:solidFill>
                <a:srgbClr val="000000"/>
              </a:solidFill>
              <a:latin typeface="Times New Roman" panose="02020603050405020304" pitchFamily="18" charset="0"/>
              <a:ea typeface="Times New Roman" panose="02020603050405020304" pitchFamily="18" charset="0"/>
            </a:endParaRP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Data Modelling </a:t>
            </a:r>
          </a:p>
          <a:p>
            <a:pPr marL="342900" marR="0" lvl="0" indent="-342900" algn="just" rtl="0">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Detailed Interface Design  </a:t>
            </a:r>
          </a:p>
        </p:txBody>
      </p:sp>
    </p:spTree>
    <p:extLst>
      <p:ext uri="{BB962C8B-B14F-4D97-AF65-F5344CB8AC3E}">
        <p14:creationId xmlns:p14="http://schemas.microsoft.com/office/powerpoint/2010/main" val="291359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363280" y="201226"/>
            <a:ext cx="9465131"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5400" b="1" dirty="0"/>
              <a:t>Implementation</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4042409304"/>
              </p:ext>
            </p:extLst>
          </p:nvPr>
        </p:nvGraphicFramePr>
        <p:xfrm>
          <a:off x="1363280" y="805589"/>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شكل بيضاوي 8">
            <a:extLst>
              <a:ext uri="{FF2B5EF4-FFF2-40B4-BE49-F238E27FC236}">
                <a16:creationId xmlns:a16="http://schemas.microsoft.com/office/drawing/2014/main" id="{30771E3F-63F6-48A0-95F2-1E4EAEB46C4B}"/>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5</a:t>
            </a:r>
            <a:endParaRPr lang="ar-SA" dirty="0">
              <a:solidFill>
                <a:schemeClr val="tx1"/>
              </a:solidFill>
            </a:endParaRPr>
          </a:p>
        </p:txBody>
      </p:sp>
      <p:sp>
        <p:nvSpPr>
          <p:cNvPr id="4" name="TextBox 3">
            <a:extLst>
              <a:ext uri="{FF2B5EF4-FFF2-40B4-BE49-F238E27FC236}">
                <a16:creationId xmlns:a16="http://schemas.microsoft.com/office/drawing/2014/main" id="{EFF1651E-B3F9-E331-5F9E-371C1EDA7D23}"/>
              </a:ext>
            </a:extLst>
          </p:cNvPr>
          <p:cNvSpPr txBox="1"/>
          <p:nvPr/>
        </p:nvSpPr>
        <p:spPr>
          <a:xfrm>
            <a:off x="1202434" y="1687632"/>
            <a:ext cx="2778293" cy="1077218"/>
          </a:xfrm>
          <a:prstGeom prst="rect">
            <a:avLst/>
          </a:prstGeom>
          <a:noFill/>
        </p:spPr>
        <p:txBody>
          <a:bodyPr wrap="square">
            <a:spAutoFit/>
          </a:bodyPr>
          <a:lstStyle/>
          <a:p>
            <a:r>
              <a:rPr lang="en-AU" sz="3200" b="1" dirty="0">
                <a:solidFill>
                  <a:srgbClr val="000000"/>
                </a:solidFill>
                <a:effectLst/>
                <a:latin typeface="Times New Roman" panose="02020603050405020304" pitchFamily="18" charset="0"/>
                <a:ea typeface="Times New Roman" panose="02020603050405020304" pitchFamily="18" charset="0"/>
              </a:rPr>
              <a:t>Hardware Specifications</a:t>
            </a:r>
            <a:endParaRPr lang="en-US" sz="3200" b="1" dirty="0"/>
          </a:p>
        </p:txBody>
      </p:sp>
      <p:graphicFrame>
        <p:nvGraphicFramePr>
          <p:cNvPr id="5" name="Table 4">
            <a:extLst>
              <a:ext uri="{FF2B5EF4-FFF2-40B4-BE49-F238E27FC236}">
                <a16:creationId xmlns:a16="http://schemas.microsoft.com/office/drawing/2014/main" id="{143F1EE2-1CFC-94B4-CFF7-CE3AC5D3A91A}"/>
              </a:ext>
            </a:extLst>
          </p:cNvPr>
          <p:cNvGraphicFramePr>
            <a:graphicFrameLocks noGrp="1"/>
          </p:cNvGraphicFramePr>
          <p:nvPr>
            <p:extLst>
              <p:ext uri="{D42A27DB-BD31-4B8C-83A1-F6EECF244321}">
                <p14:modId xmlns:p14="http://schemas.microsoft.com/office/powerpoint/2010/main" val="3029807852"/>
              </p:ext>
            </p:extLst>
          </p:nvPr>
        </p:nvGraphicFramePr>
        <p:xfrm>
          <a:off x="1202129" y="2731461"/>
          <a:ext cx="3861936" cy="3840480"/>
        </p:xfrm>
        <a:graphic>
          <a:graphicData uri="http://schemas.openxmlformats.org/drawingml/2006/table">
            <a:tbl>
              <a:tblPr firstRow="1" firstCol="1" bandRow="1">
                <a:tableStyleId>{5C22544A-7EE6-4342-B048-85BDC9FD1C3A}</a:tableStyleId>
              </a:tblPr>
              <a:tblGrid>
                <a:gridCol w="1930968">
                  <a:extLst>
                    <a:ext uri="{9D8B030D-6E8A-4147-A177-3AD203B41FA5}">
                      <a16:colId xmlns:a16="http://schemas.microsoft.com/office/drawing/2014/main" val="3210700915"/>
                    </a:ext>
                  </a:extLst>
                </a:gridCol>
                <a:gridCol w="1930968">
                  <a:extLst>
                    <a:ext uri="{9D8B030D-6E8A-4147-A177-3AD203B41FA5}">
                      <a16:colId xmlns:a16="http://schemas.microsoft.com/office/drawing/2014/main" val="1626924824"/>
                    </a:ext>
                  </a:extLst>
                </a:gridCol>
              </a:tblGrid>
              <a:tr h="1280160">
                <a:tc>
                  <a:txBody>
                    <a:bodyPr/>
                    <a:lstStyle/>
                    <a:p>
                      <a:pPr marL="0" marR="0" indent="0" algn="just">
                        <a:spcBef>
                          <a:spcPts val="0"/>
                        </a:spcBef>
                        <a:spcAft>
                          <a:spcPts val="705"/>
                        </a:spcAft>
                      </a:pPr>
                      <a:r>
                        <a:rPr lang="en-AU" sz="2800">
                          <a:effectLst/>
                        </a:rPr>
                        <a:t>Hardware</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Requirements</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16280088"/>
                  </a:ext>
                </a:extLst>
              </a:tr>
              <a:tr h="1280160">
                <a:tc>
                  <a:txBody>
                    <a:bodyPr/>
                    <a:lstStyle/>
                    <a:p>
                      <a:pPr marL="0" marR="0" indent="0" algn="just">
                        <a:spcBef>
                          <a:spcPts val="0"/>
                        </a:spcBef>
                        <a:spcAft>
                          <a:spcPts val="705"/>
                        </a:spcAft>
                      </a:pPr>
                      <a:r>
                        <a:rPr lang="en-AU" sz="2800">
                          <a:effectLst/>
                        </a:rPr>
                        <a:t>Processor</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Processor – i3</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77287655"/>
                  </a:ext>
                </a:extLst>
              </a:tr>
              <a:tr h="640080">
                <a:tc>
                  <a:txBody>
                    <a:bodyPr/>
                    <a:lstStyle/>
                    <a:p>
                      <a:pPr marL="0" marR="0" indent="0" algn="just">
                        <a:spcBef>
                          <a:spcPts val="0"/>
                        </a:spcBef>
                        <a:spcAft>
                          <a:spcPts val="705"/>
                        </a:spcAft>
                      </a:pPr>
                      <a:r>
                        <a:rPr lang="en-AU" sz="2800">
                          <a:effectLst/>
                        </a:rPr>
                        <a:t>Hard Disk</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 4 GB</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27853925"/>
                  </a:ext>
                </a:extLst>
              </a:tr>
              <a:tr h="640080">
                <a:tc>
                  <a:txBody>
                    <a:bodyPr/>
                    <a:lstStyle/>
                    <a:p>
                      <a:pPr marL="0" marR="0" indent="0" algn="just">
                        <a:spcBef>
                          <a:spcPts val="0"/>
                        </a:spcBef>
                        <a:spcAft>
                          <a:spcPts val="705"/>
                        </a:spcAft>
                      </a:pPr>
                      <a:r>
                        <a:rPr lang="en-AU" sz="2800">
                          <a:effectLst/>
                        </a:rPr>
                        <a:t>RAM</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dirty="0">
                          <a:effectLst/>
                        </a:rPr>
                        <a:t>1GB RAM</a:t>
                      </a:r>
                      <a:endPar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2796905"/>
                  </a:ext>
                </a:extLst>
              </a:tr>
            </a:tbl>
          </a:graphicData>
        </a:graphic>
      </p:graphicFrame>
      <p:sp>
        <p:nvSpPr>
          <p:cNvPr id="6" name="Frame 5">
            <a:extLst>
              <a:ext uri="{FF2B5EF4-FFF2-40B4-BE49-F238E27FC236}">
                <a16:creationId xmlns:a16="http://schemas.microsoft.com/office/drawing/2014/main" id="{48CD8226-A77A-7398-9CFC-23D080C4A6EB}"/>
              </a:ext>
            </a:extLst>
          </p:cNvPr>
          <p:cNvSpPr/>
          <p:nvPr/>
        </p:nvSpPr>
        <p:spPr>
          <a:xfrm>
            <a:off x="5344009" y="1586564"/>
            <a:ext cx="361265" cy="5066400"/>
          </a:xfrm>
          <a:prstGeom prst="fram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D7C0D15F-364A-C772-ED4A-232741F7B6FC}"/>
              </a:ext>
            </a:extLst>
          </p:cNvPr>
          <p:cNvSpPr txBox="1"/>
          <p:nvPr/>
        </p:nvSpPr>
        <p:spPr>
          <a:xfrm>
            <a:off x="6205654" y="1687632"/>
            <a:ext cx="2533900" cy="1569660"/>
          </a:xfrm>
          <a:prstGeom prst="rect">
            <a:avLst/>
          </a:prstGeom>
          <a:noFill/>
        </p:spPr>
        <p:txBody>
          <a:bodyPr wrap="square">
            <a:spAutoFit/>
          </a:bodyPr>
          <a:lstStyle/>
          <a:p>
            <a:r>
              <a:rPr lang="en-AU" sz="3200" b="1" dirty="0">
                <a:solidFill>
                  <a:srgbClr val="000000"/>
                </a:solidFill>
                <a:effectLst/>
                <a:latin typeface="Times New Roman" panose="02020603050405020304" pitchFamily="18" charset="0"/>
                <a:ea typeface="Times New Roman" panose="02020603050405020304" pitchFamily="18" charset="0"/>
              </a:rPr>
              <a:t>Software Specifications</a:t>
            </a:r>
            <a:endParaRPr lang="en-US" sz="3200" b="1" dirty="0"/>
          </a:p>
        </p:txBody>
      </p:sp>
      <p:graphicFrame>
        <p:nvGraphicFramePr>
          <p:cNvPr id="14" name="Table 13">
            <a:extLst>
              <a:ext uri="{FF2B5EF4-FFF2-40B4-BE49-F238E27FC236}">
                <a16:creationId xmlns:a16="http://schemas.microsoft.com/office/drawing/2014/main" id="{5B04F7A0-083B-31A8-9864-FFAFE82CF904}"/>
              </a:ext>
            </a:extLst>
          </p:cNvPr>
          <p:cNvGraphicFramePr>
            <a:graphicFrameLocks noGrp="1"/>
          </p:cNvGraphicFramePr>
          <p:nvPr>
            <p:extLst>
              <p:ext uri="{D42A27DB-BD31-4B8C-83A1-F6EECF244321}">
                <p14:modId xmlns:p14="http://schemas.microsoft.com/office/powerpoint/2010/main" val="748268830"/>
              </p:ext>
            </p:extLst>
          </p:nvPr>
        </p:nvGraphicFramePr>
        <p:xfrm>
          <a:off x="5854080" y="2731461"/>
          <a:ext cx="5496560" cy="3840480"/>
        </p:xfrm>
        <a:graphic>
          <a:graphicData uri="http://schemas.openxmlformats.org/drawingml/2006/table">
            <a:tbl>
              <a:tblPr firstRow="1" firstCol="1" bandRow="1">
                <a:tableStyleId>{5C22544A-7EE6-4342-B048-85BDC9FD1C3A}</a:tableStyleId>
              </a:tblPr>
              <a:tblGrid>
                <a:gridCol w="2748280">
                  <a:extLst>
                    <a:ext uri="{9D8B030D-6E8A-4147-A177-3AD203B41FA5}">
                      <a16:colId xmlns:a16="http://schemas.microsoft.com/office/drawing/2014/main" val="1696702124"/>
                    </a:ext>
                  </a:extLst>
                </a:gridCol>
                <a:gridCol w="2748280">
                  <a:extLst>
                    <a:ext uri="{9D8B030D-6E8A-4147-A177-3AD203B41FA5}">
                      <a16:colId xmlns:a16="http://schemas.microsoft.com/office/drawing/2014/main" val="3348729992"/>
                    </a:ext>
                  </a:extLst>
                </a:gridCol>
              </a:tblGrid>
              <a:tr h="0">
                <a:tc>
                  <a:txBody>
                    <a:bodyPr/>
                    <a:lstStyle/>
                    <a:p>
                      <a:pPr marL="0" marR="0" indent="0" algn="just">
                        <a:spcBef>
                          <a:spcPts val="0"/>
                        </a:spcBef>
                        <a:spcAft>
                          <a:spcPts val="705"/>
                        </a:spcAft>
                      </a:pPr>
                      <a:r>
                        <a:rPr lang="en-AU" sz="2800">
                          <a:effectLst/>
                        </a:rPr>
                        <a:t>Software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Role</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21551524"/>
                  </a:ext>
                </a:extLst>
              </a:tr>
              <a:tr h="0">
                <a:tc>
                  <a:txBody>
                    <a:bodyPr/>
                    <a:lstStyle/>
                    <a:p>
                      <a:pPr marL="0" marR="0" indent="0" algn="just">
                        <a:spcBef>
                          <a:spcPts val="0"/>
                        </a:spcBef>
                        <a:spcAft>
                          <a:spcPts val="705"/>
                        </a:spcAft>
                      </a:pPr>
                      <a:r>
                        <a:rPr lang="en-AU" sz="2800">
                          <a:effectLst/>
                        </a:rPr>
                        <a:t>Jupyter Notebook</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To build model</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06362801"/>
                  </a:ext>
                </a:extLst>
              </a:tr>
              <a:tr h="0">
                <a:tc>
                  <a:txBody>
                    <a:bodyPr/>
                    <a:lstStyle/>
                    <a:p>
                      <a:pPr marL="0" marR="0" indent="0" algn="just">
                        <a:spcBef>
                          <a:spcPts val="0"/>
                        </a:spcBef>
                        <a:spcAft>
                          <a:spcPts val="705"/>
                        </a:spcAft>
                      </a:pPr>
                      <a:r>
                        <a:rPr lang="en-AU" sz="2800">
                          <a:effectLst/>
                        </a:rPr>
                        <a:t>Windows 10, Linux, Mac OS</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a:effectLst/>
                        </a:rPr>
                        <a:t> Operating System Requirement</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3999712"/>
                  </a:ext>
                </a:extLst>
              </a:tr>
              <a:tr h="0">
                <a:tc>
                  <a:txBody>
                    <a:bodyPr/>
                    <a:lstStyle/>
                    <a:p>
                      <a:pPr marL="0" marR="0" indent="0" algn="just">
                        <a:spcBef>
                          <a:spcPts val="0"/>
                        </a:spcBef>
                        <a:spcAft>
                          <a:spcPts val="705"/>
                        </a:spcAft>
                      </a:pPr>
                      <a:r>
                        <a:rPr lang="en-AU" sz="2800" dirty="0">
                          <a:effectLst/>
                        </a:rPr>
                        <a:t>Visual Studio 2019</a:t>
                      </a:r>
                      <a:endPar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indent="0" algn="just">
                        <a:spcBef>
                          <a:spcPts val="0"/>
                        </a:spcBef>
                        <a:spcAft>
                          <a:spcPts val="705"/>
                        </a:spcAft>
                      </a:pPr>
                      <a:r>
                        <a:rPr lang="en-AU" sz="2800" dirty="0">
                          <a:effectLst/>
                        </a:rPr>
                        <a:t>To build a desktop application</a:t>
                      </a:r>
                      <a:endPar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62825187"/>
                  </a:ext>
                </a:extLst>
              </a:tr>
            </a:tbl>
          </a:graphicData>
        </a:graphic>
      </p:graphicFrame>
    </p:spTree>
    <p:extLst>
      <p:ext uri="{BB962C8B-B14F-4D97-AF65-F5344CB8AC3E}">
        <p14:creationId xmlns:p14="http://schemas.microsoft.com/office/powerpoint/2010/main" val="351455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39;p15">
            <a:extLst>
              <a:ext uri="{FF2B5EF4-FFF2-40B4-BE49-F238E27FC236}">
                <a16:creationId xmlns:a16="http://schemas.microsoft.com/office/drawing/2014/main" id="{CB99395B-F71C-4ED4-C965-FA3714237660}"/>
              </a:ext>
            </a:extLst>
          </p:cNvPr>
          <p:cNvSpPr txBox="1">
            <a:spLocks/>
          </p:cNvSpPr>
          <p:nvPr/>
        </p:nvSpPr>
        <p:spPr>
          <a:xfrm>
            <a:off x="1363280" y="201226"/>
            <a:ext cx="9465131" cy="1184111"/>
          </a:xfrm>
          <a:prstGeom prst="rect">
            <a:avLst/>
          </a:prstGeom>
        </p:spPr>
        <p:txBody>
          <a:bodyPr spcFirstLastPara="1" vert="horz" lIns="91440" tIns="45720" rIns="91440" bIns="45720" rtlCol="0" anchor="ctr" anchorCtr="0">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5400" b="1" dirty="0"/>
              <a:t>Implementation</a:t>
            </a:r>
            <a:r>
              <a:rPr lang="en-US" sz="5400" b="1" kern="0" dirty="0">
                <a:solidFill>
                  <a:srgbClr val="000000"/>
                </a:solidFill>
                <a:effectLst/>
                <a:latin typeface="Times New Roman" panose="02020603050405020304" pitchFamily="18" charset="0"/>
                <a:ea typeface="Times New Roman" panose="02020603050405020304" pitchFamily="18" charset="0"/>
              </a:rPr>
              <a:t> (cont…)</a:t>
            </a:r>
            <a:endParaRPr lang="en-US" sz="5400" b="1" dirty="0"/>
          </a:p>
          <a:p>
            <a:pPr marL="457200" indent="-457200" algn="ctr">
              <a:buFont typeface="Wingdings" panose="05000000000000000000" pitchFamily="2" charset="2"/>
              <a:buChar char="Ø"/>
            </a:pPr>
            <a:endParaRPr lang="en-IN" sz="4400" b="1" dirty="0">
              <a:latin typeface="Open Sans Condensed Light" panose="020B0306030504020204"/>
              <a:ea typeface="Open Sans Condensed Light" panose="020B0306030504020204" pitchFamily="34" charset="0"/>
              <a:cs typeface="Open Sans Condensed Light" panose="020B0306030504020204" pitchFamily="34" charset="0"/>
            </a:endParaRPr>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131869086"/>
              </p:ext>
            </p:extLst>
          </p:nvPr>
        </p:nvGraphicFramePr>
        <p:xfrm>
          <a:off x="1363280" y="805589"/>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شكل بيضاوي 8">
            <a:extLst>
              <a:ext uri="{FF2B5EF4-FFF2-40B4-BE49-F238E27FC236}">
                <a16:creationId xmlns:a16="http://schemas.microsoft.com/office/drawing/2014/main" id="{30771E3F-63F6-48A0-95F2-1E4EAEB46C4B}"/>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6</a:t>
            </a:r>
            <a:endParaRPr lang="ar-SA" dirty="0">
              <a:solidFill>
                <a:schemeClr val="tx1"/>
              </a:solidFill>
            </a:endParaRPr>
          </a:p>
        </p:txBody>
      </p:sp>
      <p:sp>
        <p:nvSpPr>
          <p:cNvPr id="3" name="TextBox 2">
            <a:extLst>
              <a:ext uri="{FF2B5EF4-FFF2-40B4-BE49-F238E27FC236}">
                <a16:creationId xmlns:a16="http://schemas.microsoft.com/office/drawing/2014/main" id="{2914D24D-6536-7235-F5B3-4A948EFE837D}"/>
              </a:ext>
            </a:extLst>
          </p:cNvPr>
          <p:cNvSpPr txBox="1"/>
          <p:nvPr/>
        </p:nvSpPr>
        <p:spPr>
          <a:xfrm>
            <a:off x="1362974" y="1759926"/>
            <a:ext cx="9465130" cy="3697166"/>
          </a:xfrm>
          <a:prstGeom prst="rect">
            <a:avLst/>
          </a:prstGeom>
          <a:noFill/>
        </p:spPr>
        <p:txBody>
          <a:bodyPr wrap="square">
            <a:spAutoFit/>
          </a:bodyPr>
          <a:lstStyle/>
          <a:p>
            <a:pPr marL="0" marR="0" indent="-8890" algn="just">
              <a:lnSpc>
                <a:spcPct val="150000"/>
              </a:lnSpc>
              <a:spcBef>
                <a:spcPts val="0"/>
              </a:spcBef>
              <a:spcAft>
                <a:spcPts val="705"/>
              </a:spcAft>
            </a:pPr>
            <a:r>
              <a:rPr lang="en-US" sz="3200" dirty="0">
                <a:solidFill>
                  <a:srgbClr val="000000"/>
                </a:solidFill>
                <a:effectLst/>
                <a:latin typeface="Times New Roman" panose="02020603050405020304" pitchFamily="18" charset="0"/>
                <a:ea typeface="Times New Roman" panose="02020603050405020304" pitchFamily="18" charset="0"/>
              </a:rPr>
              <a:t>A table describing all test cases, their objectives, inputs, anticipated results, pass/fail criteria, and test outcomes for each test individually are provided together with a description of the system aspects that have been assessed.</a:t>
            </a:r>
          </a:p>
        </p:txBody>
      </p:sp>
    </p:spTree>
    <p:extLst>
      <p:ext uri="{BB962C8B-B14F-4D97-AF65-F5344CB8AC3E}">
        <p14:creationId xmlns:p14="http://schemas.microsoft.com/office/powerpoint/2010/main" val="330482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7">
            <a:extLst>
              <a:ext uri="{FF2B5EF4-FFF2-40B4-BE49-F238E27FC236}">
                <a16:creationId xmlns:a16="http://schemas.microsoft.com/office/drawing/2014/main" id="{8EA6DB82-7592-72F2-4F92-63957786C7C2}"/>
              </a:ext>
            </a:extLst>
          </p:cNvPr>
          <p:cNvGraphicFramePr/>
          <p:nvPr>
            <p:extLst>
              <p:ext uri="{D42A27DB-BD31-4B8C-83A1-F6EECF244321}">
                <p14:modId xmlns:p14="http://schemas.microsoft.com/office/powerpoint/2010/main" val="1657421287"/>
              </p:ext>
            </p:extLst>
          </p:nvPr>
        </p:nvGraphicFramePr>
        <p:xfrm>
          <a:off x="1363280" y="155089"/>
          <a:ext cx="9465132" cy="329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شكل بيضاوي 8">
            <a:extLst>
              <a:ext uri="{FF2B5EF4-FFF2-40B4-BE49-F238E27FC236}">
                <a16:creationId xmlns:a16="http://schemas.microsoft.com/office/drawing/2014/main" id="{30771E3F-63F6-48A0-95F2-1E4EAEB46C4B}"/>
              </a:ext>
            </a:extLst>
          </p:cNvPr>
          <p:cNvSpPr/>
          <p:nvPr/>
        </p:nvSpPr>
        <p:spPr>
          <a:xfrm>
            <a:off x="11748837" y="6343942"/>
            <a:ext cx="383642" cy="459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dirty="0">
                <a:solidFill>
                  <a:schemeClr val="tx1"/>
                </a:solidFill>
              </a:rPr>
              <a:t>7</a:t>
            </a:r>
            <a:endParaRPr lang="ar-SA" dirty="0">
              <a:solidFill>
                <a:schemeClr val="tx1"/>
              </a:solidFill>
            </a:endParaRPr>
          </a:p>
        </p:txBody>
      </p:sp>
      <p:graphicFrame>
        <p:nvGraphicFramePr>
          <p:cNvPr id="2" name="Table 1">
            <a:extLst>
              <a:ext uri="{FF2B5EF4-FFF2-40B4-BE49-F238E27FC236}">
                <a16:creationId xmlns:a16="http://schemas.microsoft.com/office/drawing/2014/main" id="{2B067282-8C53-0A6B-C6E6-DF155561F746}"/>
              </a:ext>
            </a:extLst>
          </p:cNvPr>
          <p:cNvGraphicFramePr>
            <a:graphicFrameLocks noGrp="1"/>
          </p:cNvGraphicFramePr>
          <p:nvPr>
            <p:extLst>
              <p:ext uri="{D42A27DB-BD31-4B8C-83A1-F6EECF244321}">
                <p14:modId xmlns:p14="http://schemas.microsoft.com/office/powerpoint/2010/main" val="4027643811"/>
              </p:ext>
            </p:extLst>
          </p:nvPr>
        </p:nvGraphicFramePr>
        <p:xfrm>
          <a:off x="722376" y="938335"/>
          <a:ext cx="5367150" cy="5912111"/>
        </p:xfrm>
        <a:graphic>
          <a:graphicData uri="http://schemas.openxmlformats.org/drawingml/2006/table">
            <a:tbl>
              <a:tblPr firstRow="1" firstCol="1" lastRow="1" lastCol="1" bandRow="1" bandCol="1">
                <a:tableStyleId>{5C22544A-7EE6-4342-B048-85BDC9FD1C3A}</a:tableStyleId>
              </a:tblPr>
              <a:tblGrid>
                <a:gridCol w="2682645">
                  <a:extLst>
                    <a:ext uri="{9D8B030D-6E8A-4147-A177-3AD203B41FA5}">
                      <a16:colId xmlns:a16="http://schemas.microsoft.com/office/drawing/2014/main" val="1240646880"/>
                    </a:ext>
                  </a:extLst>
                </a:gridCol>
                <a:gridCol w="2684505">
                  <a:extLst>
                    <a:ext uri="{9D8B030D-6E8A-4147-A177-3AD203B41FA5}">
                      <a16:colId xmlns:a16="http://schemas.microsoft.com/office/drawing/2014/main" val="2172069758"/>
                    </a:ext>
                  </a:extLst>
                </a:gridCol>
              </a:tblGrid>
              <a:tr h="268732">
                <a:tc gridSpan="2">
                  <a:txBody>
                    <a:bodyPr/>
                    <a:lstStyle/>
                    <a:p>
                      <a:pPr marL="703580" marR="711200" algn="l">
                        <a:lnSpc>
                          <a:spcPct val="100000"/>
                        </a:lnSpc>
                        <a:spcBef>
                          <a:spcPts val="65"/>
                        </a:spcBef>
                        <a:spcAft>
                          <a:spcPts val="0"/>
                        </a:spcAft>
                      </a:pPr>
                      <a:r>
                        <a:rPr lang="en-US" sz="1600">
                          <a:effectLst/>
                        </a:rPr>
                        <a:t>Project</a:t>
                      </a:r>
                      <a:r>
                        <a:rPr lang="en-US" sz="1600" spc="-10">
                          <a:effectLst/>
                        </a:rPr>
                        <a:t> </a:t>
                      </a:r>
                      <a:r>
                        <a:rPr lang="en-US" sz="1600">
                          <a:effectLst/>
                        </a:rPr>
                        <a:t>Name:</a:t>
                      </a:r>
                      <a:r>
                        <a:rPr lang="en-US" sz="1600" spc="-10">
                          <a:effectLst/>
                        </a:rPr>
                        <a:t> </a:t>
                      </a:r>
                      <a:r>
                        <a:rPr lang="en-US" sz="1600">
                          <a:effectLst/>
                        </a:rPr>
                        <a:t>Melanoma Classification</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64985007"/>
                  </a:ext>
                </a:extLst>
              </a:tr>
              <a:tr h="268732">
                <a:tc gridSpan="2">
                  <a:txBody>
                    <a:bodyPr/>
                    <a:lstStyle/>
                    <a:p>
                      <a:pPr marL="712470" marR="709295" algn="ctr">
                        <a:lnSpc>
                          <a:spcPct val="100000"/>
                        </a:lnSpc>
                        <a:spcBef>
                          <a:spcPts val="65"/>
                        </a:spcBef>
                        <a:spcAft>
                          <a:spcPts val="0"/>
                        </a:spcAft>
                      </a:pPr>
                      <a:r>
                        <a:rPr lang="en-US" sz="1600" dirty="0">
                          <a:effectLst/>
                        </a:rPr>
                        <a:t>Test</a:t>
                      </a:r>
                      <a:r>
                        <a:rPr lang="en-US" sz="1600" spc="-5" dirty="0">
                          <a:effectLst/>
                        </a:rPr>
                        <a:t> </a:t>
                      </a:r>
                      <a:r>
                        <a:rPr lang="en-US" sz="1600" dirty="0">
                          <a:effectLst/>
                        </a:rPr>
                        <a:t>Case</a:t>
                      </a:r>
                      <a:r>
                        <a:rPr lang="en-US" sz="1600" spc="-10" dirty="0">
                          <a:effectLst/>
                        </a:rPr>
                        <a:t> </a:t>
                      </a:r>
                      <a:r>
                        <a:rPr lang="en-US" sz="1600" dirty="0">
                          <a:effectLst/>
                        </a:rPr>
                        <a:t>[1]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597682518"/>
                  </a:ext>
                </a:extLst>
              </a:tr>
              <a:tr h="268732">
                <a:tc>
                  <a:txBody>
                    <a:bodyPr/>
                    <a:lstStyle/>
                    <a:p>
                      <a:pPr marL="67945" marR="0" algn="l">
                        <a:lnSpc>
                          <a:spcPct val="100000"/>
                        </a:lnSpc>
                        <a:spcBef>
                          <a:spcPts val="65"/>
                        </a:spcBef>
                        <a:spcAft>
                          <a:spcPts val="0"/>
                        </a:spcAft>
                      </a:pPr>
                      <a:r>
                        <a:rPr lang="en-US" sz="1600">
                          <a:effectLst/>
                        </a:rPr>
                        <a:t>Test</a:t>
                      </a:r>
                      <a:r>
                        <a:rPr lang="en-US" sz="1600" spc="-5">
                          <a:effectLst/>
                        </a:rPr>
                        <a:t> </a:t>
                      </a:r>
                      <a:r>
                        <a:rPr lang="en-US" sz="1600">
                          <a:effectLst/>
                        </a:rPr>
                        <a:t>Case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65"/>
                        </a:spcBef>
                        <a:spcAft>
                          <a:spcPts val="0"/>
                        </a:spcAft>
                      </a:pPr>
                      <a:r>
                        <a:rPr lang="en-US" sz="1600">
                          <a:effectLst/>
                        </a:rPr>
                        <a:t>Database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99646466"/>
                  </a:ext>
                </a:extLst>
              </a:tr>
              <a:tr h="537465">
                <a:tc>
                  <a:txBody>
                    <a:bodyPr/>
                    <a:lstStyle/>
                    <a:p>
                      <a:pPr marL="67945" marR="0" algn="l">
                        <a:lnSpc>
                          <a:spcPct val="100000"/>
                        </a:lnSpc>
                        <a:spcBef>
                          <a:spcPts val="65"/>
                        </a:spcBef>
                        <a:spcAft>
                          <a:spcPts val="0"/>
                        </a:spcAft>
                      </a:pPr>
                      <a:r>
                        <a:rPr lang="en-US" sz="1600">
                          <a:effectLst/>
                        </a:rPr>
                        <a:t>Test</a:t>
                      </a:r>
                      <a:r>
                        <a:rPr lang="en-US" sz="1600" spc="-5">
                          <a:effectLst/>
                        </a:rPr>
                        <a:t> </a:t>
                      </a:r>
                      <a:r>
                        <a:rPr lang="en-US" sz="1600">
                          <a:effectLst/>
                        </a:rPr>
                        <a:t>Priority</a:t>
                      </a:r>
                      <a:r>
                        <a:rPr lang="en-US" sz="1600" spc="-5">
                          <a:effectLst/>
                        </a:rPr>
                        <a:t> </a:t>
                      </a:r>
                      <a:r>
                        <a:rPr lang="en-US" sz="1600">
                          <a:effectLst/>
                        </a:rPr>
                        <a:t>(Low/Medium/High):</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65"/>
                        </a:spcBef>
                        <a:spcAft>
                          <a:spcPts val="0"/>
                        </a:spcAft>
                      </a:pPr>
                      <a:r>
                        <a:rPr lang="en-US" sz="1600">
                          <a:effectLst/>
                        </a:rPr>
                        <a:t>High</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12384872"/>
                  </a:ext>
                </a:extLst>
              </a:tr>
              <a:tr h="806197">
                <a:tc>
                  <a:txBody>
                    <a:bodyPr/>
                    <a:lstStyle/>
                    <a:p>
                      <a:pPr marL="67945" marR="0" algn="l">
                        <a:lnSpc>
                          <a:spcPct val="100000"/>
                        </a:lnSpc>
                        <a:spcBef>
                          <a:spcPts val="65"/>
                        </a:spcBef>
                        <a:spcAft>
                          <a:spcPts val="0"/>
                        </a:spcAft>
                      </a:pPr>
                      <a:r>
                        <a:rPr lang="en-US" sz="1600">
                          <a:effectLst/>
                        </a:rPr>
                        <a:t>Poupous</a:t>
                      </a:r>
                      <a:r>
                        <a:rPr lang="en-US" sz="1600" spc="-10">
                          <a:effectLst/>
                        </a:rPr>
                        <a:t> </a:t>
                      </a:r>
                      <a:r>
                        <a:rPr lang="en-US" sz="1600">
                          <a:effectLst/>
                        </a:rPr>
                        <a:t>of</a:t>
                      </a:r>
                      <a:r>
                        <a:rPr lang="en-US" sz="1600" spc="-5">
                          <a:effectLst/>
                        </a:rPr>
                        <a:t> </a:t>
                      </a:r>
                      <a:r>
                        <a:rPr lang="en-US" sz="1600">
                          <a:effectLst/>
                        </a:rPr>
                        <a:t>test</a:t>
                      </a:r>
                      <a:r>
                        <a:rPr lang="en-US" sz="1600" spc="-5">
                          <a:effectLst/>
                        </a:rPr>
                        <a:t> </a:t>
                      </a:r>
                      <a:r>
                        <a:rPr lang="en-US" sz="1600">
                          <a:effectLst/>
                        </a:rPr>
                        <a:t>case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538480" indent="-9525" algn="l">
                        <a:lnSpc>
                          <a:spcPct val="100000"/>
                        </a:lnSpc>
                        <a:spcBef>
                          <a:spcPts val="65"/>
                        </a:spcBef>
                        <a:spcAft>
                          <a:spcPts val="0"/>
                        </a:spcAft>
                      </a:pPr>
                      <a:r>
                        <a:rPr lang="en-US" sz="1600">
                          <a:effectLst/>
                        </a:rPr>
                        <a:t>Make that the database is connected properly.</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48112160"/>
                  </a:ext>
                </a:extLst>
              </a:tr>
              <a:tr h="806197">
                <a:tc>
                  <a:txBody>
                    <a:bodyPr/>
                    <a:lstStyle/>
                    <a:p>
                      <a:pPr marL="67945" marR="243840" algn="l">
                        <a:lnSpc>
                          <a:spcPct val="100000"/>
                        </a:lnSpc>
                        <a:spcBef>
                          <a:spcPts val="65"/>
                        </a:spcBef>
                        <a:spcAft>
                          <a:spcPts val="0"/>
                        </a:spcAft>
                      </a:pPr>
                      <a:r>
                        <a:rPr lang="en-US" sz="1600">
                          <a:effectLst/>
                        </a:rPr>
                        <a:t>Entering the wrong database into the</a:t>
                      </a:r>
                      <a:r>
                        <a:rPr lang="en-US" sz="1600" spc="-290">
                          <a:effectLst/>
                        </a:rPr>
                        <a:t> </a:t>
                      </a:r>
                      <a:r>
                        <a:rPr lang="en-US" sz="1600">
                          <a:effectLst/>
                        </a:rPr>
                        <a:t>system</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65"/>
                        </a:spcBef>
                        <a:spcAft>
                          <a:spcPts val="0"/>
                        </a:spcAft>
                      </a:pPr>
                      <a:r>
                        <a:rPr lang="en-US" sz="1600">
                          <a:effectLst/>
                        </a:rPr>
                        <a:t>Fail</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92436634"/>
                  </a:ext>
                </a:extLst>
              </a:tr>
              <a:tr h="537465">
                <a:tc>
                  <a:txBody>
                    <a:bodyPr/>
                    <a:lstStyle/>
                    <a:p>
                      <a:pPr marL="67945" marR="0" algn="l">
                        <a:lnSpc>
                          <a:spcPct val="100000"/>
                        </a:lnSpc>
                        <a:spcBef>
                          <a:spcPts val="65"/>
                        </a:spcBef>
                        <a:spcAft>
                          <a:spcPts val="0"/>
                        </a:spcAft>
                      </a:pPr>
                      <a:r>
                        <a:rPr lang="en-US" sz="1600" dirty="0">
                          <a:effectLst/>
                        </a:rPr>
                        <a:t>Entering</a:t>
                      </a:r>
                      <a:r>
                        <a:rPr lang="en-US" sz="1600" spc="210" dirty="0">
                          <a:effectLst/>
                        </a:rPr>
                        <a:t> </a:t>
                      </a:r>
                      <a:r>
                        <a:rPr lang="en-US" sz="1600" dirty="0">
                          <a:effectLst/>
                        </a:rPr>
                        <a:t>the</a:t>
                      </a:r>
                      <a:r>
                        <a:rPr lang="en-US" sz="1600" spc="210" dirty="0">
                          <a:effectLst/>
                        </a:rPr>
                        <a:t> </a:t>
                      </a:r>
                      <a:r>
                        <a:rPr lang="en-US" sz="1600" dirty="0">
                          <a:effectLst/>
                        </a:rPr>
                        <a:t>correct</a:t>
                      </a:r>
                      <a:r>
                        <a:rPr lang="en-US" sz="1600" spc="210" dirty="0">
                          <a:effectLst/>
                        </a:rPr>
                        <a:t> </a:t>
                      </a:r>
                      <a:r>
                        <a:rPr lang="en-US" sz="1600" dirty="0">
                          <a:effectLst/>
                        </a:rPr>
                        <a:t>database</a:t>
                      </a:r>
                      <a:r>
                        <a:rPr lang="en-US" sz="1600" spc="205" dirty="0">
                          <a:effectLst/>
                        </a:rPr>
                        <a:t> </a:t>
                      </a:r>
                      <a:r>
                        <a:rPr lang="en-US" sz="1600" dirty="0">
                          <a:effectLst/>
                        </a:rPr>
                        <a:t>into</a:t>
                      </a:r>
                      <a:r>
                        <a:rPr lang="en-US" sz="1600" spc="210" dirty="0">
                          <a:effectLst/>
                        </a:rPr>
                        <a:t> </a:t>
                      </a:r>
                      <a:r>
                        <a:rPr lang="en-US" sz="1600" dirty="0">
                          <a:effectLst/>
                        </a:rPr>
                        <a:t>the</a:t>
                      </a:r>
                      <a:r>
                        <a:rPr lang="en-US" sz="1600" spc="-285" dirty="0">
                          <a:effectLst/>
                        </a:rPr>
                        <a:t> </a:t>
                      </a:r>
                      <a:r>
                        <a:rPr lang="en-US" sz="1600" dirty="0">
                          <a:effectLst/>
                        </a:rPr>
                        <a:t>system</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65"/>
                        </a:spcBef>
                        <a:spcAft>
                          <a:spcPts val="0"/>
                        </a:spcAft>
                      </a:pPr>
                      <a:r>
                        <a:rPr lang="en-US" sz="1600" dirty="0">
                          <a:effectLst/>
                        </a:rPr>
                        <a:t>Pass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86933057"/>
                  </a:ext>
                </a:extLst>
              </a:tr>
              <a:tr h="268732">
                <a:tc>
                  <a:txBody>
                    <a:bodyPr/>
                    <a:lstStyle/>
                    <a:p>
                      <a:pPr marL="67945" marR="0" algn="l">
                        <a:lnSpc>
                          <a:spcPct val="100000"/>
                        </a:lnSpc>
                        <a:spcBef>
                          <a:spcPts val="5"/>
                        </a:spcBef>
                        <a:spcAft>
                          <a:spcPts val="0"/>
                        </a:spcAft>
                      </a:pPr>
                      <a:r>
                        <a:rPr lang="en-US" sz="1600">
                          <a:effectLst/>
                        </a:rPr>
                        <a:t>Input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5"/>
                        </a:spcBef>
                        <a:spcAft>
                          <a:spcPts val="0"/>
                        </a:spcAft>
                      </a:pPr>
                      <a:r>
                        <a:rPr lang="en-US" sz="1600">
                          <a:effectLst/>
                        </a:rPr>
                        <a:t>Melanoma</a:t>
                      </a:r>
                      <a:r>
                        <a:rPr lang="en-US" sz="1600" spc="-5">
                          <a:effectLst/>
                        </a:rPr>
                        <a:t> </a:t>
                      </a:r>
                      <a:r>
                        <a:rPr lang="en-US" sz="1600">
                          <a:effectLst/>
                        </a:rPr>
                        <a:t>Database</a:t>
                      </a:r>
                      <a:r>
                        <a:rPr lang="en-US" sz="1600" spc="-10">
                          <a:effectLst/>
                        </a:rPr>
                        <a:t> </a:t>
                      </a:r>
                      <a:r>
                        <a:rPr lang="en-US" sz="1600">
                          <a:effectLst/>
                        </a:rPr>
                        <a:t>File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38839834"/>
                  </a:ext>
                </a:extLst>
              </a:tr>
              <a:tr h="537465">
                <a:tc>
                  <a:txBody>
                    <a:bodyPr/>
                    <a:lstStyle/>
                    <a:p>
                      <a:pPr marL="67945" marR="0" algn="l">
                        <a:lnSpc>
                          <a:spcPct val="100000"/>
                        </a:lnSpc>
                        <a:spcBef>
                          <a:spcPts val="65"/>
                        </a:spcBef>
                        <a:spcAft>
                          <a:spcPts val="0"/>
                        </a:spcAft>
                      </a:pPr>
                      <a:r>
                        <a:rPr lang="en-US" sz="1600">
                          <a:effectLst/>
                        </a:rPr>
                        <a:t>Expect</a:t>
                      </a:r>
                      <a:r>
                        <a:rPr lang="en-US" sz="1600" spc="-5">
                          <a:effectLst/>
                        </a:rPr>
                        <a:t> </a:t>
                      </a:r>
                      <a:r>
                        <a:rPr lang="en-US" sz="1600">
                          <a:effectLst/>
                        </a:rPr>
                        <a:t>output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gn="l">
                        <a:lnSpc>
                          <a:spcPct val="100000"/>
                        </a:lnSpc>
                        <a:spcBef>
                          <a:spcPts val="65"/>
                        </a:spcBef>
                        <a:spcAft>
                          <a:spcPts val="0"/>
                        </a:spcAft>
                      </a:pPr>
                      <a:r>
                        <a:rPr lang="en-US" sz="1600">
                          <a:effectLst/>
                        </a:rPr>
                        <a:t>The system started to work.</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28466667"/>
                  </a:ext>
                </a:extLst>
              </a:tr>
              <a:tr h="1074929">
                <a:tc>
                  <a:txBody>
                    <a:bodyPr/>
                    <a:lstStyle/>
                    <a:p>
                      <a:pPr marL="67945" marR="0" algn="l">
                        <a:lnSpc>
                          <a:spcPct val="100000"/>
                        </a:lnSpc>
                        <a:spcBef>
                          <a:spcPts val="65"/>
                        </a:spcBef>
                        <a:spcAft>
                          <a:spcPts val="0"/>
                        </a:spcAft>
                      </a:pPr>
                      <a:r>
                        <a:rPr lang="en-US" sz="1600" dirty="0">
                          <a:effectLst/>
                        </a:rPr>
                        <a:t>Test</a:t>
                      </a:r>
                      <a:r>
                        <a:rPr lang="en-US" sz="1600" spc="-10" dirty="0">
                          <a:effectLst/>
                        </a:rPr>
                        <a:t> </a:t>
                      </a:r>
                      <a:r>
                        <a:rPr lang="en-US" sz="1600" dirty="0">
                          <a:effectLst/>
                        </a:rPr>
                        <a:t>result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71120" algn="l">
                        <a:lnSpc>
                          <a:spcPct val="100000"/>
                        </a:lnSpc>
                        <a:spcBef>
                          <a:spcPts val="65"/>
                        </a:spcBef>
                        <a:spcAft>
                          <a:spcPts val="0"/>
                        </a:spcAft>
                      </a:pPr>
                      <a:r>
                        <a:rPr lang="en-US" sz="1600" dirty="0">
                          <a:effectLst/>
                        </a:rPr>
                        <a:t>The system will start, and it will detect melanoma from the image entered</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6653702"/>
                  </a:ext>
                </a:extLst>
              </a:tr>
              <a:tr h="537465">
                <a:tc gridSpan="2">
                  <a:txBody>
                    <a:bodyPr/>
                    <a:lstStyle/>
                    <a:p>
                      <a:pPr marL="712470" marR="711200" algn="l">
                        <a:lnSpc>
                          <a:spcPct val="100000"/>
                        </a:lnSpc>
                        <a:spcBef>
                          <a:spcPts val="65"/>
                        </a:spcBef>
                        <a:spcAft>
                          <a:spcPts val="0"/>
                        </a:spcAft>
                      </a:pPr>
                      <a:r>
                        <a:rPr lang="en-US" sz="1600" dirty="0">
                          <a:effectLst/>
                        </a:rPr>
                        <a:t>Pre-conditions:</a:t>
                      </a:r>
                      <a:r>
                        <a:rPr lang="en-US" sz="1600" spc="-5" dirty="0">
                          <a:effectLst/>
                        </a:rPr>
                        <a:t> </a:t>
                      </a:r>
                      <a:r>
                        <a:rPr lang="en-US" sz="1600" dirty="0">
                          <a:effectLst/>
                        </a:rPr>
                        <a:t>Verify the system's database is present.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20966796"/>
                  </a:ext>
                </a:extLst>
              </a:tr>
            </a:tbl>
          </a:graphicData>
        </a:graphic>
      </p:graphicFrame>
      <p:graphicFrame>
        <p:nvGraphicFramePr>
          <p:cNvPr id="4" name="Table 3">
            <a:extLst>
              <a:ext uri="{FF2B5EF4-FFF2-40B4-BE49-F238E27FC236}">
                <a16:creationId xmlns:a16="http://schemas.microsoft.com/office/drawing/2014/main" id="{E79CA2E9-0DB2-C476-6037-0AB843C81572}"/>
              </a:ext>
            </a:extLst>
          </p:cNvPr>
          <p:cNvGraphicFramePr>
            <a:graphicFrameLocks noGrp="1"/>
          </p:cNvGraphicFramePr>
          <p:nvPr>
            <p:extLst>
              <p:ext uri="{D42A27DB-BD31-4B8C-83A1-F6EECF244321}">
                <p14:modId xmlns:p14="http://schemas.microsoft.com/office/powerpoint/2010/main" val="4208089077"/>
              </p:ext>
            </p:extLst>
          </p:nvPr>
        </p:nvGraphicFramePr>
        <p:xfrm>
          <a:off x="6156795" y="931479"/>
          <a:ext cx="5498465" cy="5912109"/>
        </p:xfrm>
        <a:graphic>
          <a:graphicData uri="http://schemas.openxmlformats.org/drawingml/2006/table">
            <a:tbl>
              <a:tblPr firstRow="1" firstCol="1" lastRow="1" lastCol="1" bandRow="1" bandCol="1">
                <a:tableStyleId>{5C22544A-7EE6-4342-B048-85BDC9FD1C3A}</a:tableStyleId>
              </a:tblPr>
              <a:tblGrid>
                <a:gridCol w="2748280">
                  <a:extLst>
                    <a:ext uri="{9D8B030D-6E8A-4147-A177-3AD203B41FA5}">
                      <a16:colId xmlns:a16="http://schemas.microsoft.com/office/drawing/2014/main" val="958261961"/>
                    </a:ext>
                  </a:extLst>
                </a:gridCol>
                <a:gridCol w="2750185">
                  <a:extLst>
                    <a:ext uri="{9D8B030D-6E8A-4147-A177-3AD203B41FA5}">
                      <a16:colId xmlns:a16="http://schemas.microsoft.com/office/drawing/2014/main" val="3457306668"/>
                    </a:ext>
                  </a:extLst>
                </a:gridCol>
              </a:tblGrid>
              <a:tr h="560019">
                <a:tc gridSpan="2">
                  <a:txBody>
                    <a:bodyPr/>
                    <a:lstStyle/>
                    <a:p>
                      <a:pPr marL="711200" marR="711200" algn="ctr">
                        <a:lnSpc>
                          <a:spcPct val="100000"/>
                        </a:lnSpc>
                        <a:spcBef>
                          <a:spcPts val="65"/>
                        </a:spcBef>
                        <a:spcAft>
                          <a:spcPts val="0"/>
                        </a:spcAft>
                      </a:pPr>
                      <a:r>
                        <a:rPr lang="en-US" sz="1800">
                          <a:effectLst/>
                        </a:rPr>
                        <a:t>Project</a:t>
                      </a:r>
                      <a:r>
                        <a:rPr lang="en-US" sz="1800" spc="-10">
                          <a:effectLst/>
                        </a:rPr>
                        <a:t> </a:t>
                      </a:r>
                      <a:r>
                        <a:rPr lang="en-US" sz="1800">
                          <a:effectLst/>
                        </a:rPr>
                        <a:t>Name:</a:t>
                      </a:r>
                      <a:r>
                        <a:rPr lang="en-US" sz="1800" spc="-10">
                          <a:effectLst/>
                        </a:rPr>
                        <a:t> </a:t>
                      </a:r>
                      <a:r>
                        <a:rPr lang="en-US" sz="1800">
                          <a:effectLst/>
                        </a:rPr>
                        <a:t>Melanoma Classification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92609437"/>
                  </a:ext>
                </a:extLst>
              </a:tr>
              <a:tr h="560019">
                <a:tc gridSpan="2">
                  <a:txBody>
                    <a:bodyPr/>
                    <a:lstStyle/>
                    <a:p>
                      <a:pPr marL="712470" marR="709295" algn="ctr">
                        <a:lnSpc>
                          <a:spcPct val="100000"/>
                        </a:lnSpc>
                        <a:spcBef>
                          <a:spcPts val="65"/>
                        </a:spcBef>
                        <a:spcAft>
                          <a:spcPts val="0"/>
                        </a:spcAft>
                      </a:pPr>
                      <a:r>
                        <a:rPr lang="en-US" sz="1800">
                          <a:effectLst/>
                        </a:rPr>
                        <a:t>Test</a:t>
                      </a:r>
                      <a:r>
                        <a:rPr lang="en-US" sz="1800" spc="-5">
                          <a:effectLst/>
                        </a:rPr>
                        <a:t> </a:t>
                      </a:r>
                      <a:r>
                        <a:rPr lang="en-US" sz="1800">
                          <a:effectLst/>
                        </a:rPr>
                        <a:t>Case</a:t>
                      </a:r>
                      <a:r>
                        <a:rPr lang="en-US" sz="1800" spc="-10">
                          <a:effectLst/>
                        </a:rPr>
                        <a:t> </a:t>
                      </a:r>
                      <a:r>
                        <a:rPr lang="en-US" sz="1800">
                          <a:effectLst/>
                        </a:rPr>
                        <a:t>[2]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535549247"/>
                  </a:ext>
                </a:extLst>
              </a:tr>
              <a:tr h="561366">
                <a:tc>
                  <a:txBody>
                    <a:bodyPr/>
                    <a:lstStyle/>
                    <a:p>
                      <a:pPr marL="67945" marR="0">
                        <a:lnSpc>
                          <a:spcPct val="100000"/>
                        </a:lnSpc>
                        <a:spcBef>
                          <a:spcPts val="65"/>
                        </a:spcBef>
                        <a:spcAft>
                          <a:spcPts val="0"/>
                        </a:spcAft>
                      </a:pPr>
                      <a:r>
                        <a:rPr lang="en-US" sz="1800">
                          <a:effectLst/>
                        </a:rPr>
                        <a:t>Test</a:t>
                      </a:r>
                      <a:r>
                        <a:rPr lang="en-US" sz="1800" spc="-5">
                          <a:effectLst/>
                        </a:rPr>
                        <a:t> </a:t>
                      </a:r>
                      <a:r>
                        <a:rPr lang="en-US" sz="1800">
                          <a:effectLst/>
                        </a:rPr>
                        <a:t>Case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nSpc>
                          <a:spcPct val="100000"/>
                        </a:lnSpc>
                        <a:spcBef>
                          <a:spcPts val="65"/>
                        </a:spcBef>
                        <a:spcAft>
                          <a:spcPts val="0"/>
                        </a:spcAft>
                      </a:pPr>
                      <a:r>
                        <a:rPr lang="en-US" sz="1800">
                          <a:effectLst/>
                        </a:rPr>
                        <a:t>Accuracy</a:t>
                      </a:r>
                      <a:r>
                        <a:rPr lang="en-US" sz="1800" spc="-10">
                          <a:effectLst/>
                        </a:rPr>
                        <a:t> </a:t>
                      </a:r>
                      <a:r>
                        <a:rPr lang="en-US" sz="1800">
                          <a:effectLst/>
                        </a:rPr>
                        <a:t>Score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6843760"/>
                  </a:ext>
                </a:extLst>
              </a:tr>
              <a:tr h="1744675">
                <a:tc>
                  <a:txBody>
                    <a:bodyPr/>
                    <a:lstStyle/>
                    <a:p>
                      <a:pPr marL="67945" marR="0">
                        <a:lnSpc>
                          <a:spcPct val="100000"/>
                        </a:lnSpc>
                        <a:spcBef>
                          <a:spcPts val="65"/>
                        </a:spcBef>
                        <a:spcAft>
                          <a:spcPts val="0"/>
                        </a:spcAft>
                      </a:pPr>
                      <a:r>
                        <a:rPr lang="en-US" sz="1800" dirty="0">
                          <a:effectLst/>
                        </a:rPr>
                        <a:t>Poupous</a:t>
                      </a:r>
                      <a:r>
                        <a:rPr lang="en-US" sz="1800" spc="-10" dirty="0">
                          <a:effectLst/>
                        </a:rPr>
                        <a:t> </a:t>
                      </a:r>
                      <a:r>
                        <a:rPr lang="en-US" sz="1800" dirty="0">
                          <a:effectLst/>
                        </a:rPr>
                        <a:t>of</a:t>
                      </a:r>
                      <a:r>
                        <a:rPr lang="en-US" sz="1800" spc="-5" dirty="0">
                          <a:effectLst/>
                        </a:rPr>
                        <a:t> </a:t>
                      </a:r>
                      <a:r>
                        <a:rPr lang="en-US" sz="1800" dirty="0">
                          <a:effectLst/>
                        </a:rPr>
                        <a:t>test</a:t>
                      </a:r>
                      <a:r>
                        <a:rPr lang="en-US" sz="1800" spc="-5" dirty="0">
                          <a:effectLst/>
                        </a:rPr>
                        <a:t> </a:t>
                      </a:r>
                      <a:r>
                        <a:rPr lang="en-US" sz="1800" dirty="0">
                          <a:effectLst/>
                        </a:rPr>
                        <a:t>case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227330">
                        <a:lnSpc>
                          <a:spcPct val="100000"/>
                        </a:lnSpc>
                        <a:spcBef>
                          <a:spcPts val="65"/>
                        </a:spcBef>
                        <a:spcAft>
                          <a:spcPts val="0"/>
                        </a:spcAft>
                      </a:pPr>
                      <a:r>
                        <a:rPr lang="en-US" sz="1800">
                          <a:effectLst/>
                        </a:rPr>
                        <a:t>Make sure the melanoma database system is accurate.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90602299"/>
                  </a:ext>
                </a:extLst>
              </a:tr>
              <a:tr h="561366">
                <a:tc>
                  <a:txBody>
                    <a:bodyPr/>
                    <a:lstStyle/>
                    <a:p>
                      <a:pPr marL="67945" marR="0">
                        <a:lnSpc>
                          <a:spcPct val="100000"/>
                        </a:lnSpc>
                        <a:spcBef>
                          <a:spcPts val="65"/>
                        </a:spcBef>
                        <a:spcAft>
                          <a:spcPts val="0"/>
                        </a:spcAft>
                      </a:pPr>
                      <a:r>
                        <a:rPr lang="en-US" sz="1800">
                          <a:effectLst/>
                        </a:rPr>
                        <a:t>Input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nSpc>
                          <a:spcPct val="100000"/>
                        </a:lnSpc>
                        <a:spcBef>
                          <a:spcPts val="65"/>
                        </a:spcBef>
                        <a:spcAft>
                          <a:spcPts val="0"/>
                        </a:spcAft>
                      </a:pPr>
                      <a:r>
                        <a:rPr lang="en-US" sz="1800">
                          <a:effectLst/>
                        </a:rPr>
                        <a:t>Database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39584331"/>
                  </a:ext>
                </a:extLst>
              </a:tr>
              <a:tr h="558673">
                <a:tc>
                  <a:txBody>
                    <a:bodyPr/>
                    <a:lstStyle/>
                    <a:p>
                      <a:pPr marL="67945" marR="0">
                        <a:lnSpc>
                          <a:spcPct val="100000"/>
                        </a:lnSpc>
                        <a:spcBef>
                          <a:spcPts val="65"/>
                        </a:spcBef>
                        <a:spcAft>
                          <a:spcPts val="0"/>
                        </a:spcAft>
                      </a:pPr>
                      <a:r>
                        <a:rPr lang="en-US" sz="1800">
                          <a:effectLst/>
                        </a:rPr>
                        <a:t>Expect</a:t>
                      </a:r>
                      <a:r>
                        <a:rPr lang="en-US" sz="1800" spc="-5">
                          <a:effectLst/>
                        </a:rPr>
                        <a:t> </a:t>
                      </a:r>
                      <a:r>
                        <a:rPr lang="en-US" sz="1800">
                          <a:effectLst/>
                        </a:rPr>
                        <a:t>output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nSpc>
                          <a:spcPct val="100000"/>
                        </a:lnSpc>
                        <a:spcBef>
                          <a:spcPts val="65"/>
                        </a:spcBef>
                        <a:spcAft>
                          <a:spcPts val="0"/>
                        </a:spcAft>
                      </a:pPr>
                      <a:r>
                        <a:rPr lang="en-US" sz="1800">
                          <a:effectLst/>
                        </a:rPr>
                        <a:t>percentage</a:t>
                      </a:r>
                      <a:r>
                        <a:rPr lang="en-US" sz="1800" spc="-10">
                          <a:effectLst/>
                        </a:rPr>
                        <a:t> </a:t>
                      </a:r>
                      <a:r>
                        <a:rPr lang="en-US" sz="1800">
                          <a:effectLst/>
                        </a:rPr>
                        <a:t>accuracy</a:t>
                      </a:r>
                      <a:r>
                        <a:rPr lang="en-US" sz="1800" spc="-5">
                          <a:effectLst/>
                        </a:rPr>
                        <a:t> </a:t>
                      </a:r>
                      <a:r>
                        <a:rPr lang="en-US" sz="1800">
                          <a:effectLst/>
                        </a:rPr>
                        <a:t>Score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36589560"/>
                  </a:ext>
                </a:extLst>
              </a:tr>
              <a:tr h="581558">
                <a:tc>
                  <a:txBody>
                    <a:bodyPr/>
                    <a:lstStyle/>
                    <a:p>
                      <a:pPr marL="67945" marR="0">
                        <a:lnSpc>
                          <a:spcPct val="100000"/>
                        </a:lnSpc>
                        <a:spcBef>
                          <a:spcPts val="5"/>
                        </a:spcBef>
                        <a:spcAft>
                          <a:spcPts val="0"/>
                        </a:spcAft>
                      </a:pPr>
                      <a:r>
                        <a:rPr lang="en-US" sz="1800">
                          <a:effectLst/>
                        </a:rPr>
                        <a:t>Test</a:t>
                      </a:r>
                      <a:r>
                        <a:rPr lang="en-US" sz="1800" spc="-10">
                          <a:effectLst/>
                        </a:rPr>
                        <a:t> </a:t>
                      </a:r>
                      <a:r>
                        <a:rPr lang="en-US" sz="1800">
                          <a:effectLst/>
                        </a:rPr>
                        <a:t>result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67945" marR="0">
                        <a:lnSpc>
                          <a:spcPct val="100000"/>
                        </a:lnSpc>
                        <a:spcBef>
                          <a:spcPts val="5"/>
                        </a:spcBef>
                        <a:spcAft>
                          <a:spcPts val="0"/>
                        </a:spcAft>
                      </a:pPr>
                      <a:r>
                        <a:rPr lang="en-US" sz="1800">
                          <a:effectLst/>
                        </a:rPr>
                        <a:t>Accuracy</a:t>
                      </a:r>
                      <a:r>
                        <a:rPr lang="en-US" sz="1800" spc="-5">
                          <a:effectLst/>
                        </a:rPr>
                        <a:t> </a:t>
                      </a:r>
                      <a:r>
                        <a:rPr lang="en-US" sz="1800">
                          <a:effectLst/>
                        </a:rPr>
                        <a:t>score:</a:t>
                      </a:r>
                      <a:r>
                        <a:rPr lang="en-US" sz="1800" spc="295">
                          <a:effectLst/>
                        </a:rPr>
                        <a:t> </a:t>
                      </a:r>
                      <a:r>
                        <a:rPr lang="en-US" sz="1800">
                          <a:effectLst/>
                        </a:rPr>
                        <a:t>0.94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48338085"/>
                  </a:ext>
                </a:extLst>
              </a:tr>
              <a:tr h="784433">
                <a:tc gridSpan="2">
                  <a:txBody>
                    <a:bodyPr/>
                    <a:lstStyle/>
                    <a:p>
                      <a:pPr marL="712470" marR="709295" algn="ctr">
                        <a:lnSpc>
                          <a:spcPct val="100000"/>
                        </a:lnSpc>
                        <a:spcBef>
                          <a:spcPts val="65"/>
                        </a:spcBef>
                        <a:spcAft>
                          <a:spcPts val="0"/>
                        </a:spcAft>
                      </a:pPr>
                      <a:r>
                        <a:rPr lang="en-US" sz="1800" dirty="0">
                          <a:effectLst/>
                        </a:rPr>
                        <a:t>Pre-conditions:</a:t>
                      </a:r>
                      <a:r>
                        <a:rPr lang="en-US" sz="1800" spc="-10" dirty="0">
                          <a:effectLst/>
                        </a:rPr>
                        <a:t> </a:t>
                      </a:r>
                      <a:r>
                        <a:rPr lang="en-US" sz="1800" dirty="0">
                          <a:effectLst/>
                        </a:rPr>
                        <a:t>Knowledge</a:t>
                      </a:r>
                      <a:r>
                        <a:rPr lang="en-US" sz="1800" spc="-15" dirty="0">
                          <a:effectLst/>
                        </a:rPr>
                        <a:t> </a:t>
                      </a:r>
                      <a:r>
                        <a:rPr lang="en-US" sz="1800" dirty="0">
                          <a:effectLst/>
                        </a:rPr>
                        <a:t>of</a:t>
                      </a:r>
                      <a:r>
                        <a:rPr lang="en-US" sz="1800" spc="-5" dirty="0">
                          <a:effectLst/>
                        </a:rPr>
                        <a:t> </a:t>
                      </a:r>
                      <a:r>
                        <a:rPr lang="en-US" sz="1800" dirty="0">
                          <a:effectLst/>
                        </a:rPr>
                        <a:t>Accuracy</a:t>
                      </a:r>
                      <a:r>
                        <a:rPr lang="en-US" sz="1800" spc="-10" dirty="0">
                          <a:effectLst/>
                        </a:rPr>
                        <a:t> </a:t>
                      </a:r>
                      <a:r>
                        <a:rPr lang="en-US" sz="1800" dirty="0">
                          <a:effectLst/>
                        </a:rPr>
                        <a:t>Score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491180707"/>
                  </a:ext>
                </a:extLst>
              </a:tr>
            </a:tbl>
          </a:graphicData>
        </a:graphic>
      </p:graphicFrame>
    </p:spTree>
    <p:extLst>
      <p:ext uri="{BB962C8B-B14F-4D97-AF65-F5344CB8AC3E}">
        <p14:creationId xmlns:p14="http://schemas.microsoft.com/office/powerpoint/2010/main" val="2423278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1063</TotalTime>
  <Words>1269</Words>
  <Application>Microsoft Office PowerPoint</Application>
  <PresentationFormat>Widescreen</PresentationFormat>
  <Paragraphs>224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Bahnschrift Condensed</vt:lpstr>
      <vt:lpstr>Calibri</vt:lpstr>
      <vt:lpstr>Calibri Light</vt:lpstr>
      <vt:lpstr>Open Sans Condensed Light</vt:lpstr>
      <vt:lpstr>Symbol</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مصطفى رفعت عبد الحميد</dc:creator>
  <cp:lastModifiedBy>محمد الكليب</cp:lastModifiedBy>
  <cp:revision>39</cp:revision>
  <dcterms:created xsi:type="dcterms:W3CDTF">2022-10-19T14:19:13Z</dcterms:created>
  <dcterms:modified xsi:type="dcterms:W3CDTF">2023-03-01T19:27:37Z</dcterms:modified>
</cp:coreProperties>
</file>