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9" r:id="rId4"/>
    <p:sldId id="257" r:id="rId5"/>
    <p:sldId id="272" r:id="rId6"/>
    <p:sldId id="275" r:id="rId7"/>
    <p:sldId id="273" r:id="rId8"/>
    <p:sldId id="274" r:id="rId9"/>
    <p:sldId id="258" r:id="rId10"/>
    <p:sldId id="259" r:id="rId11"/>
    <p:sldId id="267" r:id="rId12"/>
    <p:sldId id="265" r:id="rId13"/>
    <p:sldId id="270" r:id="rId14"/>
    <p:sldId id="264" r:id="rId15"/>
    <p:sldId id="276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utthuy ln" initials="Nl" lastIdx="0" clrIdx="0">
    <p:extLst>
      <p:ext uri="{19B8F6BF-5375-455C-9EA6-DF929625EA0E}">
        <p15:presenceInfo xmlns:p15="http://schemas.microsoft.com/office/powerpoint/2012/main" userId="4008059a583eee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B287-CD80-4E69-B63C-ED88B5E3264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ED8-0B3F-4BD1-A9A8-1B74FE9B7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B287-CD80-4E69-B63C-ED88B5E3264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ED8-0B3F-4BD1-A9A8-1B74FE9B7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B287-CD80-4E69-B63C-ED88B5E3264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ED8-0B3F-4BD1-A9A8-1B74FE9B7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B287-CD80-4E69-B63C-ED88B5E3264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ED8-0B3F-4BD1-A9A8-1B74FE9B7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B287-CD80-4E69-B63C-ED88B5E3264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ED8-0B3F-4BD1-A9A8-1B74FE9B7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B287-CD80-4E69-B63C-ED88B5E3264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ED8-0B3F-4BD1-A9A8-1B74FE9B7A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B287-CD80-4E69-B63C-ED88B5E3264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ED8-0B3F-4BD1-A9A8-1B74FE9B7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B287-CD80-4E69-B63C-ED88B5E3264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ED8-0B3F-4BD1-A9A8-1B74FE9B7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B287-CD80-4E69-B63C-ED88B5E3264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ED8-0B3F-4BD1-A9A8-1B74FE9B7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B287-CD80-4E69-B63C-ED88B5E3264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0C2ED8-0B3F-4BD1-A9A8-1B74FE9B7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B287-CD80-4E69-B63C-ED88B5E3264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ED8-0B3F-4BD1-A9A8-1B74FE9B7A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43B287-CD80-4E69-B63C-ED88B5E3264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E0C2ED8-0B3F-4BD1-A9A8-1B74FE9B7A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200" y="609600"/>
            <a:ext cx="8229600" cy="2209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MÁY TRẠNG THÁI HỮU HẠN</a:t>
            </a:r>
          </a:p>
        </p:txBody>
      </p:sp>
      <p:sp>
        <p:nvSpPr>
          <p:cNvPr id="3" name="Up Ribbon 2"/>
          <p:cNvSpPr/>
          <p:nvPr/>
        </p:nvSpPr>
        <p:spPr>
          <a:xfrm>
            <a:off x="2255293" y="3886200"/>
            <a:ext cx="6400800" cy="2286000"/>
          </a:xfrm>
          <a:prstGeom prst="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Nhóm</a:t>
            </a:r>
            <a:r>
              <a:rPr 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10</a:t>
            </a:r>
          </a:p>
          <a:p>
            <a:pPr algn="ctr"/>
            <a:r>
              <a:rPr lang="en-US" sz="2800" dirty="0">
                <a:latin typeface="+mj-lt"/>
              </a:rPr>
              <a:t>-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Nguyễn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Thị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Thư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</a:endParaRPr>
          </a:p>
          <a:p>
            <a:pPr algn="ctr"/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-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Lê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Nhựt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Thủy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17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/>
              <a:t>Nhận</a:t>
            </a:r>
            <a:r>
              <a:rPr lang="en-US" sz="3600" b="1" dirty="0"/>
              <a:t> </a:t>
            </a:r>
            <a:r>
              <a:rPr lang="en-US" sz="3600" b="1" dirty="0" err="1"/>
              <a:t>xét</a:t>
            </a:r>
            <a:endParaRPr lang="en-US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1295400"/>
            <a:ext cx="7924800" cy="41455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>
                <a:latin typeface="+mj-lt"/>
              </a:rPr>
              <a:t>Tại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mỗi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thời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điểm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máy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chỉ</a:t>
            </a:r>
            <a:r>
              <a:rPr lang="en-US" sz="2800" dirty="0">
                <a:latin typeface="+mj-lt"/>
              </a:rPr>
              <a:t> ở 1 </a:t>
            </a:r>
            <a:r>
              <a:rPr lang="en-US" sz="2800" dirty="0" err="1">
                <a:latin typeface="+mj-lt"/>
              </a:rPr>
              <a:t>trạng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thái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duy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nhất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>
                <a:latin typeface="+mj-lt"/>
              </a:rPr>
              <a:t>Tại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mỗi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trạng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thái,chỉ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chuyển</a:t>
            </a:r>
            <a:r>
              <a:rPr lang="en-US" sz="2800" dirty="0">
                <a:latin typeface="+mj-lt"/>
              </a:rPr>
              <a:t> qua </a:t>
            </a:r>
            <a:r>
              <a:rPr lang="en-US" sz="2800" dirty="0" err="1">
                <a:latin typeface="+mj-lt"/>
              </a:rPr>
              <a:t>những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trạng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thái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được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phép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>
                <a:latin typeface="+mj-lt"/>
              </a:rPr>
              <a:t>Từ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trạng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thái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hiện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tại,có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biết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được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những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trạng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thái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kế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tiếp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máy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chuyển</a:t>
            </a:r>
            <a:r>
              <a:rPr lang="en-US" sz="2800" dirty="0">
                <a:latin typeface="+mj-lt"/>
              </a:rPr>
              <a:t> qua</a:t>
            </a:r>
          </a:p>
          <a:p>
            <a:r>
              <a:rPr 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20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7400" y="5907746"/>
            <a:ext cx="5486400" cy="6454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MÔ TẢ TRẠNG THÁI CỦA MÁY ATM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F851A-F5EF-414A-A4E5-58D2FF3D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1"/>
            <a:ext cx="731520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7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853440"/>
          </a:xfrm>
        </p:spPr>
        <p:txBody>
          <a:bodyPr/>
          <a:lstStyle/>
          <a:p>
            <a:r>
              <a:rPr lang="en-US" sz="3200" b="1" dirty="0"/>
              <a:t>NHẬN XÉT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1447800"/>
            <a:ext cx="7749540" cy="3886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itchFamily="49" charset="0"/>
              <a:buChar char="o"/>
            </a:pPr>
            <a:endParaRPr lang="en-US" sz="2800" dirty="0">
              <a:latin typeface="+mj-lt"/>
              <a:cs typeface="Calibri" pitchFamily="34" charset="0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en-US" sz="2800" dirty="0">
              <a:latin typeface="+mj-lt"/>
              <a:cs typeface="Calibri" pitchFamily="34" charset="0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vi-VN" sz="2800" dirty="0">
                <a:latin typeface="+mj-lt"/>
                <a:cs typeface="Calibri" pitchFamily="34" charset="0"/>
              </a:rPr>
              <a:t>mô tả </a:t>
            </a:r>
            <a:r>
              <a:rPr lang="en-US" sz="2800" dirty="0">
                <a:latin typeface="+mj-lt"/>
                <a:cs typeface="Calibri" pitchFamily="34" charset="0"/>
              </a:rPr>
              <a:t>đ</a:t>
            </a:r>
            <a:r>
              <a:rPr lang="vi-VN" sz="2800" dirty="0">
                <a:latin typeface="+mj-lt"/>
                <a:cs typeface="Calibri" pitchFamily="34" charset="0"/>
              </a:rPr>
              <a:t>ược hoạt </a:t>
            </a:r>
            <a:r>
              <a:rPr lang="en-US" sz="2800" dirty="0">
                <a:latin typeface="+mj-lt"/>
                <a:cs typeface="Calibri" pitchFamily="34" charset="0"/>
              </a:rPr>
              <a:t>đ</a:t>
            </a:r>
            <a:r>
              <a:rPr lang="vi-VN" sz="2800" dirty="0">
                <a:latin typeface="+mj-lt"/>
                <a:cs typeface="Calibri" pitchFamily="34" charset="0"/>
              </a:rPr>
              <a:t>ộng của hệ thống</a:t>
            </a:r>
            <a:r>
              <a:rPr lang="en-US" sz="2800" dirty="0">
                <a:latin typeface="+mj-lt"/>
                <a:cs typeface="Calibri" pitchFamily="34" charset="0"/>
              </a:rPr>
              <a:t> </a:t>
            </a:r>
            <a:r>
              <a:rPr lang="en-US" sz="2800" dirty="0" err="1">
                <a:latin typeface="+mj-lt"/>
                <a:cs typeface="Calibri" pitchFamily="34" charset="0"/>
              </a:rPr>
              <a:t>một</a:t>
            </a:r>
            <a:r>
              <a:rPr lang="en-US" sz="2800" dirty="0">
                <a:latin typeface="+mj-lt"/>
                <a:cs typeface="Calibri" pitchFamily="34" charset="0"/>
              </a:rPr>
              <a:t> </a:t>
            </a:r>
            <a:r>
              <a:rPr lang="en-US" sz="2800" dirty="0" err="1">
                <a:latin typeface="+mj-lt"/>
                <a:cs typeface="Calibri" pitchFamily="34" charset="0"/>
              </a:rPr>
              <a:t>cách</a:t>
            </a:r>
            <a:r>
              <a:rPr lang="en-US" sz="2800" dirty="0">
                <a:latin typeface="+mj-lt"/>
                <a:cs typeface="Calibri" pitchFamily="34" charset="0"/>
              </a:rPr>
              <a:t> </a:t>
            </a:r>
            <a:r>
              <a:rPr lang="en-US" sz="2800" dirty="0" err="1">
                <a:latin typeface="+mj-lt"/>
                <a:cs typeface="Calibri" pitchFamily="34" charset="0"/>
              </a:rPr>
              <a:t>dễ</a:t>
            </a:r>
            <a:r>
              <a:rPr lang="en-US" sz="2800" dirty="0">
                <a:latin typeface="+mj-lt"/>
                <a:cs typeface="Calibri" pitchFamily="34" charset="0"/>
              </a:rPr>
              <a:t> </a:t>
            </a:r>
            <a:r>
              <a:rPr lang="en-US" sz="2800" dirty="0" err="1">
                <a:latin typeface="+mj-lt"/>
                <a:cs typeface="Calibri" pitchFamily="34" charset="0"/>
              </a:rPr>
              <a:t>hiểu</a:t>
            </a:r>
            <a:r>
              <a:rPr lang="en-US" sz="2800" dirty="0">
                <a:latin typeface="+mj-lt"/>
                <a:cs typeface="Calibri" pitchFamily="34" charset="0"/>
              </a:rPr>
              <a:t>, </a:t>
            </a:r>
            <a:r>
              <a:rPr lang="en-US" sz="2800" dirty="0" err="1">
                <a:latin typeface="+mj-lt"/>
                <a:cs typeface="Calibri" pitchFamily="34" charset="0"/>
              </a:rPr>
              <a:t>rõ</a:t>
            </a:r>
            <a:r>
              <a:rPr lang="en-US" sz="2800" dirty="0">
                <a:latin typeface="+mj-lt"/>
                <a:cs typeface="Calibri" pitchFamily="34" charset="0"/>
              </a:rPr>
              <a:t> rang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sz="2800" dirty="0">
              <a:latin typeface="+mj-lt"/>
              <a:cs typeface="Calibri" pitchFamily="34" charset="0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vi-VN" sz="2800" dirty="0">
                <a:latin typeface="+mj-lt"/>
                <a:cs typeface="Calibri" pitchFamily="34" charset="0"/>
              </a:rPr>
              <a:t>số trạng thái </a:t>
            </a:r>
            <a:r>
              <a:rPr lang="en-US" sz="2800" dirty="0" err="1">
                <a:latin typeface="+mj-lt"/>
                <a:cs typeface="Calibri" pitchFamily="34" charset="0"/>
              </a:rPr>
              <a:t>lớn</a:t>
            </a:r>
            <a:endParaRPr lang="en-US" sz="2800" dirty="0">
              <a:latin typeface="+mj-lt"/>
              <a:cs typeface="Calibri" pitchFamily="34" charset="0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en-US" sz="2800" dirty="0">
              <a:latin typeface="+mj-lt"/>
              <a:cs typeface="Calibri" pitchFamily="34" charset="0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vi-VN" sz="2800" dirty="0">
                <a:latin typeface="+mj-lt"/>
                <a:cs typeface="Calibri" pitchFamily="34" charset="0"/>
              </a:rPr>
              <a:t>biểu diễn hệ thống phức tạp</a:t>
            </a:r>
            <a:endParaRPr lang="en-US" sz="2800" dirty="0">
              <a:latin typeface="+mj-lt"/>
              <a:cs typeface="Calibri" pitchFamily="34" charset="0"/>
            </a:endParaRPr>
          </a:p>
          <a:p>
            <a:br>
              <a:rPr lang="vi-VN" dirty="0">
                <a:latin typeface="Calibri" pitchFamily="34" charset="0"/>
                <a:cs typeface="Calibri" pitchFamily="34" charset="0"/>
              </a:rPr>
            </a:br>
            <a:r>
              <a:rPr lang="vi-VN" dirty="0">
                <a:latin typeface="Calibri" pitchFamily="34" charset="0"/>
                <a:cs typeface="Calibri" pitchFamily="34" charset="0"/>
              </a:rPr>
              <a:t> </a:t>
            </a:r>
            <a:br>
              <a:rPr lang="vi-VN" dirty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79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/>
              <a:t>Ư</a:t>
            </a:r>
            <a:r>
              <a:rPr lang="en-US" sz="3200" b="1" dirty="0"/>
              <a:t>u </a:t>
            </a:r>
            <a:r>
              <a:rPr lang="en-US" sz="3200" b="1" dirty="0" err="1"/>
              <a:t>điểm,khuyết</a:t>
            </a:r>
            <a:r>
              <a:rPr lang="en-US" sz="3200" b="1" dirty="0"/>
              <a:t> </a:t>
            </a:r>
            <a:r>
              <a:rPr lang="en-US" sz="3200" b="1" dirty="0" err="1"/>
              <a:t>điểm</a:t>
            </a:r>
            <a:endParaRPr lang="en-US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817728" y="1049740"/>
            <a:ext cx="3830472" cy="4665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ƯU ĐIỂM</a:t>
            </a:r>
          </a:p>
          <a:p>
            <a:r>
              <a:rPr lang="en-US" dirty="0"/>
              <a:t>-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.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tại,có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qua.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1049740"/>
            <a:ext cx="3886200" cy="518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KHUYẾT ĐIỂM</a:t>
            </a:r>
          </a:p>
          <a:p>
            <a:r>
              <a:rPr lang="en-US" sz="2400" dirty="0"/>
              <a:t>-</a:t>
            </a:r>
            <a:r>
              <a:rPr lang="en-US" sz="2400" dirty="0">
                <a:cs typeface="Calibri" pitchFamily="34" charset="0"/>
              </a:rPr>
              <a:t>H</a:t>
            </a:r>
            <a:r>
              <a:rPr lang="vi-VN" sz="2400" dirty="0">
                <a:cs typeface="Calibri" pitchFamily="34" charset="0"/>
              </a:rPr>
              <a:t>ạn chế khi </a:t>
            </a:r>
            <a:r>
              <a:rPr lang="en-US" sz="2400" dirty="0">
                <a:cs typeface="Calibri" pitchFamily="34" charset="0"/>
              </a:rPr>
              <a:t>đ</a:t>
            </a:r>
            <a:r>
              <a:rPr lang="vi-VN" sz="2400" dirty="0">
                <a:cs typeface="Calibri" pitchFamily="34" charset="0"/>
              </a:rPr>
              <a:t>ặc tả những hệ thống không</a:t>
            </a:r>
            <a:r>
              <a:rPr lang="en-US" sz="2400" dirty="0">
                <a:cs typeface="Calibri" pitchFamily="34" charset="0"/>
              </a:rPr>
              <a:t> đ</a:t>
            </a:r>
            <a:r>
              <a:rPr lang="vi-VN" sz="2400" dirty="0">
                <a:cs typeface="Calibri" pitchFamily="34" charset="0"/>
              </a:rPr>
              <a:t>ồng bộ</a:t>
            </a:r>
            <a:endParaRPr lang="en-US" sz="2400" dirty="0">
              <a:cs typeface="Calibri" pitchFamily="34" charset="0"/>
            </a:endParaRPr>
          </a:p>
          <a:p>
            <a:r>
              <a:rPr lang="en-US" sz="2400" dirty="0">
                <a:cs typeface="Calibri" pitchFamily="34" charset="0"/>
              </a:rPr>
              <a:t>     + C</a:t>
            </a:r>
            <a:r>
              <a:rPr lang="vi-VN" sz="2400" dirty="0">
                <a:cs typeface="Calibri" pitchFamily="34" charset="0"/>
              </a:rPr>
              <a:t>ác thành phần của hệ thống hoạt </a:t>
            </a:r>
            <a:r>
              <a:rPr lang="en-US" sz="2400" dirty="0">
                <a:cs typeface="Calibri" pitchFamily="34" charset="0"/>
              </a:rPr>
              <a:t>đ</a:t>
            </a:r>
            <a:r>
              <a:rPr lang="vi-VN" sz="2400" dirty="0">
                <a:cs typeface="Calibri" pitchFamily="34" charset="0"/>
              </a:rPr>
              <a:t>ộng song</a:t>
            </a:r>
            <a:br>
              <a:rPr lang="vi-VN" sz="2400" dirty="0">
                <a:cs typeface="Calibri" pitchFamily="34" charset="0"/>
              </a:rPr>
            </a:br>
            <a:r>
              <a:rPr lang="vi-VN" sz="2400" dirty="0">
                <a:cs typeface="Calibri" pitchFamily="34" charset="0"/>
              </a:rPr>
              <a:t>song hoặc cạ</a:t>
            </a:r>
            <a:r>
              <a:rPr lang="en-US" sz="2400" dirty="0" err="1">
                <a:cs typeface="Calibri" pitchFamily="34" charset="0"/>
              </a:rPr>
              <a:t>nh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tranh</a:t>
            </a:r>
            <a:endParaRPr lang="en-US" sz="2400" dirty="0">
              <a:cs typeface="Calibri" pitchFamily="34" charset="0"/>
            </a:endParaRPr>
          </a:p>
          <a:p>
            <a:r>
              <a:rPr lang="en-US" sz="2400" dirty="0">
                <a:cs typeface="Calibri" pitchFamily="34" charset="0"/>
              </a:rPr>
              <a:t>-</a:t>
            </a:r>
            <a:r>
              <a:rPr lang="en-US" sz="2400" dirty="0" err="1">
                <a:cs typeface="Calibri" pitchFamily="34" charset="0"/>
              </a:rPr>
              <a:t>Chỉ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sử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dụng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cho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hoạt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động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có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thể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phân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tách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thành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các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trạng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thái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riêng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biệt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và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các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điều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kiện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và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chuyển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tiếp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rõ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ràng</a:t>
            </a:r>
            <a:r>
              <a:rPr lang="en-US" sz="2400" dirty="0">
                <a:cs typeface="Calibri" pitchFamily="34" charset="0"/>
              </a:rPr>
              <a:t>, </a:t>
            </a:r>
            <a:r>
              <a:rPr lang="en-US" sz="2400" dirty="0" err="1">
                <a:cs typeface="Calibri" pitchFamily="34" charset="0"/>
              </a:rPr>
              <a:t>xác</a:t>
            </a:r>
            <a:r>
              <a:rPr lang="en-US" sz="2400" dirty="0">
                <a:cs typeface="Calibri" pitchFamily="34" charset="0"/>
              </a:rPr>
              <a:t> </a:t>
            </a:r>
            <a:r>
              <a:rPr lang="en-US" sz="2400" dirty="0" err="1">
                <a:cs typeface="Calibri" pitchFamily="34" charset="0"/>
              </a:rPr>
              <a:t>định</a:t>
            </a:r>
            <a:br>
              <a:rPr lang="vi-VN" sz="2400" dirty="0">
                <a:cs typeface="Calibri" pitchFamily="34" charset="0"/>
              </a:rPr>
            </a:br>
            <a:br>
              <a:rPr lang="vi-VN" sz="2400" dirty="0">
                <a:cs typeface="Calibri" pitchFamily="34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7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Ứng</a:t>
            </a:r>
            <a:r>
              <a:rPr lang="en-US" sz="3200" b="1" dirty="0"/>
              <a:t> </a:t>
            </a:r>
            <a:r>
              <a:rPr lang="en-US" sz="3200" b="1" dirty="0" err="1"/>
              <a:t>dụng</a:t>
            </a:r>
            <a:r>
              <a:rPr lang="en-US" sz="3200" b="1" dirty="0"/>
              <a:t> </a:t>
            </a:r>
            <a:r>
              <a:rPr lang="en-US" sz="3200" b="1" dirty="0" err="1"/>
              <a:t>của</a:t>
            </a:r>
            <a:r>
              <a:rPr lang="en-US" sz="3200" b="1" dirty="0"/>
              <a:t> FSM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vi-VN" sz="2800" b="0" dirty="0"/>
              <a:t>FSM mô tả các trạng thái, sự kiện và quá trình</a:t>
            </a:r>
            <a:endParaRPr lang="en-US" sz="2800" b="0" dirty="0"/>
          </a:p>
          <a:p>
            <a:pPr fontAlgn="base"/>
            <a:r>
              <a:rPr lang="vi-VN" sz="2800" b="0" dirty="0"/>
              <a:t>chuyển đổi giữa các trạng thái, nên FSM có thể</a:t>
            </a:r>
            <a:endParaRPr lang="en-US" sz="2800" b="0" dirty="0"/>
          </a:p>
          <a:p>
            <a:pPr fontAlgn="base"/>
            <a:r>
              <a:rPr lang="vi-VN" sz="2800" b="0" dirty="0"/>
              <a:t>được sử dụng để quản lý trạng thái của object, hoặc</a:t>
            </a:r>
            <a:endParaRPr lang="en-US" sz="2800" b="0" dirty="0"/>
          </a:p>
          <a:p>
            <a:pPr fontAlgn="base"/>
            <a:r>
              <a:rPr lang="vi-VN" sz="2800" b="0" dirty="0"/>
              <a:t>workflow</a:t>
            </a:r>
            <a:r>
              <a:rPr lang="en-US" sz="2800" b="0" dirty="0"/>
              <a:t>(</a:t>
            </a:r>
            <a:r>
              <a:rPr lang="en-US" sz="2800" b="0" dirty="0" err="1"/>
              <a:t>xử</a:t>
            </a:r>
            <a:r>
              <a:rPr lang="en-US" sz="2800" b="0" dirty="0"/>
              <a:t> </a:t>
            </a:r>
            <a:r>
              <a:rPr lang="en-US" sz="2800" b="0" dirty="0" err="1"/>
              <a:t>lí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việc</a:t>
            </a:r>
            <a:r>
              <a:rPr lang="en-US" sz="2800" b="0" dirty="0"/>
              <a:t> </a:t>
            </a:r>
            <a:r>
              <a:rPr lang="en-US" sz="2800" b="0" dirty="0" err="1"/>
              <a:t>theo</a:t>
            </a:r>
            <a:r>
              <a:rPr lang="en-US" sz="2800" b="0" dirty="0"/>
              <a:t> </a:t>
            </a:r>
            <a:r>
              <a:rPr lang="en-US" sz="2800" b="0" dirty="0" err="1"/>
              <a:t>đúng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tự</a:t>
            </a:r>
            <a:r>
              <a:rPr lang="en-US" sz="2800" b="0" dirty="0"/>
              <a:t>, </a:t>
            </a:r>
            <a:r>
              <a:rPr lang="en-US" sz="2800" b="0" dirty="0" err="1"/>
              <a:t>các</a:t>
            </a:r>
            <a:endParaRPr lang="en-US" sz="2800" b="0" dirty="0"/>
          </a:p>
          <a:p>
            <a:pPr fontAlgn="base"/>
            <a:r>
              <a:rPr lang="en-US" sz="2800" b="0" dirty="0" err="1"/>
              <a:t>quy</a:t>
            </a:r>
            <a:r>
              <a:rPr lang="en-US" sz="2800" b="0" dirty="0"/>
              <a:t> </a:t>
            </a:r>
            <a:r>
              <a:rPr lang="en-US" sz="2800" b="0" dirty="0" err="1"/>
              <a:t>luật</a:t>
            </a:r>
            <a:r>
              <a:rPr lang="en-US" sz="2800" b="0" dirty="0"/>
              <a:t>,…</a:t>
            </a:r>
            <a:r>
              <a:rPr lang="vi-VN" sz="2800" b="0" dirty="0"/>
              <a:t>.</a:t>
            </a:r>
            <a:r>
              <a:rPr lang="en-US" sz="2800" b="0" dirty="0"/>
              <a:t>)</a:t>
            </a:r>
            <a:endParaRPr lang="vi-VN" sz="2800" b="0" dirty="0"/>
          </a:p>
          <a:p>
            <a:pPr fontAlgn="base"/>
            <a:r>
              <a:rPr lang="vi-VN" sz="2800" b="0" dirty="0"/>
              <a:t>Ví dụ: Quản lý trạng thái đơn hàng, quản lý trạng thái</a:t>
            </a:r>
            <a:endParaRPr lang="en-US" sz="2800" b="0" dirty="0"/>
          </a:p>
          <a:p>
            <a:pPr fontAlgn="base"/>
            <a:r>
              <a:rPr lang="vi-VN" sz="2800" b="0" dirty="0"/>
              <a:t>của ticket, quản lý trạng thái của nhân vật trong game,</a:t>
            </a:r>
            <a:endParaRPr lang="en-US" sz="2800" b="0" dirty="0"/>
          </a:p>
          <a:p>
            <a:pPr fontAlgn="base"/>
            <a:r>
              <a:rPr lang="vi-VN" sz="2800" b="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9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0" r="12452"/>
          <a:stretch/>
        </p:blipFill>
        <p:spPr bwMode="auto">
          <a:xfrm>
            <a:off x="381000" y="208129"/>
            <a:ext cx="63246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Káº¿t quáº£ hÃ¬nh áº£nh cho example FSM's in lif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1" r="21873"/>
          <a:stretch/>
        </p:blipFill>
        <p:spPr bwMode="auto">
          <a:xfrm>
            <a:off x="6705600" y="3164006"/>
            <a:ext cx="2197290" cy="329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1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E52DAE-E99A-4838-9223-2A1E0C88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86" y="152400"/>
            <a:ext cx="9144000" cy="46696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B4D71D-A492-4A1E-871C-C5A5A7836272}"/>
              </a:ext>
            </a:extLst>
          </p:cNvPr>
          <p:cNvSpPr/>
          <p:nvPr/>
        </p:nvSpPr>
        <p:spPr>
          <a:xfrm>
            <a:off x="658516" y="2743200"/>
            <a:ext cx="782696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for your listening!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571272-1030-4FF8-ADA4-41EBE658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2746"/>
            <a:ext cx="9144000" cy="196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0" dirty="0" err="1"/>
              <a:t>Lịch</a:t>
            </a:r>
            <a:r>
              <a:rPr lang="en-US" sz="3200" b="0" dirty="0"/>
              <a:t> </a:t>
            </a:r>
            <a:r>
              <a:rPr lang="en-US" sz="3200" b="0" dirty="0" err="1"/>
              <a:t>sử</a:t>
            </a:r>
            <a:r>
              <a:rPr lang="en-US" sz="3200" b="0" dirty="0"/>
              <a:t> </a:t>
            </a:r>
            <a:r>
              <a:rPr lang="en-US" sz="3200" b="0" dirty="0" err="1"/>
              <a:t>hình</a:t>
            </a:r>
            <a:r>
              <a:rPr lang="en-US" sz="3200" b="0" dirty="0"/>
              <a:t> </a:t>
            </a:r>
            <a:r>
              <a:rPr lang="en-US" sz="3200" b="0" dirty="0" err="1"/>
              <a:t>thành</a:t>
            </a:r>
            <a:endParaRPr lang="en-US" sz="3200" b="0" dirty="0"/>
          </a:p>
          <a:p>
            <a:pPr>
              <a:buFont typeface="Arial" pitchFamily="34" charset="0"/>
              <a:buChar char="•"/>
            </a:pPr>
            <a:r>
              <a:rPr lang="en-US" sz="3200" b="0" dirty="0" err="1"/>
              <a:t>Đặc</a:t>
            </a:r>
            <a:r>
              <a:rPr lang="en-US" sz="3200" b="0" dirty="0"/>
              <a:t> </a:t>
            </a:r>
            <a:r>
              <a:rPr lang="en-US" sz="3200" b="0" dirty="0" err="1"/>
              <a:t>điểm</a:t>
            </a:r>
            <a:endParaRPr lang="en-US" sz="3200" b="0" dirty="0"/>
          </a:p>
          <a:p>
            <a:pPr>
              <a:buFont typeface="Arial" pitchFamily="34" charset="0"/>
              <a:buChar char="•"/>
            </a:pPr>
            <a:r>
              <a:rPr lang="en-US" sz="3200" b="0" dirty="0" err="1"/>
              <a:t>Phân</a:t>
            </a:r>
            <a:r>
              <a:rPr lang="en-US" sz="3200" b="0" dirty="0"/>
              <a:t> </a:t>
            </a:r>
            <a:r>
              <a:rPr lang="en-US" sz="3200" b="0" dirty="0" err="1"/>
              <a:t>loại</a:t>
            </a:r>
            <a:endParaRPr lang="en-US" sz="3200" b="0" dirty="0"/>
          </a:p>
          <a:p>
            <a:pPr>
              <a:buFont typeface="Arial" pitchFamily="34" charset="0"/>
              <a:buChar char="•"/>
            </a:pPr>
            <a:r>
              <a:rPr lang="en-US" sz="3200" b="0" dirty="0" err="1"/>
              <a:t>Ví</a:t>
            </a:r>
            <a:r>
              <a:rPr lang="en-US" sz="3200" b="0" dirty="0"/>
              <a:t> </a:t>
            </a:r>
            <a:r>
              <a:rPr lang="en-US" sz="3200" b="0" dirty="0" err="1"/>
              <a:t>dụ</a:t>
            </a:r>
            <a:endParaRPr lang="en-US" sz="3200" b="0" dirty="0"/>
          </a:p>
          <a:p>
            <a:pPr>
              <a:buFont typeface="Arial" pitchFamily="34" charset="0"/>
              <a:buChar char="•"/>
            </a:pPr>
            <a:r>
              <a:rPr lang="en-US" sz="3200" b="0" dirty="0" err="1"/>
              <a:t>Ưu</a:t>
            </a:r>
            <a:r>
              <a:rPr lang="en-US" sz="3200" b="0" dirty="0"/>
              <a:t> </a:t>
            </a:r>
            <a:r>
              <a:rPr lang="en-US" sz="3200" b="0" dirty="0" err="1"/>
              <a:t>điểm</a:t>
            </a:r>
            <a:r>
              <a:rPr lang="en-US" sz="3200" b="0" dirty="0"/>
              <a:t> ,</a:t>
            </a:r>
            <a:r>
              <a:rPr lang="en-US" sz="3200" b="0" dirty="0" err="1"/>
              <a:t>khuyết</a:t>
            </a:r>
            <a:r>
              <a:rPr lang="en-US" sz="3200" b="0" dirty="0"/>
              <a:t> </a:t>
            </a:r>
            <a:r>
              <a:rPr lang="en-US" sz="3200" b="0" dirty="0" err="1"/>
              <a:t>điểm</a:t>
            </a:r>
            <a:endParaRPr lang="en-US" sz="3200" b="0" dirty="0"/>
          </a:p>
          <a:p>
            <a:pPr>
              <a:buFont typeface="Arial" pitchFamily="34" charset="0"/>
              <a:buChar char="•"/>
            </a:pPr>
            <a:r>
              <a:rPr lang="en-US" sz="3200" b="0" dirty="0" err="1"/>
              <a:t>Ứng</a:t>
            </a:r>
            <a:r>
              <a:rPr lang="en-US" sz="3200" b="0" dirty="0"/>
              <a:t> </a:t>
            </a:r>
            <a:r>
              <a:rPr lang="en-US" sz="3200" b="0" dirty="0" err="1"/>
              <a:t>dụng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5365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520940" cy="548640"/>
          </a:xfrm>
        </p:spPr>
        <p:txBody>
          <a:bodyPr/>
          <a:lstStyle/>
          <a:p>
            <a:r>
              <a:rPr lang="en-US" sz="3600" b="1" dirty="0"/>
              <a:t>LỊCH SỬ HÌNH THÀNH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4953000" cy="4114800"/>
          </a:xfrm>
        </p:spPr>
        <p:txBody>
          <a:bodyPr>
            <a:normAutofit fontScale="92500" lnSpcReduction="20000"/>
          </a:bodyPr>
          <a:lstStyle/>
          <a:p>
            <a:r>
              <a:rPr lang="vi-VN" sz="2200" b="0" dirty="0">
                <a:latin typeface="+mj-lt"/>
              </a:rPr>
              <a:t>Warren McCulloch và Walter Pitts, hai</a:t>
            </a:r>
            <a:endParaRPr lang="en-US" sz="2200" b="0" dirty="0">
              <a:latin typeface="+mj-lt"/>
            </a:endParaRPr>
          </a:p>
          <a:p>
            <a:r>
              <a:rPr lang="vi-VN" sz="2200" b="0" dirty="0">
                <a:latin typeface="+mj-lt"/>
              </a:rPr>
              <a:t>nhà sinh lý thần kinh, là người đầu</a:t>
            </a:r>
            <a:endParaRPr lang="en-US" sz="2200" b="0" dirty="0">
              <a:latin typeface="+mj-lt"/>
            </a:endParaRPr>
          </a:p>
          <a:p>
            <a:r>
              <a:rPr lang="vi-VN" sz="2200" b="0" dirty="0">
                <a:latin typeface="+mj-lt"/>
              </a:rPr>
              <a:t>tiên trình bày một mô tả về </a:t>
            </a:r>
            <a:r>
              <a:rPr lang="en-US" sz="2200" b="0" dirty="0">
                <a:latin typeface="+mj-lt"/>
              </a:rPr>
              <a:t>finite state</a:t>
            </a:r>
          </a:p>
          <a:p>
            <a:r>
              <a:rPr lang="en-US" sz="2200" b="0" dirty="0">
                <a:latin typeface="+mj-lt"/>
              </a:rPr>
              <a:t>machines </a:t>
            </a:r>
            <a:r>
              <a:rPr lang="vi-VN" sz="2200" b="0" dirty="0">
                <a:latin typeface="+mj-lt"/>
              </a:rPr>
              <a:t>vào năm 1943</a:t>
            </a:r>
            <a:r>
              <a:rPr lang="en-US" sz="2200" b="0" dirty="0">
                <a:latin typeface="+mj-lt"/>
              </a:rPr>
              <a:t>.</a:t>
            </a:r>
            <a:r>
              <a:rPr lang="vi-VN" sz="2200" b="0" dirty="0">
                <a:latin typeface="+mj-lt"/>
              </a:rPr>
              <a:t>Sau đó, hai</a:t>
            </a:r>
            <a:endParaRPr lang="en-US" sz="2200" b="0" dirty="0">
              <a:latin typeface="+mj-lt"/>
            </a:endParaRPr>
          </a:p>
          <a:p>
            <a:r>
              <a:rPr lang="vi-VN" sz="2200" b="0" dirty="0">
                <a:latin typeface="+mj-lt"/>
              </a:rPr>
              <a:t>nhà khoa học máy tính, GH Mealy và</a:t>
            </a:r>
            <a:endParaRPr lang="en-US" sz="2200" b="0" dirty="0">
              <a:latin typeface="+mj-lt"/>
            </a:endParaRPr>
          </a:p>
          <a:p>
            <a:r>
              <a:rPr lang="vi-VN" sz="2200" b="0" dirty="0">
                <a:latin typeface="+mj-lt"/>
              </a:rPr>
              <a:t>EF Moore, tổng quát lý thuyết cho các</a:t>
            </a:r>
            <a:endParaRPr lang="en-US" sz="2200" b="0" dirty="0">
              <a:latin typeface="+mj-lt"/>
            </a:endParaRPr>
          </a:p>
          <a:p>
            <a:r>
              <a:rPr lang="vi-VN" sz="2200" b="0" dirty="0">
                <a:latin typeface="+mj-lt"/>
              </a:rPr>
              <a:t>máy mạnh hơn nhiều trong các bài</a:t>
            </a:r>
            <a:endParaRPr lang="en-US" sz="2200" b="0" dirty="0">
              <a:latin typeface="+mj-lt"/>
            </a:endParaRPr>
          </a:p>
          <a:p>
            <a:r>
              <a:rPr lang="vi-VN" sz="2200" b="0" dirty="0">
                <a:latin typeface="+mj-lt"/>
              </a:rPr>
              <a:t>báo riêng biệt, được xuất bản năm</a:t>
            </a:r>
            <a:endParaRPr lang="en-US" sz="2200" b="0" dirty="0">
              <a:latin typeface="+mj-lt"/>
            </a:endParaRPr>
          </a:p>
          <a:p>
            <a:r>
              <a:rPr lang="vi-VN" sz="2200" b="0" dirty="0">
                <a:latin typeface="+mj-lt"/>
              </a:rPr>
              <a:t>1955-56. Các máy hữu hạn, máy</a:t>
            </a:r>
            <a:endParaRPr lang="en-US" sz="2200" b="0" dirty="0">
              <a:latin typeface="+mj-lt"/>
            </a:endParaRPr>
          </a:p>
          <a:p>
            <a:r>
              <a:rPr lang="vi-VN" sz="2200" b="0" dirty="0">
                <a:latin typeface="+mj-lt"/>
              </a:rPr>
              <a:t>Mealy và máy Moore, </a:t>
            </a:r>
            <a:r>
              <a:rPr lang="en-US" sz="2200" b="0" dirty="0" err="1">
                <a:latin typeface="+mj-lt"/>
              </a:rPr>
              <a:t>được</a:t>
            </a:r>
            <a:r>
              <a:rPr lang="en-US" sz="2200" b="0" dirty="0">
                <a:latin typeface="+mj-lt"/>
              </a:rPr>
              <a:t> </a:t>
            </a:r>
            <a:r>
              <a:rPr lang="en-US" sz="2200" b="0" dirty="0" err="1">
                <a:latin typeface="+mj-lt"/>
              </a:rPr>
              <a:t>lấy</a:t>
            </a:r>
            <a:r>
              <a:rPr lang="en-US" sz="2200" b="0" dirty="0">
                <a:latin typeface="+mj-lt"/>
              </a:rPr>
              <a:t> </a:t>
            </a:r>
            <a:r>
              <a:rPr lang="en-US" sz="2200" b="0" dirty="0" err="1">
                <a:latin typeface="+mj-lt"/>
              </a:rPr>
              <a:t>tên</a:t>
            </a:r>
            <a:endParaRPr lang="en-US" sz="2200" b="0" dirty="0">
              <a:latin typeface="+mj-lt"/>
            </a:endParaRPr>
          </a:p>
          <a:p>
            <a:r>
              <a:rPr lang="en-US" sz="2200" b="0" dirty="0" err="1">
                <a:latin typeface="+mj-lt"/>
              </a:rPr>
              <a:t>theo</a:t>
            </a:r>
            <a:r>
              <a:rPr lang="en-US" sz="2200" b="0" dirty="0">
                <a:latin typeface="+mj-lt"/>
              </a:rPr>
              <a:t> </a:t>
            </a:r>
            <a:r>
              <a:rPr lang="en-US" sz="2200" b="0" dirty="0" err="1">
                <a:latin typeface="+mj-lt"/>
              </a:rPr>
              <a:t>tên</a:t>
            </a:r>
            <a:r>
              <a:rPr lang="en-US" sz="2200" b="0" dirty="0">
                <a:latin typeface="+mj-lt"/>
              </a:rPr>
              <a:t> </a:t>
            </a:r>
            <a:r>
              <a:rPr lang="en-US" sz="2200" b="0" dirty="0" err="1">
                <a:latin typeface="+mj-lt"/>
              </a:rPr>
              <a:t>của</a:t>
            </a:r>
            <a:r>
              <a:rPr lang="en-US" sz="2200" b="0" dirty="0">
                <a:latin typeface="+mj-lt"/>
              </a:rPr>
              <a:t> </a:t>
            </a:r>
            <a:r>
              <a:rPr lang="en-US" sz="2200" b="0" dirty="0" err="1">
                <a:latin typeface="+mj-lt"/>
              </a:rPr>
              <a:t>họ</a:t>
            </a:r>
            <a:endParaRPr lang="en-US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990600"/>
            <a:ext cx="39814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5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867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MÁY TRẠNG THÁI HỮU HẠN</a:t>
            </a:r>
            <a:br>
              <a:rPr lang="en-US" sz="4400" b="1" dirty="0"/>
            </a:br>
            <a:r>
              <a:rPr lang="en-US" sz="4400" b="1" dirty="0"/>
              <a:t>(FINITE STATE MACHINES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7962900" cy="3886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0" dirty="0">
                <a:latin typeface="+mj-lt"/>
                <a:cs typeface="Calibri" pitchFamily="34" charset="0"/>
              </a:rPr>
              <a:t>ĐẶC ĐIỂM:</a:t>
            </a:r>
            <a:endParaRPr lang="en-US" sz="9600" b="0" dirty="0">
              <a:latin typeface="+mj-lt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vi-VN" sz="9600" b="0" dirty="0">
                <a:latin typeface="+mj-lt"/>
                <a:cs typeface="Calibri" pitchFamily="34" charset="0"/>
              </a:rPr>
              <a:t>Mô tả các luồng điều khiển</a:t>
            </a:r>
            <a:endParaRPr lang="en-US" sz="9600" b="0" dirty="0">
              <a:latin typeface="+mj-lt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vi-VN" sz="9600" b="0" dirty="0">
                <a:latin typeface="+mj-lt"/>
                <a:cs typeface="Calibri" pitchFamily="34" charset="0"/>
              </a:rPr>
              <a:t>Biểu diễn dạng đồ thị</a:t>
            </a:r>
            <a:endParaRPr lang="en-US" sz="9600" b="0" dirty="0">
              <a:latin typeface="+mj-lt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vi-VN" sz="9600" b="0" dirty="0">
                <a:latin typeface="+mj-lt"/>
                <a:cs typeface="Calibri" pitchFamily="34" charset="0"/>
              </a:rPr>
              <a:t>Bao gồm:</a:t>
            </a:r>
            <a:endParaRPr lang="en-US" sz="9600" b="0" dirty="0">
              <a:latin typeface="+mj-lt"/>
              <a:cs typeface="Calibri" pitchFamily="34" charset="0"/>
            </a:endParaRPr>
          </a:p>
          <a:p>
            <a:pPr lvl="1"/>
            <a:r>
              <a:rPr lang="vi-VN" sz="9600" dirty="0">
                <a:latin typeface="+mj-lt"/>
                <a:cs typeface="Calibri" pitchFamily="34" charset="0"/>
              </a:rPr>
              <a:t>Tập hợp các trạng thái S (các nút của đồ thị)</a:t>
            </a:r>
            <a:endParaRPr lang="en-US" sz="9600" dirty="0">
              <a:latin typeface="+mj-lt"/>
              <a:cs typeface="Calibri" pitchFamily="34" charset="0"/>
            </a:endParaRPr>
          </a:p>
          <a:p>
            <a:pPr lvl="1"/>
            <a:r>
              <a:rPr lang="vi-VN" sz="9600" dirty="0">
                <a:latin typeface="+mj-lt"/>
                <a:cs typeface="Calibri" pitchFamily="34" charset="0"/>
              </a:rPr>
              <a:t>Tập hợp các dữ liệu vào I (các nhãn của các cung)</a:t>
            </a:r>
            <a:endParaRPr lang="en-US" sz="9600" dirty="0">
              <a:latin typeface="+mj-lt"/>
              <a:cs typeface="Calibri" pitchFamily="34" charset="0"/>
            </a:endParaRPr>
          </a:p>
          <a:p>
            <a:pPr lvl="1"/>
            <a:r>
              <a:rPr lang="vi-VN" sz="9600" dirty="0">
                <a:latin typeface="+mj-lt"/>
                <a:cs typeface="Calibri" pitchFamily="34" charset="0"/>
              </a:rPr>
              <a:t>Tập hợp các chuyển tiếp T: S x I -&gt; S (các cung có</a:t>
            </a:r>
            <a:br>
              <a:rPr lang="vi-VN" sz="9600" dirty="0">
                <a:latin typeface="+mj-lt"/>
                <a:cs typeface="Calibri" pitchFamily="34" charset="0"/>
              </a:rPr>
            </a:br>
            <a:r>
              <a:rPr lang="vi-VN" sz="9600" dirty="0">
                <a:latin typeface="+mj-lt"/>
                <a:cs typeface="Calibri" pitchFamily="34" charset="0"/>
              </a:rPr>
              <a:t>hướng của đồ thị)</a:t>
            </a:r>
            <a:endParaRPr lang="en-US" sz="9600" dirty="0">
              <a:latin typeface="+mj-lt"/>
              <a:cs typeface="Calibri" pitchFamily="34" charset="0"/>
            </a:endParaRPr>
          </a:p>
          <a:p>
            <a:pPr marL="0" lvl="1" indent="0">
              <a:buNone/>
            </a:pPr>
            <a:r>
              <a:rPr lang="en-US" sz="9600" dirty="0">
                <a:latin typeface="+mj-lt"/>
                <a:cs typeface="Calibri" pitchFamily="34" charset="0"/>
              </a:rPr>
              <a:t>	+</a:t>
            </a:r>
            <a:r>
              <a:rPr lang="vi-VN" sz="9600" dirty="0">
                <a:latin typeface="+mj-lt"/>
                <a:cs typeface="Calibri" pitchFamily="34" charset="0"/>
              </a:rPr>
              <a:t> Khi có một dữ liệu vào </a:t>
            </a:r>
            <a:r>
              <a:rPr lang="en-US" sz="9600" dirty="0">
                <a:latin typeface="+mj-lt"/>
                <a:cs typeface="Calibri" pitchFamily="34" charset="0"/>
              </a:rPr>
              <a:t>,</a:t>
            </a:r>
            <a:r>
              <a:rPr lang="vi-VN" sz="9600" dirty="0">
                <a:latin typeface="+mj-lt"/>
                <a:cs typeface="Calibri" pitchFamily="34" charset="0"/>
              </a:rPr>
              <a:t>một trạng thái sẽ chuyển sang</a:t>
            </a:r>
            <a:r>
              <a:rPr lang="en-US" sz="9600" dirty="0">
                <a:latin typeface="+mj-lt"/>
                <a:cs typeface="Calibri" pitchFamily="34" charset="0"/>
              </a:rPr>
              <a:t> </a:t>
            </a:r>
            <a:r>
              <a:rPr lang="vi-VN" sz="9600" dirty="0">
                <a:latin typeface="+mj-lt"/>
                <a:cs typeface="Calibri" pitchFamily="34" charset="0"/>
              </a:rPr>
              <a:t>trạng thái khác </a:t>
            </a:r>
            <a:br>
              <a:rPr lang="vi-VN" sz="5100" dirty="0">
                <a:latin typeface="+mj-lt"/>
                <a:cs typeface="Calibri" pitchFamily="34" charset="0"/>
              </a:rPr>
            </a:br>
            <a:endParaRPr lang="en-US" sz="5100" dirty="0">
              <a:latin typeface="+mj-lt"/>
              <a:cs typeface="Calibri" pitchFamily="34" charset="0"/>
            </a:endParaRPr>
          </a:p>
          <a:p>
            <a:pPr marL="0" indent="0">
              <a:buNone/>
            </a:pPr>
            <a:br>
              <a:rPr lang="vi-VN" dirty="0">
                <a:latin typeface="+mj-lt"/>
              </a:rPr>
            </a:br>
            <a:r>
              <a:rPr lang="vi-VN" dirty="0">
                <a:latin typeface="+mj-lt"/>
              </a:rPr>
              <a:t></a:t>
            </a:r>
            <a:br>
              <a:rPr lang="vi-VN" dirty="0">
                <a:latin typeface="+mj-lt"/>
              </a:rPr>
            </a:br>
            <a:r>
              <a:rPr lang="vi-VN" dirty="0">
                <a:latin typeface="+mj-lt"/>
              </a:rPr>
              <a:t></a:t>
            </a:r>
            <a:br>
              <a:rPr lang="vi-VN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089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FSM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715787" cy="3429000"/>
          </a:xfrm>
        </p:spPr>
      </p:pic>
    </p:spTree>
    <p:extLst>
      <p:ext uri="{BB962C8B-B14F-4D97-AF65-F5344CB8AC3E}">
        <p14:creationId xmlns:p14="http://schemas.microsoft.com/office/powerpoint/2010/main" val="137112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07143" y="762000"/>
            <a:ext cx="7429500" cy="4528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FSM </a:t>
            </a:r>
            <a:r>
              <a:rPr lang="en-US" sz="2400" dirty="0" err="1"/>
              <a:t>có</a:t>
            </a:r>
            <a:r>
              <a:rPr lang="en-US" sz="2400" dirty="0"/>
              <a:t> output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0" dirty="0"/>
              <a:t>Mealy Machine: output </a:t>
            </a:r>
            <a:r>
              <a:rPr lang="en-US" sz="2400" b="0" dirty="0" err="1"/>
              <a:t>phụ</a:t>
            </a:r>
            <a:r>
              <a:rPr lang="en-US" sz="2400" b="0" dirty="0"/>
              <a:t> </a:t>
            </a:r>
            <a:r>
              <a:rPr lang="en-US" sz="2400" b="0" dirty="0" err="1"/>
              <a:t>thuộc</a:t>
            </a:r>
            <a:r>
              <a:rPr lang="en-US" sz="2400" b="0" dirty="0"/>
              <a:t> </a:t>
            </a:r>
            <a:r>
              <a:rPr lang="en-US" sz="2400" b="0" dirty="0" err="1"/>
              <a:t>vào</a:t>
            </a:r>
            <a:r>
              <a:rPr lang="en-US" sz="2400" b="0" dirty="0"/>
              <a:t> </a:t>
            </a:r>
            <a:r>
              <a:rPr lang="en-US" sz="2400" b="0" dirty="0" err="1"/>
              <a:t>trạng</a:t>
            </a:r>
            <a:r>
              <a:rPr lang="en-US" sz="2400" b="0" dirty="0"/>
              <a:t> </a:t>
            </a:r>
            <a:r>
              <a:rPr lang="en-US" sz="2400" b="0" dirty="0" err="1"/>
              <a:t>thái</a:t>
            </a:r>
            <a:r>
              <a:rPr lang="en-US" sz="2400" b="0" dirty="0"/>
              <a:t> </a:t>
            </a:r>
            <a:r>
              <a:rPr lang="en-US" sz="2400" b="0" dirty="0" err="1"/>
              <a:t>hiện</a:t>
            </a:r>
            <a:r>
              <a:rPr lang="en-US" sz="2400" b="0" dirty="0"/>
              <a:t> </a:t>
            </a:r>
            <a:r>
              <a:rPr lang="en-US" sz="2400" b="0" dirty="0" err="1"/>
              <a:t>tại</a:t>
            </a:r>
            <a:r>
              <a:rPr lang="en-US" sz="2400" b="0" dirty="0"/>
              <a:t> </a:t>
            </a:r>
            <a:r>
              <a:rPr lang="en-US" sz="2400" b="0" dirty="0" err="1"/>
              <a:t>và</a:t>
            </a:r>
            <a:r>
              <a:rPr lang="en-US" sz="2400" b="0" dirty="0"/>
              <a:t> </a:t>
            </a:r>
            <a:r>
              <a:rPr lang="en-US" sz="2400" b="0" dirty="0" err="1"/>
              <a:t>dữ</a:t>
            </a:r>
            <a:r>
              <a:rPr lang="en-US" sz="2400" b="0" dirty="0"/>
              <a:t> </a:t>
            </a:r>
            <a:r>
              <a:rPr lang="en-US" sz="2400" b="0" dirty="0" err="1"/>
              <a:t>liệu</a:t>
            </a:r>
            <a:r>
              <a:rPr lang="en-US" sz="2400" b="0" dirty="0"/>
              <a:t> </a:t>
            </a:r>
            <a:r>
              <a:rPr lang="en-US" sz="2400" b="0" dirty="0" err="1"/>
              <a:t>vào</a:t>
            </a:r>
            <a:r>
              <a:rPr lang="en-US" sz="2400" b="0" dirty="0"/>
              <a:t> input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0" dirty="0"/>
              <a:t>Moore Machine: output </a:t>
            </a:r>
            <a:r>
              <a:rPr lang="en-US" sz="2400" b="0" dirty="0" err="1"/>
              <a:t>chỉ</a:t>
            </a:r>
            <a:r>
              <a:rPr lang="en-US" sz="2400" b="0" dirty="0"/>
              <a:t> </a:t>
            </a:r>
            <a:r>
              <a:rPr lang="en-US" sz="2400" b="0" dirty="0" err="1"/>
              <a:t>phụ</a:t>
            </a:r>
            <a:r>
              <a:rPr lang="en-US" sz="2400" b="0" dirty="0"/>
              <a:t> </a:t>
            </a:r>
            <a:r>
              <a:rPr lang="en-US" sz="2400" b="0" dirty="0" err="1"/>
              <a:t>thuộc</a:t>
            </a:r>
            <a:r>
              <a:rPr lang="en-US" sz="2400" b="0" dirty="0"/>
              <a:t> </a:t>
            </a:r>
            <a:r>
              <a:rPr lang="en-US" sz="2400" b="0" dirty="0" err="1"/>
              <a:t>vào</a:t>
            </a:r>
            <a:r>
              <a:rPr lang="en-US" sz="2400" b="0" dirty="0"/>
              <a:t> </a:t>
            </a:r>
            <a:r>
              <a:rPr lang="en-US" sz="2400" b="0" dirty="0" err="1"/>
              <a:t>trạng</a:t>
            </a:r>
            <a:r>
              <a:rPr lang="en-US" sz="2400" b="0" dirty="0"/>
              <a:t> </a:t>
            </a:r>
            <a:r>
              <a:rPr lang="en-US" sz="2400" b="0" dirty="0" err="1"/>
              <a:t>thái</a:t>
            </a:r>
            <a:r>
              <a:rPr lang="en-US" sz="2400" b="0" dirty="0"/>
              <a:t> </a:t>
            </a:r>
            <a:r>
              <a:rPr lang="en-US" sz="2400" b="0" dirty="0" err="1"/>
              <a:t>hiện</a:t>
            </a:r>
            <a:r>
              <a:rPr lang="en-US" sz="2400" b="0" dirty="0"/>
              <a:t> </a:t>
            </a:r>
            <a:r>
              <a:rPr lang="en-US" sz="2400" b="0" dirty="0" err="1"/>
              <a:t>tại</a:t>
            </a:r>
            <a:endParaRPr lang="en-US" sz="2400" b="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FSM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output</a:t>
            </a:r>
          </a:p>
          <a:p>
            <a:pPr>
              <a:buFont typeface="Wingdings" pitchFamily="2" charset="2"/>
              <a:buChar char="§"/>
            </a:pPr>
            <a:r>
              <a:rPr lang="en-US" sz="2400" b="0" dirty="0"/>
              <a:t>DFA(deterministic finite automaton)</a:t>
            </a:r>
          </a:p>
          <a:p>
            <a:pPr>
              <a:buFont typeface="Wingdings" pitchFamily="2" charset="2"/>
              <a:buChar char="§"/>
            </a:pPr>
            <a:r>
              <a:rPr lang="en-US" sz="2400" b="0" dirty="0"/>
              <a:t>NFA(nondeterministic finite automaton)</a:t>
            </a:r>
          </a:p>
          <a:p>
            <a:pPr>
              <a:buFont typeface="Wingdings" pitchFamily="2" charset="2"/>
              <a:buChar char="§"/>
            </a:pPr>
            <a:r>
              <a:rPr lang="el-GR" sz="2400" b="0" dirty="0"/>
              <a:t>ε</a:t>
            </a:r>
            <a:r>
              <a:rPr lang="en-US" sz="2400" b="0" dirty="0"/>
              <a:t>- NFA(Epsilon nondeterministic finite automaton)</a:t>
            </a:r>
          </a:p>
        </p:txBody>
      </p:sp>
    </p:spTree>
    <p:extLst>
      <p:ext uri="{BB962C8B-B14F-4D97-AF65-F5344CB8AC3E}">
        <p14:creationId xmlns:p14="http://schemas.microsoft.com/office/powerpoint/2010/main" val="48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FSM </a:t>
            </a:r>
            <a:r>
              <a:rPr lang="en-US" b="1" dirty="0" err="1"/>
              <a:t>có</a:t>
            </a:r>
            <a:r>
              <a:rPr lang="en-US" b="1" dirty="0"/>
              <a:t> output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4400"/>
            <a:ext cx="8068258" cy="573416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81486" y="370153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4800600"/>
            <a:ext cx="36531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Mealy Machine: </a:t>
            </a:r>
            <a:r>
              <a:rPr lang="en-US" sz="2000" dirty="0"/>
              <a:t>output </a:t>
            </a:r>
            <a:r>
              <a:rPr lang="en-US" sz="2000" dirty="0" err="1"/>
              <a:t>được</a:t>
            </a:r>
            <a:r>
              <a:rPr lang="en-US" sz="2000" dirty="0"/>
              <a:t>  </a:t>
            </a:r>
            <a:r>
              <a:rPr lang="vi-VN" sz="2000" dirty="0"/>
              <a:t>kết hợp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vi-VN" sz="2000" dirty="0"/>
              <a:t>quá trình chuyển đổi trạng thái và xuất hiện trước khi quá trình chuyển đổi trạng thái hoàn thành</a:t>
            </a:r>
            <a:endParaRPr lang="en-US" sz="2000" dirty="0"/>
          </a:p>
        </p:txBody>
      </p:sp>
      <p:sp>
        <p:nvSpPr>
          <p:cNvPr id="1024" name="TextBox 1023"/>
          <p:cNvSpPr txBox="1"/>
          <p:nvPr/>
        </p:nvSpPr>
        <p:spPr>
          <a:xfrm>
            <a:off x="4894943" y="4954488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Moore Machine: </a:t>
            </a:r>
            <a:r>
              <a:rPr lang="en-US" sz="2000" dirty="0"/>
              <a:t>output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643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  <p:bldP spid="10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FSM KHÔNG CÓ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1143000"/>
            <a:ext cx="77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DFA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0211" y="1143000"/>
            <a:ext cx="77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14804" y="1905000"/>
                <a:ext cx="6619595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gồm 5 </a:t>
                </a:r>
                <a:r>
                  <a:rPr lang="en-US" sz="2400" dirty="0" err="1"/>
                  <a:t>thành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phần</a:t>
                </a:r>
                <a:endParaRPr lang="en-US" sz="2400" dirty="0"/>
              </a:p>
              <a:p>
                <a:pPr algn="just">
                  <a:buFont typeface="Wingdings" pitchFamily="2" charset="2"/>
                  <a:buChar char="ü"/>
                </a:pPr>
                <a:r>
                  <a:rPr lang="en-US" sz="2400" dirty="0"/>
                  <a:t>Q: </a:t>
                </a:r>
                <a:r>
                  <a:rPr lang="en-US" sz="2400" dirty="0" err="1"/>
                  <a:t>tập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thái</a:t>
                </a:r>
                <a:r>
                  <a:rPr lang="en-US" sz="2400" dirty="0"/>
                  <a:t> S</a:t>
                </a:r>
              </a:p>
              <a:p>
                <a:pPr algn="just">
                  <a:buFont typeface="Wingdings" pitchFamily="2" charset="2"/>
                  <a:buChar char="ü"/>
                </a:pPr>
                <a:r>
                  <a:rPr lang="en-US" sz="2400" dirty="0"/>
                  <a:t>⅀: </a:t>
                </a:r>
                <a:r>
                  <a:rPr lang="en-US" sz="2400" dirty="0" err="1"/>
                  <a:t>dữ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I</a:t>
                </a:r>
              </a:p>
              <a:p>
                <a:pPr algn="just">
                  <a:buFont typeface="Wingdings" pitchFamily="2" charset="2"/>
                  <a:buChar char="ü"/>
                </a:pPr>
                <a:r>
                  <a:rPr lang="en-US" sz="2400" dirty="0"/>
                  <a:t>q0 : </a:t>
                </a:r>
                <a:r>
                  <a:rPr lang="en-US" sz="2400" dirty="0" err="1"/>
                  <a:t>trạng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thái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bắt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đầu</a:t>
                </a:r>
                <a:endParaRPr lang="en-US" sz="2400" dirty="0"/>
              </a:p>
              <a:p>
                <a:pPr algn="just">
                  <a:buFont typeface="Wingdings" pitchFamily="2" charset="2"/>
                  <a:buChar char="ü"/>
                </a:pPr>
                <a:r>
                  <a:rPr lang="en-US" sz="2400" dirty="0"/>
                  <a:t>F⸦Q: </a:t>
                </a:r>
                <a:r>
                  <a:rPr lang="en-US" sz="2400" dirty="0" err="1"/>
                  <a:t>tập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thái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kết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thúc</a:t>
                </a:r>
                <a:endParaRPr lang="en-US" sz="2400" dirty="0"/>
              </a:p>
              <a:p>
                <a:pPr algn="just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chuyển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tiếp</a:t>
                </a:r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804" y="1905000"/>
                <a:ext cx="6619595" cy="2954655"/>
              </a:xfrm>
              <a:prstGeom prst="rect">
                <a:avLst/>
              </a:prstGeom>
              <a:blipFill rotWithShape="1">
                <a:blip r:embed="rId2"/>
                <a:stretch>
                  <a:fillRect l="-1381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965404" y="1143000"/>
            <a:ext cx="1088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FF0000"/>
                </a:solidFill>
              </a:rPr>
              <a:t>ε</a:t>
            </a:r>
            <a:r>
              <a:rPr lang="en-US" sz="2400" dirty="0">
                <a:solidFill>
                  <a:srgbClr val="FF0000"/>
                </a:solidFill>
              </a:rPr>
              <a:t>- NFA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3622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485965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dirty="0"/>
              <a:t>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952" y="4469068"/>
            <a:ext cx="2400300" cy="177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83" y="4395162"/>
            <a:ext cx="2428875" cy="185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67" y="4395162"/>
            <a:ext cx="2716733" cy="185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1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861560-5C27-495C-B128-54256ED7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81000"/>
            <a:ext cx="8458200" cy="46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61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3587</TotalTime>
  <Words>570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Times New Roman</vt:lpstr>
      <vt:lpstr>Tunga</vt:lpstr>
      <vt:lpstr>Wingdings</vt:lpstr>
      <vt:lpstr>Angles</vt:lpstr>
      <vt:lpstr>PowerPoint Presentation</vt:lpstr>
      <vt:lpstr>NỘI DUNG</vt:lpstr>
      <vt:lpstr>LỊCH SỬ HÌNH THÀNH</vt:lpstr>
      <vt:lpstr>MÁY TRẠNG THÁI HỮU HẠN (FINITE STATE MACHINES)</vt:lpstr>
      <vt:lpstr>Phân loại FSM</vt:lpstr>
      <vt:lpstr>PowerPoint Presentation</vt:lpstr>
      <vt:lpstr>FSM có output</vt:lpstr>
      <vt:lpstr>FSM KHÔNG CÓ OUTPUT</vt:lpstr>
      <vt:lpstr>PowerPoint Presentation</vt:lpstr>
      <vt:lpstr>Nhận xét</vt:lpstr>
      <vt:lpstr>PowerPoint Presentation</vt:lpstr>
      <vt:lpstr>NHẬN XÉT</vt:lpstr>
      <vt:lpstr>Ưu điểm,khuyết điểm</vt:lpstr>
      <vt:lpstr>Ứng dụng của FSM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 Nguyen</dc:creator>
  <cp:lastModifiedBy>Nhutthuy ln</cp:lastModifiedBy>
  <cp:revision>59</cp:revision>
  <dcterms:created xsi:type="dcterms:W3CDTF">2018-09-07T13:38:34Z</dcterms:created>
  <dcterms:modified xsi:type="dcterms:W3CDTF">2018-09-23T12:56:21Z</dcterms:modified>
</cp:coreProperties>
</file>