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C2C15F-9C82-4A19-8F44-C011AAAB042F}"/>
              </a:ext>
            </a:extLst>
          </p:cNvPr>
          <p:cNvSpPr txBox="1"/>
          <p:nvPr/>
        </p:nvSpPr>
        <p:spPr>
          <a:xfrm>
            <a:off x="1062681" y="926757"/>
            <a:ext cx="7994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PHẦN MỀM</a:t>
            </a:r>
          </a:p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C38C8-4562-40BD-8994-D909E30B791D}"/>
              </a:ext>
            </a:extLst>
          </p:cNvPr>
          <p:cNvSpPr txBox="1"/>
          <p:nvPr/>
        </p:nvSpPr>
        <p:spPr>
          <a:xfrm>
            <a:off x="1470454" y="2631989"/>
            <a:ext cx="750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HỘP ĐEN - PH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ƠNG PHÁP PHÂN LỚP T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ƠNG Đ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ƠNG – GIÁ TRỊ BÊN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0966A-7822-45B4-B8D6-BBC66B8EF380}"/>
              </a:ext>
            </a:extLst>
          </p:cNvPr>
          <p:cNvSpPr txBox="1"/>
          <p:nvPr/>
        </p:nvSpPr>
        <p:spPr>
          <a:xfrm>
            <a:off x="6549082" y="4893276"/>
            <a:ext cx="2977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NHÓM: 15</a:t>
            </a:r>
          </a:p>
          <a:p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3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3EB-4CD3-4F1A-8EB9-57A01C4C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2620-BDAE-4D31-A27A-BDE09F785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850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-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b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B1: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+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+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biễu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(valid)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invalid).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4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AB8C-7052-4955-8A97-5781021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BE23-3883-4C5D-BE0F-5C212EB41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704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1.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2.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3.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4.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Boolean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	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60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0203-83C4-4159-ABFF-C15B9F27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DD7EA33-9C20-414E-81AC-D44EEC917F7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994893"/>
                  </p:ext>
                </p:extLst>
              </p:nvPr>
            </p:nvGraphicFramePr>
            <p:xfrm>
              <a:off x="677334" y="1594884"/>
              <a:ext cx="9465597" cy="5326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5199">
                      <a:extLst>
                        <a:ext uri="{9D8B030D-6E8A-4147-A177-3AD203B41FA5}">
                          <a16:colId xmlns:a16="http://schemas.microsoft.com/office/drawing/2014/main" val="930011938"/>
                        </a:ext>
                      </a:extLst>
                    </a:gridCol>
                    <a:gridCol w="3155199">
                      <a:extLst>
                        <a:ext uri="{9D8B030D-6E8A-4147-A177-3AD203B41FA5}">
                          <a16:colId xmlns:a16="http://schemas.microsoft.com/office/drawing/2014/main" val="1114047005"/>
                        </a:ext>
                      </a:extLst>
                    </a:gridCol>
                    <a:gridCol w="3155199">
                      <a:extLst>
                        <a:ext uri="{9D8B030D-6E8A-4147-A177-3AD203B41FA5}">
                          <a16:colId xmlns:a16="http://schemas.microsoft.com/office/drawing/2014/main" val="4267768727"/>
                        </a:ext>
                      </a:extLst>
                    </a:gridCol>
                  </a:tblGrid>
                  <a:tr h="61668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</a:t>
                          </a:r>
                          <a:r>
                            <a:rPr lang="vi-V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ư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ờng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điều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kiện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đầu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vào</a:t>
                          </a:r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Lớp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</a:t>
                          </a:r>
                          <a:r>
                            <a:rPr lang="vi-V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ư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ơng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đ</a:t>
                          </a:r>
                          <a:r>
                            <a:rPr lang="vi-V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ư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ơng</a:t>
                          </a:r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1864956"/>
                      </a:ext>
                    </a:extLst>
                  </a:tr>
                  <a:tr h="712380">
                    <a:tc vMerge="1"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lệ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Không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lệ</a:t>
                          </a:r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158164"/>
                      </a:ext>
                    </a:extLst>
                  </a:tr>
                  <a:tr h="999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[1,5]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 &lt; 1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và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 &gt;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579867"/>
                      </a:ext>
                    </a:extLst>
                  </a:tr>
                  <a:tr h="999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2.x=3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x&lt;3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và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x&gt;3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2576531"/>
                      </a:ext>
                    </a:extLst>
                  </a:tr>
                  <a:tr h="999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A={1,2,3,4}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358114"/>
                      </a:ext>
                    </a:extLst>
                  </a:tr>
                  <a:tr h="999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Là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một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giá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trị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Boolean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6217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DD7EA33-9C20-414E-81AC-D44EEC917F7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994893"/>
                  </p:ext>
                </p:extLst>
              </p:nvPr>
            </p:nvGraphicFramePr>
            <p:xfrm>
              <a:off x="677334" y="1594884"/>
              <a:ext cx="9465597" cy="5326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5199">
                      <a:extLst>
                        <a:ext uri="{9D8B030D-6E8A-4147-A177-3AD203B41FA5}">
                          <a16:colId xmlns:a16="http://schemas.microsoft.com/office/drawing/2014/main" val="930011938"/>
                        </a:ext>
                      </a:extLst>
                    </a:gridCol>
                    <a:gridCol w="3155199">
                      <a:extLst>
                        <a:ext uri="{9D8B030D-6E8A-4147-A177-3AD203B41FA5}">
                          <a16:colId xmlns:a16="http://schemas.microsoft.com/office/drawing/2014/main" val="1114047005"/>
                        </a:ext>
                      </a:extLst>
                    </a:gridCol>
                    <a:gridCol w="3155199">
                      <a:extLst>
                        <a:ext uri="{9D8B030D-6E8A-4147-A177-3AD203B41FA5}">
                          <a16:colId xmlns:a16="http://schemas.microsoft.com/office/drawing/2014/main" val="4267768727"/>
                        </a:ext>
                      </a:extLst>
                    </a:gridCol>
                  </a:tblGrid>
                  <a:tr h="61668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</a:t>
                          </a:r>
                          <a:r>
                            <a:rPr lang="vi-V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ư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ờng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điều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kiện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đầu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vào</a:t>
                          </a:r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Lớp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</a:t>
                          </a:r>
                          <a:r>
                            <a:rPr lang="vi-V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ư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ơng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đ</a:t>
                          </a:r>
                          <a:r>
                            <a:rPr lang="vi-V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ư</a:t>
                          </a:r>
                          <a:r>
                            <a:rPr lang="en-US" sz="200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ơng</a:t>
                          </a:r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1864956"/>
                      </a:ext>
                    </a:extLst>
                  </a:tr>
                  <a:tr h="712380">
                    <a:tc vMerge="1"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lệ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Không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lệ</a:t>
                          </a:r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158164"/>
                      </a:ext>
                    </a:extLst>
                  </a:tr>
                  <a:tr h="999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[1,5]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87" t="-135976" r="-100580" b="-301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 &lt; 1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và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 &gt;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579867"/>
                      </a:ext>
                    </a:extLst>
                  </a:tr>
                  <a:tr h="999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2.x=3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x&lt;3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và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x&gt;3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2576531"/>
                      </a:ext>
                    </a:extLst>
                  </a:tr>
                  <a:tr h="999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A={1,2,3,4}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358114"/>
                      </a:ext>
                    </a:extLst>
                  </a:tr>
                  <a:tr h="999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Là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một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giá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trị</a:t>
                          </a:r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Boolean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621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664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3171-7F90-43EA-8B2C-6B70FA6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A545-8D72-4272-A4AF-3E41F022C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B2: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1 giá trị đại diện trong lớp tương đương của biến 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giá trị kiểm thử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biến khác chọn giá trị đại diện trong lớp tương đương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 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8441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026-00B4-40E7-A2A6-53803B69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0687-097E-412A-8266-4695CD4E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VD: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 login bao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text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Password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text.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cầu: Thiết kế test case sao cho khi người dùng nhập user vào ô text thì chỉ cho nhập số ký tự [6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-20]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lớp tương đương được xác định là: &lt;6,[6-20] và &gt;20. Như vậy, các ca kiểm thử theo phương pháp này là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Nhập vào trường hợp không hợp lệ thứ nhất: nhập 5 ký tự</a:t>
            </a:r>
          </a:p>
          <a:p>
            <a:pPr lvl="1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 vào một trường hợp hợp lệ:nhập 7 ký tự</a:t>
            </a:r>
          </a:p>
          <a:p>
            <a:pPr lvl="1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Nhập vào trường hợp không hợp lệ thứ hai: nhập vào 21 ký tự.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756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2AE-EF67-4DFB-A3EC-30691532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3BBB-81C6-4F98-BA76-B1F12D6E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 mỗi vùng tương đương ta chỉ cần test trên các phần tử đại diện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 số lượng test case được giảm đi khá nhiều nhờ đó mà thời gian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test cũng giảm đáng kể.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phải với bất kỳ bài toán nào đều có thể áp dụng kỹ thuật này.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bị lack lỗi ở biên nếu chỉ chọn giá trị ở khoảng giữa của miền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đương.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8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541B-1678-4A8C-B44F-81FE57C5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3302-D865-45CB-8E53-36BE0A98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testcase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Ch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javascript,php,visual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basic.</a:t>
            </a:r>
          </a:p>
        </p:txBody>
      </p:sp>
    </p:spTree>
    <p:extLst>
      <p:ext uri="{BB962C8B-B14F-4D97-AF65-F5344CB8AC3E}">
        <p14:creationId xmlns:p14="http://schemas.microsoft.com/office/powerpoint/2010/main" val="291655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B122-DABB-4CE6-86C8-13D4E32A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6828"/>
            <a:ext cx="8596668" cy="1320800"/>
          </a:xfrm>
        </p:spPr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83BE-0A0B-48A4-8FD7-43BA99EE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4421"/>
            <a:ext cx="8596668" cy="552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Tr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 trị nhỏ nhất</a:t>
            </a:r>
          </a:p>
          <a:p>
            <a:pPr lvl="2"/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 trên giá trị nhỏ nhất</a:t>
            </a:r>
          </a:p>
          <a:p>
            <a:pPr lvl="2"/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giá trị bình thường</a:t>
            </a:r>
          </a:p>
          <a:p>
            <a:pPr lvl="2"/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 dưới giá trị lớn nhất</a:t>
            </a:r>
          </a:p>
          <a:p>
            <a:pPr lvl="2"/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 trị lớn nhất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F7E2A-394B-4E71-9E8E-FFBCBEB5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16" y="4413564"/>
            <a:ext cx="5535562" cy="2217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576226-97CA-44D2-81C8-0E8E5BDD06E4}"/>
              </a:ext>
            </a:extLst>
          </p:cNvPr>
          <p:cNvSpPr txBox="1"/>
          <p:nvPr/>
        </p:nvSpPr>
        <p:spPr>
          <a:xfrm>
            <a:off x="1032387" y="4954506"/>
            <a:ext cx="3495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Ví dụ: a &lt;= x &lt;=b thì sẽ chọn a, a+1, a+b/2, b-1, b.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0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4B69-6C9A-4EB7-BDA2-C730AAB4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24211-D51D-449E-B116-F1C46BF5A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96" y="1488613"/>
                <a:ext cx="8806169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-US" sz="2200" b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quát</a:t>
                </a:r>
                <a:endPara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+ Tr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thử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vi-VN" sz="220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vi-V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vi-V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vi-V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Thiết kế các test case test gía trị biên như đồ hình sau:</a:t>
                </a:r>
                <a:endParaRPr lang="en-US"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24211-D51D-449E-B116-F1C46BF5A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96" y="1488613"/>
                <a:ext cx="8806169" cy="3880773"/>
              </a:xfrm>
              <a:blipFill>
                <a:blip r:embed="rId2"/>
                <a:stretch>
                  <a:fillRect l="-900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8DB8A99-F0F7-4857-BC6B-3A38DD81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624" y="3606537"/>
            <a:ext cx="6191012" cy="29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BA71-6097-4DF7-98A4-007092AF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795D-EA9C-482E-9BE2-8241306B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(Boundary point).</a:t>
            </a:r>
          </a:p>
          <a:p>
            <a:pPr lvl="2"/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(Extreme point).</a:t>
            </a:r>
          </a:p>
          <a:p>
            <a:pPr lvl="2"/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(Off point).</a:t>
            </a:r>
          </a:p>
          <a:p>
            <a:pPr lvl="2"/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(Interior point.)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9F34F-0E2C-4064-BD19-490727D5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4100975"/>
            <a:ext cx="5063612" cy="25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9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2D58-B963-4293-ACFC-C508FF1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1E45-E223-4075-83E7-D4129EC7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</a:t>
            </a:r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2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CEE3-CAD6-4228-920F-0376FDA0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CD1F-7D90-45B6-96CA-B567E270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gì xảy ra khi nhiều hơn một biến nhận các giá trị (gần) cực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trị?</a:t>
            </a:r>
            <a:b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các biến có tương tác với nhau thì cần kiểm tra các bộ giá trị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hợp các cực trị này</a:t>
            </a:r>
            <a:b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kết hợp với kiểm thử mạnh để có bộ kiểm thử trường hợp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xấu nhất mạnh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4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198E-110E-4310-A608-4E9270BF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7964-E1DD-4FBF-9353-AC5E6867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 sz="2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 năm giá trị biên bổ sung thêm hai giá trị ngoài biên:</a:t>
            </a:r>
            <a:b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 trị ngay trên giá trị cực đại (max+) và</a:t>
            </a:r>
            <a:b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 trị ngay dưới giá trị cực tiểu (min-).</a:t>
            </a:r>
            <a:b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chính là xem chương trình có kiểm tra giá trị hợp lệ của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 vào không.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27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E75E-418B-4BC0-B05C-AA80DB24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062F2-1789-4D6D-839B-8F20920F6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367627"/>
                <a:ext cx="8596668" cy="38807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2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2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thử</a:t>
                </a:r>
                <a:r>
                  <a:rPr lang="en-US" sz="2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endParaRPr lang="en-US" sz="2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thử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+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phương pháp được thực hiện nhiều nhất trên thực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tế, nó cũng 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trực quan nhất, và không có dạng cố định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</a:p>
              <a:p>
                <a:pPr marL="0" indent="0">
                  <a:buNone/>
                </a:pP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+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dụng kỹ nghệ và kiến thức miền ứng dụng để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phán đoán và </a:t>
                </a:r>
                <a:r>
                  <a:rPr lang="en-US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 ra ca kiểm thử.</a:t>
                </a:r>
                <a:endParaRPr lang="en-US"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 luận: Số lượng trường hợp kiểm thử phải có: (với n là các biến)</a:t>
                </a:r>
                <a:b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§ Kiểm thử theo giá trị biên: 4n +1</a:t>
                </a:r>
                <a:b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§ Kiểm thử theo giá trị biên đầy đủ: 6n +1</a:t>
                </a:r>
                <a:b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vi-VN" sz="2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§ Kiểm thử theo giá trị biên xấu nhất: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062F2-1789-4D6D-839B-8F20920F6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367627"/>
                <a:ext cx="8596668" cy="3880773"/>
              </a:xfrm>
              <a:blipFill>
                <a:blip r:embed="rId2"/>
                <a:stretch>
                  <a:fillRect l="-922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724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B86E-31FE-4314-83EA-6D315C0C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5555-EC69-4555-BE52-FF49E588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ngày kế tiếp với các ràng buộc dưới đây</a:t>
            </a:r>
            <a:b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1&lt;= day &lt;= 31</a:t>
            </a:r>
            <a:b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&lt;= Month &lt;= 12</a:t>
            </a:r>
            <a:b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Year &lt;= 2012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testcase 13)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				day						year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min=1				min=1					 min=1812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min+=2				min+=2					min+=1813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nom=6				 nom=15				 max-=1912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max-=11			 max-=30				 max-=2011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max=12			 max=31				 max=2012</a:t>
            </a:r>
          </a:p>
        </p:txBody>
      </p:sp>
    </p:spTree>
    <p:extLst>
      <p:ext uri="{BB962C8B-B14F-4D97-AF65-F5344CB8AC3E}">
        <p14:creationId xmlns:p14="http://schemas.microsoft.com/office/powerpoint/2010/main" val="238472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4D6B1-C996-4757-B4AC-A3B979152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754190"/>
              </p:ext>
            </p:extLst>
          </p:nvPr>
        </p:nvGraphicFramePr>
        <p:xfrm>
          <a:off x="286758" y="0"/>
          <a:ext cx="8814710" cy="6746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942">
                  <a:extLst>
                    <a:ext uri="{9D8B030D-6E8A-4147-A177-3AD203B41FA5}">
                      <a16:colId xmlns:a16="http://schemas.microsoft.com/office/drawing/2014/main" val="345828662"/>
                    </a:ext>
                  </a:extLst>
                </a:gridCol>
                <a:gridCol w="1762942">
                  <a:extLst>
                    <a:ext uri="{9D8B030D-6E8A-4147-A177-3AD203B41FA5}">
                      <a16:colId xmlns:a16="http://schemas.microsoft.com/office/drawing/2014/main" val="117608586"/>
                    </a:ext>
                  </a:extLst>
                </a:gridCol>
                <a:gridCol w="1762942">
                  <a:extLst>
                    <a:ext uri="{9D8B030D-6E8A-4147-A177-3AD203B41FA5}">
                      <a16:colId xmlns:a16="http://schemas.microsoft.com/office/drawing/2014/main" val="212998350"/>
                    </a:ext>
                  </a:extLst>
                </a:gridCol>
                <a:gridCol w="1762942">
                  <a:extLst>
                    <a:ext uri="{9D8B030D-6E8A-4147-A177-3AD203B41FA5}">
                      <a16:colId xmlns:a16="http://schemas.microsoft.com/office/drawing/2014/main" val="2625097944"/>
                    </a:ext>
                  </a:extLst>
                </a:gridCol>
                <a:gridCol w="1762942">
                  <a:extLst>
                    <a:ext uri="{9D8B030D-6E8A-4147-A177-3AD203B41FA5}">
                      <a16:colId xmlns:a16="http://schemas.microsoft.com/office/drawing/2014/main" val="1462743170"/>
                    </a:ext>
                  </a:extLst>
                </a:gridCol>
              </a:tblGrid>
              <a:tr h="634773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20922"/>
                  </a:ext>
                </a:extLst>
              </a:tr>
              <a:tr h="358785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1812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16,1812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34446"/>
                  </a:ext>
                </a:extLst>
              </a:tr>
              <a:tr h="358785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16,1813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12609"/>
                  </a:ext>
                </a:extLst>
              </a:tr>
              <a:tr h="358785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16,1912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39094"/>
                  </a:ext>
                </a:extLst>
              </a:tr>
              <a:tr h="358785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16,2011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54405"/>
                  </a:ext>
                </a:extLst>
              </a:tr>
              <a:tr h="358785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16,2012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113782"/>
                  </a:ext>
                </a:extLst>
              </a:tr>
              <a:tr h="358785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2,1912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42802"/>
                  </a:ext>
                </a:extLst>
              </a:tr>
              <a:tr h="358785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3,1912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51984"/>
                  </a:ext>
                </a:extLst>
              </a:tr>
              <a:tr h="358785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1,1912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27395"/>
                  </a:ext>
                </a:extLst>
              </a:tr>
              <a:tr h="358785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60342"/>
                  </a:ext>
                </a:extLst>
              </a:tr>
              <a:tr h="634773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 16,1912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11366"/>
                  </a:ext>
                </a:extLst>
              </a:tr>
              <a:tr h="634773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 16,1912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03730"/>
                  </a:ext>
                </a:extLst>
              </a:tr>
              <a:tr h="634773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Novenber</a:t>
                      </a:r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16,1912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33976"/>
                  </a:ext>
                </a:extLst>
              </a:tr>
              <a:tr h="634773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December 16,1912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55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84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4392-91D7-4C23-868D-D0EE35F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70CC-B576-4F58-982C-CD78342B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91968" cy="449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-Thay vì phải test hết toàn bộ các giá trị trong từng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 tương đương, kỹ thuật phân tích giá trị biên tập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vào việc kiểm thử các giá trị biên của miền giá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 inputs.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-Tiết kiệm thời gian thiết kế test case và thực hiện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này chỉ hiệu quả trong trường hợp 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số đầu vào (input variables) độc lập với nhau và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 đối số đều có một miền giá trị hữu hạn.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1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51C1FE-DC39-4A81-AC13-2BD2A84DD93A}"/>
              </a:ext>
            </a:extLst>
          </p:cNvPr>
          <p:cNvSpPr/>
          <p:nvPr/>
        </p:nvSpPr>
        <p:spPr>
          <a:xfrm>
            <a:off x="284205" y="2967335"/>
            <a:ext cx="10367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40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40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540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5400" cap="none" spc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40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cap="none" spc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cap="none" spc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cap="none" spc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40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cap="none" spc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40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cap="none" spc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40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cap="none" spc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540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923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4106-6386-46DD-913E-B7E81472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4"/>
            <a:ext cx="8596668" cy="1320800"/>
          </a:xfrm>
        </p:spPr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Black Box Testing)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118E-9F81-417E-A1BD-8DDB5F3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236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Black Box Testing)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D6864-50AE-4314-9945-E5A125F1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192" y="4373405"/>
            <a:ext cx="4701436" cy="23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8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9B4E-6D4B-435F-9492-0947BE80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Black Box Testing)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2C06-2A0B-410E-8692-FAFE78B9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979"/>
            <a:ext cx="8596668" cy="5230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2. 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		hay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3.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dứt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84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4306-3739-4F86-BFFF-79AF0F18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1183"/>
            <a:ext cx="8596668" cy="1320800"/>
          </a:xfrm>
        </p:spPr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Black Box Testing)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6F13-3B87-4BE3-BD31-F0CA500F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76" y="1114013"/>
            <a:ext cx="9474584" cy="5856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4.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TPPM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testcase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testcase.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testcase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+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TPPM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+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TPPM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testcase.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+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TPPM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testcase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-So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testcase,từ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6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ED1C-A097-43B7-AE46-F1514750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6427"/>
            <a:ext cx="8596668" cy="1320800"/>
          </a:xfrm>
        </p:spPr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Black Box Testing)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DF98-713F-47EE-8ED8-031EF0A6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34" y="1296369"/>
            <a:ext cx="8194830" cy="5175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viên được thực hiện từ quan điểm của người dùng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sẽ giúp đỡ trong việc sáng tỏ sự chênh lệch về thông số kỹ thuật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Kiểm thử viên có thể không phải IT chuyên nghiệp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tester theo phương pháp black box không có “mối ràng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buộc” nào với code, và nhận thức của một tester rất đơn giản: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nhiều lỗi. Sử dụng nguyên tắc, "Hỏi và bạn sẽ nhận"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tester black box tìm được nhiều bug ở nơi mà các DEV không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thấy</a:t>
            </a:r>
            <a:r>
              <a:rPr lang="vi-VN">
                <a:solidFill>
                  <a:schemeClr val="tx1"/>
                </a:solidFill>
              </a:rPr>
              <a:t>.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8349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BDEF-66B3-4761-8E67-F7E4D415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Black Box Testing)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D5DC-7EBA-4A9B-8E7C-14ED1856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461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kịch bản kiểm thử khá nhanh, ngay khi mà các yêu cầu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được xác định</a:t>
            </a:r>
            <a:r>
              <a:rPr lang="vi-VN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tester có thể được thực hiện bởi một cơ quan độc lập từ các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developer, cho phép một cái nhìn khách quan và tránh sự phát triển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 vị.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thật sự với toàn bộ yêu cầu của nó được kiểm thử chính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xác.</a:t>
            </a:r>
            <a:b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34C7-3AAB-44F0-8AEC-8B088DD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2589"/>
            <a:ext cx="8596668" cy="1320800"/>
          </a:xfrm>
        </p:spPr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Black Box Testing)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C51F-21CB-4F51-AC77-8AB46567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4955828"/>
          </a:xfrm>
        </p:spPr>
        <p:txBody>
          <a:bodyPr/>
          <a:lstStyle/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sample)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testcase r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black box được xem như "là bước đi trong mê cung tối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 mà không mang đèn pin” bởi vì tester không biết phần mềm đang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đã được xây dựng như thế nào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92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E971-8283-4B61-A3DD-EC17AC9F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813"/>
            <a:ext cx="8596668" cy="1320800"/>
          </a:xfrm>
        </p:spPr>
        <p:txBody>
          <a:bodyPr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A54B-D22A-4463-A514-41AAC696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465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	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C3087-8BAE-4A3D-A392-BAB0A83A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22" y="4116244"/>
            <a:ext cx="6862372" cy="24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46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1096</TotalTime>
  <Words>565</Words>
  <Application>Microsoft Office PowerPoint</Application>
  <PresentationFormat>Widescreen</PresentationFormat>
  <Paragraphs>242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Times New Roman</vt:lpstr>
      <vt:lpstr>Trebuchet MS</vt:lpstr>
      <vt:lpstr>Wingdings 3</vt:lpstr>
      <vt:lpstr>Facet</vt:lpstr>
      <vt:lpstr>PowerPoint Presentation</vt:lpstr>
      <vt:lpstr>Nội dung</vt:lpstr>
      <vt:lpstr>Kiểm thử hộp đen ( Black Box Testing) </vt:lpstr>
      <vt:lpstr>Kiểm thử hộp đen ( Black Box Testing) </vt:lpstr>
      <vt:lpstr>Kiểm thử hộp đen ( Black Box Testing) </vt:lpstr>
      <vt:lpstr>Kiểm thử hộp đen ( Black Box Testing) </vt:lpstr>
      <vt:lpstr>Kiểm thử hộp đen ( Black Box Testing) </vt:lpstr>
      <vt:lpstr>Kiểm thử hộp đen ( Black Box Testing) </vt:lpstr>
      <vt:lpstr>Phương pháp phân lớp tương đương </vt:lpstr>
      <vt:lpstr>Phương pháp phân lớp tương đương </vt:lpstr>
      <vt:lpstr>Phương pháp phân lớp tương đương </vt:lpstr>
      <vt:lpstr>Phương pháp phân lớp tương đương </vt:lpstr>
      <vt:lpstr>Phương pháp phân lớp tương đương </vt:lpstr>
      <vt:lpstr>Phương pháp phân lớp tương đương </vt:lpstr>
      <vt:lpstr>Phương pháp phân lớp tương đương </vt:lpstr>
      <vt:lpstr>Phân tích giá trị biên</vt:lpstr>
      <vt:lpstr>Phân tích giá trị biên</vt:lpstr>
      <vt:lpstr>Phân tích giá trị biên</vt:lpstr>
      <vt:lpstr>Phân tích giá trị biên</vt:lpstr>
      <vt:lpstr>Phân tích giá trị biên</vt:lpstr>
      <vt:lpstr>Phân tích giá trị biên</vt:lpstr>
      <vt:lpstr>Phân tích giá trị biên</vt:lpstr>
      <vt:lpstr>Phân tích giá trị biên</vt:lpstr>
      <vt:lpstr>PowerPoint Presentation</vt:lpstr>
      <vt:lpstr>Phân tích giá trị biên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Tran</dc:creator>
  <cp:lastModifiedBy>Chien Tran</cp:lastModifiedBy>
  <cp:revision>68</cp:revision>
  <dcterms:created xsi:type="dcterms:W3CDTF">2018-10-31T15:39:04Z</dcterms:created>
  <dcterms:modified xsi:type="dcterms:W3CDTF">2018-11-06T06:19:31Z</dcterms:modified>
</cp:coreProperties>
</file>