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5" r:id="rId3"/>
    <p:sldId id="266" r:id="rId4"/>
    <p:sldId id="268" r:id="rId5"/>
    <p:sldId id="275" r:id="rId6"/>
    <p:sldId id="276" r:id="rId7"/>
    <p:sldId id="277" r:id="rId8"/>
    <p:sldId id="278" r:id="rId9"/>
    <p:sldId id="279" r:id="rId10"/>
    <p:sldId id="280" r:id="rId11"/>
    <p:sldId id="281" r:id="rId12"/>
    <p:sldId id="282" r:id="rId13"/>
    <p:sldId id="269" r:id="rId14"/>
    <p:sldId id="284" r:id="rId15"/>
    <p:sldId id="283" r:id="rId16"/>
    <p:sldId id="267"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Nim" initials="LN" lastIdx="1" clrIdx="0">
    <p:extLst>
      <p:ext uri="{19B8F6BF-5375-455C-9EA6-DF929625EA0E}">
        <p15:presenceInfo xmlns:p15="http://schemas.microsoft.com/office/powerpoint/2012/main" userId="7f59d7ffd26723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showGuides="1">
      <p:cViewPr varScale="1">
        <p:scale>
          <a:sx n="74" d="100"/>
          <a:sy n="74" d="100"/>
        </p:scale>
        <p:origin x="582"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9T09:33:09.586"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10/29/2018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10/29/2018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10/29/2018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10/29/2018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10/29/2018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10/29/2018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10/29/2018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10/29/2018</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10/29/2018</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10/29/2018</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10/29/2018</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10/29/2018</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10/29/2018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E2FFE6-6A07-464D-88D2-C57F36E07328}"/>
              </a:ext>
            </a:extLst>
          </p:cNvPr>
          <p:cNvSpPr/>
          <p:nvPr/>
        </p:nvSpPr>
        <p:spPr>
          <a:xfrm>
            <a:off x="2343225" y="762000"/>
            <a:ext cx="7502374"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cap="none" spc="0" dirty="0">
                <a:ln/>
                <a:solidFill>
                  <a:schemeClr val="accent1">
                    <a:lumMod val="50000"/>
                  </a:schemeClr>
                </a:solidFill>
                <a:effectLst/>
                <a:latin typeface="Arial" panose="020B0604020202020204" pitchFamily="34" charset="0"/>
                <a:cs typeface="Arial" panose="020B0604020202020204" pitchFamily="34" charset="0"/>
              </a:rPr>
              <a:t>CÔNG NGHỆ PHẦN MỀM</a:t>
            </a:r>
          </a:p>
        </p:txBody>
      </p:sp>
      <p:sp>
        <p:nvSpPr>
          <p:cNvPr id="9" name="TextBox 8">
            <a:extLst>
              <a:ext uri="{FF2B5EF4-FFF2-40B4-BE49-F238E27FC236}">
                <a16:creationId xmlns:a16="http://schemas.microsoft.com/office/drawing/2014/main" id="{A4186FE9-EE5E-49DC-8F0B-CFC179DDE19B}"/>
              </a:ext>
            </a:extLst>
          </p:cNvPr>
          <p:cNvSpPr txBox="1"/>
          <p:nvPr/>
        </p:nvSpPr>
        <p:spPr>
          <a:xfrm>
            <a:off x="1255853" y="2703665"/>
            <a:ext cx="9677118" cy="1323439"/>
          </a:xfrm>
          <a:prstGeom prst="rect">
            <a:avLst/>
          </a:prstGeom>
          <a:noFill/>
        </p:spPr>
        <p:txBody>
          <a:bodyPr wrap="square" rtlCol="0">
            <a:sp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KIỂM THỬ HỘP TRẮNG</a:t>
            </a:r>
          </a:p>
          <a:p>
            <a:pPr algn="ctr"/>
            <a:r>
              <a:rPr lang="en-US" sz="4000" dirty="0">
                <a:solidFill>
                  <a:schemeClr val="accent1">
                    <a:lumMod val="50000"/>
                  </a:schemeClr>
                </a:solidFill>
                <a:latin typeface="Arial" panose="020B0604020202020204" pitchFamily="34" charset="0"/>
                <a:cs typeface="Arial" panose="020B0604020202020204" pitchFamily="34" charset="0"/>
              </a:rPr>
              <a:t>PH</a:t>
            </a:r>
            <a:r>
              <a:rPr lang="vi-VN" sz="4000" dirty="0">
                <a:solidFill>
                  <a:schemeClr val="accent1">
                    <a:lumMod val="50000"/>
                  </a:schemeClr>
                </a:solidFill>
                <a:latin typeface="Arial" panose="020B0604020202020204" pitchFamily="34" charset="0"/>
                <a:cs typeface="Arial" panose="020B0604020202020204" pitchFamily="34" charset="0"/>
              </a:rPr>
              <a:t>Ư</a:t>
            </a:r>
            <a:r>
              <a:rPr lang="en-US" sz="4000" dirty="0">
                <a:solidFill>
                  <a:schemeClr val="accent1">
                    <a:lumMod val="50000"/>
                  </a:schemeClr>
                </a:solidFill>
                <a:latin typeface="Arial" panose="020B0604020202020204" pitchFamily="34" charset="0"/>
                <a:cs typeface="Arial" panose="020B0604020202020204" pitchFamily="34" charset="0"/>
              </a:rPr>
              <a:t>ƠNG PHÁP Đ</a:t>
            </a:r>
            <a:r>
              <a:rPr lang="vi-VN" sz="4000" dirty="0">
                <a:solidFill>
                  <a:schemeClr val="accent1">
                    <a:lumMod val="50000"/>
                  </a:schemeClr>
                </a:solidFill>
                <a:latin typeface="Arial" panose="020B0604020202020204" pitchFamily="34" charset="0"/>
                <a:cs typeface="Arial" panose="020B0604020202020204" pitchFamily="34" charset="0"/>
              </a:rPr>
              <a:t>Ư</a:t>
            </a:r>
            <a:r>
              <a:rPr lang="en-US" sz="4000" dirty="0">
                <a:solidFill>
                  <a:schemeClr val="accent1">
                    <a:lumMod val="50000"/>
                  </a:schemeClr>
                </a:solidFill>
                <a:latin typeface="Arial" panose="020B0604020202020204" pitchFamily="34" charset="0"/>
                <a:cs typeface="Arial" panose="020B0604020202020204" pitchFamily="34" charset="0"/>
              </a:rPr>
              <a:t>ỜNG DẪN C</a:t>
            </a:r>
            <a:r>
              <a:rPr lang="vi-VN" sz="4000" dirty="0">
                <a:solidFill>
                  <a:schemeClr val="accent1">
                    <a:lumMod val="50000"/>
                  </a:schemeClr>
                </a:solidFill>
                <a:latin typeface="Arial" panose="020B0604020202020204" pitchFamily="34" charset="0"/>
                <a:cs typeface="Arial" panose="020B0604020202020204" pitchFamily="34" charset="0"/>
              </a:rPr>
              <a:t>Ơ</a:t>
            </a:r>
            <a:r>
              <a:rPr lang="en-US" sz="4000" dirty="0">
                <a:solidFill>
                  <a:schemeClr val="accent1">
                    <a:lumMod val="50000"/>
                  </a:schemeClr>
                </a:solidFill>
                <a:latin typeface="Arial" panose="020B0604020202020204" pitchFamily="34" charset="0"/>
                <a:cs typeface="Arial" panose="020B0604020202020204" pitchFamily="34" charset="0"/>
              </a:rPr>
              <a:t> SỞ</a:t>
            </a:r>
          </a:p>
        </p:txBody>
      </p:sp>
      <p:sp>
        <p:nvSpPr>
          <p:cNvPr id="10" name="TextBox 9">
            <a:extLst>
              <a:ext uri="{FF2B5EF4-FFF2-40B4-BE49-F238E27FC236}">
                <a16:creationId xmlns:a16="http://schemas.microsoft.com/office/drawing/2014/main" id="{7FAAEAEE-643B-45D3-AC9F-6DC7D23419E3}"/>
              </a:ext>
            </a:extLst>
          </p:cNvPr>
          <p:cNvSpPr txBox="1"/>
          <p:nvPr/>
        </p:nvSpPr>
        <p:spPr>
          <a:xfrm>
            <a:off x="4351471" y="4785437"/>
            <a:ext cx="5084218"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THÀNH VIÊN: </a:t>
            </a:r>
          </a:p>
          <a:p>
            <a:r>
              <a:rPr lang="en-US" sz="2400" dirty="0">
                <a:solidFill>
                  <a:schemeClr val="accent1">
                    <a:lumMod val="50000"/>
                  </a:schemeClr>
                </a:solidFill>
                <a:latin typeface="Arial" panose="020B0604020202020204" pitchFamily="34" charset="0"/>
                <a:cs typeface="Arial" panose="020B0604020202020204" pitchFamily="34" charset="0"/>
              </a:rPr>
              <a:t>	LÊ THỊ THIÊN H</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a:solidFill>
                  <a:schemeClr val="accent1">
                    <a:lumMod val="50000"/>
                  </a:schemeClr>
                </a:solidFill>
                <a:latin typeface="Arial" panose="020B0604020202020204" pitchFamily="34" charset="0"/>
                <a:cs typeface="Arial" panose="020B0604020202020204" pitchFamily="34" charset="0"/>
              </a:rPr>
              <a:t>ƠNG</a:t>
            </a:r>
          </a:p>
          <a:p>
            <a:r>
              <a:rPr lang="en-US" sz="2400" dirty="0">
                <a:solidFill>
                  <a:schemeClr val="accent1">
                    <a:lumMod val="50000"/>
                  </a:schemeClr>
                </a:solidFill>
                <a:latin typeface="Arial" panose="020B0604020202020204" pitchFamily="34" charset="0"/>
                <a:cs typeface="Arial" panose="020B0604020202020204" pitchFamily="34" charset="0"/>
              </a:rPr>
              <a:t>	LÊ T</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a:solidFill>
                  <a:schemeClr val="accent1">
                    <a:lumMod val="50000"/>
                  </a:schemeClr>
                </a:solidFill>
                <a:latin typeface="Arial" panose="020B0604020202020204" pitchFamily="34" charset="0"/>
                <a:cs typeface="Arial" panose="020B0604020202020204" pitchFamily="34" charset="0"/>
              </a:rPr>
              <a:t>ỜNG VI</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title="Title and Content Layout with Chart">
            <a:extLst>
              <a:ext uri="{FF2B5EF4-FFF2-40B4-BE49-F238E27FC236}">
                <a16:creationId xmlns:a16="http://schemas.microsoft.com/office/drawing/2014/main" id="{27241259-195B-40BD-A018-4EA4609EE0E9}"/>
              </a:ext>
            </a:extLst>
          </p:cNvPr>
          <p:cNvSpPr>
            <a:spLocks noGrp="1"/>
          </p:cNvSpPr>
          <p:nvPr>
            <p:ph type="title"/>
          </p:nvPr>
        </p:nvSpPr>
        <p:spPr>
          <a:xfrm>
            <a:off x="2421786" y="381000"/>
            <a:ext cx="7924800" cy="623888"/>
          </a:xfrm>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Ph</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ơng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pháp</a:t>
            </a:r>
            <a:r>
              <a:rPr lang="en-US" dirty="0">
                <a:solidFill>
                  <a:schemeClr val="accent1">
                    <a:lumMod val="50000"/>
                  </a:schemeClr>
                </a:solidFill>
                <a:latin typeface="Times New Roman" panose="02020603050405020304" pitchFamily="18" charset="0"/>
                <a:cs typeface="Times New Roman" panose="02020603050405020304" pitchFamily="18" charset="0"/>
              </a:rPr>
              <a:t> đ</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ờng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dẫn</a:t>
            </a:r>
            <a:r>
              <a:rPr lang="en-US" dirty="0">
                <a:solidFill>
                  <a:schemeClr val="accent1">
                    <a:lumMod val="50000"/>
                  </a:schemeClr>
                </a:solidFill>
                <a:latin typeface="Times New Roman" panose="02020603050405020304" pitchFamily="18" charset="0"/>
                <a:cs typeface="Times New Roman" panose="02020603050405020304" pitchFamily="18" charset="0"/>
              </a:rPr>
              <a:t> c</a:t>
            </a:r>
            <a:r>
              <a:rPr lang="vi-VN" dirty="0">
                <a:solidFill>
                  <a:schemeClr val="accent1">
                    <a:lumMod val="50000"/>
                  </a:schemeClr>
                </a:solidFill>
                <a:latin typeface="Times New Roman" panose="02020603050405020304" pitchFamily="18" charset="0"/>
                <a:cs typeface="Times New Roman" panose="02020603050405020304" pitchFamily="18" charset="0"/>
              </a:rPr>
              <a:t>ơ</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2D294AB-BA32-46D8-8C1F-150E3523263E}"/>
              </a:ext>
            </a:extLst>
          </p:cNvPr>
          <p:cNvSpPr/>
          <p:nvPr/>
        </p:nvSpPr>
        <p:spPr>
          <a:xfrm>
            <a:off x="1751012" y="1668974"/>
            <a:ext cx="6388287" cy="477054"/>
          </a:xfrm>
          <a:prstGeom prst="rect">
            <a:avLst/>
          </a:prstGeom>
        </p:spPr>
        <p:txBody>
          <a:bodyPr wrap="none">
            <a:spAutoFit/>
          </a:bodyPr>
          <a:lstStyle/>
          <a:p>
            <a:pPr marL="285750" indent="-285750">
              <a:buFont typeface="Wingdings" panose="05000000000000000000" pitchFamily="2" charset="2"/>
              <a:buChar char="v"/>
            </a:pPr>
            <a:r>
              <a:rPr lang="en-US" sz="2500" dirty="0" err="1">
                <a:solidFill>
                  <a:schemeClr val="accent1">
                    <a:lumMod val="50000"/>
                  </a:schemeClr>
                </a:solidFill>
                <a:latin typeface="Arial" panose="020B0604020202020204" pitchFamily="34" charset="0"/>
                <a:cs typeface="Arial" panose="020B0604020202020204" pitchFamily="34" charset="0"/>
              </a:rPr>
              <a:t>Các</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loại</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nút</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trong</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đồ</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thị</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dòng</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điều</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khiển</a:t>
            </a:r>
            <a:r>
              <a:rPr lang="en-US" sz="2500" dirty="0">
                <a:solidFill>
                  <a:schemeClr val="accent1">
                    <a:lumMod val="50000"/>
                  </a:schemeClr>
                </a:solidFill>
                <a:latin typeface="Arial" panose="020B0604020202020204" pitchFamily="34" charset="0"/>
                <a:cs typeface="Arial" panose="020B0604020202020204" pitchFamily="34" charset="0"/>
              </a:rPr>
              <a:t> :</a:t>
            </a:r>
          </a:p>
        </p:txBody>
      </p:sp>
      <p:pic>
        <p:nvPicPr>
          <p:cNvPr id="7" name="Picture 2" descr="https://images.viblo.asia/1600/aface952-4cc3-461b-8cba-5c265d37cae9.PNG">
            <a:extLst>
              <a:ext uri="{FF2B5EF4-FFF2-40B4-BE49-F238E27FC236}">
                <a16:creationId xmlns:a16="http://schemas.microsoft.com/office/drawing/2014/main" id="{E3EF1D42-4B56-4DE8-9477-F292511EE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2373120"/>
            <a:ext cx="5953125" cy="10382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E842EC8-5AE9-4733-A0A7-1D7F25C7BAF3}"/>
              </a:ext>
            </a:extLst>
          </p:cNvPr>
          <p:cNvSpPr/>
          <p:nvPr/>
        </p:nvSpPr>
        <p:spPr>
          <a:xfrm>
            <a:off x="1751012" y="3731362"/>
            <a:ext cx="6555000" cy="477054"/>
          </a:xfrm>
          <a:prstGeom prst="rect">
            <a:avLst/>
          </a:prstGeom>
        </p:spPr>
        <p:txBody>
          <a:bodyPr wrap="none">
            <a:spAutoFit/>
          </a:bodyPr>
          <a:lstStyle/>
          <a:p>
            <a:pPr marL="342900" indent="-342900">
              <a:buFont typeface="Wingdings" panose="05000000000000000000" pitchFamily="2" charset="2"/>
              <a:buChar char="v"/>
            </a:pPr>
            <a:r>
              <a:rPr lang="en-US" sz="2500" dirty="0" err="1">
                <a:solidFill>
                  <a:schemeClr val="accent1">
                    <a:lumMod val="50000"/>
                  </a:schemeClr>
                </a:solidFill>
                <a:latin typeface="Arial" panose="020B0604020202020204" pitchFamily="34" charset="0"/>
                <a:cs typeface="Arial" panose="020B0604020202020204" pitchFamily="34" charset="0"/>
              </a:rPr>
              <a:t>Các</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kiểu</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cấu</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trúc</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thành</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phần</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đồ</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thị</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dòng</a:t>
            </a:r>
            <a:r>
              <a:rPr lang="en-US" sz="2500" dirty="0">
                <a:solidFill>
                  <a:schemeClr val="accent1">
                    <a:lumMod val="50000"/>
                  </a:schemeClr>
                </a:solidFill>
                <a:latin typeface="Arial" panose="020B0604020202020204" pitchFamily="34" charset="0"/>
                <a:cs typeface="Arial" panose="020B0604020202020204" pitchFamily="34" charset="0"/>
              </a:rPr>
              <a:t> :</a:t>
            </a:r>
          </a:p>
        </p:txBody>
      </p:sp>
      <p:pic>
        <p:nvPicPr>
          <p:cNvPr id="9" name="Picture 8">
            <a:extLst>
              <a:ext uri="{FF2B5EF4-FFF2-40B4-BE49-F238E27FC236}">
                <a16:creationId xmlns:a16="http://schemas.microsoft.com/office/drawing/2014/main" id="{C060E7EF-AA6F-4555-9728-02BA99469075}"/>
              </a:ext>
            </a:extLst>
          </p:cNvPr>
          <p:cNvPicPr>
            <a:picLocks noChangeAspect="1"/>
          </p:cNvPicPr>
          <p:nvPr/>
        </p:nvPicPr>
        <p:blipFill>
          <a:blip r:embed="rId3"/>
          <a:stretch>
            <a:fillRect/>
          </a:stretch>
        </p:blipFill>
        <p:spPr>
          <a:xfrm>
            <a:off x="4686512" y="4448650"/>
            <a:ext cx="3619500" cy="1704975"/>
          </a:xfrm>
          <a:prstGeom prst="rect">
            <a:avLst/>
          </a:prstGeom>
        </p:spPr>
      </p:pic>
      <p:pic>
        <p:nvPicPr>
          <p:cNvPr id="10" name="Picture 9">
            <a:extLst>
              <a:ext uri="{FF2B5EF4-FFF2-40B4-BE49-F238E27FC236}">
                <a16:creationId xmlns:a16="http://schemas.microsoft.com/office/drawing/2014/main" id="{9D9EAF93-DF6C-4073-9910-CB431A9CD138}"/>
              </a:ext>
            </a:extLst>
          </p:cNvPr>
          <p:cNvPicPr>
            <a:picLocks noChangeAspect="1"/>
          </p:cNvPicPr>
          <p:nvPr/>
        </p:nvPicPr>
        <p:blipFill>
          <a:blip r:embed="rId4"/>
          <a:stretch>
            <a:fillRect/>
          </a:stretch>
        </p:blipFill>
        <p:spPr>
          <a:xfrm>
            <a:off x="2085287" y="4422892"/>
            <a:ext cx="2943225" cy="1609725"/>
          </a:xfrm>
          <a:prstGeom prst="rect">
            <a:avLst/>
          </a:prstGeom>
        </p:spPr>
      </p:pic>
      <p:sp>
        <p:nvSpPr>
          <p:cNvPr id="11" name="Rectangle 10">
            <a:extLst>
              <a:ext uri="{FF2B5EF4-FFF2-40B4-BE49-F238E27FC236}">
                <a16:creationId xmlns:a16="http://schemas.microsoft.com/office/drawing/2014/main" id="{6D447A80-7F9B-42DE-AA72-8CEAEEBF965B}"/>
              </a:ext>
            </a:extLst>
          </p:cNvPr>
          <p:cNvSpPr/>
          <p:nvPr/>
        </p:nvSpPr>
        <p:spPr>
          <a:xfrm>
            <a:off x="626566" y="1096976"/>
            <a:ext cx="4910319" cy="461665"/>
          </a:xfrm>
          <a:prstGeom prst="rect">
            <a:avLst/>
          </a:prstGeom>
        </p:spPr>
        <p:txBody>
          <a:bodyPr wrap="non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5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title="Title and Content Layout with Chart">
            <a:extLst>
              <a:ext uri="{FF2B5EF4-FFF2-40B4-BE49-F238E27FC236}">
                <a16:creationId xmlns:a16="http://schemas.microsoft.com/office/drawing/2014/main" id="{F6980840-2A76-4A75-AC6F-A732699D0852}"/>
              </a:ext>
            </a:extLst>
          </p:cNvPr>
          <p:cNvSpPr>
            <a:spLocks noGrp="1"/>
          </p:cNvSpPr>
          <p:nvPr>
            <p:ph type="title"/>
          </p:nvPr>
        </p:nvSpPr>
        <p:spPr>
          <a:xfrm>
            <a:off x="2421786" y="381000"/>
            <a:ext cx="7924800" cy="623888"/>
          </a:xfrm>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Ph</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ơng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pháp</a:t>
            </a:r>
            <a:r>
              <a:rPr lang="en-US" dirty="0">
                <a:solidFill>
                  <a:schemeClr val="accent1">
                    <a:lumMod val="50000"/>
                  </a:schemeClr>
                </a:solidFill>
                <a:latin typeface="Times New Roman" panose="02020603050405020304" pitchFamily="18" charset="0"/>
                <a:cs typeface="Times New Roman" panose="02020603050405020304" pitchFamily="18" charset="0"/>
              </a:rPr>
              <a:t> đ</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ờng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dẫn</a:t>
            </a:r>
            <a:r>
              <a:rPr lang="en-US" dirty="0">
                <a:solidFill>
                  <a:schemeClr val="accent1">
                    <a:lumMod val="50000"/>
                  </a:schemeClr>
                </a:solidFill>
                <a:latin typeface="Times New Roman" panose="02020603050405020304" pitchFamily="18" charset="0"/>
                <a:cs typeface="Times New Roman" panose="02020603050405020304" pitchFamily="18" charset="0"/>
              </a:rPr>
              <a:t> c</a:t>
            </a:r>
            <a:r>
              <a:rPr lang="vi-VN" dirty="0">
                <a:solidFill>
                  <a:schemeClr val="accent1">
                    <a:lumMod val="50000"/>
                  </a:schemeClr>
                </a:solidFill>
                <a:latin typeface="Times New Roman" panose="02020603050405020304" pitchFamily="18" charset="0"/>
                <a:cs typeface="Times New Roman" panose="02020603050405020304" pitchFamily="18" charset="0"/>
              </a:rPr>
              <a:t>ơ</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2375CB5-1E9C-4DF4-B307-18214453B760}"/>
              </a:ext>
            </a:extLst>
          </p:cNvPr>
          <p:cNvSpPr/>
          <p:nvPr/>
        </p:nvSpPr>
        <p:spPr>
          <a:xfrm>
            <a:off x="1355627" y="1595222"/>
            <a:ext cx="8166009" cy="461665"/>
          </a:xfrm>
          <a:prstGeom prst="rect">
            <a:avLst/>
          </a:prstGeom>
        </p:spPr>
        <p:txBody>
          <a:bodyPr wrap="square">
            <a:spAutoFit/>
          </a:bodyPr>
          <a:lstStyle/>
          <a:p>
            <a:pPr marL="342900" indent="-342900">
              <a:buFont typeface="Wingdings" panose="05000000000000000000" pitchFamily="2" charset="2"/>
              <a:buChar char="q"/>
            </a:pP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b</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hành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quá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trình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8E6A6BA-B4AC-45FA-8E34-846F251C867E}"/>
              </a:ext>
            </a:extLst>
          </p:cNvPr>
          <p:cNvSpPr/>
          <p:nvPr/>
        </p:nvSpPr>
        <p:spPr>
          <a:xfrm>
            <a:off x="1522412" y="2040700"/>
            <a:ext cx="8990899" cy="830997"/>
          </a:xfrm>
          <a:prstGeom prst="rect">
            <a:avLst/>
          </a:prstGeom>
        </p:spPr>
        <p:txBody>
          <a:bodyPr wrap="square">
            <a:spAutoFit/>
          </a:bodyPr>
          <a:lstStyle/>
          <a:p>
            <a:pPr marL="342900" indent="-34290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1: </a:t>
            </a:r>
            <a:r>
              <a:rPr lang="en-US" sz="2400" dirty="0">
                <a:solidFill>
                  <a:schemeClr val="accent1">
                    <a:lumMod val="50000"/>
                  </a:schemeClr>
                </a:solidFill>
                <a:latin typeface="Arial" panose="020B0604020202020204" pitchFamily="34" charset="0"/>
                <a:cs typeface="Arial" panose="020B0604020202020204" pitchFamily="34" charset="0"/>
              </a:rPr>
              <a:t>X</a:t>
            </a:r>
            <a:r>
              <a:rPr lang="vi-VN" sz="2400" dirty="0">
                <a:solidFill>
                  <a:schemeClr val="accent1">
                    <a:lumMod val="50000"/>
                  </a:schemeClr>
                </a:solidFill>
                <a:latin typeface="Arial" panose="020B0604020202020204" pitchFamily="34" charset="0"/>
                <a:cs typeface="Arial" panose="020B0604020202020204" pitchFamily="34" charset="0"/>
              </a:rPr>
              <a:t>ác định các nút</a:t>
            </a:r>
            <a:r>
              <a:rPr lang="en-US" sz="2400" dirty="0">
                <a:solidFill>
                  <a:schemeClr val="accent1">
                    <a:lumMod val="50000"/>
                  </a:schemeClr>
                </a:solidFill>
                <a:latin typeface="Arial" panose="020B0604020202020204" pitchFamily="34" charset="0"/>
                <a:cs typeface="Arial" panose="020B0604020202020204" pitchFamily="34" charset="0"/>
              </a:rPr>
              <a:t>(</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câu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câu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tuần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tự</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thúc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vòng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lặp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thúc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hàm</a:t>
            </a:r>
            <a:r>
              <a:rPr lang="en-US" sz="2400" dirty="0">
                <a:solidFill>
                  <a:schemeClr val="accent1">
                    <a:lumMod val="50000"/>
                  </a:schemeClr>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08BB825B-CC1E-466A-8857-41656516B8BC}"/>
              </a:ext>
            </a:extLst>
          </p:cNvPr>
          <p:cNvSpPr/>
          <p:nvPr/>
        </p:nvSpPr>
        <p:spPr>
          <a:xfrm>
            <a:off x="1522412" y="2972331"/>
            <a:ext cx="8990898" cy="461665"/>
          </a:xfrm>
          <a:prstGeom prst="rect">
            <a:avLst/>
          </a:prstGeom>
        </p:spPr>
        <p:txBody>
          <a:bodyPr wrap="square">
            <a:spAutoFit/>
          </a:bodyPr>
          <a:lstStyle/>
          <a:p>
            <a:pPr marL="285750" indent="-28575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2: </a:t>
            </a:r>
            <a:r>
              <a:rPr lang="en-US" sz="2400" dirty="0">
                <a:solidFill>
                  <a:schemeClr val="accent1">
                    <a:lumMod val="50000"/>
                  </a:schemeClr>
                </a:solidFill>
                <a:latin typeface="Arial" panose="020B0604020202020204" pitchFamily="34" charset="0"/>
                <a:cs typeface="Arial" panose="020B0604020202020204" pitchFamily="34" charset="0"/>
              </a:rPr>
              <a:t>V</a:t>
            </a:r>
            <a:r>
              <a:rPr lang="vi-VN" sz="2400" dirty="0">
                <a:solidFill>
                  <a:schemeClr val="accent1">
                    <a:lumMod val="50000"/>
                  </a:schemeClr>
                </a:solidFill>
                <a:latin typeface="Arial" panose="020B0604020202020204" pitchFamily="34" charset="0"/>
                <a:cs typeface="Arial" panose="020B0604020202020204" pitchFamily="34" charset="0"/>
              </a:rPr>
              <a:t>ẽ đồ thị thể hiện đường diễn tiến của chương trình</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498D069-D430-438F-8553-E6E6213E0D1B}"/>
              </a:ext>
            </a:extLst>
          </p:cNvPr>
          <p:cNvSpPr/>
          <p:nvPr/>
        </p:nvSpPr>
        <p:spPr>
          <a:xfrm>
            <a:off x="1488296" y="3433996"/>
            <a:ext cx="9399622" cy="2308324"/>
          </a:xfrm>
          <a:prstGeom prst="rect">
            <a:avLst/>
          </a:prstGeom>
        </p:spPr>
        <p:txBody>
          <a:bodyPr wrap="square">
            <a:spAutoFit/>
          </a:bodyPr>
          <a:lstStyle/>
          <a:p>
            <a:pPr marL="285750" indent="-28575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3: </a:t>
            </a:r>
            <a:r>
              <a:rPr lang="en-US" sz="2400" dirty="0">
                <a:solidFill>
                  <a:schemeClr val="accent1">
                    <a:lumMod val="50000"/>
                  </a:schemeClr>
                </a:solidFill>
                <a:latin typeface="Arial" panose="020B0604020202020204" pitchFamily="34" charset="0"/>
                <a:cs typeface="Arial" panose="020B0604020202020204" pitchFamily="34" charset="0"/>
              </a:rPr>
              <a:t>X</a:t>
            </a:r>
            <a:r>
              <a:rPr lang="vi-VN" sz="2400" dirty="0">
                <a:solidFill>
                  <a:schemeClr val="accent1">
                    <a:lumMod val="50000"/>
                  </a:schemeClr>
                </a:solidFill>
                <a:latin typeface="Arial" panose="020B0604020202020204" pitchFamily="34" charset="0"/>
                <a:cs typeface="Arial" panose="020B0604020202020204" pitchFamily="34" charset="0"/>
              </a:rPr>
              <a:t>ác định số đường kiểm thử V(G) và chỉ rõ các đường tương ứng</a:t>
            </a:r>
            <a:br>
              <a:rPr lang="vi-VN" sz="2400" dirty="0">
                <a:solidFill>
                  <a:schemeClr val="accent1">
                    <a:lumMod val="50000"/>
                  </a:schemeClr>
                </a:solidFill>
                <a:latin typeface="Arial" panose="020B0604020202020204" pitchFamily="34" charset="0"/>
                <a:cs typeface="Arial" panose="020B0604020202020204" pitchFamily="34" charset="0"/>
              </a:rPr>
            </a:br>
            <a:r>
              <a:rPr lang="vi-VN" sz="2400" dirty="0">
                <a:solidFill>
                  <a:schemeClr val="accent1">
                    <a:lumMod val="50000"/>
                  </a:schemeClr>
                </a:solidFill>
                <a:latin typeface="Arial" panose="020B0604020202020204" pitchFamily="34" charset="0"/>
                <a:cs typeface="Arial" panose="020B0604020202020204" pitchFamily="34" charset="0"/>
              </a:rPr>
              <a:t>- Số đường kiểm thử V(G)= E-N+2</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E : số c</a:t>
            </a:r>
            <a:r>
              <a:rPr lang="en-US" sz="2400" dirty="0" err="1">
                <a:solidFill>
                  <a:schemeClr val="accent1">
                    <a:lumMod val="50000"/>
                  </a:schemeClr>
                </a:solidFill>
                <a:latin typeface="Arial" panose="020B0604020202020204" pitchFamily="34" charset="0"/>
                <a:cs typeface="Arial" panose="020B0604020202020204" pitchFamily="34" charset="0"/>
              </a:rPr>
              <a:t>ung</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N: </a:t>
            </a:r>
            <a:r>
              <a:rPr lang="en-US" sz="2400" dirty="0">
                <a:solidFill>
                  <a:schemeClr val="accent1">
                    <a:lumMod val="50000"/>
                  </a:schemeClr>
                </a:solidFill>
                <a:latin typeface="Arial" panose="020B0604020202020204" pitchFamily="34" charset="0"/>
                <a:cs typeface="Arial" panose="020B0604020202020204" pitchFamily="34" charset="0"/>
              </a:rPr>
              <a:t>s</a:t>
            </a:r>
            <a:r>
              <a:rPr lang="vi-VN" sz="2400" dirty="0">
                <a:solidFill>
                  <a:schemeClr val="accent1">
                    <a:lumMod val="50000"/>
                  </a:schemeClr>
                </a:solidFill>
                <a:latin typeface="Arial" panose="020B0604020202020204" pitchFamily="34" charset="0"/>
                <a:cs typeface="Arial" panose="020B0604020202020204" pitchFamily="34" charset="0"/>
              </a:rPr>
              <a:t>ố nút</a:t>
            </a:r>
            <a:endParaRPr lang="en-US" sz="2400" dirty="0">
              <a:solidFill>
                <a:schemeClr val="accent1">
                  <a:lumMod val="50000"/>
                </a:schemeClr>
              </a:solidFill>
              <a:latin typeface="Arial" panose="020B0604020202020204" pitchFamily="34" charset="0"/>
              <a:cs typeface="Arial" panose="020B0604020202020204" pitchFamily="34" charset="0"/>
            </a:endParaRPr>
          </a:p>
          <a:p>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Hoặc V(G) = Số đỉnh điều kiện + </a:t>
            </a:r>
            <a:r>
              <a:rPr lang="en-US" sz="2400" dirty="0">
                <a:solidFill>
                  <a:schemeClr val="accent1">
                    <a:lumMod val="50000"/>
                  </a:schemeClr>
                </a:solidFill>
                <a:latin typeface="Arial" panose="020B0604020202020204" pitchFamily="34" charset="0"/>
                <a:cs typeface="Arial" panose="020B0604020202020204" pitchFamily="34" charset="0"/>
              </a:rPr>
              <a:t>1.</a:t>
            </a:r>
          </a:p>
          <a:p>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Hoặc V(G) = P+1</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với</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P: số miền (vùng khép kín tạo ra do các nút và đường trên cùng mặt phẳng)</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D0C9B8B-C4CD-4DE1-9F86-02B344DCB87D}"/>
              </a:ext>
            </a:extLst>
          </p:cNvPr>
          <p:cNvSpPr/>
          <p:nvPr/>
        </p:nvSpPr>
        <p:spPr>
          <a:xfrm>
            <a:off x="1486545" y="5704454"/>
            <a:ext cx="9593436" cy="1200329"/>
          </a:xfrm>
          <a:prstGeom prst="rect">
            <a:avLst/>
          </a:prstGeom>
        </p:spPr>
        <p:txBody>
          <a:bodyPr wrap="square">
            <a:spAutoFit/>
          </a:bodyPr>
          <a:lstStyle/>
          <a:p>
            <a:pPr marL="285750" indent="-28575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4: Dựa vào các trường hợp kiểm thử xác định các testcase tương ứng</a:t>
            </a:r>
            <a:br>
              <a:rPr lang="vi-V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0BC7B65-381E-4524-815A-B9B91F1B02DB}"/>
              </a:ext>
            </a:extLst>
          </p:cNvPr>
          <p:cNvSpPr/>
          <p:nvPr/>
        </p:nvSpPr>
        <p:spPr>
          <a:xfrm>
            <a:off x="626566" y="1096976"/>
            <a:ext cx="4910319" cy="461665"/>
          </a:xfrm>
          <a:prstGeom prst="rect">
            <a:avLst/>
          </a:prstGeom>
        </p:spPr>
        <p:txBody>
          <a:bodyPr wrap="non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09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title="Title and Content Layout with Chart">
            <a:extLst>
              <a:ext uri="{FF2B5EF4-FFF2-40B4-BE49-F238E27FC236}">
                <a16:creationId xmlns:a16="http://schemas.microsoft.com/office/drawing/2014/main" id="{B8CFB03D-13DD-482A-BAF8-A2A11B1708E9}"/>
              </a:ext>
            </a:extLst>
          </p:cNvPr>
          <p:cNvSpPr>
            <a:spLocks noGrp="1"/>
          </p:cNvSpPr>
          <p:nvPr>
            <p:ph type="title"/>
          </p:nvPr>
        </p:nvSpPr>
        <p:spPr>
          <a:xfrm>
            <a:off x="2421786" y="381000"/>
            <a:ext cx="7924800" cy="623888"/>
          </a:xfrm>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Ph</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ơng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pháp</a:t>
            </a:r>
            <a:r>
              <a:rPr lang="en-US" dirty="0">
                <a:solidFill>
                  <a:schemeClr val="accent1">
                    <a:lumMod val="50000"/>
                  </a:schemeClr>
                </a:solidFill>
                <a:latin typeface="Times New Roman" panose="02020603050405020304" pitchFamily="18" charset="0"/>
                <a:cs typeface="Times New Roman" panose="02020603050405020304" pitchFamily="18" charset="0"/>
              </a:rPr>
              <a:t> đ</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ờng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dẫn</a:t>
            </a:r>
            <a:r>
              <a:rPr lang="en-US" dirty="0">
                <a:solidFill>
                  <a:schemeClr val="accent1">
                    <a:lumMod val="50000"/>
                  </a:schemeClr>
                </a:solidFill>
                <a:latin typeface="Times New Roman" panose="02020603050405020304" pitchFamily="18" charset="0"/>
                <a:cs typeface="Times New Roman" panose="02020603050405020304" pitchFamily="18" charset="0"/>
              </a:rPr>
              <a:t> c</a:t>
            </a:r>
            <a:r>
              <a:rPr lang="vi-VN" dirty="0">
                <a:solidFill>
                  <a:schemeClr val="accent1">
                    <a:lumMod val="50000"/>
                  </a:schemeClr>
                </a:solidFill>
                <a:latin typeface="Times New Roman" panose="02020603050405020304" pitchFamily="18" charset="0"/>
                <a:cs typeface="Times New Roman" panose="02020603050405020304" pitchFamily="18" charset="0"/>
              </a:rPr>
              <a:t>ơ</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80D5DC4-89E0-4502-846D-6F1370E8EC59}"/>
              </a:ext>
            </a:extLst>
          </p:cNvPr>
          <p:cNvSpPr/>
          <p:nvPr/>
        </p:nvSpPr>
        <p:spPr>
          <a:xfrm>
            <a:off x="626566" y="1096976"/>
            <a:ext cx="4910319" cy="461665"/>
          </a:xfrm>
          <a:prstGeom prst="rect">
            <a:avLst/>
          </a:prstGeom>
        </p:spPr>
        <p:txBody>
          <a:bodyPr wrap="non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2" descr="Image">
            <a:extLst>
              <a:ext uri="{FF2B5EF4-FFF2-40B4-BE49-F238E27FC236}">
                <a16:creationId xmlns:a16="http://schemas.microsoft.com/office/drawing/2014/main" id="{CD1A45B1-D425-4306-81E5-3B98B89B0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2286000"/>
            <a:ext cx="6452315" cy="43100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1B925F7-A7F4-4007-AB24-DA17E5D24593}"/>
              </a:ext>
            </a:extLst>
          </p:cNvPr>
          <p:cNvSpPr/>
          <p:nvPr/>
        </p:nvSpPr>
        <p:spPr>
          <a:xfrm>
            <a:off x="1646528" y="1649656"/>
            <a:ext cx="4001416" cy="461665"/>
          </a:xfrm>
          <a:prstGeom prst="rect">
            <a:avLst/>
          </a:prstGeom>
        </p:spPr>
        <p:txBody>
          <a:bodyPr wrap="none">
            <a:spAutoFit/>
          </a:bodyPr>
          <a:lstStyle/>
          <a:p>
            <a:pPr marL="342900" indent="-34290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1: </a:t>
            </a:r>
            <a:r>
              <a:rPr lang="en-US" sz="2400" dirty="0">
                <a:solidFill>
                  <a:schemeClr val="accent1">
                    <a:lumMod val="50000"/>
                  </a:schemeClr>
                </a:solidFill>
                <a:latin typeface="Arial" panose="020B0604020202020204" pitchFamily="34" charset="0"/>
                <a:cs typeface="Arial" panose="020B0604020202020204" pitchFamily="34" charset="0"/>
              </a:rPr>
              <a:t>X</a:t>
            </a:r>
            <a:r>
              <a:rPr lang="vi-VN" sz="2400" dirty="0">
                <a:solidFill>
                  <a:schemeClr val="accent1">
                    <a:lumMod val="50000"/>
                  </a:schemeClr>
                </a:solidFill>
                <a:latin typeface="Arial" panose="020B0604020202020204" pitchFamily="34" charset="0"/>
                <a:cs typeface="Arial" panose="020B0604020202020204" pitchFamily="34" charset="0"/>
              </a:rPr>
              <a:t>ác định các nút</a:t>
            </a:r>
            <a:endParaRPr lang="en-US" sz="2400" dirty="0">
              <a:solidFill>
                <a:schemeClr val="accent1">
                  <a:lumMod val="50000"/>
                </a:schemeClr>
              </a:solidFill>
            </a:endParaRPr>
          </a:p>
        </p:txBody>
      </p:sp>
      <p:sp>
        <p:nvSpPr>
          <p:cNvPr id="3" name="Arrow: Right 2">
            <a:extLst>
              <a:ext uri="{FF2B5EF4-FFF2-40B4-BE49-F238E27FC236}">
                <a16:creationId xmlns:a16="http://schemas.microsoft.com/office/drawing/2014/main" id="{711E2C0D-F224-437E-B2A1-9A775BDAFE2B}"/>
              </a:ext>
            </a:extLst>
          </p:cNvPr>
          <p:cNvSpPr/>
          <p:nvPr/>
        </p:nvSpPr>
        <p:spPr>
          <a:xfrm>
            <a:off x="8456612" y="3733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C44888-9BC9-4DA9-A6A6-192B9D868CC7}"/>
              </a:ext>
            </a:extLst>
          </p:cNvPr>
          <p:cNvSpPr/>
          <p:nvPr/>
        </p:nvSpPr>
        <p:spPr>
          <a:xfrm>
            <a:off x="8988424" y="3009900"/>
            <a:ext cx="2439988" cy="1828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11 </a:t>
            </a:r>
            <a:r>
              <a:rPr lang="en-US" sz="2400" dirty="0" err="1">
                <a:solidFill>
                  <a:schemeClr val="accent1">
                    <a:lumMod val="50000"/>
                  </a:schemeClr>
                </a:solidFill>
                <a:latin typeface="Arial" panose="020B0604020202020204" pitchFamily="34" charset="0"/>
                <a:cs typeface="Arial" panose="020B0604020202020204" pitchFamily="34" charset="0"/>
              </a:rPr>
              <a:t>nút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điều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kiện</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401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title="Title and Content Layout with Chart">
            <a:extLst>
              <a:ext uri="{FF2B5EF4-FFF2-40B4-BE49-F238E27FC236}">
                <a16:creationId xmlns:a16="http://schemas.microsoft.com/office/drawing/2014/main" id="{4BCFE04C-D870-4AA6-8157-DE1EF06E5F77}"/>
              </a:ext>
            </a:extLst>
          </p:cNvPr>
          <p:cNvSpPr>
            <a:spLocks noGrp="1"/>
          </p:cNvSpPr>
          <p:nvPr>
            <p:ph type="title"/>
          </p:nvPr>
        </p:nvSpPr>
        <p:spPr>
          <a:xfrm>
            <a:off x="2360612" y="381000"/>
            <a:ext cx="7924800" cy="623888"/>
          </a:xfrm>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Ph</a:t>
            </a:r>
            <a:r>
              <a:rPr lang="vi-VN" sz="3600" dirty="0">
                <a:solidFill>
                  <a:schemeClr val="accent1">
                    <a:lumMod val="50000"/>
                  </a:schemeClr>
                </a:solidFill>
                <a:latin typeface="Times New Roman" panose="02020603050405020304" pitchFamily="18" charset="0"/>
                <a:cs typeface="Times New Roman" panose="02020603050405020304" pitchFamily="18" charset="0"/>
              </a:rPr>
              <a:t>ư</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ơng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pháp</a:t>
            </a:r>
            <a:r>
              <a:rPr lang="en-US" sz="3600" dirty="0">
                <a:solidFill>
                  <a:schemeClr val="accent1">
                    <a:lumMod val="50000"/>
                  </a:schemeClr>
                </a:solidFill>
                <a:latin typeface="Times New Roman" panose="02020603050405020304" pitchFamily="18" charset="0"/>
                <a:cs typeface="Times New Roman" panose="02020603050405020304" pitchFamily="18" charset="0"/>
              </a:rPr>
              <a:t> đ</a:t>
            </a:r>
            <a:r>
              <a:rPr lang="vi-VN" sz="3600" dirty="0">
                <a:solidFill>
                  <a:schemeClr val="accent1">
                    <a:lumMod val="50000"/>
                  </a:schemeClr>
                </a:solidFill>
                <a:latin typeface="Times New Roman" panose="02020603050405020304" pitchFamily="18" charset="0"/>
                <a:cs typeface="Times New Roman" panose="02020603050405020304" pitchFamily="18" charset="0"/>
              </a:rPr>
              <a:t>ư</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ờng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dẫn</a:t>
            </a:r>
            <a:r>
              <a:rPr lang="en-US" sz="3600" dirty="0">
                <a:solidFill>
                  <a:schemeClr val="accent1">
                    <a:lumMod val="50000"/>
                  </a:schemeClr>
                </a:solidFill>
                <a:latin typeface="Times New Roman" panose="02020603050405020304" pitchFamily="18" charset="0"/>
                <a:cs typeface="Times New Roman" panose="02020603050405020304" pitchFamily="18" charset="0"/>
              </a:rPr>
              <a:t> c</a:t>
            </a:r>
            <a:r>
              <a:rPr lang="vi-VN" sz="3600" dirty="0">
                <a:solidFill>
                  <a:schemeClr val="accent1">
                    <a:lumMod val="50000"/>
                  </a:schemeClr>
                </a:solidFill>
                <a:latin typeface="Times New Roman" panose="02020603050405020304" pitchFamily="18" charset="0"/>
                <a:cs typeface="Times New Roman" panose="02020603050405020304" pitchFamily="18" charset="0"/>
              </a:rPr>
              <a:t>ơ</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0661DA6-7243-44B7-84C5-B1DEE0DF67C0}"/>
              </a:ext>
            </a:extLst>
          </p:cNvPr>
          <p:cNvSpPr/>
          <p:nvPr/>
        </p:nvSpPr>
        <p:spPr>
          <a:xfrm>
            <a:off x="608012" y="1371600"/>
            <a:ext cx="4910319" cy="461665"/>
          </a:xfrm>
          <a:prstGeom prst="rect">
            <a:avLst/>
          </a:prstGeom>
        </p:spPr>
        <p:txBody>
          <a:bodyPr wrap="non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D63D494-497C-481F-A027-279CB2DD48E3}"/>
              </a:ext>
            </a:extLst>
          </p:cNvPr>
          <p:cNvSpPr/>
          <p:nvPr/>
        </p:nvSpPr>
        <p:spPr>
          <a:xfrm>
            <a:off x="1065212" y="2333810"/>
            <a:ext cx="4924807" cy="1246495"/>
          </a:xfrm>
          <a:prstGeom prst="rect">
            <a:avLst/>
          </a:prstGeom>
        </p:spPr>
        <p:txBody>
          <a:bodyPr wrap="square">
            <a:spAutoFit/>
          </a:bodyPr>
          <a:lstStyle/>
          <a:p>
            <a:pPr marL="285750" indent="-28575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2: </a:t>
            </a:r>
            <a:r>
              <a:rPr lang="en-US" sz="2400" dirty="0">
                <a:solidFill>
                  <a:schemeClr val="accent1">
                    <a:lumMod val="50000"/>
                  </a:schemeClr>
                </a:solidFill>
                <a:latin typeface="Arial" panose="020B0604020202020204" pitchFamily="34" charset="0"/>
                <a:cs typeface="Arial" panose="020B0604020202020204" pitchFamily="34" charset="0"/>
              </a:rPr>
              <a:t>V</a:t>
            </a:r>
            <a:r>
              <a:rPr lang="vi-VN" sz="2400" dirty="0">
                <a:solidFill>
                  <a:schemeClr val="accent1">
                    <a:lumMod val="50000"/>
                  </a:schemeClr>
                </a:solidFill>
                <a:latin typeface="Arial" panose="020B0604020202020204" pitchFamily="34" charset="0"/>
                <a:cs typeface="Arial" panose="020B0604020202020204" pitchFamily="34" charset="0"/>
              </a:rPr>
              <a:t>ẽ đồ thị thể hiện đường diễn tiến của chương trình</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9EB08E5-85D3-4839-A8A6-B1B5C0858E7B}"/>
              </a:ext>
            </a:extLst>
          </p:cNvPr>
          <p:cNvPicPr>
            <a:picLocks noChangeAspect="1"/>
          </p:cNvPicPr>
          <p:nvPr/>
        </p:nvPicPr>
        <p:blipFill>
          <a:blip r:embed="rId2"/>
          <a:stretch>
            <a:fillRect/>
          </a:stretch>
        </p:blipFill>
        <p:spPr>
          <a:xfrm>
            <a:off x="6198806" y="1219200"/>
            <a:ext cx="4772405" cy="5486400"/>
          </a:xfrm>
          <a:prstGeom prst="rect">
            <a:avLst/>
          </a:prstGeom>
        </p:spPr>
      </p:pic>
      <p:sp>
        <p:nvSpPr>
          <p:cNvPr id="19" name="Rectangle 18">
            <a:extLst>
              <a:ext uri="{FF2B5EF4-FFF2-40B4-BE49-F238E27FC236}">
                <a16:creationId xmlns:a16="http://schemas.microsoft.com/office/drawing/2014/main" id="{78336192-9AF4-4F8F-8EA5-F91008723F87}"/>
              </a:ext>
            </a:extLst>
          </p:cNvPr>
          <p:cNvSpPr/>
          <p:nvPr/>
        </p:nvSpPr>
        <p:spPr>
          <a:xfrm>
            <a:off x="1077576" y="3794617"/>
            <a:ext cx="5334001" cy="1569660"/>
          </a:xfrm>
          <a:prstGeom prst="rect">
            <a:avLst/>
          </a:prstGeom>
        </p:spPr>
        <p:txBody>
          <a:bodyPr wrap="square">
            <a:spAutoFit/>
          </a:bodyPr>
          <a:lstStyle/>
          <a:p>
            <a:pPr marL="342900" indent="-34290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3: </a:t>
            </a:r>
            <a:r>
              <a:rPr lang="en-US" sz="2400" dirty="0">
                <a:solidFill>
                  <a:schemeClr val="accent1">
                    <a:lumMod val="50000"/>
                  </a:schemeClr>
                </a:solidFill>
                <a:latin typeface="Arial" panose="020B0604020202020204" pitchFamily="34" charset="0"/>
                <a:cs typeface="Arial" panose="020B0604020202020204" pitchFamily="34" charset="0"/>
              </a:rPr>
              <a:t>X</a:t>
            </a:r>
            <a:r>
              <a:rPr lang="vi-VN" sz="2400" dirty="0">
                <a:solidFill>
                  <a:schemeClr val="accent1">
                    <a:lumMod val="50000"/>
                  </a:schemeClr>
                </a:solidFill>
                <a:latin typeface="Arial" panose="020B0604020202020204" pitchFamily="34" charset="0"/>
                <a:cs typeface="Arial" panose="020B0604020202020204" pitchFamily="34" charset="0"/>
              </a:rPr>
              <a:t>ác định số đường kiểm thử V(G) và chỉ rõ các đường tương ứng</a:t>
            </a:r>
            <a:endParaRPr lang="en-US" sz="2400" dirty="0">
              <a:solidFill>
                <a:schemeClr val="accent1">
                  <a:lumMod val="50000"/>
                </a:schemeClr>
              </a:solidFill>
              <a:latin typeface="Arial" panose="020B0604020202020204" pitchFamily="34" charset="0"/>
              <a:cs typeface="Arial" panose="020B0604020202020204" pitchFamily="34" charset="0"/>
            </a:endParaRPr>
          </a:p>
          <a:p>
            <a:r>
              <a:rPr lang="en-US" sz="2400" dirty="0">
                <a:solidFill>
                  <a:schemeClr val="accent1">
                    <a:lumMod val="50000"/>
                  </a:schemeClr>
                </a:solidFill>
                <a:latin typeface="Arial" panose="020B0604020202020204" pitchFamily="34" charset="0"/>
                <a:cs typeface="Arial" panose="020B0604020202020204" pitchFamily="34" charset="0"/>
              </a:rPr>
              <a:t>	V(G)= 11+1=12</a:t>
            </a:r>
            <a:endParaRPr lang="en-US" sz="2400"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59BAE7-FC1C-4A53-9923-9B1D82DED331}"/>
              </a:ext>
            </a:extLst>
          </p:cNvPr>
          <p:cNvPicPr>
            <a:picLocks noChangeAspect="1"/>
          </p:cNvPicPr>
          <p:nvPr/>
        </p:nvPicPr>
        <p:blipFill>
          <a:blip r:embed="rId2"/>
          <a:stretch>
            <a:fillRect/>
          </a:stretch>
        </p:blipFill>
        <p:spPr>
          <a:xfrm>
            <a:off x="3046412" y="2093502"/>
            <a:ext cx="6096000" cy="4563071"/>
          </a:xfrm>
          <a:prstGeom prst="rect">
            <a:avLst/>
          </a:prstGeom>
        </p:spPr>
      </p:pic>
      <p:sp>
        <p:nvSpPr>
          <p:cNvPr id="5" name="Title 1" title="Title and Content Layout with Chart">
            <a:extLst>
              <a:ext uri="{FF2B5EF4-FFF2-40B4-BE49-F238E27FC236}">
                <a16:creationId xmlns:a16="http://schemas.microsoft.com/office/drawing/2014/main" id="{17EA9AFF-29FC-4A40-A42C-189EDF8EC92E}"/>
              </a:ext>
            </a:extLst>
          </p:cNvPr>
          <p:cNvSpPr>
            <a:spLocks noGrp="1"/>
          </p:cNvSpPr>
          <p:nvPr>
            <p:ph type="title"/>
          </p:nvPr>
        </p:nvSpPr>
        <p:spPr>
          <a:xfrm>
            <a:off x="2360612" y="228600"/>
            <a:ext cx="7924800" cy="609600"/>
          </a:xfrm>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Ph</a:t>
            </a:r>
            <a:r>
              <a:rPr lang="vi-VN" sz="3600" dirty="0">
                <a:solidFill>
                  <a:schemeClr val="accent1">
                    <a:lumMod val="50000"/>
                  </a:schemeClr>
                </a:solidFill>
                <a:latin typeface="Times New Roman" panose="02020603050405020304" pitchFamily="18" charset="0"/>
                <a:cs typeface="Times New Roman" panose="02020603050405020304" pitchFamily="18" charset="0"/>
              </a:rPr>
              <a:t>ư</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ơng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pháp</a:t>
            </a:r>
            <a:r>
              <a:rPr lang="en-US" sz="3600" dirty="0">
                <a:solidFill>
                  <a:schemeClr val="accent1">
                    <a:lumMod val="50000"/>
                  </a:schemeClr>
                </a:solidFill>
                <a:latin typeface="Times New Roman" panose="02020603050405020304" pitchFamily="18" charset="0"/>
                <a:cs typeface="Times New Roman" panose="02020603050405020304" pitchFamily="18" charset="0"/>
              </a:rPr>
              <a:t> đ</a:t>
            </a:r>
            <a:r>
              <a:rPr lang="vi-VN" sz="3600" dirty="0">
                <a:solidFill>
                  <a:schemeClr val="accent1">
                    <a:lumMod val="50000"/>
                  </a:schemeClr>
                </a:solidFill>
                <a:latin typeface="Times New Roman" panose="02020603050405020304" pitchFamily="18" charset="0"/>
                <a:cs typeface="Times New Roman" panose="02020603050405020304" pitchFamily="18" charset="0"/>
              </a:rPr>
              <a:t>ư</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ờng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dẫn</a:t>
            </a:r>
            <a:r>
              <a:rPr lang="en-US" sz="3600" dirty="0">
                <a:solidFill>
                  <a:schemeClr val="accent1">
                    <a:lumMod val="50000"/>
                  </a:schemeClr>
                </a:solidFill>
                <a:latin typeface="Times New Roman" panose="02020603050405020304" pitchFamily="18" charset="0"/>
                <a:cs typeface="Times New Roman" panose="02020603050405020304" pitchFamily="18" charset="0"/>
              </a:rPr>
              <a:t> c</a:t>
            </a:r>
            <a:r>
              <a:rPr lang="vi-VN" sz="3600" dirty="0">
                <a:solidFill>
                  <a:schemeClr val="accent1">
                    <a:lumMod val="50000"/>
                  </a:schemeClr>
                </a:solidFill>
                <a:latin typeface="Times New Roman" panose="02020603050405020304" pitchFamily="18" charset="0"/>
                <a:cs typeface="Times New Roman" panose="02020603050405020304" pitchFamily="18" charset="0"/>
              </a:rPr>
              <a:t>ơ</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289FBF7-7602-4E80-954B-098C01DB6742}"/>
              </a:ext>
            </a:extLst>
          </p:cNvPr>
          <p:cNvSpPr/>
          <p:nvPr/>
        </p:nvSpPr>
        <p:spPr>
          <a:xfrm>
            <a:off x="608012" y="990600"/>
            <a:ext cx="5105400" cy="461665"/>
          </a:xfrm>
          <a:prstGeom prst="rect">
            <a:avLst/>
          </a:prstGeom>
        </p:spPr>
        <p:txBody>
          <a:bodyPr wrap="squar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A03B5E7-F8A0-4512-BE7A-AD5B044879E2}"/>
              </a:ext>
            </a:extLst>
          </p:cNvPr>
          <p:cNvSpPr/>
          <p:nvPr/>
        </p:nvSpPr>
        <p:spPr>
          <a:xfrm>
            <a:off x="2055812" y="1536148"/>
            <a:ext cx="5334001" cy="461665"/>
          </a:xfrm>
          <a:prstGeom prst="rect">
            <a:avLst/>
          </a:prstGeom>
        </p:spPr>
        <p:txBody>
          <a:bodyPr wrap="square">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c</a:t>
            </a:r>
            <a:r>
              <a:rPr lang="vi-VN" sz="2400" dirty="0">
                <a:solidFill>
                  <a:schemeClr val="accent1">
                    <a:lumMod val="50000"/>
                  </a:schemeClr>
                </a:solidFill>
                <a:latin typeface="Arial" panose="020B0604020202020204" pitchFamily="34" charset="0"/>
                <a:cs typeface="Arial" panose="020B0604020202020204" pitchFamily="34" charset="0"/>
              </a:rPr>
              <a:t>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bản</a:t>
            </a:r>
            <a:r>
              <a:rPr lang="en-US" sz="2400" dirty="0">
                <a:solidFill>
                  <a:schemeClr val="accent1">
                    <a:lumMod val="50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9305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title="Title and Content Layout with Chart">
            <a:extLst>
              <a:ext uri="{FF2B5EF4-FFF2-40B4-BE49-F238E27FC236}">
                <a16:creationId xmlns:a16="http://schemas.microsoft.com/office/drawing/2014/main" id="{A5EE9A5E-944A-486B-8FC7-6FABE4F6E1E2}"/>
              </a:ext>
            </a:extLst>
          </p:cNvPr>
          <p:cNvSpPr>
            <a:spLocks noGrp="1"/>
          </p:cNvSpPr>
          <p:nvPr>
            <p:ph type="title"/>
          </p:nvPr>
        </p:nvSpPr>
        <p:spPr>
          <a:xfrm>
            <a:off x="2360612" y="228600"/>
            <a:ext cx="7924800" cy="609600"/>
          </a:xfrm>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Ph</a:t>
            </a:r>
            <a:r>
              <a:rPr lang="vi-VN" sz="3600" dirty="0">
                <a:solidFill>
                  <a:schemeClr val="accent1">
                    <a:lumMod val="50000"/>
                  </a:schemeClr>
                </a:solidFill>
                <a:latin typeface="Times New Roman" panose="02020603050405020304" pitchFamily="18" charset="0"/>
                <a:cs typeface="Times New Roman" panose="02020603050405020304" pitchFamily="18" charset="0"/>
              </a:rPr>
              <a:t>ư</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ơng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pháp</a:t>
            </a:r>
            <a:r>
              <a:rPr lang="en-US" sz="3600" dirty="0">
                <a:solidFill>
                  <a:schemeClr val="accent1">
                    <a:lumMod val="50000"/>
                  </a:schemeClr>
                </a:solidFill>
                <a:latin typeface="Times New Roman" panose="02020603050405020304" pitchFamily="18" charset="0"/>
                <a:cs typeface="Times New Roman" panose="02020603050405020304" pitchFamily="18" charset="0"/>
              </a:rPr>
              <a:t> đ</a:t>
            </a:r>
            <a:r>
              <a:rPr lang="vi-VN" sz="3600" dirty="0">
                <a:solidFill>
                  <a:schemeClr val="accent1">
                    <a:lumMod val="50000"/>
                  </a:schemeClr>
                </a:solidFill>
                <a:latin typeface="Times New Roman" panose="02020603050405020304" pitchFamily="18" charset="0"/>
                <a:cs typeface="Times New Roman" panose="02020603050405020304" pitchFamily="18" charset="0"/>
              </a:rPr>
              <a:t>ư</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ờng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dẫn</a:t>
            </a:r>
            <a:r>
              <a:rPr lang="en-US" sz="3600" dirty="0">
                <a:solidFill>
                  <a:schemeClr val="accent1">
                    <a:lumMod val="50000"/>
                  </a:schemeClr>
                </a:solidFill>
                <a:latin typeface="Times New Roman" panose="02020603050405020304" pitchFamily="18" charset="0"/>
                <a:cs typeface="Times New Roman" panose="02020603050405020304" pitchFamily="18" charset="0"/>
              </a:rPr>
              <a:t> c</a:t>
            </a:r>
            <a:r>
              <a:rPr lang="vi-VN" sz="3600" dirty="0">
                <a:solidFill>
                  <a:schemeClr val="accent1">
                    <a:lumMod val="50000"/>
                  </a:schemeClr>
                </a:solidFill>
                <a:latin typeface="Times New Roman" panose="02020603050405020304" pitchFamily="18" charset="0"/>
                <a:cs typeface="Times New Roman" panose="02020603050405020304" pitchFamily="18" charset="0"/>
              </a:rPr>
              <a:t>ơ</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0DB48A0-9B70-4BB8-88A0-52419E89BC3E}"/>
              </a:ext>
            </a:extLst>
          </p:cNvPr>
          <p:cNvSpPr/>
          <p:nvPr/>
        </p:nvSpPr>
        <p:spPr>
          <a:xfrm>
            <a:off x="608012" y="990600"/>
            <a:ext cx="5105400" cy="461665"/>
          </a:xfrm>
          <a:prstGeom prst="rect">
            <a:avLst/>
          </a:prstGeom>
        </p:spPr>
        <p:txBody>
          <a:bodyPr wrap="squar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43A50A2C-9161-4286-A96C-78CB698BF780}"/>
              </a:ext>
            </a:extLst>
          </p:cNvPr>
          <p:cNvSpPr/>
          <p:nvPr/>
        </p:nvSpPr>
        <p:spPr>
          <a:xfrm>
            <a:off x="1293812" y="1828735"/>
            <a:ext cx="3008340" cy="1938992"/>
          </a:xfrm>
          <a:prstGeom prst="rect">
            <a:avLst/>
          </a:prstGeom>
        </p:spPr>
        <p:txBody>
          <a:bodyPr wrap="square">
            <a:spAutoFit/>
          </a:bodyPr>
          <a:lstStyle/>
          <a:p>
            <a:pPr marL="285750" indent="-285750">
              <a:buFont typeface="Arial" panose="020B0604020202020204" pitchFamily="34" charset="0"/>
              <a:buChar char="•"/>
            </a:pPr>
            <a:r>
              <a:rPr lang="vi-VN" sz="2400" dirty="0">
                <a:solidFill>
                  <a:schemeClr val="accent1">
                    <a:lumMod val="50000"/>
                  </a:schemeClr>
                </a:solidFill>
                <a:latin typeface="Arial" panose="020B0604020202020204" pitchFamily="34" charset="0"/>
                <a:cs typeface="Arial" panose="020B0604020202020204" pitchFamily="34" charset="0"/>
              </a:rPr>
              <a:t>Bước 4: Dựa vào các trường hợp kiểm thử xác định các testcase tương ứng</a:t>
            </a:r>
            <a:endParaRPr lang="en-US" sz="2400" dirty="0"/>
          </a:p>
        </p:txBody>
      </p:sp>
      <p:pic>
        <p:nvPicPr>
          <p:cNvPr id="7" name="Picture 6">
            <a:extLst>
              <a:ext uri="{FF2B5EF4-FFF2-40B4-BE49-F238E27FC236}">
                <a16:creationId xmlns:a16="http://schemas.microsoft.com/office/drawing/2014/main" id="{C6B00B55-5446-4D18-BC8D-6597596995D1}"/>
              </a:ext>
            </a:extLst>
          </p:cNvPr>
          <p:cNvPicPr>
            <a:picLocks noChangeAspect="1"/>
          </p:cNvPicPr>
          <p:nvPr/>
        </p:nvPicPr>
        <p:blipFill>
          <a:blip r:embed="rId2"/>
          <a:stretch>
            <a:fillRect/>
          </a:stretch>
        </p:blipFill>
        <p:spPr>
          <a:xfrm>
            <a:off x="4302152" y="1624691"/>
            <a:ext cx="7699401" cy="5024735"/>
          </a:xfrm>
          <a:prstGeom prst="rect">
            <a:avLst/>
          </a:prstGeom>
        </p:spPr>
      </p:pic>
    </p:spTree>
    <p:extLst>
      <p:ext uri="{BB962C8B-B14F-4D97-AF65-F5344CB8AC3E}">
        <p14:creationId xmlns:p14="http://schemas.microsoft.com/office/powerpoint/2010/main" val="209770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CC11A0-2669-4E1F-AAF2-D42253A7CBF3}"/>
              </a:ext>
            </a:extLst>
          </p:cNvPr>
          <p:cNvSpPr/>
          <p:nvPr/>
        </p:nvSpPr>
        <p:spPr>
          <a:xfrm>
            <a:off x="162776" y="2921168"/>
            <a:ext cx="12026049" cy="1015663"/>
          </a:xfrm>
          <a:prstGeom prst="rect">
            <a:avLst/>
          </a:prstGeom>
          <a:noFill/>
        </p:spPr>
        <p:txBody>
          <a:bodyPr wrap="none" lIns="91440" tIns="45720" rIns="91440" bIns="45720">
            <a:spAutoFit/>
          </a:bodyPr>
          <a:lstStyle/>
          <a:p>
            <a:pPr algn="ct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Cảm</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vi-VN"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ơ</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n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cô</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và</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các</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bạn</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đã</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lắng</a:t>
            </a: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 </a:t>
            </a:r>
            <a:r>
              <a:rPr lang="en-US" sz="6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nghe</a:t>
            </a:r>
            <a:r>
              <a:rPr lang="en-US" sz="60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3">
            <a:extLst>
              <a:ext uri="{FF2B5EF4-FFF2-40B4-BE49-F238E27FC236}">
                <a16:creationId xmlns:a16="http://schemas.microsoft.com/office/drawing/2014/main" id="{13B96787-AB9F-44CE-8DAE-3B83903E711F}"/>
              </a:ext>
            </a:extLst>
          </p:cNvPr>
          <p:cNvSpPr>
            <a:spLocks noGrp="1"/>
          </p:cNvSpPr>
          <p:nvPr>
            <p:ph idx="1"/>
          </p:nvPr>
        </p:nvSpPr>
        <p:spPr>
          <a:xfrm>
            <a:off x="1562100" y="1825625"/>
            <a:ext cx="9791700" cy="4351338"/>
          </a:xfrm>
        </p:spPr>
        <p:txBody>
          <a:bodyPr>
            <a:noAutofit/>
          </a:bodyPr>
          <a:lstStyle/>
          <a:p>
            <a:pPr lvl="0">
              <a:buFont typeface="Wingdings" panose="05000000000000000000" pitchFamily="2" charset="2"/>
              <a:buChar char="v"/>
            </a:pPr>
            <a:r>
              <a:rPr lang="en-US" sz="2800" dirty="0" err="1">
                <a:solidFill>
                  <a:schemeClr val="accent1">
                    <a:lumMod val="50000"/>
                  </a:schemeClr>
                </a:solidFill>
                <a:latin typeface="Arial" panose="020B0604020202020204" pitchFamily="34" charset="0"/>
                <a:cs typeface="Arial" panose="020B0604020202020204" pitchFamily="34" charset="0"/>
              </a:rPr>
              <a:t>Kiểm</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thử</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hộp</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trắng</a:t>
            </a:r>
            <a:endParaRPr lang="en-US" sz="2800" dirty="0">
              <a:solidFill>
                <a:schemeClr val="accent1">
                  <a:lumMod val="50000"/>
                </a:schemeClr>
              </a:solidFill>
              <a:latin typeface="Arial" panose="020B0604020202020204" pitchFamily="34" charset="0"/>
              <a:cs typeface="Arial" panose="020B0604020202020204" pitchFamily="34" charset="0"/>
            </a:endParaRPr>
          </a:p>
          <a:p>
            <a:pPr lvl="1"/>
            <a:r>
              <a:rPr lang="en-US" sz="2800" dirty="0" err="1">
                <a:solidFill>
                  <a:schemeClr val="accent1">
                    <a:lumMod val="50000"/>
                  </a:schemeClr>
                </a:solidFill>
                <a:latin typeface="Arial" panose="020B0604020202020204" pitchFamily="34" charset="0"/>
                <a:cs typeface="Arial" panose="020B0604020202020204" pitchFamily="34" charset="0"/>
              </a:rPr>
              <a:t>Tổng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quát</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về</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ơng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pháp</a:t>
            </a:r>
            <a:endParaRPr lang="en-US" sz="2800" dirty="0">
              <a:solidFill>
                <a:schemeClr val="accent1">
                  <a:lumMod val="50000"/>
                </a:schemeClr>
              </a:solidFill>
              <a:latin typeface="Arial" panose="020B0604020202020204" pitchFamily="34" charset="0"/>
              <a:cs typeface="Arial" panose="020B0604020202020204" pitchFamily="34" charset="0"/>
            </a:endParaRPr>
          </a:p>
          <a:p>
            <a:pPr lvl="1"/>
            <a:r>
              <a:rPr lang="en-US" sz="2800" dirty="0" err="1">
                <a:solidFill>
                  <a:schemeClr val="accent1">
                    <a:lumMod val="50000"/>
                  </a:schemeClr>
                </a:solidFill>
                <a:latin typeface="Arial" panose="020B0604020202020204" pitchFamily="34" charset="0"/>
                <a:cs typeface="Arial" panose="020B0604020202020204" pitchFamily="34" charset="0"/>
              </a:rPr>
              <a:t>Ưu</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nh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ợc</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điểm</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của</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ơng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pháp</a:t>
            </a:r>
            <a:endParaRPr lang="en-US" sz="2800" dirty="0">
              <a:solidFill>
                <a:schemeClr val="accent1">
                  <a:lumMod val="50000"/>
                </a:schemeClr>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Ph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ơng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pháp</a:t>
            </a:r>
            <a:r>
              <a:rPr lang="en-US" sz="2800" dirty="0">
                <a:solidFill>
                  <a:schemeClr val="accent1">
                    <a:lumMod val="50000"/>
                  </a:schemeClr>
                </a:solidFill>
                <a:latin typeface="Arial" panose="020B0604020202020204" pitchFamily="34" charset="0"/>
                <a:cs typeface="Arial" panose="020B0604020202020204" pitchFamily="34" charset="0"/>
              </a:rPr>
              <a:t> đ</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ờng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dẫn</a:t>
            </a:r>
            <a:r>
              <a:rPr lang="en-US" sz="2800" dirty="0">
                <a:solidFill>
                  <a:schemeClr val="accent1">
                    <a:lumMod val="50000"/>
                  </a:schemeClr>
                </a:solidFill>
                <a:latin typeface="Arial" panose="020B0604020202020204" pitchFamily="34" charset="0"/>
                <a:cs typeface="Arial" panose="020B0604020202020204" pitchFamily="34" charset="0"/>
              </a:rPr>
              <a:t> c</a:t>
            </a:r>
            <a:r>
              <a:rPr lang="vi-VN" sz="2800" dirty="0">
                <a:solidFill>
                  <a:schemeClr val="accent1">
                    <a:lumMod val="50000"/>
                  </a:schemeClr>
                </a:solidFill>
                <a:latin typeface="Arial" panose="020B0604020202020204" pitchFamily="34" charset="0"/>
                <a:cs typeface="Arial" panose="020B0604020202020204" pitchFamily="34" charset="0"/>
              </a:rPr>
              <a:t>ơ</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sở</a:t>
            </a:r>
            <a:endParaRPr lang="en-US" sz="2800" dirty="0">
              <a:solidFill>
                <a:schemeClr val="accent1">
                  <a:lumMod val="50000"/>
                </a:schemeClr>
              </a:solidFill>
              <a:latin typeface="Arial" panose="020B0604020202020204" pitchFamily="34" charset="0"/>
              <a:cs typeface="Arial" panose="020B0604020202020204" pitchFamily="34" charset="0"/>
            </a:endParaRPr>
          </a:p>
          <a:p>
            <a:pPr lvl="1"/>
            <a:r>
              <a:rPr lang="en-US" sz="2800" dirty="0" err="1">
                <a:solidFill>
                  <a:schemeClr val="accent1">
                    <a:lumMod val="50000"/>
                  </a:schemeClr>
                </a:solidFill>
                <a:latin typeface="Arial" panose="020B0604020202020204" pitchFamily="34" charset="0"/>
                <a:cs typeface="Arial" panose="020B0604020202020204" pitchFamily="34" charset="0"/>
              </a:rPr>
              <a:t>Tổng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quát</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về</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ơng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pháp</a:t>
            </a:r>
            <a:endParaRPr lang="en-US" sz="2800" dirty="0">
              <a:solidFill>
                <a:schemeClr val="accent1">
                  <a:lumMod val="50000"/>
                </a:schemeClr>
              </a:solidFill>
              <a:latin typeface="Arial" panose="020B0604020202020204" pitchFamily="34" charset="0"/>
              <a:cs typeface="Arial" panose="020B0604020202020204" pitchFamily="34" charset="0"/>
            </a:endParaRPr>
          </a:p>
          <a:p>
            <a:pPr lvl="1"/>
            <a:r>
              <a:rPr lang="en-US" sz="2800" dirty="0" err="1">
                <a:solidFill>
                  <a:schemeClr val="accent1">
                    <a:lumMod val="50000"/>
                  </a:schemeClr>
                </a:solidFill>
                <a:latin typeface="Arial" panose="020B0604020202020204" pitchFamily="34" charset="0"/>
                <a:cs typeface="Arial" panose="020B0604020202020204" pitchFamily="34" charset="0"/>
              </a:rPr>
              <a:t>Ưu</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nh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ợc</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điểm</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của</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a:t>
            </a:r>
            <a:r>
              <a:rPr lang="vi-VN" sz="2800" dirty="0">
                <a:solidFill>
                  <a:schemeClr val="accent1">
                    <a:lumMod val="50000"/>
                  </a:schemeClr>
                </a:solidFill>
                <a:latin typeface="Arial" panose="020B0604020202020204" pitchFamily="34" charset="0"/>
                <a:cs typeface="Arial" panose="020B0604020202020204" pitchFamily="34" charset="0"/>
              </a:rPr>
              <a:t>ư</a:t>
            </a:r>
            <a:r>
              <a:rPr lang="en-US" sz="2800" dirty="0" err="1">
                <a:solidFill>
                  <a:schemeClr val="accent1">
                    <a:lumMod val="50000"/>
                  </a:schemeClr>
                </a:solidFill>
                <a:latin typeface="Arial" panose="020B0604020202020204" pitchFamily="34" charset="0"/>
                <a:cs typeface="Arial" panose="020B0604020202020204" pitchFamily="34" charset="0"/>
              </a:rPr>
              <a:t>ơng</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pháp</a:t>
            </a:r>
            <a:endParaRPr lang="en-US" sz="2800" dirty="0">
              <a:solidFill>
                <a:schemeClr val="accent1">
                  <a:lumMod val="50000"/>
                </a:schemeClr>
              </a:solidFill>
              <a:latin typeface="Arial" panose="020B0604020202020204" pitchFamily="34" charset="0"/>
              <a:cs typeface="Arial" panose="020B0604020202020204" pitchFamily="34" charset="0"/>
            </a:endParaRPr>
          </a:p>
          <a:p>
            <a:pPr marL="457200" lvl="1" indent="0">
              <a:buNone/>
            </a:pPr>
            <a:r>
              <a:rPr lang="en-US" sz="2800" dirty="0">
                <a:solidFill>
                  <a:schemeClr val="accent1">
                    <a:lumMod val="50000"/>
                  </a:schemeClr>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176A21EB-3190-426A-8017-ED856D741539}"/>
              </a:ext>
            </a:extLst>
          </p:cNvPr>
          <p:cNvSpPr/>
          <p:nvPr/>
        </p:nvSpPr>
        <p:spPr>
          <a:xfrm>
            <a:off x="4483233" y="518753"/>
            <a:ext cx="322235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1">
                    <a:lumMod val="50000"/>
                  </a:schemeClr>
                </a:solidFill>
                <a:effectLst>
                  <a:outerShdw blurRad="12700" dist="38100" dir="2700000" algn="tl" rotWithShape="0">
                    <a:schemeClr val="bg1">
                      <a:lumMod val="50000"/>
                    </a:schemeClr>
                  </a:outerShdw>
                </a:effectLst>
              </a:rPr>
              <a:t>NỘI DUNG</a:t>
            </a:r>
            <a:endParaRPr lang="en-US" sz="5400" b="1" cap="none" spc="0" dirty="0">
              <a:ln w="9525">
                <a:solidFill>
                  <a:schemeClr val="bg1"/>
                </a:solidFill>
                <a:prstDash val="solid"/>
              </a:ln>
              <a:solidFill>
                <a:schemeClr val="accent1">
                  <a:lumMod val="50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title="Title and Content Layout with Chart">
            <a:extLst>
              <a:ext uri="{FF2B5EF4-FFF2-40B4-BE49-F238E27FC236}">
                <a16:creationId xmlns:a16="http://schemas.microsoft.com/office/drawing/2014/main" id="{65A790D7-0070-4086-8C16-371CFAD9A55A}"/>
              </a:ext>
            </a:extLst>
          </p:cNvPr>
          <p:cNvSpPr>
            <a:spLocks noGrp="1"/>
          </p:cNvSpPr>
          <p:nvPr>
            <p:ph type="title"/>
          </p:nvPr>
        </p:nvSpPr>
        <p:spPr>
          <a:xfrm>
            <a:off x="2132012" y="162360"/>
            <a:ext cx="9791700" cy="623888"/>
          </a:xfrm>
        </p:spPr>
        <p:txBody>
          <a:bodyPr>
            <a:normAutofit/>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Kiểm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thử</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hộp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trắng</a:t>
            </a:r>
            <a:r>
              <a:rPr lang="en-US" dirty="0">
                <a:solidFill>
                  <a:schemeClr val="accent1">
                    <a:lumMod val="50000"/>
                  </a:schemeClr>
                </a:solidFill>
                <a:latin typeface="Times New Roman" panose="02020603050405020304" pitchFamily="18" charset="0"/>
                <a:cs typeface="Times New Roman" panose="02020603050405020304" pitchFamily="18" charset="0"/>
              </a:rPr>
              <a:t> (White-Box Testing)</a:t>
            </a:r>
          </a:p>
        </p:txBody>
      </p:sp>
      <p:sp>
        <p:nvSpPr>
          <p:cNvPr id="7" name="Content Placeholder 2">
            <a:extLst>
              <a:ext uri="{FF2B5EF4-FFF2-40B4-BE49-F238E27FC236}">
                <a16:creationId xmlns:a16="http://schemas.microsoft.com/office/drawing/2014/main" id="{BABD8194-C13B-41FA-B734-EB3B9C7C0E62}"/>
              </a:ext>
            </a:extLst>
          </p:cNvPr>
          <p:cNvSpPr>
            <a:spLocks noGrp="1"/>
          </p:cNvSpPr>
          <p:nvPr>
            <p:ph idx="1"/>
          </p:nvPr>
        </p:nvSpPr>
        <p:spPr>
          <a:xfrm>
            <a:off x="836097" y="1600200"/>
            <a:ext cx="6762997" cy="4667250"/>
          </a:xfrm>
        </p:spPr>
        <p:txBody>
          <a:bodyPr>
            <a:normAutofit lnSpcReduction="10000"/>
          </a:bodyPr>
          <a:lstStyle/>
          <a:p>
            <a:pPr marL="0" indent="0">
              <a:buNone/>
            </a:pPr>
            <a:r>
              <a:rPr lang="en-US" sz="2400" b="1" dirty="0">
                <a:solidFill>
                  <a:schemeClr val="accent1">
                    <a:lumMod val="50000"/>
                  </a:schemeClr>
                </a:solidFill>
                <a:latin typeface="Arial" panose="020B0604020202020204" pitchFamily="34" charset="0"/>
                <a:cs typeface="Arial" panose="020B0604020202020204" pitchFamily="34" charset="0"/>
              </a:rPr>
              <a:t>1. </a:t>
            </a:r>
            <a:r>
              <a:rPr lang="en-US" sz="2400" b="1" dirty="0" err="1">
                <a:solidFill>
                  <a:schemeClr val="accent1">
                    <a:lumMod val="50000"/>
                  </a:schemeClr>
                </a:solidFill>
                <a:latin typeface="Arial" panose="020B0604020202020204" pitchFamily="34" charset="0"/>
                <a:cs typeface="Arial" panose="020B0604020202020204" pitchFamily="34" charset="0"/>
              </a:rPr>
              <a:t>Định</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nghĩa</a:t>
            </a:r>
            <a:endParaRPr lang="en-US" sz="2400"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hộp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trắng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còn</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gọi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hộp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quá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trình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duyệt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tất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trúc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điều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khiển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s</a:t>
            </a:r>
            <a:r>
              <a:rPr lang="vi-VN" sz="2400" dirty="0">
                <a:solidFill>
                  <a:schemeClr val="accent1">
                    <a:lumMod val="50000"/>
                  </a:schemeClr>
                </a:solidFill>
                <a:latin typeface="Arial" panose="020B0604020202020204" pitchFamily="34" charset="0"/>
                <a:cs typeface="Arial" panose="020B0604020202020204" pitchFamily="34" charset="0"/>
              </a:rPr>
              <a:t>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đồ</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ơng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trình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nguồn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nhằm</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a:solidFill>
                  <a:schemeClr val="accent1">
                    <a:lumMod val="50000"/>
                  </a:schemeClr>
                </a:solidFill>
                <a:latin typeface="Arial" panose="020B0604020202020204" pitchFamily="34" charset="0"/>
                <a:cs typeface="Arial" panose="020B0604020202020204" pitchFamily="34" charset="0"/>
              </a:rPr>
              <a:t>a </a:t>
            </a:r>
            <a:r>
              <a:rPr lang="en-US" sz="2400" dirty="0" err="1">
                <a:solidFill>
                  <a:schemeClr val="accent1">
                    <a:lumMod val="50000"/>
                  </a:schemeClr>
                </a:solidFill>
                <a:latin typeface="Arial" panose="020B0604020202020204" pitchFamily="34" charset="0"/>
                <a:cs typeface="Arial" panose="020B0604020202020204" pitchFamily="34" charset="0"/>
              </a:rPr>
              <a:t>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điều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không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lý</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trúc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điều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khiển</a:t>
            </a:r>
            <a:r>
              <a:rPr lang="en-US" sz="2400" dirty="0">
                <a:solidFill>
                  <a:schemeClr val="accent1">
                    <a:lumMod val="50000"/>
                  </a:schemeClr>
                </a:solidFill>
                <a:latin typeface="Arial" panose="020B0604020202020204" pitchFamily="34" charset="0"/>
                <a:cs typeface="Arial" panose="020B0604020202020204" pitchFamily="34" charset="0"/>
              </a:rPr>
              <a:t>.</a:t>
            </a: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Đối tượng </a:t>
            </a:r>
            <a:r>
              <a:rPr lang="en-US" sz="2400" dirty="0">
                <a:solidFill>
                  <a:schemeClr val="accent1">
                    <a:lumMod val="50000"/>
                  </a:schemeClr>
                </a:solidFill>
                <a:latin typeface="Arial" panose="020B0604020202020204" pitchFamily="34" charset="0"/>
                <a:cs typeface="Arial" panose="020B0604020202020204" pitchFamily="34" charset="0"/>
              </a:rPr>
              <a:t>đ</a:t>
            </a:r>
            <a:r>
              <a:rPr lang="vi-VN" sz="2400" dirty="0">
                <a:solidFill>
                  <a:schemeClr val="accent1">
                    <a:lumMod val="50000"/>
                  </a:schemeClr>
                </a:solidFill>
                <a:latin typeface="Arial" panose="020B0604020202020204" pitchFamily="34" charset="0"/>
                <a:cs typeface="Arial" panose="020B0604020202020204" pitchFamily="34" charset="0"/>
              </a:rPr>
              <a:t>ược kiểm thử là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vi-VN" sz="2400" dirty="0">
                <a:solidFill>
                  <a:schemeClr val="accent1">
                    <a:lumMod val="50000"/>
                  </a:schemeClr>
                </a:solidFill>
                <a:latin typeface="Arial" panose="020B0604020202020204" pitchFamily="34" charset="0"/>
                <a:cs typeface="Arial" panose="020B0604020202020204" pitchFamily="34" charset="0"/>
              </a:rPr>
              <a:t> thành phần phần mềm (có thể là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vi-VN" sz="2400" dirty="0">
                <a:solidFill>
                  <a:schemeClr val="accent1">
                    <a:lumMod val="50000"/>
                  </a:schemeClr>
                </a:solidFill>
                <a:latin typeface="Arial" panose="020B0604020202020204" pitchFamily="34" charset="0"/>
                <a:cs typeface="Arial" panose="020B0604020202020204" pitchFamily="34" charset="0"/>
              </a:rPr>
              <a:t> hàm chức năng,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vi-VN" sz="2400" dirty="0">
                <a:solidFill>
                  <a:schemeClr val="accent1">
                    <a:lumMod val="50000"/>
                  </a:schemeClr>
                </a:solidFill>
                <a:latin typeface="Arial" panose="020B0604020202020204" pitchFamily="34" charset="0"/>
                <a:cs typeface="Arial" panose="020B0604020202020204" pitchFamily="34" charset="0"/>
              </a:rPr>
              <a:t> module chức năng,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vi-VN" sz="2400" dirty="0">
                <a:solidFill>
                  <a:schemeClr val="accent1">
                    <a:lumMod val="50000"/>
                  </a:schemeClr>
                </a:solidFill>
                <a:latin typeface="Arial" panose="020B0604020202020204" pitchFamily="34" charset="0"/>
                <a:cs typeface="Arial" panose="020B0604020202020204" pitchFamily="34" charset="0"/>
              </a:rPr>
              <a:t> phân hệ chức năng…</a:t>
            </a:r>
            <a:r>
              <a:rPr lang="en-US" sz="2400" dirty="0">
                <a:solidFill>
                  <a:schemeClr val="accent1">
                    <a:lumMod val="50000"/>
                  </a:schemeClr>
                </a:solidFill>
                <a:latin typeface="Arial" panose="020B0604020202020204" pitchFamily="34" charset="0"/>
                <a:cs typeface="Arial" panose="020B0604020202020204" pitchFamily="34" charset="0"/>
              </a:rPr>
              <a:t>).</a:t>
            </a: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K</a:t>
            </a:r>
            <a:r>
              <a:rPr lang="vi-VN" sz="2400" dirty="0">
                <a:solidFill>
                  <a:schemeClr val="accent1">
                    <a:lumMod val="50000"/>
                  </a:schemeClr>
                </a:solidFill>
                <a:latin typeface="Arial" panose="020B0604020202020204" pitchFamily="34" charset="0"/>
                <a:cs typeface="Arial" panose="020B0604020202020204" pitchFamily="34" charset="0"/>
              </a:rPr>
              <a:t>iểm thử hộp trắng cho phép phát hiện các lỗi/khiếm khuyết tiềm ẩn bên trong chương trình/đơn vị phần mềm</a:t>
            </a:r>
            <a:r>
              <a:rPr lang="en-US" sz="2400" dirty="0">
                <a:solidFill>
                  <a:schemeClr val="accent1">
                    <a:lumMod val="50000"/>
                  </a:schemeClr>
                </a:solidFill>
                <a:latin typeface="Arial" panose="020B0604020202020204" pitchFamily="34" charset="0"/>
                <a:cs typeface="Arial" panose="020B0604020202020204" pitchFamily="34" charset="0"/>
              </a:rPr>
              <a:t>.</a:t>
            </a:r>
          </a:p>
          <a:p>
            <a:pPr marL="0" indent="0">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D004EC5-BFEC-4A23-B0F7-C20D564005D0}"/>
              </a:ext>
            </a:extLst>
          </p:cNvPr>
          <p:cNvPicPr>
            <a:picLocks noChangeAspect="1"/>
          </p:cNvPicPr>
          <p:nvPr/>
        </p:nvPicPr>
        <p:blipFill>
          <a:blip r:embed="rId2"/>
          <a:stretch>
            <a:fillRect/>
          </a:stretch>
        </p:blipFill>
        <p:spPr>
          <a:xfrm>
            <a:off x="7699508" y="1299819"/>
            <a:ext cx="3615142" cy="4810812"/>
          </a:xfrm>
          <a:prstGeom prst="rect">
            <a:avLst/>
          </a:prstGeom>
        </p:spPr>
      </p:pic>
      <p:sp>
        <p:nvSpPr>
          <p:cNvPr id="5" name="Rectangle 4">
            <a:extLst>
              <a:ext uri="{FF2B5EF4-FFF2-40B4-BE49-F238E27FC236}">
                <a16:creationId xmlns:a16="http://schemas.microsoft.com/office/drawing/2014/main" id="{473124D1-4C81-4E99-8728-B881F9818A8E}"/>
              </a:ext>
            </a:extLst>
          </p:cNvPr>
          <p:cNvSpPr/>
          <p:nvPr/>
        </p:nvSpPr>
        <p:spPr>
          <a:xfrm>
            <a:off x="303212" y="839049"/>
            <a:ext cx="4448654" cy="461665"/>
          </a:xfrm>
          <a:prstGeom prst="rect">
            <a:avLst/>
          </a:prstGeom>
        </p:spPr>
        <p:txBody>
          <a:bodyPr wrap="none">
            <a:sp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I. </a:t>
            </a:r>
            <a:r>
              <a:rPr lang="en-US" sz="2400" b="1" dirty="0" err="1">
                <a:solidFill>
                  <a:schemeClr val="accent1">
                    <a:lumMod val="50000"/>
                  </a:schemeClr>
                </a:solidFill>
                <a:latin typeface="Arial" panose="020B0604020202020204" pitchFamily="34" charset="0"/>
                <a:cs typeface="Arial" panose="020B0604020202020204" pitchFamily="34" charset="0"/>
              </a:rPr>
              <a:t>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7">
            <a:extLst>
              <a:ext uri="{FF2B5EF4-FFF2-40B4-BE49-F238E27FC236}">
                <a16:creationId xmlns:a16="http://schemas.microsoft.com/office/drawing/2014/main" id="{D5213E1A-0523-4E63-AEB1-18FDEF645026}"/>
              </a:ext>
            </a:extLst>
          </p:cNvPr>
          <p:cNvSpPr txBox="1">
            <a:spLocks/>
          </p:cNvSpPr>
          <p:nvPr/>
        </p:nvSpPr>
        <p:spPr>
          <a:xfrm>
            <a:off x="1283873" y="1752600"/>
            <a:ext cx="9621078" cy="46515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None/>
            </a:pPr>
            <a:r>
              <a:rPr lang="en-US" sz="2400" b="1" dirty="0">
                <a:solidFill>
                  <a:schemeClr val="accent1">
                    <a:lumMod val="50000"/>
                  </a:schemeClr>
                </a:solidFill>
                <a:latin typeface="Arial" panose="020B0604020202020204" pitchFamily="34" charset="0"/>
                <a:cs typeface="Arial" panose="020B0604020202020204" pitchFamily="34" charset="0"/>
              </a:rPr>
              <a:t>2. 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kiểm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thử</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hộp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trắng</a:t>
            </a:r>
            <a:endParaRPr lang="en-US" sz="2400" b="1" dirty="0">
              <a:solidFill>
                <a:schemeClr val="accent1">
                  <a:lumMod val="50000"/>
                </a:schemeClr>
              </a:solidFill>
              <a:latin typeface="Arial" panose="020B0604020202020204" pitchFamily="34" charset="0"/>
              <a:cs typeface="Arial" panose="020B0604020202020204" pitchFamily="34" charset="0"/>
            </a:endParaRPr>
          </a:p>
          <a:p>
            <a:pPr marL="45720" indent="0">
              <a:buNone/>
            </a:pP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Hai </a:t>
            </a:r>
            <a:r>
              <a:rPr lang="en-US" sz="2400" dirty="0" err="1">
                <a:solidFill>
                  <a:schemeClr val="accent1">
                    <a:lumMod val="50000"/>
                  </a:schemeClr>
                </a:solidFill>
                <a:latin typeface="Arial" panose="020B0604020202020204" pitchFamily="34" charset="0"/>
                <a:cs typeface="Arial" panose="020B0604020202020204" pitchFamily="34" charset="0"/>
              </a:rPr>
              <a:t>ph</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ơng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pháp</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hộp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trắng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luồng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điểu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khiển</a:t>
            </a:r>
            <a:r>
              <a:rPr lang="en-US" sz="2400" dirty="0">
                <a:solidFill>
                  <a:schemeClr val="accent1">
                    <a:lumMod val="50000"/>
                  </a:schemeClr>
                </a:solidFill>
                <a:latin typeface="Arial" panose="020B0604020202020204" pitchFamily="34" charset="0"/>
                <a:cs typeface="Arial" panose="020B0604020202020204" pitchFamily="34" charset="0"/>
              </a:rPr>
              <a:t>(Control flow Testing) </a:t>
            </a:r>
            <a:r>
              <a:rPr lang="en-US" sz="2400" dirty="0" err="1">
                <a:solidFill>
                  <a:schemeClr val="accent1">
                    <a:lumMod val="50000"/>
                  </a:schemeClr>
                </a:solidFill>
                <a:latin typeface="Arial" panose="020B0604020202020204" pitchFamily="34" charset="0"/>
                <a:cs typeface="Arial" panose="020B0604020202020204" pitchFamily="34" charset="0"/>
              </a:rPr>
              <a:t>và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dòng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(Data flow Testing).</a:t>
            </a:r>
          </a:p>
          <a:p>
            <a:pPr marL="4572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Phương pháp kiểm thử dòng điều khiển</a:t>
            </a:r>
            <a:r>
              <a:rPr lang="en-US" sz="2400" dirty="0">
                <a:solidFill>
                  <a:schemeClr val="accent1">
                    <a:lumMod val="50000"/>
                  </a:schemeClr>
                </a:solidFill>
                <a:latin typeface="Arial" panose="020B0604020202020204" pitchFamily="34" charset="0"/>
                <a:cs typeface="Arial" panose="020B0604020202020204" pitchFamily="34" charset="0"/>
              </a:rPr>
              <a:t>:</a:t>
            </a:r>
            <a:r>
              <a:rPr lang="vi-VN" sz="2400"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T</a:t>
            </a:r>
            <a:r>
              <a:rPr lang="vi-VN" sz="2400" dirty="0">
                <a:solidFill>
                  <a:schemeClr val="accent1">
                    <a:lumMod val="50000"/>
                  </a:schemeClr>
                </a:solidFill>
                <a:latin typeface="Arial" panose="020B0604020202020204" pitchFamily="34" charset="0"/>
                <a:cs typeface="Arial" panose="020B0604020202020204" pitchFamily="34" charset="0"/>
              </a:rPr>
              <a:t>ập trung kiểm thử tính đúng đắn của</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giải thuật sử dụng trong các chương trình/đơn vị phần mềm.</a:t>
            </a:r>
            <a:endParaRPr lang="en-US" sz="2400" dirty="0">
              <a:solidFill>
                <a:schemeClr val="accent1">
                  <a:lumMod val="50000"/>
                </a:schemeClr>
              </a:solidFill>
              <a:latin typeface="Arial" panose="020B0604020202020204" pitchFamily="34" charset="0"/>
              <a:cs typeface="Arial" panose="020B0604020202020204" pitchFamily="34" charset="0"/>
            </a:endParaRPr>
          </a:p>
          <a:p>
            <a:pPr marL="4572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Phương pháp kiểm thử dòng dữ liệu</a:t>
            </a:r>
            <a:r>
              <a:rPr lang="en-US" sz="2400" dirty="0">
                <a:solidFill>
                  <a:schemeClr val="accent1">
                    <a:lumMod val="50000"/>
                  </a:schemeClr>
                </a:solidFill>
                <a:latin typeface="Arial" panose="020B0604020202020204" pitchFamily="34" charset="0"/>
                <a:cs typeface="Arial" panose="020B0604020202020204" pitchFamily="34" charset="0"/>
              </a:rPr>
              <a:t>: T</a:t>
            </a:r>
            <a:r>
              <a:rPr lang="vi-VN" sz="2400" dirty="0">
                <a:solidFill>
                  <a:schemeClr val="accent1">
                    <a:lumMod val="50000"/>
                  </a:schemeClr>
                </a:solidFill>
                <a:latin typeface="Arial" panose="020B0604020202020204" pitchFamily="34" charset="0"/>
                <a:cs typeface="Arial" panose="020B0604020202020204" pitchFamily="34" charset="0"/>
              </a:rPr>
              <a:t>ập trung kiểm thử tính đúng đắn của việc sử dụng các biến dữ liệu sử dụng trong chương trình/đơn vị phần mềm.</a:t>
            </a:r>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
        <p:nvSpPr>
          <p:cNvPr id="12" name="Title 1" title="Title and Content Layout with Chart">
            <a:extLst>
              <a:ext uri="{FF2B5EF4-FFF2-40B4-BE49-F238E27FC236}">
                <a16:creationId xmlns:a16="http://schemas.microsoft.com/office/drawing/2014/main" id="{26D5C030-53A8-427A-BC23-B187B940D037}"/>
              </a:ext>
            </a:extLst>
          </p:cNvPr>
          <p:cNvSpPr>
            <a:spLocks noGrp="1"/>
          </p:cNvSpPr>
          <p:nvPr>
            <p:ph type="title"/>
          </p:nvPr>
        </p:nvSpPr>
        <p:spPr>
          <a:xfrm>
            <a:off x="2132012" y="162360"/>
            <a:ext cx="9791700" cy="623888"/>
          </a:xfrm>
        </p:spPr>
        <p:txBody>
          <a:bodyPr>
            <a:normAutofit/>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Kiểm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thử</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hộp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trắng</a:t>
            </a:r>
            <a:r>
              <a:rPr lang="en-US" dirty="0">
                <a:solidFill>
                  <a:schemeClr val="accent1">
                    <a:lumMod val="50000"/>
                  </a:schemeClr>
                </a:solidFill>
                <a:latin typeface="Times New Roman" panose="02020603050405020304" pitchFamily="18" charset="0"/>
                <a:cs typeface="Times New Roman" panose="02020603050405020304" pitchFamily="18" charset="0"/>
              </a:rPr>
              <a:t> (White-Box Testing)</a:t>
            </a:r>
          </a:p>
        </p:txBody>
      </p:sp>
      <p:sp>
        <p:nvSpPr>
          <p:cNvPr id="14" name="Rectangle 13">
            <a:extLst>
              <a:ext uri="{FF2B5EF4-FFF2-40B4-BE49-F238E27FC236}">
                <a16:creationId xmlns:a16="http://schemas.microsoft.com/office/drawing/2014/main" id="{2BB7D3F1-94B3-4D41-8313-4B4E032D638B}"/>
              </a:ext>
            </a:extLst>
          </p:cNvPr>
          <p:cNvSpPr/>
          <p:nvPr/>
        </p:nvSpPr>
        <p:spPr>
          <a:xfrm>
            <a:off x="303212" y="839049"/>
            <a:ext cx="4448654" cy="461665"/>
          </a:xfrm>
          <a:prstGeom prst="rect">
            <a:avLst/>
          </a:prstGeom>
        </p:spPr>
        <p:txBody>
          <a:bodyPr wrap="none">
            <a:sp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I. </a:t>
            </a:r>
            <a:r>
              <a:rPr lang="en-US" sz="2400" b="1" dirty="0" err="1">
                <a:solidFill>
                  <a:schemeClr val="accent1">
                    <a:lumMod val="50000"/>
                  </a:schemeClr>
                </a:solidFill>
                <a:latin typeface="Arial" panose="020B0604020202020204" pitchFamily="34" charset="0"/>
                <a:cs typeface="Arial" panose="020B0604020202020204" pitchFamily="34" charset="0"/>
              </a:rPr>
              <a:t>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7">
            <a:extLst>
              <a:ext uri="{FF2B5EF4-FFF2-40B4-BE49-F238E27FC236}">
                <a16:creationId xmlns:a16="http://schemas.microsoft.com/office/drawing/2014/main" id="{AE78595A-81F1-4FFB-B641-C10AB9964A89}"/>
              </a:ext>
            </a:extLst>
          </p:cNvPr>
          <p:cNvSpPr txBox="1">
            <a:spLocks/>
          </p:cNvSpPr>
          <p:nvPr/>
        </p:nvSpPr>
        <p:spPr>
          <a:xfrm>
            <a:off x="531812" y="1487556"/>
            <a:ext cx="10210800" cy="537044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45720" indent="0">
              <a:buNone/>
            </a:pPr>
            <a:r>
              <a:rPr lang="en-US" sz="2400" b="1" dirty="0">
                <a:solidFill>
                  <a:schemeClr val="accent1">
                    <a:lumMod val="50000"/>
                  </a:schemeClr>
                </a:solidFill>
                <a:latin typeface="Arial" panose="020B0604020202020204" pitchFamily="34" charset="0"/>
                <a:cs typeface="Arial" panose="020B0604020202020204" pitchFamily="34" charset="0"/>
              </a:rPr>
              <a:t>   3 </a:t>
            </a:r>
            <a:r>
              <a:rPr lang="en-US" sz="2400" b="1" dirty="0" err="1">
                <a:solidFill>
                  <a:schemeClr val="accent1">
                    <a:lumMod val="50000"/>
                  </a:schemeClr>
                </a:solidFill>
                <a:latin typeface="Arial" panose="020B0604020202020204" pitchFamily="34" charset="0"/>
                <a:cs typeface="Arial" panose="020B0604020202020204" pitchFamily="34" charset="0"/>
              </a:rPr>
              <a:t>Tại</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sao</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phải</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kiểm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thử</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hộp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trắng</a:t>
            </a:r>
            <a:r>
              <a:rPr lang="en-US" sz="2400" b="1" dirty="0">
                <a:solidFill>
                  <a:schemeClr val="accent1">
                    <a:lumMod val="50000"/>
                  </a:schemeClr>
                </a:solidFill>
                <a:latin typeface="Arial" panose="020B0604020202020204" pitchFamily="34" charset="0"/>
                <a:cs typeface="Arial" panose="020B0604020202020204" pitchFamily="34" charset="0"/>
              </a:rPr>
              <a:t>?</a:t>
            </a:r>
          </a:p>
          <a:p>
            <a:pPr marL="4572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Các lỗi logic và các giả thiết không đúng tỉ lệ nghịch với xác suất </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một </a:t>
            </a:r>
            <a:r>
              <a:rPr lang="en-US" sz="2400" dirty="0">
                <a:solidFill>
                  <a:schemeClr val="accent1">
                    <a:lumMod val="50000"/>
                  </a:schemeClr>
                </a:solidFill>
                <a:latin typeface="Arial" panose="020B0604020202020204" pitchFamily="34" charset="0"/>
                <a:cs typeface="Arial" panose="020B0604020202020204" pitchFamily="34" charset="0"/>
              </a:rPr>
              <a:t>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vi-VN" sz="2400" dirty="0">
                <a:solidFill>
                  <a:schemeClr val="accent1">
                    <a:lumMod val="50000"/>
                  </a:schemeClr>
                </a:solidFill>
                <a:latin typeface="Arial" panose="020B0604020202020204" pitchFamily="34" charset="0"/>
                <a:cs typeface="Arial" panose="020B0604020202020204" pitchFamily="34" charset="0"/>
              </a:rPr>
              <a:t> dẫn trong </a:t>
            </a:r>
            <a:r>
              <a:rPr lang="en-US" sz="2400" dirty="0" err="1">
                <a:solidFill>
                  <a:schemeClr val="accent1">
                    <a:lumMod val="50000"/>
                  </a:schemeClr>
                </a:solidFill>
                <a:latin typeface="Arial" panose="020B0604020202020204" pitchFamily="34" charset="0"/>
                <a:cs typeface="Arial" panose="020B0604020202020204" pitchFamily="34" charset="0"/>
              </a:rPr>
              <a:t>ch</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ơng</a:t>
            </a:r>
            <a:r>
              <a:rPr lang="vi-VN" sz="2400" dirty="0">
                <a:solidFill>
                  <a:schemeClr val="accent1">
                    <a:lumMod val="50000"/>
                  </a:schemeClr>
                </a:solidFill>
                <a:latin typeface="Arial" panose="020B0604020202020204" pitchFamily="34" charset="0"/>
                <a:cs typeface="Arial" panose="020B0604020202020204" pitchFamily="34" charset="0"/>
              </a:rPr>
              <a:t> trình sẽ </a:t>
            </a:r>
            <a:r>
              <a:rPr lang="en-US" sz="2400" dirty="0">
                <a:solidFill>
                  <a:schemeClr val="accent1">
                    <a:lumMod val="50000"/>
                  </a:schemeClr>
                </a:solidFill>
                <a:latin typeface="Arial" panose="020B0604020202020204" pitchFamily="34" charset="0"/>
                <a:cs typeface="Arial" panose="020B0604020202020204" pitchFamily="34" charset="0"/>
              </a:rPr>
              <a:t>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ợc</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thực thi</a:t>
            </a:r>
            <a:r>
              <a:rPr lang="en-US" sz="2400" dirty="0">
                <a:solidFill>
                  <a:schemeClr val="accent1">
                    <a:lumMod val="50000"/>
                  </a:schemeClr>
                </a:solidFill>
                <a:latin typeface="Arial" panose="020B0604020202020204" pitchFamily="34" charset="0"/>
                <a:cs typeface="Arial" panose="020B0604020202020204" pitchFamily="34" charset="0"/>
              </a:rPr>
              <a:t>.</a:t>
            </a:r>
            <a:r>
              <a:rPr lang="vi-VN" sz="2400" dirty="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45720" indent="0">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 Chúng ta </a:t>
            </a:r>
            <a:r>
              <a:rPr lang="en-US" sz="2400" dirty="0" err="1">
                <a:solidFill>
                  <a:schemeClr val="accent1">
                    <a:lumMod val="50000"/>
                  </a:schemeClr>
                </a:solidFill>
                <a:latin typeface="Arial" panose="020B0604020202020204" pitchFamily="34" charset="0"/>
                <a:cs typeface="Arial" panose="020B0604020202020204" pitchFamily="34" charset="0"/>
              </a:rPr>
              <a:t>th</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tin rằng một</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vi-VN" sz="2400" dirty="0">
                <a:solidFill>
                  <a:schemeClr val="accent1">
                    <a:lumMod val="50000"/>
                  </a:schemeClr>
                </a:solidFill>
                <a:latin typeface="Arial" panose="020B0604020202020204" pitchFamily="34" charset="0"/>
                <a:cs typeface="Arial" panose="020B0604020202020204" pitchFamily="34" charset="0"/>
              </a:rPr>
              <a:t> dẫn logic thì không thể nào </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đ</a:t>
            </a:r>
            <a:r>
              <a:rPr lang="en-US" sz="2400" dirty="0" err="1">
                <a:solidFill>
                  <a:schemeClr val="accent1">
                    <a:lumMod val="50000"/>
                  </a:schemeClr>
                </a:solidFill>
                <a:latin typeface="Arial" panose="020B0604020202020204" pitchFamily="34" charset="0"/>
                <a:cs typeface="Arial" panose="020B0604020202020204" pitchFamily="34" charset="0"/>
              </a:rPr>
              <a:t>ược</a:t>
            </a:r>
            <a:r>
              <a:rPr lang="vi-VN" sz="2400" dirty="0">
                <a:solidFill>
                  <a:schemeClr val="accent1">
                    <a:lumMod val="50000"/>
                  </a:schemeClr>
                </a:solidFill>
                <a:latin typeface="Arial" panose="020B0604020202020204" pitchFamily="34" charset="0"/>
                <a:cs typeface="Arial" panose="020B0604020202020204" pitchFamily="34" charset="0"/>
              </a:rPr>
              <a:t> thực hiện khi trong thực tế nó có thể </a:t>
            </a:r>
            <a:r>
              <a:rPr lang="en-US" sz="2400" dirty="0">
                <a:solidFill>
                  <a:schemeClr val="accent1">
                    <a:lumMod val="50000"/>
                  </a:schemeClr>
                </a:solidFill>
                <a:latin typeface="Arial" panose="020B0604020202020204" pitchFamily="34" charset="0"/>
                <a:cs typeface="Arial" panose="020B0604020202020204" pitchFamily="34" charset="0"/>
              </a:rPr>
              <a:t>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ợc</a:t>
            </a:r>
            <a:r>
              <a:rPr lang="vi-VN" sz="2400" dirty="0">
                <a:solidFill>
                  <a:schemeClr val="accent1">
                    <a:lumMod val="50000"/>
                  </a:schemeClr>
                </a:solidFill>
                <a:latin typeface="Arial" panose="020B0604020202020204" pitchFamily="34" charset="0"/>
                <a:cs typeface="Arial" panose="020B0604020202020204" pitchFamily="34" charset="0"/>
              </a:rPr>
              <a:t> thực hiện trên cơ </a:t>
            </a: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sở đều đặn</a:t>
            </a:r>
            <a:r>
              <a:rPr lang="en-US" sz="2400" dirty="0">
                <a:solidFill>
                  <a:schemeClr val="accent1">
                    <a:lumMod val="50000"/>
                  </a:schemeClr>
                </a:solidFill>
                <a:latin typeface="Arial" panose="020B0604020202020204" pitchFamily="34" charset="0"/>
                <a:cs typeface="Arial" panose="020B0604020202020204" pitchFamily="34" charset="0"/>
              </a:rPr>
              <a:t>.</a:t>
            </a:r>
            <a:r>
              <a:rPr lang="vi-VN" sz="2400" dirty="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45720" indent="0">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 Lỗi gõ vào là ngẫu nhiên</a:t>
            </a:r>
            <a:r>
              <a:rPr lang="en-US" sz="2400" dirty="0">
                <a:solidFill>
                  <a:schemeClr val="accent1">
                    <a:lumMod val="50000"/>
                  </a:schemeClr>
                </a:solidFill>
                <a:latin typeface="Arial" panose="020B0604020202020204" pitchFamily="34" charset="0"/>
                <a:cs typeface="Arial" panose="020B0604020202020204" pitchFamily="34" charset="0"/>
              </a:rPr>
              <a:t>.</a:t>
            </a:r>
          </a:p>
          <a:p>
            <a:pPr marL="45720" indent="0">
              <a:buNone/>
            </a:pPr>
            <a:r>
              <a:rPr lang="en-US" sz="2400" b="1" dirty="0">
                <a:solidFill>
                  <a:schemeClr val="accent1">
                    <a:lumMod val="50000"/>
                  </a:schemeClr>
                </a:solidFill>
                <a:latin typeface="Arial" panose="020B0604020202020204" pitchFamily="34" charset="0"/>
                <a:cs typeface="Arial" panose="020B0604020202020204" pitchFamily="34" charset="0"/>
              </a:rPr>
              <a:t>   4 </a:t>
            </a:r>
            <a:r>
              <a:rPr lang="en-US" sz="2400" b="1" dirty="0" err="1">
                <a:solidFill>
                  <a:schemeClr val="accent1">
                    <a:lumMod val="50000"/>
                  </a:schemeClr>
                </a:solidFill>
                <a:latin typeface="Arial" panose="020B0604020202020204" pitchFamily="34" charset="0"/>
                <a:cs typeface="Arial" panose="020B0604020202020204" pitchFamily="34" charset="0"/>
              </a:rPr>
              <a:t>Mục</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đích</a:t>
            </a:r>
            <a:r>
              <a:rPr lang="en-US" sz="2400" b="1" dirty="0">
                <a:solidFill>
                  <a:schemeClr val="accent1">
                    <a:lumMod val="50000"/>
                  </a:schemeClr>
                </a:solidFill>
                <a:latin typeface="Arial" panose="020B0604020202020204" pitchFamily="34" charset="0"/>
                <a:cs typeface="Arial" panose="020B0604020202020204" pitchFamily="34" charset="0"/>
              </a:rPr>
              <a:t> </a:t>
            </a: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quá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trình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sản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phẩm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Đảm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bảo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thành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hành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đúng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đắn</a:t>
            </a:r>
            <a:r>
              <a:rPr lang="en-US" sz="2400" dirty="0">
                <a:solidFill>
                  <a:schemeClr val="accent1">
                    <a:lumMod val="50000"/>
                  </a:schemeClr>
                </a:solidFill>
                <a:latin typeface="Arial" panose="020B0604020202020204" pitchFamily="34" charset="0"/>
                <a:cs typeface="Arial" panose="020B0604020202020204" pitchFamily="34" charset="0"/>
              </a:rPr>
              <a:t>. </a:t>
            </a:r>
          </a:p>
          <a:p>
            <a:pPr marL="4572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chính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xác</a:t>
            </a:r>
            <a:r>
              <a:rPr lang="en-US" sz="2400" dirty="0">
                <a:solidFill>
                  <a:schemeClr val="accent1">
                    <a:lumMod val="50000"/>
                  </a:schemeClr>
                </a:solidFill>
                <a:latin typeface="Arial" panose="020B0604020202020204" pitchFamily="34" charset="0"/>
                <a:cs typeface="Arial" panose="020B0604020202020204" pitchFamily="34" charset="0"/>
              </a:rPr>
              <a:t>.</a:t>
            </a:r>
          </a:p>
          <a:p>
            <a:pPr marL="45720" indent="0">
              <a:buNone/>
            </a:pPr>
            <a:endParaRPr lang="en-US" sz="2400" dirty="0">
              <a:solidFill>
                <a:schemeClr val="accent1">
                  <a:lumMod val="50000"/>
                </a:schemeClr>
              </a:solidFill>
              <a:latin typeface="Arial" panose="020B0604020202020204" pitchFamily="34" charset="0"/>
              <a:cs typeface="Arial" panose="020B0604020202020204" pitchFamily="34" charset="0"/>
            </a:endParaRPr>
          </a:p>
          <a:p>
            <a:pPr marL="45720" indent="0">
              <a:buNone/>
            </a:pPr>
            <a:endParaRPr lang="en-US" sz="2400" dirty="0">
              <a:solidFill>
                <a:schemeClr val="accent1">
                  <a:lumMod val="50000"/>
                </a:schemeClr>
              </a:solidFill>
              <a:latin typeface="Arial" panose="020B0604020202020204" pitchFamily="34" charset="0"/>
              <a:cs typeface="Arial" panose="020B0604020202020204" pitchFamily="34" charset="0"/>
            </a:endParaRPr>
          </a:p>
          <a:p>
            <a:pPr marL="45720" indent="0">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6" name="Title 1" title="Title and Content Layout with Chart">
            <a:extLst>
              <a:ext uri="{FF2B5EF4-FFF2-40B4-BE49-F238E27FC236}">
                <a16:creationId xmlns:a16="http://schemas.microsoft.com/office/drawing/2014/main" id="{FC6B8F4A-EF9C-4E24-90F6-2D6B5ECF591F}"/>
              </a:ext>
            </a:extLst>
          </p:cNvPr>
          <p:cNvSpPr>
            <a:spLocks noGrp="1"/>
          </p:cNvSpPr>
          <p:nvPr>
            <p:ph type="title"/>
          </p:nvPr>
        </p:nvSpPr>
        <p:spPr>
          <a:xfrm>
            <a:off x="2132012" y="162360"/>
            <a:ext cx="9791700" cy="623888"/>
          </a:xfrm>
        </p:spPr>
        <p:txBody>
          <a:bodyPr>
            <a:normAutofit/>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Kiểm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thử</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hộp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trắng</a:t>
            </a:r>
            <a:r>
              <a:rPr lang="en-US" dirty="0">
                <a:solidFill>
                  <a:schemeClr val="accent1">
                    <a:lumMod val="50000"/>
                  </a:schemeClr>
                </a:solidFill>
                <a:latin typeface="Times New Roman" panose="02020603050405020304" pitchFamily="18" charset="0"/>
                <a:cs typeface="Times New Roman" panose="02020603050405020304" pitchFamily="18" charset="0"/>
              </a:rPr>
              <a:t> (White-Box Testing)</a:t>
            </a:r>
          </a:p>
        </p:txBody>
      </p:sp>
      <p:sp>
        <p:nvSpPr>
          <p:cNvPr id="8" name="Rectangle 7">
            <a:extLst>
              <a:ext uri="{FF2B5EF4-FFF2-40B4-BE49-F238E27FC236}">
                <a16:creationId xmlns:a16="http://schemas.microsoft.com/office/drawing/2014/main" id="{1394ACCC-F713-40B4-9D52-AD28D6D3AB1D}"/>
              </a:ext>
            </a:extLst>
          </p:cNvPr>
          <p:cNvSpPr/>
          <p:nvPr/>
        </p:nvSpPr>
        <p:spPr>
          <a:xfrm>
            <a:off x="303212" y="839049"/>
            <a:ext cx="4448654" cy="461665"/>
          </a:xfrm>
          <a:prstGeom prst="rect">
            <a:avLst/>
          </a:prstGeom>
        </p:spPr>
        <p:txBody>
          <a:bodyPr wrap="none">
            <a:sp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I. </a:t>
            </a:r>
            <a:r>
              <a:rPr lang="en-US" sz="2400" b="1" dirty="0" err="1">
                <a:solidFill>
                  <a:schemeClr val="accent1">
                    <a:lumMod val="50000"/>
                  </a:schemeClr>
                </a:solidFill>
                <a:latin typeface="Arial" panose="020B0604020202020204" pitchFamily="34" charset="0"/>
                <a:cs typeface="Arial" panose="020B0604020202020204" pitchFamily="34" charset="0"/>
              </a:rPr>
              <a:t>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58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title="Title and Content Layout with Chart">
            <a:extLst>
              <a:ext uri="{FF2B5EF4-FFF2-40B4-BE49-F238E27FC236}">
                <a16:creationId xmlns:a16="http://schemas.microsoft.com/office/drawing/2014/main" id="{1EE459DB-8AE2-4B6C-BA61-A64E55B74D10}"/>
              </a:ext>
            </a:extLst>
          </p:cNvPr>
          <p:cNvSpPr>
            <a:spLocks noGrp="1"/>
          </p:cNvSpPr>
          <p:nvPr>
            <p:ph type="title"/>
          </p:nvPr>
        </p:nvSpPr>
        <p:spPr>
          <a:xfrm>
            <a:off x="2132012" y="162360"/>
            <a:ext cx="9791700" cy="623888"/>
          </a:xfrm>
        </p:spPr>
        <p:txBody>
          <a:bodyPr>
            <a:normAutofit/>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Kiểm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thử</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hộp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trắng</a:t>
            </a:r>
            <a:r>
              <a:rPr lang="en-US" dirty="0">
                <a:solidFill>
                  <a:schemeClr val="accent1">
                    <a:lumMod val="50000"/>
                  </a:schemeClr>
                </a:solidFill>
                <a:latin typeface="Times New Roman" panose="02020603050405020304" pitchFamily="18" charset="0"/>
                <a:cs typeface="Times New Roman" panose="02020603050405020304" pitchFamily="18" charset="0"/>
              </a:rPr>
              <a:t> (White-Box Testing)</a:t>
            </a:r>
          </a:p>
        </p:txBody>
      </p:sp>
      <p:sp>
        <p:nvSpPr>
          <p:cNvPr id="7" name="Content Placeholder 2">
            <a:extLst>
              <a:ext uri="{FF2B5EF4-FFF2-40B4-BE49-F238E27FC236}">
                <a16:creationId xmlns:a16="http://schemas.microsoft.com/office/drawing/2014/main" id="{96805A5F-14B5-4093-9FB7-C58DEA0DBC63}"/>
              </a:ext>
            </a:extLst>
          </p:cNvPr>
          <p:cNvSpPr>
            <a:spLocks noGrp="1"/>
          </p:cNvSpPr>
          <p:nvPr>
            <p:ph idx="1"/>
          </p:nvPr>
        </p:nvSpPr>
        <p:spPr>
          <a:xfrm>
            <a:off x="911225" y="1447800"/>
            <a:ext cx="11277600" cy="4848225"/>
          </a:xfrm>
        </p:spPr>
        <p:txBody>
          <a:bodyPr>
            <a:noAutofit/>
          </a:bodyPr>
          <a:lstStyle/>
          <a:p>
            <a:pPr marL="0" indent="0">
              <a:buNone/>
            </a:pPr>
            <a:r>
              <a:rPr lang="en-US" sz="2400" b="1" dirty="0">
                <a:solidFill>
                  <a:schemeClr val="accent1">
                    <a:lumMod val="50000"/>
                  </a:schemeClr>
                </a:solidFill>
                <a:latin typeface="Arial" panose="020B0604020202020204" pitchFamily="34" charset="0"/>
                <a:cs typeface="Arial" panose="020B0604020202020204" pitchFamily="34" charset="0"/>
              </a:rPr>
              <a:t>5 </a:t>
            </a:r>
            <a:r>
              <a:rPr lang="en-US" sz="2400" b="1" dirty="0" err="1">
                <a:solidFill>
                  <a:schemeClr val="accent1">
                    <a:lumMod val="50000"/>
                  </a:schemeClr>
                </a:solidFill>
                <a:latin typeface="Arial" panose="020B0604020202020204" pitchFamily="34" charset="0"/>
                <a:cs typeface="Arial" panose="020B0604020202020204" pitchFamily="34" charset="0"/>
              </a:rPr>
              <a:t>Nguyên</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tắc</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của</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hoạt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động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kiểm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thử</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hộp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trắng</a:t>
            </a:r>
            <a:endParaRPr lang="en-US" sz="2400" b="1" dirty="0">
              <a:solidFill>
                <a:schemeClr val="accent1">
                  <a:lumMod val="50000"/>
                </a:schemeClr>
              </a:solidFill>
              <a:latin typeface="Arial" panose="020B0604020202020204" pitchFamily="34" charset="0"/>
              <a:cs typeface="Arial" panose="020B0604020202020204" pitchFamily="34" charset="0"/>
            </a:endParaRP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Đảm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bảo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tất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dẫn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lập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module </a:t>
            </a:r>
            <a:r>
              <a:rPr lang="en-US" sz="2400" dirty="0" err="1">
                <a:solidFill>
                  <a:schemeClr val="accent1">
                    <a:lumMod val="50000"/>
                  </a:schemeClr>
                </a:solidFill>
                <a:latin typeface="Arial" panose="020B0604020202020204" pitchFamily="34" charset="0"/>
                <a:cs typeface="Arial" panose="020B0604020202020204" pitchFamily="34" charset="0"/>
              </a:rPr>
              <a:t>đều</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thực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ít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nhất</a:t>
            </a:r>
            <a:r>
              <a:rPr lang="en-US" sz="2400" dirty="0">
                <a:solidFill>
                  <a:schemeClr val="accent1">
                    <a:lumMod val="50000"/>
                  </a:schemeClr>
                </a:solidFill>
                <a:latin typeface="Arial" panose="020B0604020202020204" pitchFamily="34" charset="0"/>
                <a:cs typeface="Arial" panose="020B0604020202020204" pitchFamily="34" charset="0"/>
              </a:rPr>
              <a:t> 1 </a:t>
            </a:r>
            <a:r>
              <a:rPr lang="en-US" sz="2400" dirty="0" err="1">
                <a:solidFill>
                  <a:schemeClr val="accent1">
                    <a:lumMod val="50000"/>
                  </a:schemeClr>
                </a:solidFill>
                <a:latin typeface="Arial" panose="020B0604020202020204" pitchFamily="34" charset="0"/>
                <a:cs typeface="Arial" panose="020B0604020202020204" pitchFamily="34" charset="0"/>
              </a:rPr>
              <a:t>lần</a:t>
            </a:r>
            <a:r>
              <a:rPr lang="en-US" sz="2400" dirty="0">
                <a:solidFill>
                  <a:schemeClr val="accent1">
                    <a:lumMod val="50000"/>
                  </a:schemeClr>
                </a:solidFill>
                <a:latin typeface="Arial" panose="020B0604020202020204" pitchFamily="34" charset="0"/>
                <a:cs typeface="Arial" panose="020B0604020202020204" pitchFamily="34" charset="0"/>
              </a:rPr>
              <a:t>.</a:t>
            </a: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Thực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tất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quyết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định</a:t>
            </a:r>
            <a:r>
              <a:rPr lang="en-US" sz="2400" dirty="0">
                <a:solidFill>
                  <a:schemeClr val="accent1">
                    <a:lumMod val="50000"/>
                  </a:schemeClr>
                </a:solidFill>
                <a:latin typeface="Arial" panose="020B0604020202020204" pitchFamily="34" charset="0"/>
                <a:cs typeface="Arial" panose="020B0604020202020204" pitchFamily="34" charset="0"/>
              </a:rPr>
              <a:t> logic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nhánh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đúng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Thực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tất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vòng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lặp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a:t>
            </a: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Thực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tất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trúc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đảm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bảo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lệ</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chúng</a:t>
            </a:r>
            <a:r>
              <a:rPr lang="en-US" sz="2400" dirty="0">
                <a:solidFill>
                  <a:schemeClr val="accent1">
                    <a:lumMod val="50000"/>
                  </a:schemeClr>
                </a:solidFill>
                <a:latin typeface="Arial" panose="020B0604020202020204" pitchFamily="34" charset="0"/>
                <a:cs typeface="Arial" panose="020B0604020202020204" pitchFamily="34" charset="0"/>
              </a:rPr>
              <a:t>.</a:t>
            </a:r>
          </a:p>
          <a:p>
            <a:pPr marL="0" indent="0">
              <a:buNone/>
            </a:pPr>
            <a:r>
              <a:rPr lang="en-US" sz="2400" b="1" dirty="0">
                <a:solidFill>
                  <a:schemeClr val="accent1">
                    <a:lumMod val="50000"/>
                  </a:schemeClr>
                </a:solidFill>
                <a:latin typeface="Arial" panose="020B0604020202020204" pitchFamily="34" charset="0"/>
                <a:cs typeface="Arial" panose="020B0604020202020204" pitchFamily="34" charset="0"/>
              </a:rPr>
              <a:t>6 </a:t>
            </a:r>
            <a:r>
              <a:rPr lang="en-US" sz="2400" b="1" dirty="0" err="1">
                <a:solidFill>
                  <a:schemeClr val="accent1">
                    <a:lumMod val="50000"/>
                  </a:schemeClr>
                </a:solidFill>
                <a:latin typeface="Arial" panose="020B0604020202020204" pitchFamily="34" charset="0"/>
                <a:cs typeface="Arial" panose="020B0604020202020204" pitchFamily="34" charset="0"/>
              </a:rPr>
              <a:t>Các</a:t>
            </a:r>
            <a:r>
              <a:rPr lang="en-US" sz="2400" b="1" dirty="0">
                <a:solidFill>
                  <a:schemeClr val="accent1">
                    <a:lumMod val="50000"/>
                  </a:schemeClr>
                </a:solidFill>
                <a:latin typeface="Arial" panose="020B0604020202020204" pitchFamily="34" charset="0"/>
                <a:cs typeface="Arial" panose="020B0604020202020204" pitchFamily="34" charset="0"/>
              </a:rPr>
              <a:t> tr</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ờng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hợp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của</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kiểm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thử</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hộp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trắng</a:t>
            </a:r>
            <a:endParaRPr lang="en-US" sz="2400" b="1" dirty="0">
              <a:solidFill>
                <a:schemeClr val="accent1">
                  <a:lumMod val="50000"/>
                </a:schemeClr>
              </a:solidFill>
              <a:latin typeface="Arial" panose="020B0604020202020204" pitchFamily="34" charset="0"/>
              <a:cs typeface="Arial" panose="020B0604020202020204" pitchFamily="34" charset="0"/>
            </a:endParaRP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đ</a:t>
            </a:r>
            <a:r>
              <a:rPr lang="vi-VN" sz="2400" dirty="0">
                <a:solidFill>
                  <a:schemeClr val="accent1">
                    <a:lumMod val="50000"/>
                  </a:schemeClr>
                </a:solidFill>
                <a:latin typeface="Arial" panose="020B0604020202020204" pitchFamily="34" charset="0"/>
                <a:cs typeface="Arial" panose="020B0604020202020204" pitchFamily="34" charset="0"/>
              </a:rPr>
              <a:t>ư</a:t>
            </a:r>
            <a:r>
              <a:rPr lang="en-US" sz="2400" dirty="0" err="1">
                <a:solidFill>
                  <a:schemeClr val="accent1">
                    <a:lumMod val="50000"/>
                  </a:schemeClr>
                </a:solidFill>
                <a:latin typeface="Arial" panose="020B0604020202020204" pitchFamily="34" charset="0"/>
                <a:cs typeface="Arial" panose="020B0604020202020204" pitchFamily="34" charset="0"/>
              </a:rPr>
              <a:t>ờng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dẫn</a:t>
            </a:r>
            <a:r>
              <a:rPr lang="en-US" sz="2400" dirty="0">
                <a:solidFill>
                  <a:schemeClr val="accent1">
                    <a:lumMod val="50000"/>
                  </a:schemeClr>
                </a:solidFill>
                <a:latin typeface="Arial" panose="020B0604020202020204" pitchFamily="34" charset="0"/>
                <a:cs typeface="Arial" panose="020B0604020202020204" pitchFamily="34" charset="0"/>
              </a:rPr>
              <a:t> c</a:t>
            </a:r>
            <a:r>
              <a:rPr lang="vi-VN" sz="2400" dirty="0">
                <a:solidFill>
                  <a:schemeClr val="accent1">
                    <a:lumMod val="50000"/>
                  </a:schemeClr>
                </a:solidFill>
                <a:latin typeface="Arial" panose="020B0604020202020204" pitchFamily="34" charset="0"/>
                <a:cs typeface="Arial" panose="020B0604020202020204" pitchFamily="34" charset="0"/>
              </a:rPr>
              <a:t>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sở</a:t>
            </a:r>
            <a:endParaRPr lang="en-US" sz="2400" dirty="0">
              <a:solidFill>
                <a:schemeClr val="accent1">
                  <a:lumMod val="50000"/>
                </a:schemeClr>
              </a:solidFill>
              <a:latin typeface="Arial" panose="020B0604020202020204" pitchFamily="34" charset="0"/>
              <a:cs typeface="Arial" panose="020B0604020202020204" pitchFamily="34" charset="0"/>
            </a:endParaRP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điều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kiện</a:t>
            </a:r>
            <a:endParaRPr lang="en-US" sz="2400" dirty="0">
              <a:solidFill>
                <a:schemeClr val="accent1">
                  <a:lumMod val="50000"/>
                </a:schemeClr>
              </a:solidFill>
              <a:latin typeface="Arial" panose="020B0604020202020204" pitchFamily="34" charset="0"/>
              <a:cs typeface="Arial" panose="020B0604020202020204" pitchFamily="34" charset="0"/>
            </a:endParaRPr>
          </a:p>
          <a:p>
            <a:pPr lvl="1">
              <a:buFontTx/>
              <a:buChar char="-"/>
            </a:pPr>
            <a:r>
              <a:rPr lang="en-US" sz="2400" dirty="0" err="1">
                <a:solidFill>
                  <a:schemeClr val="accent1">
                    <a:lumMod val="50000"/>
                  </a:schemeClr>
                </a:solidFill>
                <a:latin typeface="Arial" panose="020B0604020202020204" pitchFamily="34" charset="0"/>
                <a:cs typeface="Arial" panose="020B0604020202020204" pitchFamily="34" charset="0"/>
              </a:rPr>
              <a:t>Kiểm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vòng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lặp</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1C5F0B7-9714-490D-81FA-CD19781BC29C}"/>
              </a:ext>
            </a:extLst>
          </p:cNvPr>
          <p:cNvSpPr/>
          <p:nvPr/>
        </p:nvSpPr>
        <p:spPr>
          <a:xfrm>
            <a:off x="303212" y="839049"/>
            <a:ext cx="4448654" cy="461665"/>
          </a:xfrm>
          <a:prstGeom prst="rect">
            <a:avLst/>
          </a:prstGeom>
        </p:spPr>
        <p:txBody>
          <a:bodyPr wrap="none">
            <a:sp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I. </a:t>
            </a:r>
            <a:r>
              <a:rPr lang="en-US" sz="2400" b="1" dirty="0" err="1">
                <a:solidFill>
                  <a:schemeClr val="accent1">
                    <a:lumMod val="50000"/>
                  </a:schemeClr>
                </a:solidFill>
                <a:latin typeface="Arial" panose="020B0604020202020204" pitchFamily="34" charset="0"/>
                <a:cs typeface="Arial" panose="020B0604020202020204" pitchFamily="34" charset="0"/>
              </a:rPr>
              <a:t>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25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C998DF7-7C8D-48CA-9321-E972C8E35FA6}"/>
              </a:ext>
            </a:extLst>
          </p:cNvPr>
          <p:cNvSpPr>
            <a:spLocks noGrp="1"/>
          </p:cNvSpPr>
          <p:nvPr>
            <p:ph idx="1"/>
          </p:nvPr>
        </p:nvSpPr>
        <p:spPr>
          <a:xfrm>
            <a:off x="836612" y="1406663"/>
            <a:ext cx="10668000" cy="4351338"/>
          </a:xfrm>
        </p:spPr>
        <p:txBody>
          <a:bodyPr>
            <a:normAutofit/>
          </a:bodyPr>
          <a:lstStyle/>
          <a:p>
            <a:pPr marL="514350" indent="-514350">
              <a:buAutoNum type="arabicPeriod"/>
            </a:pPr>
            <a:r>
              <a:rPr lang="en-US" sz="2400" b="1" dirty="0" err="1">
                <a:solidFill>
                  <a:schemeClr val="accent1">
                    <a:lumMod val="50000"/>
                  </a:schemeClr>
                </a:solidFill>
                <a:latin typeface="Arial" panose="020B0604020202020204" pitchFamily="34" charset="0"/>
                <a:cs typeface="Arial" panose="020B0604020202020204" pitchFamily="34" charset="0"/>
              </a:rPr>
              <a:t>Ưu</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điểm</a:t>
            </a:r>
            <a:endParaRPr lang="en-US" sz="2400"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Thích hợp trong việc tìm kiếm lỗi và các vấn đề trong mã lệnh</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Biết được yêu cầu bên trong của phần mềm, kiểm tra sẽ sát hơn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Cho phép tìm kiếm các lỗi ẩn bên trong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Các lập trình viên có thể tự kiểm tra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Giúp tối ưu việc mã hoá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a:t>
            </a:r>
            <a:r>
              <a:rPr lang="vi-VN" sz="2400" dirty="0">
                <a:solidFill>
                  <a:schemeClr val="accent1">
                    <a:lumMod val="50000"/>
                  </a:schemeClr>
                </a:solidFill>
                <a:latin typeface="Arial" panose="020B0604020202020204" pitchFamily="34" charset="0"/>
                <a:cs typeface="Arial" panose="020B0604020202020204" pitchFamily="34" charset="0"/>
              </a:rPr>
              <a:t>Do yêu cầu kiến thức cấu trúc bên trong của phần mềm, nên việc kiểm soát lỗi tối đa nhất</a:t>
            </a:r>
            <a:endParaRPr lang="en-US" sz="2400" dirty="0">
              <a:solidFill>
                <a:schemeClr val="accent1">
                  <a:lumMod val="50000"/>
                </a:schemeClr>
              </a:solidFill>
              <a:latin typeface="Arial" panose="020B0604020202020204" pitchFamily="34" charset="0"/>
              <a:cs typeface="Arial" panose="020B0604020202020204" pitchFamily="34" charset="0"/>
            </a:endParaRPr>
          </a:p>
          <a:p>
            <a:pPr marL="514350" indent="-514350">
              <a:buAutoNum type="arabicPeriod"/>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6" name="Title 1" title="Title and Content Layout with Chart">
            <a:extLst>
              <a:ext uri="{FF2B5EF4-FFF2-40B4-BE49-F238E27FC236}">
                <a16:creationId xmlns:a16="http://schemas.microsoft.com/office/drawing/2014/main" id="{141E8E77-F962-4C2E-885B-F5852A0D7D1F}"/>
              </a:ext>
            </a:extLst>
          </p:cNvPr>
          <p:cNvSpPr>
            <a:spLocks noGrp="1"/>
          </p:cNvSpPr>
          <p:nvPr>
            <p:ph type="title"/>
          </p:nvPr>
        </p:nvSpPr>
        <p:spPr>
          <a:xfrm>
            <a:off x="2132012" y="162360"/>
            <a:ext cx="9791700" cy="623888"/>
          </a:xfrm>
        </p:spPr>
        <p:txBody>
          <a:bodyPr>
            <a:normAutofit/>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Kiểm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thử</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hộp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trắng</a:t>
            </a:r>
            <a:r>
              <a:rPr lang="en-US" dirty="0">
                <a:solidFill>
                  <a:schemeClr val="accent1">
                    <a:lumMod val="50000"/>
                  </a:schemeClr>
                </a:solidFill>
                <a:latin typeface="Times New Roman" panose="02020603050405020304" pitchFamily="18" charset="0"/>
                <a:cs typeface="Times New Roman" panose="02020603050405020304" pitchFamily="18" charset="0"/>
              </a:rPr>
              <a:t> (White-Box Testing)</a:t>
            </a:r>
          </a:p>
        </p:txBody>
      </p:sp>
      <p:sp>
        <p:nvSpPr>
          <p:cNvPr id="7" name="Rectangle 6">
            <a:extLst>
              <a:ext uri="{FF2B5EF4-FFF2-40B4-BE49-F238E27FC236}">
                <a16:creationId xmlns:a16="http://schemas.microsoft.com/office/drawing/2014/main" id="{6E4EF613-CECB-47F0-96C3-2F0F8545F64A}"/>
              </a:ext>
            </a:extLst>
          </p:cNvPr>
          <p:cNvSpPr/>
          <p:nvPr/>
        </p:nvSpPr>
        <p:spPr>
          <a:xfrm>
            <a:off x="513660" y="865623"/>
            <a:ext cx="6346609" cy="461665"/>
          </a:xfrm>
          <a:prstGeom prst="rect">
            <a:avLst/>
          </a:prstGeom>
        </p:spPr>
        <p:txBody>
          <a:bodyPr wrap="none">
            <a:sp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II. </a:t>
            </a:r>
            <a:r>
              <a:rPr lang="en-US" sz="2400" b="1" dirty="0" err="1">
                <a:solidFill>
                  <a:schemeClr val="accent1">
                    <a:lumMod val="50000"/>
                  </a:schemeClr>
                </a:solidFill>
                <a:latin typeface="Arial" panose="020B0604020202020204" pitchFamily="34" charset="0"/>
                <a:cs typeface="Arial" panose="020B0604020202020204" pitchFamily="34" charset="0"/>
              </a:rPr>
              <a:t>Ưu</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nh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ợc</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điểm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của</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kiểm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thử</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hộp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trắng</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48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title="Title and Content Layout with Chart">
            <a:extLst>
              <a:ext uri="{FF2B5EF4-FFF2-40B4-BE49-F238E27FC236}">
                <a16:creationId xmlns:a16="http://schemas.microsoft.com/office/drawing/2014/main" id="{DEC1B6ED-374C-48B4-B87F-B35480E438FF}"/>
              </a:ext>
            </a:extLst>
          </p:cNvPr>
          <p:cNvSpPr>
            <a:spLocks noGrp="1"/>
          </p:cNvSpPr>
          <p:nvPr>
            <p:ph type="title"/>
          </p:nvPr>
        </p:nvSpPr>
        <p:spPr>
          <a:xfrm>
            <a:off x="2132012" y="162360"/>
            <a:ext cx="9791700" cy="623888"/>
          </a:xfrm>
        </p:spPr>
        <p:txBody>
          <a:bodyPr>
            <a:normAutofit/>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Kiểm</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thử</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hộp</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trắng</a:t>
            </a:r>
            <a:r>
              <a:rPr lang="en-US" dirty="0">
                <a:solidFill>
                  <a:schemeClr val="accent1">
                    <a:lumMod val="50000"/>
                  </a:schemeClr>
                </a:solidFill>
                <a:latin typeface="Times New Roman" panose="02020603050405020304" pitchFamily="18" charset="0"/>
                <a:cs typeface="Times New Roman" panose="02020603050405020304" pitchFamily="18" charset="0"/>
              </a:rPr>
              <a:t> (White-Box Testing)</a:t>
            </a:r>
          </a:p>
        </p:txBody>
      </p:sp>
      <p:sp>
        <p:nvSpPr>
          <p:cNvPr id="6" name="Rectangle 5">
            <a:extLst>
              <a:ext uri="{FF2B5EF4-FFF2-40B4-BE49-F238E27FC236}">
                <a16:creationId xmlns:a16="http://schemas.microsoft.com/office/drawing/2014/main" id="{7257B5D8-C7F6-42BB-963A-92A046EC67E8}"/>
              </a:ext>
            </a:extLst>
          </p:cNvPr>
          <p:cNvSpPr/>
          <p:nvPr/>
        </p:nvSpPr>
        <p:spPr>
          <a:xfrm>
            <a:off x="513660" y="865623"/>
            <a:ext cx="6346609" cy="461665"/>
          </a:xfrm>
          <a:prstGeom prst="rect">
            <a:avLst/>
          </a:prstGeom>
        </p:spPr>
        <p:txBody>
          <a:bodyPr wrap="none">
            <a:spAutoFit/>
          </a:bodyPr>
          <a:lstStyle/>
          <a:p>
            <a:r>
              <a:rPr lang="en-US" sz="2400" b="1" dirty="0">
                <a:solidFill>
                  <a:schemeClr val="accent1">
                    <a:lumMod val="50000"/>
                  </a:schemeClr>
                </a:solidFill>
                <a:latin typeface="Arial" panose="020B0604020202020204" pitchFamily="34" charset="0"/>
                <a:cs typeface="Arial" panose="020B0604020202020204" pitchFamily="34" charset="0"/>
              </a:rPr>
              <a:t>II. </a:t>
            </a:r>
            <a:r>
              <a:rPr lang="en-US" sz="2400" b="1" dirty="0" err="1">
                <a:solidFill>
                  <a:schemeClr val="accent1">
                    <a:lumMod val="50000"/>
                  </a:schemeClr>
                </a:solidFill>
                <a:latin typeface="Arial" panose="020B0604020202020204" pitchFamily="34" charset="0"/>
                <a:cs typeface="Arial" panose="020B0604020202020204" pitchFamily="34" charset="0"/>
              </a:rPr>
              <a:t>Ưu</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nh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ợc</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điểm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của</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kiểm</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thử</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hộp</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trắng</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93295201-D7E6-4347-8C78-3D14F088383A}"/>
              </a:ext>
            </a:extLst>
          </p:cNvPr>
          <p:cNvSpPr>
            <a:spLocks noGrp="1"/>
          </p:cNvSpPr>
          <p:nvPr>
            <p:ph idx="1"/>
          </p:nvPr>
        </p:nvSpPr>
        <p:spPr>
          <a:xfrm>
            <a:off x="1065212" y="1600200"/>
            <a:ext cx="8986630" cy="4667250"/>
          </a:xfrm>
        </p:spPr>
        <p:txBody>
          <a:bodyPr>
            <a:normAutofit/>
          </a:bodyPr>
          <a:lstStyle/>
          <a:p>
            <a:pPr marL="0" indent="0">
              <a:buNone/>
            </a:pPr>
            <a:r>
              <a:rPr lang="en-US" sz="2400" b="1" dirty="0">
                <a:solidFill>
                  <a:schemeClr val="accent1">
                    <a:lumMod val="50000"/>
                  </a:schemeClr>
                </a:solidFill>
                <a:latin typeface="Arial" panose="020B0604020202020204" pitchFamily="34" charset="0"/>
                <a:cs typeface="Arial" panose="020B0604020202020204" pitchFamily="34" charset="0"/>
              </a:rPr>
              <a:t>2. Nh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ợc</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điểm</a:t>
            </a:r>
            <a:endParaRPr lang="en-US" sz="2400"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 Đ</a:t>
            </a:r>
            <a:r>
              <a:rPr lang="vi-VN" sz="2400" dirty="0">
                <a:solidFill>
                  <a:schemeClr val="accent1">
                    <a:lumMod val="50000"/>
                  </a:schemeClr>
                </a:solidFill>
                <a:latin typeface="Arial" panose="020B0604020202020204" pitchFamily="34" charset="0"/>
                <a:cs typeface="Arial" panose="020B0604020202020204" pitchFamily="34" charset="0"/>
              </a:rPr>
              <a:t>òi hỏi người tester phải có kiến thức và kỹ năng nhất định về ngôn ngữ lập trình được dùng, hiểu thuật giải trong thành phần phần mềm, để có thể hiểu được chi tiết về đoạn code cần kiểm thử</a:t>
            </a:r>
            <a:r>
              <a:rPr lang="en-US" sz="2400" dirty="0">
                <a:solidFill>
                  <a:schemeClr val="accent1">
                    <a:lumMod val="50000"/>
                  </a:schemeClr>
                </a:solidFill>
                <a:latin typeface="Arial" panose="020B0604020202020204" pitchFamily="34" charset="0"/>
                <a:cs typeface="Arial" panose="020B0604020202020204" pitchFamily="34" charset="0"/>
              </a:rPr>
              <a:t>.</a:t>
            </a:r>
          </a:p>
          <a:p>
            <a:pPr lvl="1">
              <a:buFontTx/>
              <a:buChar char="-"/>
            </a:pPr>
            <a:r>
              <a:rPr lang="vi-VN" sz="2400" dirty="0">
                <a:solidFill>
                  <a:schemeClr val="accent1">
                    <a:lumMod val="50000"/>
                  </a:schemeClr>
                </a:solidFill>
                <a:latin typeface="Arial" panose="020B0604020202020204" pitchFamily="34" charset="0"/>
                <a:cs typeface="Arial" panose="020B0604020202020204" pitchFamily="34" charset="0"/>
              </a:rPr>
              <a:t>Thường tốn rất nhiều thời gian và công sức nếu TPPM quá lớn</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Cần</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kết</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hợp</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kiểm</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thử</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hộp</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trắng</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với</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các</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phương</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pháp</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khác</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để</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đạt</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hiệu</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quả</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cao</a:t>
            </a:r>
            <a:r>
              <a:rPr lang="en-US" sz="2400" dirty="0">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chemeClr val="accent1">
                    <a:lumMod val="50000"/>
                  </a:schemeClr>
                </a:solidFill>
                <a:latin typeface="Arial" panose="020B0604020202020204" pitchFamily="34" charset="0"/>
                <a:cs typeface="Arial" panose="020B0604020202020204" pitchFamily="34" charset="0"/>
                <a:sym typeface="Wingdings" panose="05000000000000000000" pitchFamily="2" charset="2"/>
              </a:rPr>
              <a:t>nhất</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8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title="Title and Content Layout with Chart">
            <a:extLst>
              <a:ext uri="{FF2B5EF4-FFF2-40B4-BE49-F238E27FC236}">
                <a16:creationId xmlns:a16="http://schemas.microsoft.com/office/drawing/2014/main" id="{1BBEAD12-9DDA-4C26-B50C-31E848CE6AFF}"/>
              </a:ext>
            </a:extLst>
          </p:cNvPr>
          <p:cNvSpPr>
            <a:spLocks noGrp="1"/>
          </p:cNvSpPr>
          <p:nvPr>
            <p:ph type="title"/>
          </p:nvPr>
        </p:nvSpPr>
        <p:spPr>
          <a:xfrm>
            <a:off x="2421786" y="381000"/>
            <a:ext cx="7924800" cy="623888"/>
          </a:xfrm>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Ph</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ơng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pháp</a:t>
            </a:r>
            <a:r>
              <a:rPr lang="en-US" dirty="0">
                <a:solidFill>
                  <a:schemeClr val="accent1">
                    <a:lumMod val="50000"/>
                  </a:schemeClr>
                </a:solidFill>
                <a:latin typeface="Times New Roman" panose="02020603050405020304" pitchFamily="18" charset="0"/>
                <a:cs typeface="Times New Roman" panose="02020603050405020304" pitchFamily="18" charset="0"/>
              </a:rPr>
              <a:t> đ</a:t>
            </a:r>
            <a:r>
              <a:rPr lang="vi-VN" dirty="0">
                <a:solidFill>
                  <a:schemeClr val="accent1">
                    <a:lumMod val="50000"/>
                  </a:schemeClr>
                </a:solidFill>
                <a:latin typeface="Times New Roman" panose="02020603050405020304" pitchFamily="18" charset="0"/>
                <a:cs typeface="Times New Roman" panose="02020603050405020304" pitchFamily="18" charset="0"/>
              </a:rPr>
              <a:t>ư</a:t>
            </a:r>
            <a:r>
              <a:rPr lang="en-US" dirty="0" err="1">
                <a:solidFill>
                  <a:schemeClr val="accent1">
                    <a:lumMod val="50000"/>
                  </a:schemeClr>
                </a:solidFill>
                <a:latin typeface="Times New Roman" panose="02020603050405020304" pitchFamily="18" charset="0"/>
                <a:cs typeface="Times New Roman" panose="02020603050405020304" pitchFamily="18" charset="0"/>
              </a:rPr>
              <a:t>ờng</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dẫn</a:t>
            </a:r>
            <a:r>
              <a:rPr lang="en-US" dirty="0">
                <a:solidFill>
                  <a:schemeClr val="accent1">
                    <a:lumMod val="50000"/>
                  </a:schemeClr>
                </a:solidFill>
                <a:latin typeface="Times New Roman" panose="02020603050405020304" pitchFamily="18" charset="0"/>
                <a:cs typeface="Times New Roman" panose="02020603050405020304" pitchFamily="18" charset="0"/>
              </a:rPr>
              <a:t> c</a:t>
            </a:r>
            <a:r>
              <a:rPr lang="vi-VN" dirty="0">
                <a:solidFill>
                  <a:schemeClr val="accent1">
                    <a:lumMod val="50000"/>
                  </a:schemeClr>
                </a:solidFill>
                <a:latin typeface="Times New Roman" panose="02020603050405020304" pitchFamily="18" charset="0"/>
                <a:cs typeface="Times New Roman" panose="02020603050405020304" pitchFamily="18" charset="0"/>
              </a:rPr>
              <a:t>ơ</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sở</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3ED9C92-D15B-4AE0-BB97-F07848E91162}"/>
              </a:ext>
            </a:extLst>
          </p:cNvPr>
          <p:cNvSpPr/>
          <p:nvPr/>
        </p:nvSpPr>
        <p:spPr>
          <a:xfrm>
            <a:off x="1842237" y="2128271"/>
            <a:ext cx="8504349" cy="1631216"/>
          </a:xfrm>
          <a:prstGeom prst="rect">
            <a:avLst/>
          </a:prstGeom>
        </p:spPr>
        <p:txBody>
          <a:bodyPr wrap="square">
            <a:spAutoFit/>
          </a:bodyPr>
          <a:lstStyle/>
          <a:p>
            <a:pPr marL="285750" indent="-285750">
              <a:buFont typeface="Wingdings" panose="05000000000000000000" pitchFamily="2" charset="2"/>
              <a:buChar char="v"/>
            </a:pPr>
            <a:r>
              <a:rPr lang="vi-VN" sz="2500" dirty="0">
                <a:solidFill>
                  <a:schemeClr val="accent1">
                    <a:lumMod val="50000"/>
                  </a:schemeClr>
                </a:solidFill>
                <a:latin typeface="Arial" panose="020B0604020202020204" pitchFamily="34" charset="0"/>
                <a:cs typeface="Arial" panose="020B0604020202020204" pitchFamily="34" charset="0"/>
              </a:rPr>
              <a:t>Là con đường thử nghiệm cơ bản, có cấu trúc hoặc kỹ thuật kiểm thử hộp trắng được sử dụng cho việc thiết kế trường hợp thử nghiệm nhằm kiểm tra tất cả các đường dẫn có thể thực hiện ít nhất một lần.</a:t>
            </a:r>
            <a:endParaRPr lang="en-US" sz="2500" dirty="0">
              <a:solidFill>
                <a:schemeClr val="accent1">
                  <a:lumMod val="50000"/>
                </a:schemeClr>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9A8CFB0-4027-4606-96B4-805B10941C8E}"/>
              </a:ext>
            </a:extLst>
          </p:cNvPr>
          <p:cNvSpPr/>
          <p:nvPr/>
        </p:nvSpPr>
        <p:spPr>
          <a:xfrm>
            <a:off x="1842237" y="3914121"/>
            <a:ext cx="7446135" cy="861774"/>
          </a:xfrm>
          <a:prstGeom prst="rect">
            <a:avLst/>
          </a:prstGeom>
        </p:spPr>
        <p:txBody>
          <a:bodyPr wrap="square">
            <a:spAutoFit/>
          </a:bodyPr>
          <a:lstStyle/>
          <a:p>
            <a:pPr marL="285750" indent="-285750">
              <a:buFont typeface="Wingdings" panose="05000000000000000000" pitchFamily="2" charset="2"/>
              <a:buChar char="v"/>
            </a:pPr>
            <a:r>
              <a:rPr lang="en-US" sz="2500" dirty="0" err="1">
                <a:solidFill>
                  <a:schemeClr val="accent1">
                    <a:lumMod val="50000"/>
                  </a:schemeClr>
                </a:solidFill>
                <a:latin typeface="Arial" panose="020B0604020202020204" pitchFamily="34" charset="0"/>
                <a:cs typeface="Arial" panose="020B0604020202020204" pitchFamily="34" charset="0"/>
              </a:rPr>
              <a:t>Gồm</a:t>
            </a:r>
            <a:r>
              <a:rPr lang="en-US" sz="2500" dirty="0">
                <a:solidFill>
                  <a:schemeClr val="accent1">
                    <a:lumMod val="50000"/>
                  </a:schemeClr>
                </a:solidFill>
                <a:latin typeface="Arial" panose="020B0604020202020204" pitchFamily="34" charset="0"/>
                <a:cs typeface="Arial" panose="020B0604020202020204" pitchFamily="34" charset="0"/>
              </a:rPr>
              <a:t> 2 </a:t>
            </a:r>
            <a:r>
              <a:rPr lang="en-US" sz="2500" dirty="0" err="1">
                <a:solidFill>
                  <a:schemeClr val="accent1">
                    <a:lumMod val="50000"/>
                  </a:schemeClr>
                </a:solidFill>
                <a:latin typeface="Arial" panose="020B0604020202020204" pitchFamily="34" charset="0"/>
                <a:cs typeface="Arial" panose="020B0604020202020204" pitchFamily="34" charset="0"/>
              </a:rPr>
              <a:t>loại</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thành</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phần</a:t>
            </a:r>
            <a:r>
              <a:rPr lang="en-US" sz="2500" dirty="0">
                <a:solidFill>
                  <a:schemeClr val="accent1">
                    <a:lumMod val="50000"/>
                  </a:schemeClr>
                </a:solidFill>
                <a:latin typeface="Arial" panose="020B0604020202020204" pitchFamily="34" charset="0"/>
                <a:cs typeface="Arial" panose="020B0604020202020204" pitchFamily="34" charset="0"/>
              </a:rPr>
              <a:t> : </a:t>
            </a:r>
            <a:r>
              <a:rPr lang="en-US" sz="2500" dirty="0" err="1">
                <a:solidFill>
                  <a:schemeClr val="accent1">
                    <a:lumMod val="50000"/>
                  </a:schemeClr>
                </a:solidFill>
                <a:latin typeface="Arial" panose="020B0604020202020204" pitchFamily="34" charset="0"/>
                <a:cs typeface="Arial" panose="020B0604020202020204" pitchFamily="34" charset="0"/>
              </a:rPr>
              <a:t>các</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nút</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và</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các</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cung</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nối</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kết</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giữa</a:t>
            </a:r>
            <a:r>
              <a:rPr lang="en-US" sz="2500" dirty="0">
                <a:solidFill>
                  <a:schemeClr val="accent1">
                    <a:lumMod val="50000"/>
                  </a:schemeClr>
                </a:solidFill>
                <a:latin typeface="Arial" panose="020B0604020202020204" pitchFamily="34" charset="0"/>
                <a:cs typeface="Arial" panose="020B0604020202020204" pitchFamily="34" charset="0"/>
              </a:rPr>
              <a:t> </a:t>
            </a:r>
            <a:r>
              <a:rPr lang="en-US" sz="2500" dirty="0" err="1">
                <a:solidFill>
                  <a:schemeClr val="accent1">
                    <a:lumMod val="50000"/>
                  </a:schemeClr>
                </a:solidFill>
                <a:latin typeface="Arial" panose="020B0604020202020204" pitchFamily="34" charset="0"/>
                <a:cs typeface="Arial" panose="020B0604020202020204" pitchFamily="34" charset="0"/>
              </a:rPr>
              <a:t>chúng</a:t>
            </a:r>
            <a:r>
              <a:rPr lang="en-US" sz="2500" dirty="0">
                <a:solidFill>
                  <a:schemeClr val="accent1">
                    <a:lumMod val="50000"/>
                  </a:schemeClr>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43D54751-21BD-4FA0-821E-62233243C3B7}"/>
              </a:ext>
            </a:extLst>
          </p:cNvPr>
          <p:cNvSpPr/>
          <p:nvPr/>
        </p:nvSpPr>
        <p:spPr>
          <a:xfrm>
            <a:off x="626566" y="1096976"/>
            <a:ext cx="4910319" cy="461665"/>
          </a:xfrm>
          <a:prstGeom prst="rect">
            <a:avLst/>
          </a:prstGeom>
        </p:spPr>
        <p:txBody>
          <a:bodyPr wrap="none">
            <a:spAutoFit/>
          </a:bodyPr>
          <a:lstStyle/>
          <a:p>
            <a:pPr lvl="1"/>
            <a:r>
              <a:rPr lang="en-US" sz="2400" b="1" dirty="0" err="1">
                <a:solidFill>
                  <a:schemeClr val="accent1">
                    <a:lumMod val="50000"/>
                  </a:schemeClr>
                </a:solidFill>
                <a:latin typeface="Arial" panose="020B0604020202020204" pitchFamily="34" charset="0"/>
                <a:cs typeface="Arial" panose="020B0604020202020204" pitchFamily="34" charset="0"/>
              </a:rPr>
              <a:t>II.Tổng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quát</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về</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a:t>
            </a:r>
            <a:r>
              <a:rPr lang="vi-VN" sz="2400" b="1" dirty="0">
                <a:solidFill>
                  <a:schemeClr val="accent1">
                    <a:lumMod val="50000"/>
                  </a:schemeClr>
                </a:solidFill>
                <a:latin typeface="Arial" panose="020B0604020202020204" pitchFamily="34" charset="0"/>
                <a:cs typeface="Arial" panose="020B0604020202020204" pitchFamily="34" charset="0"/>
              </a:rPr>
              <a:t>ư</a:t>
            </a:r>
            <a:r>
              <a:rPr lang="en-US" sz="2400" b="1" dirty="0" err="1">
                <a:solidFill>
                  <a:schemeClr val="accent1">
                    <a:lumMod val="50000"/>
                  </a:schemeClr>
                </a:solidFill>
                <a:latin typeface="Arial" panose="020B0604020202020204" pitchFamily="34" charset="0"/>
                <a:cs typeface="Arial" panose="020B0604020202020204" pitchFamily="34" charset="0"/>
              </a:rPr>
              <a:t>ơng</a:t>
            </a:r>
            <a:r>
              <a:rPr lang="en-US" sz="2400" b="1" dirty="0">
                <a:solidFill>
                  <a:schemeClr val="accent1">
                    <a:lumMod val="50000"/>
                  </a:schemeClr>
                </a:solidFill>
                <a:latin typeface="Arial" panose="020B0604020202020204" pitchFamily="34" charset="0"/>
                <a:cs typeface="Arial" panose="020B0604020202020204" pitchFamily="34" charset="0"/>
              </a:rPr>
              <a:t> </a:t>
            </a:r>
            <a:r>
              <a:rPr lang="en-US" sz="2400" b="1" dirty="0" err="1">
                <a:solidFill>
                  <a:schemeClr val="accent1">
                    <a:lumMod val="50000"/>
                  </a:schemeClr>
                </a:solidFill>
                <a:latin typeface="Arial" panose="020B0604020202020204" pitchFamily="34" charset="0"/>
                <a:cs typeface="Arial" panose="020B0604020202020204" pitchFamily="34" charset="0"/>
              </a:rPr>
              <a:t>pháp</a:t>
            </a:r>
            <a:endParaRPr lang="en-US" sz="24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94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A5589E3-C8FC-42FF-9F45-97961AC9204A}" vid="{8FC8D05C-4C37-46F2-BA08-1F1922797ED2}"/>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contrast presentation (widescreen)</Template>
  <TotalTime>172</TotalTime>
  <Words>778</Words>
  <Application>Microsoft Office PowerPoint</Application>
  <PresentationFormat>Custom</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Franklin Gothic Medium</vt:lpstr>
      <vt:lpstr>Times New Roman</vt:lpstr>
      <vt:lpstr>Wingdings</vt:lpstr>
      <vt:lpstr>Business Contrast 16x9</vt:lpstr>
      <vt:lpstr>PowerPoint Presentation</vt:lpstr>
      <vt:lpstr>PowerPoint Presentation</vt:lpstr>
      <vt:lpstr>Kiểm thử hộp trắng (White-Box Testing)</vt:lpstr>
      <vt:lpstr>Kiểm thử hộp trắng (White-Box Testing)</vt:lpstr>
      <vt:lpstr>Kiểm thử hộp trắng (White-Box Testing)</vt:lpstr>
      <vt:lpstr>Kiểm thử hộp trắng (White-Box Testing)</vt:lpstr>
      <vt:lpstr>Kiểm thử hộp trắng (White-Box Testing)</vt:lpstr>
      <vt:lpstr>Kiểm thử hộp trắng (White-Box Testing)</vt:lpstr>
      <vt:lpstr>Phương pháp đường dẫn cơ sở</vt:lpstr>
      <vt:lpstr>Phương pháp đường dẫn cơ sở</vt:lpstr>
      <vt:lpstr>Phương pháp đường dẫn cơ sở</vt:lpstr>
      <vt:lpstr>Phương pháp đường dẫn cơ sở</vt:lpstr>
      <vt:lpstr>Phương pháp đường dẫn cơ sở</vt:lpstr>
      <vt:lpstr>Phương pháp đường dẫn cơ sở</vt:lpstr>
      <vt:lpstr>Phương pháp đường dẫn cơ sở</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Nim</dc:creator>
  <cp:lastModifiedBy>Lee Nim</cp:lastModifiedBy>
  <cp:revision>14</cp:revision>
  <dcterms:created xsi:type="dcterms:W3CDTF">2018-10-29T02:10:38Z</dcterms:created>
  <dcterms:modified xsi:type="dcterms:W3CDTF">2018-10-29T09:22:13Z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