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61" r:id="rId6"/>
    <p:sldId id="260" r:id="rId7"/>
    <p:sldId id="285" r:id="rId8"/>
    <p:sldId id="262" r:id="rId9"/>
    <p:sldId id="288" r:id="rId10"/>
    <p:sldId id="263" r:id="rId11"/>
    <p:sldId id="290" r:id="rId12"/>
    <p:sldId id="264" r:id="rId13"/>
    <p:sldId id="266" r:id="rId14"/>
    <p:sldId id="268" r:id="rId15"/>
    <p:sldId id="269" r:id="rId16"/>
    <p:sldId id="270" r:id="rId17"/>
    <p:sldId id="271" r:id="rId18"/>
    <p:sldId id="272" r:id="rId19"/>
    <p:sldId id="289" r:id="rId20"/>
    <p:sldId id="273" r:id="rId21"/>
    <p:sldId id="286" r:id="rId22"/>
    <p:sldId id="275" r:id="rId23"/>
    <p:sldId id="274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4" autoAdjust="0"/>
  </p:normalViewPr>
  <p:slideViewPr>
    <p:cSldViewPr snapToGrid="0">
      <p:cViewPr varScale="1">
        <p:scale>
          <a:sx n="73" d="100"/>
          <a:sy n="73" d="100"/>
        </p:scale>
        <p:origin x="66" y="78"/>
      </p:cViewPr>
      <p:guideLst/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D3D7CD-3425-4E25-8A58-3DC425FC6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1C9D1CA-614A-4431-9154-2F9DF6739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E1F4FBA-5CC5-4372-AC30-02AA019E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C7D3D39-2344-487E-8C13-5ED998E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7D16160-E064-4CB4-986F-DA571DEE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78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AD7067-B494-4279-A640-475574BB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029225E-89C9-48E9-A07C-DE288FE03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C80958-FF80-4CDD-874E-79E689D3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597AE6-EF9B-41CB-9FCF-FCFE90EC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75E7E9-2905-4FB6-AB3C-8E307756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5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DF616DF-B0A6-4CD9-8AE5-2A2B604C2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6AD49FB-909C-48F7-91B0-3CAA34B5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7A1C8EC-7F95-4112-B282-73860A6B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CFC62D-8641-4E47-9F2A-8D124884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7B3B34-5AF5-4214-8DED-ABD4A45D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81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8ACA22-2D5A-4919-8616-AC0421C4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B6F9BA9-F110-41A9-A072-AB43FFE7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12AAD5-A393-4626-91D0-64917C7C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09D645-2D3A-4311-8A21-15538C12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47807D-FA69-4ADD-A624-1AF7082B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42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157F27-E0CA-4AB9-8CDC-31372112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7DD61E3-EE75-4874-872B-206ED0A4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A4E85AB-CFAF-460B-8662-8A75183E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AA859E2-CFBE-4C12-9073-51AE4266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D26C18-FC87-4C65-8D0B-1C7881F1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997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3D3A69-FDDB-4E4B-A169-33F471AB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64C728-02BB-47B1-852F-34A1626DC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9A22DD8-7A4A-492A-9624-43EC7C93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AD7C11A-B1D9-43A0-AC9F-2BD26C8B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95030D1-569C-4A72-9764-416F3AB5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C3CEB63-8668-40FD-A0D7-CBCCCAA2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449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1D39A0-6FA4-43FB-80AF-541F2A23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C420F89-D0C1-4C14-BCCE-8B8BE22AF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C626B1-A151-44CB-A5F2-257360EB4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3526900-FA61-4FC0-A2A6-C42D61406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DE318E5-C317-4746-B7BC-4866F77FF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C54ED9D-3E74-4E65-98EE-60B8EE25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F55581B-8742-4EC5-8BA2-7485BBE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C34106B-400E-409F-B30D-58DD197D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30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F168BF-E874-4590-842C-AB899A61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96BC9EC-A524-4116-8786-C4AF9CBD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669CCB-5C9C-4C95-A5BE-808AAB46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9A18A9F-8FF1-4C7B-9F80-3A128BB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129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597C444-AC06-4293-968B-E69AEB85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84B8774-B0B4-4D22-B621-D80DBD03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A2015B-CB9B-4A6A-9AAC-D7D2AEA3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2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6890BF-324D-4666-BA27-E21B811E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F3A078-FEFD-46F2-BC24-A8C37FEE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41136B1-3B99-45FF-B7F4-CD326D9F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7DD16E4-C954-4A39-9A7B-4A18DCE5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7B58A79-FFB2-4AA6-AB23-0F461468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7B109B-C474-4324-BE5A-ED81CCE5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935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9234F2-EE68-41C1-BEAC-57B99698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C2A7394-E3D1-4B71-868B-4759EDDED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FDC5F2A-5579-42EF-A47B-A33BBCF47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D8B0106-B8A9-4DA7-A587-2CBFDA68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3D1E14E-7911-4522-889F-FFB9351B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9C7ECFF-4CB1-4BC2-ABF8-8DAED21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16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</a:blip>
          <a:srcRect/>
          <a:stretch>
            <a:fillRect t="-1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16A7B08-2031-475D-869E-8BC93273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32A6811-E2BF-45BC-9BC0-A4E29E96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F66D92-978D-4D9C-AA2A-C5C8E5187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F20E-936E-4D34-B461-78CB97AE8C0C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4A26A3E-88B3-478E-952A-C5F3A9C61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A961E0-1DA1-4639-AE9B-E460917A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6CE5-F552-449E-8B17-08C0C8984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34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.wikipedia.org/w/index.php?title=Barry_Boehm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473C418-6FBD-4189-9862-E8B09F7B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48" y="2921399"/>
            <a:ext cx="10753859" cy="11079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CC0066"/>
                </a:solidFill>
              </a:rPr>
              <a:t>MÔ </a:t>
            </a:r>
            <a:r>
              <a:rPr lang="vi-VN" sz="3200" b="1" dirty="0" err="1">
                <a:solidFill>
                  <a:srgbClr val="CC0066"/>
                </a:solidFill>
              </a:rPr>
              <a:t>HÌNH</a:t>
            </a:r>
            <a:r>
              <a:rPr lang="vi-VN" sz="3200" b="1" dirty="0">
                <a:solidFill>
                  <a:srgbClr val="CC0066"/>
                </a:solidFill>
              </a:rPr>
              <a:t> </a:t>
            </a:r>
            <a:r>
              <a:rPr lang="vi-VN" sz="3200" b="1" dirty="0" err="1">
                <a:solidFill>
                  <a:srgbClr val="CC0066"/>
                </a:solidFill>
              </a:rPr>
              <a:t>PHÁT</a:t>
            </a:r>
            <a:r>
              <a:rPr lang="vi-VN" sz="3200" b="1" dirty="0">
                <a:solidFill>
                  <a:srgbClr val="CC0066"/>
                </a:solidFill>
              </a:rPr>
              <a:t> </a:t>
            </a:r>
            <a:r>
              <a:rPr lang="vi-VN" sz="3200" b="1" dirty="0" err="1">
                <a:solidFill>
                  <a:srgbClr val="CC0066"/>
                </a:solidFill>
              </a:rPr>
              <a:t>TRIỂN</a:t>
            </a:r>
            <a:r>
              <a:rPr lang="vi-VN" sz="3200" b="1" dirty="0">
                <a:solidFill>
                  <a:srgbClr val="CC0066"/>
                </a:solidFill>
              </a:rPr>
              <a:t> </a:t>
            </a:r>
            <a:r>
              <a:rPr lang="vi-VN" sz="3200" b="1" dirty="0" err="1">
                <a:solidFill>
                  <a:srgbClr val="CC0066"/>
                </a:solidFill>
              </a:rPr>
              <a:t>PHẦN</a:t>
            </a:r>
            <a:r>
              <a:rPr lang="vi-VN" sz="3200" b="1" dirty="0">
                <a:solidFill>
                  <a:srgbClr val="CC0066"/>
                </a:solidFill>
              </a:rPr>
              <a:t> </a:t>
            </a:r>
            <a:r>
              <a:rPr lang="vi-VN" sz="3200" b="1" dirty="0" err="1">
                <a:solidFill>
                  <a:srgbClr val="CC0066"/>
                </a:solidFill>
              </a:rPr>
              <a:t>MỀM</a:t>
            </a:r>
            <a:endParaRPr lang="vi-VN" sz="3200" b="1" dirty="0">
              <a:solidFill>
                <a:srgbClr val="CC0066"/>
              </a:solidFill>
            </a:endParaRPr>
          </a:p>
          <a:p>
            <a:r>
              <a:rPr lang="vi-VN" sz="3200" b="1" dirty="0" err="1">
                <a:solidFill>
                  <a:srgbClr val="CC0066"/>
                </a:solidFill>
              </a:rPr>
              <a:t>XOẮN</a:t>
            </a:r>
            <a:r>
              <a:rPr lang="vi-VN" sz="3200" b="1" dirty="0">
                <a:solidFill>
                  <a:srgbClr val="CC0066"/>
                </a:solidFill>
              </a:rPr>
              <a:t> </a:t>
            </a:r>
            <a:r>
              <a:rPr lang="vi-VN" sz="3200" b="1" dirty="0" err="1">
                <a:solidFill>
                  <a:srgbClr val="CC0066"/>
                </a:solidFill>
              </a:rPr>
              <a:t>ỐC</a:t>
            </a:r>
            <a:r>
              <a:rPr lang="vi-VN" sz="3200" b="1" dirty="0">
                <a:solidFill>
                  <a:srgbClr val="CC0066"/>
                </a:solidFill>
              </a:rPr>
              <a:t> </a:t>
            </a:r>
            <a:r>
              <a:rPr lang="vi-VN" sz="3200" b="1" dirty="0" err="1">
                <a:solidFill>
                  <a:srgbClr val="CC0066"/>
                </a:solidFill>
              </a:rPr>
              <a:t>VÀ</a:t>
            </a:r>
            <a:r>
              <a:rPr lang="vi-VN" sz="3200" b="1" dirty="0">
                <a:solidFill>
                  <a:srgbClr val="CC0066"/>
                </a:solidFill>
              </a:rPr>
              <a:t> </a:t>
            </a:r>
            <a:r>
              <a:rPr lang="vi-VN" sz="3200" b="1" dirty="0" err="1">
                <a:solidFill>
                  <a:srgbClr val="CC0066"/>
                </a:solidFill>
              </a:rPr>
              <a:t>LẶP</a:t>
            </a:r>
            <a:r>
              <a:rPr lang="vi-VN" sz="3200" b="1" dirty="0">
                <a:solidFill>
                  <a:srgbClr val="CC0066"/>
                </a:solidFill>
              </a:rPr>
              <a:t>, TĂNG THÊM</a:t>
            </a:r>
          </a:p>
        </p:txBody>
      </p:sp>
      <p:sp>
        <p:nvSpPr>
          <p:cNvPr id="4" name="Hộp Văn bản 11">
            <a:extLst>
              <a:ext uri="{FF2B5EF4-FFF2-40B4-BE49-F238E27FC236}">
                <a16:creationId xmlns:a16="http://schemas.microsoft.com/office/drawing/2014/main" id="{76F0E537-B5B1-499C-B05A-A9F2A1F3AB63}"/>
              </a:ext>
            </a:extLst>
          </p:cNvPr>
          <p:cNvSpPr txBox="1"/>
          <p:nvPr/>
        </p:nvSpPr>
        <p:spPr>
          <a:xfrm>
            <a:off x="-37070" y="0"/>
            <a:ext cx="1222907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– 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lang="vi-VN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</a:t>
            </a:r>
            <a:r>
              <a:rPr lang="vi-VN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vi-V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</a:t>
            </a:r>
          </a:p>
        </p:txBody>
      </p:sp>
      <p:sp>
        <p:nvSpPr>
          <p:cNvPr id="5" name="Hộp Văn bản 7">
            <a:extLst>
              <a:ext uri="{FF2B5EF4-FFF2-40B4-BE49-F238E27FC236}">
                <a16:creationId xmlns:a16="http://schemas.microsoft.com/office/drawing/2014/main" id="{C23D7BCF-B1F6-4CDB-873A-74F5AC75D887}"/>
              </a:ext>
            </a:extLst>
          </p:cNvPr>
          <p:cNvSpPr txBox="1"/>
          <p:nvPr/>
        </p:nvSpPr>
        <p:spPr>
          <a:xfrm>
            <a:off x="1188308" y="5066308"/>
            <a:ext cx="304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16TCLC3 -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Nguyễn Thanh Huyền</a:t>
            </a:r>
            <a:endParaRPr lang="vi-V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26D64FD-DB92-45F8-BF62-2AE8B125F584}"/>
              </a:ext>
            </a:extLst>
          </p:cNvPr>
          <p:cNvSpPr/>
          <p:nvPr/>
        </p:nvSpPr>
        <p:spPr>
          <a:xfrm>
            <a:off x="824248" y="1791692"/>
            <a:ext cx="10753859" cy="1107996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66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0000" endA="300" endPos="50000" dist="60007" dir="5400000" sy="-100000" algn="bl" rotWithShape="0"/>
                </a:effectLst>
              </a:rPr>
              <a:t>CÔNG </a:t>
            </a:r>
            <a:r>
              <a:rPr lang="vi-VN" sz="6600" b="1" dirty="0" err="1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0000" endA="300" endPos="50000" dist="60007" dir="5400000" sy="-100000" algn="bl" rotWithShape="0"/>
                </a:effectLst>
              </a:rPr>
              <a:t>NGHỆ</a:t>
            </a:r>
            <a:r>
              <a:rPr lang="vi-VN" sz="66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vi-VN" sz="6600" b="1" dirty="0" err="1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0000" endA="300" endPos="50000" dist="60007" dir="5400000" sy="-100000" algn="bl" rotWithShape="0"/>
                </a:effectLst>
              </a:rPr>
              <a:t>PHẦN</a:t>
            </a:r>
            <a:r>
              <a:rPr lang="vi-VN" sz="66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vi-VN" sz="6600" b="1" dirty="0" err="1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0000" endA="300" endPos="50000" dist="60007" dir="5400000" sy="-100000" algn="bl" rotWithShape="0"/>
                </a:effectLst>
              </a:rPr>
              <a:t>MỀM</a:t>
            </a:r>
            <a:endParaRPr lang="vi-VN" sz="66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99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4E2E66-048B-4ABC-A91E-CDB707DE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4. Khi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nào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sử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xoắn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ốc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3CDE56-57B4-4C14-A347-565EE826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pPr lvl="0"/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Phân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rủi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ro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sẽ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tốn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kém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mô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chỉ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thể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áp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dụng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cho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án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lớn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, khi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mà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chi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phí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phân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rủi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ro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không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đáng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kể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so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chi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phí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toàn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bộ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án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Công ty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một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đội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ngũ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chuyên gia phân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rủi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ro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độ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cao.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Phát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triển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một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lĩnh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vực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mà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ở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đó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mô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xoắn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ốc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được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sử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dụng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rất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cần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bởi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vì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kích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thước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tiêu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những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án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lớn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liên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tục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thay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đổi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1288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42A060-1B81-464B-8CBD-C6A473D6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9BF5EAA-5D0A-487A-8B4A-4D565CD4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23B4E6E5-1423-4D5A-90F9-A5B40B236822}"/>
              </a:ext>
            </a:extLst>
          </p:cNvPr>
          <p:cNvSpPr txBox="1">
            <a:spLocks/>
          </p:cNvSpPr>
          <p:nvPr/>
        </p:nvSpPr>
        <p:spPr>
          <a:xfrm>
            <a:off x="193183" y="2515897"/>
            <a:ext cx="11694017" cy="1708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5400" b="1" dirty="0">
                <a:solidFill>
                  <a:srgbClr val="FF0000"/>
                </a:solidFill>
              </a:rPr>
              <a:t>B. Mô </a:t>
            </a:r>
            <a:r>
              <a:rPr lang="vi-VN" sz="5400" b="1" dirty="0" err="1">
                <a:solidFill>
                  <a:srgbClr val="FF0000"/>
                </a:solidFill>
              </a:rPr>
              <a:t>hình</a:t>
            </a:r>
            <a:r>
              <a:rPr lang="vi-VN" sz="5400" b="1" dirty="0">
                <a:solidFill>
                  <a:srgbClr val="FF0000"/>
                </a:solidFill>
              </a:rPr>
              <a:t> </a:t>
            </a:r>
            <a:r>
              <a:rPr lang="vi-VN" sz="5400" b="1" dirty="0" err="1">
                <a:solidFill>
                  <a:srgbClr val="FF0000"/>
                </a:solidFill>
              </a:rPr>
              <a:t>lặp</a:t>
            </a:r>
            <a:r>
              <a:rPr lang="vi-VN" sz="5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vi-VN" sz="5400" b="1" dirty="0">
                <a:solidFill>
                  <a:srgbClr val="FF0000"/>
                </a:solidFill>
              </a:rPr>
              <a:t>(</a:t>
            </a:r>
            <a:r>
              <a:rPr lang="vi-VN" sz="5400" b="1" dirty="0" err="1">
                <a:solidFill>
                  <a:srgbClr val="FF0000"/>
                </a:solidFill>
              </a:rPr>
              <a:t>Iterative</a:t>
            </a:r>
            <a:r>
              <a:rPr lang="vi-VN" sz="5400" b="1" dirty="0">
                <a:solidFill>
                  <a:srgbClr val="FF0000"/>
                </a:solidFill>
              </a:rPr>
              <a:t> </a:t>
            </a:r>
            <a:r>
              <a:rPr lang="vi-VN" sz="5400" b="1" dirty="0" err="1">
                <a:solidFill>
                  <a:srgbClr val="FF0000"/>
                </a:solidFill>
              </a:rPr>
              <a:t>Model</a:t>
            </a:r>
            <a:r>
              <a:rPr lang="vi-VN" sz="5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09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401361-B1DE-48BD-A9C8-3293CA93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14400"/>
            <a:ext cx="11676184" cy="519018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vi-VN" sz="3600" b="1" dirty="0">
                <a:solidFill>
                  <a:schemeClr val="accent6">
                    <a:lumMod val="50000"/>
                  </a:schemeClr>
                </a:solidFill>
              </a:rPr>
              <a:t>Mô </a:t>
            </a:r>
            <a:r>
              <a:rPr lang="vi-VN" sz="3600" b="1" dirty="0" err="1">
                <a:solidFill>
                  <a:schemeClr val="accent6">
                    <a:lumMod val="50000"/>
                  </a:schemeClr>
                </a:solidFill>
              </a:rPr>
              <a:t>hình</a:t>
            </a:r>
            <a:r>
              <a:rPr lang="vi-VN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3600" b="1" dirty="0" err="1">
                <a:solidFill>
                  <a:schemeClr val="accent6">
                    <a:lumMod val="50000"/>
                  </a:schemeClr>
                </a:solidFill>
              </a:rPr>
              <a:t>lặp</a:t>
            </a:r>
            <a:r>
              <a:rPr lang="vi-VN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3600" b="1" dirty="0" err="1">
                <a:solidFill>
                  <a:schemeClr val="accent6">
                    <a:lumMod val="50000"/>
                  </a:schemeClr>
                </a:solidFill>
              </a:rPr>
              <a:t>là</a:t>
            </a:r>
            <a:r>
              <a:rPr lang="vi-VN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3600" b="1" dirty="0" err="1">
                <a:solidFill>
                  <a:schemeClr val="accent6">
                    <a:lumMod val="50000"/>
                  </a:schemeClr>
                </a:solidFill>
              </a:rPr>
              <a:t>gì</a:t>
            </a:r>
            <a:r>
              <a:rPr lang="vi-VN" sz="3600" b="1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r>
              <a:rPr lang="vi-VN" sz="3200" dirty="0">
                <a:solidFill>
                  <a:srgbClr val="002060"/>
                </a:solidFill>
              </a:rPr>
              <a:t>Đưa ra phiên </a:t>
            </a:r>
            <a:r>
              <a:rPr lang="vi-VN" sz="3200" dirty="0" err="1">
                <a:solidFill>
                  <a:srgbClr val="002060"/>
                </a:solidFill>
              </a:rPr>
              <a:t>bản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khởi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tạo</a:t>
            </a:r>
            <a:r>
              <a:rPr lang="vi-VN" sz="3200" dirty="0">
                <a:solidFill>
                  <a:srgbClr val="002060"/>
                </a:solidFill>
              </a:rPr>
              <a:t>, đơn </a:t>
            </a:r>
            <a:r>
              <a:rPr lang="vi-VN" sz="3200" dirty="0" err="1">
                <a:solidFill>
                  <a:srgbClr val="002060"/>
                </a:solidFill>
              </a:rPr>
              <a:t>giản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với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các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chức</a:t>
            </a:r>
            <a:r>
              <a:rPr lang="vi-VN" sz="3200" dirty="0">
                <a:solidFill>
                  <a:srgbClr val="002060"/>
                </a:solidFill>
              </a:rPr>
              <a:t> năng cơ </a:t>
            </a:r>
            <a:r>
              <a:rPr lang="vi-VN" sz="3200" dirty="0" err="1">
                <a:solidFill>
                  <a:srgbClr val="002060"/>
                </a:solidFill>
              </a:rPr>
              <a:t>bản</a:t>
            </a:r>
            <a:r>
              <a:rPr lang="vi-VN" sz="3200" dirty="0">
                <a:solidFill>
                  <a:srgbClr val="002060"/>
                </a:solidFill>
              </a:rPr>
              <a:t>, </a:t>
            </a:r>
            <a:r>
              <a:rPr lang="vi-VN" sz="3200" dirty="0" err="1">
                <a:solidFill>
                  <a:srgbClr val="002060"/>
                </a:solidFill>
              </a:rPr>
              <a:t>tổng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quát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và</a:t>
            </a:r>
            <a:r>
              <a:rPr lang="vi-VN" sz="3200" dirty="0">
                <a:solidFill>
                  <a:srgbClr val="002060"/>
                </a:solidFill>
              </a:rPr>
              <a:t> đưa </a:t>
            </a:r>
            <a:r>
              <a:rPr lang="vi-VN" sz="3200" dirty="0" err="1">
                <a:solidFill>
                  <a:srgbClr val="002060"/>
                </a:solidFill>
              </a:rPr>
              <a:t>vào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sử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dụng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trực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tiếp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</a:p>
          <a:p>
            <a:pPr lvl="0"/>
            <a:r>
              <a:rPr lang="vi-VN" sz="3200" dirty="0" err="1">
                <a:solidFill>
                  <a:srgbClr val="002060"/>
                </a:solidFill>
              </a:rPr>
              <a:t>Đánh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giá</a:t>
            </a:r>
            <a:r>
              <a:rPr lang="vi-VN" sz="3200" dirty="0">
                <a:solidFill>
                  <a:srgbClr val="002060"/>
                </a:solidFill>
              </a:rPr>
              <a:t>, sau </a:t>
            </a:r>
            <a:r>
              <a:rPr lang="vi-VN" sz="3200" dirty="0" err="1">
                <a:solidFill>
                  <a:srgbClr val="002060"/>
                </a:solidFill>
              </a:rPr>
              <a:t>đó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tiếp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tục</a:t>
            </a:r>
            <a:r>
              <a:rPr lang="vi-VN" sz="3200" dirty="0">
                <a:solidFill>
                  <a:srgbClr val="002060"/>
                </a:solidFill>
              </a:rPr>
              <a:t> thay </a:t>
            </a:r>
            <a:r>
              <a:rPr lang="vi-VN" sz="3200" dirty="0" err="1">
                <a:solidFill>
                  <a:srgbClr val="002060"/>
                </a:solidFill>
              </a:rPr>
              <a:t>đổi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và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chỉnh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sửa</a:t>
            </a:r>
            <a:r>
              <a:rPr lang="vi-VN" sz="3200" dirty="0">
                <a:solidFill>
                  <a:srgbClr val="002060"/>
                </a:solidFill>
              </a:rPr>
              <a:t> phiên </a:t>
            </a:r>
            <a:r>
              <a:rPr lang="vi-VN" sz="3200" dirty="0" err="1">
                <a:solidFill>
                  <a:srgbClr val="002060"/>
                </a:solidFill>
              </a:rPr>
              <a:t>bản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trước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đó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và</a:t>
            </a:r>
            <a:r>
              <a:rPr lang="vi-VN" sz="3200" dirty="0">
                <a:solidFill>
                  <a:srgbClr val="002060"/>
                </a:solidFill>
              </a:rPr>
              <a:t> đưa ra phiên </a:t>
            </a:r>
            <a:r>
              <a:rPr lang="vi-VN" sz="3200" dirty="0" err="1">
                <a:solidFill>
                  <a:srgbClr val="002060"/>
                </a:solidFill>
              </a:rPr>
              <a:t>bản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mới</a:t>
            </a:r>
            <a:endParaRPr lang="vi-VN" sz="3200" dirty="0">
              <a:solidFill>
                <a:srgbClr val="002060"/>
              </a:solidFill>
            </a:endParaRPr>
          </a:p>
          <a:p>
            <a:pPr lvl="0"/>
            <a:r>
              <a:rPr lang="vi-VN" sz="3200" dirty="0" err="1">
                <a:solidFill>
                  <a:srgbClr val="002060"/>
                </a:solidFill>
              </a:rPr>
              <a:t>Tiếp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tục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đánh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giá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và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lặp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lại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quá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trình</a:t>
            </a:r>
            <a:r>
              <a:rPr lang="vi-VN" sz="3200" dirty="0">
                <a:solidFill>
                  <a:srgbClr val="002060"/>
                </a:solidFill>
              </a:rPr>
              <a:t> trên cho </a:t>
            </a:r>
            <a:r>
              <a:rPr lang="vi-VN" sz="3200" dirty="0" err="1">
                <a:solidFill>
                  <a:srgbClr val="002060"/>
                </a:solidFill>
              </a:rPr>
              <a:t>đến</a:t>
            </a:r>
            <a:r>
              <a:rPr lang="vi-VN" sz="3200" dirty="0">
                <a:solidFill>
                  <a:srgbClr val="002060"/>
                </a:solidFill>
              </a:rPr>
              <a:t> khi </a:t>
            </a:r>
            <a:r>
              <a:rPr lang="vi-VN" sz="3200" dirty="0" err="1">
                <a:solidFill>
                  <a:srgbClr val="002060"/>
                </a:solidFill>
              </a:rPr>
              <a:t>thoả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mãn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các</a:t>
            </a:r>
            <a:r>
              <a:rPr lang="vi-VN" sz="3200" dirty="0">
                <a:solidFill>
                  <a:srgbClr val="002060"/>
                </a:solidFill>
              </a:rPr>
              <a:t> yêu </a:t>
            </a:r>
            <a:r>
              <a:rPr lang="vi-VN" sz="3200" dirty="0" err="1">
                <a:solidFill>
                  <a:srgbClr val="002060"/>
                </a:solidFill>
              </a:rPr>
              <a:t>cầu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đặt</a:t>
            </a:r>
            <a:r>
              <a:rPr lang="vi-VN" sz="3200" dirty="0">
                <a:solidFill>
                  <a:srgbClr val="002060"/>
                </a:solidFill>
              </a:rPr>
              <a:t> ra.</a:t>
            </a:r>
            <a:endParaRPr lang="vi-VN" sz="3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695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CF20E3-9549-4069-85AC-756BD70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29" y="514967"/>
            <a:ext cx="5127031" cy="1072534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giai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đoạn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69C2564D-13F2-41E1-95AD-6DDD81B7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30" y="1714500"/>
            <a:ext cx="5127029" cy="4394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Thu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thập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khách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hàng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Requirement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Phân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tích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analysis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Thiết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kế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Design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Lập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trình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Coding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):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Bản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thiết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kế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chuyển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chương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trình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chạy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trên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máy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tính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vi-VN" dirty="0"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4F587FC7-9876-47D7-9313-DE2305386831}"/>
              </a:ext>
            </a:extLst>
          </p:cNvPr>
          <p:cNvGrpSpPr/>
          <p:nvPr/>
        </p:nvGrpSpPr>
        <p:grpSpPr>
          <a:xfrm>
            <a:off x="5666704" y="514967"/>
            <a:ext cx="6104967" cy="5593733"/>
            <a:chOff x="5853369" y="0"/>
            <a:chExt cx="6096000" cy="6754969"/>
          </a:xfrm>
        </p:grpSpPr>
        <p:pic>
          <p:nvPicPr>
            <p:cNvPr id="4" name="Hình ảnh 3" descr="Ảnh có chứa ảnh chụp màn hình&#10;&#10;Mô tả được tạo với mức tin cậy rất cao">
              <a:extLst>
                <a:ext uri="{FF2B5EF4-FFF2-40B4-BE49-F238E27FC236}">
                  <a16:creationId xmlns:a16="http://schemas.microsoft.com/office/drawing/2014/main" id="{77A5FFBB-DC9E-4D67-B160-D81A1097D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69" y="0"/>
              <a:ext cx="6096000" cy="6754969"/>
            </a:xfrm>
            <a:prstGeom prst="rect">
              <a:avLst/>
            </a:prstGeom>
          </p:spPr>
        </p:pic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54C641A0-2125-44A6-919E-F75D804DE061}"/>
                </a:ext>
              </a:extLst>
            </p:cNvPr>
            <p:cNvSpPr/>
            <p:nvPr/>
          </p:nvSpPr>
          <p:spPr>
            <a:xfrm>
              <a:off x="5992967" y="2687197"/>
              <a:ext cx="1423791" cy="39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bg2">
                      <a:lumMod val="10000"/>
                    </a:schemeClr>
                  </a:solidFill>
                </a:rPr>
                <a:t>Coding</a:t>
              </a:r>
              <a:endParaRPr lang="vi-VN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3EB6A453-21EF-43D4-8C77-D13679814A2A}"/>
                </a:ext>
              </a:extLst>
            </p:cNvPr>
            <p:cNvSpPr/>
            <p:nvPr/>
          </p:nvSpPr>
          <p:spPr>
            <a:xfrm>
              <a:off x="8150100" y="3533105"/>
              <a:ext cx="1515415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500" dirty="0" err="1">
                  <a:solidFill>
                    <a:schemeClr val="bg2">
                      <a:lumMod val="10000"/>
                    </a:schemeClr>
                  </a:solidFill>
                </a:rPr>
                <a:t>Testing</a:t>
              </a:r>
              <a:endParaRPr lang="vi-VN" sz="15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C406710A-2D09-478A-AAAD-7C3CACD52853}"/>
                </a:ext>
              </a:extLst>
            </p:cNvPr>
            <p:cNvSpPr/>
            <p:nvPr/>
          </p:nvSpPr>
          <p:spPr>
            <a:xfrm>
              <a:off x="5992967" y="3533105"/>
              <a:ext cx="1515415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500" dirty="0" err="1">
                  <a:solidFill>
                    <a:schemeClr val="bg2">
                      <a:lumMod val="10000"/>
                    </a:schemeClr>
                  </a:solidFill>
                </a:rPr>
                <a:t>Testing</a:t>
              </a:r>
              <a:endParaRPr lang="vi-VN" sz="15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C3FB46D3-5E26-4FCF-BF43-A7F946DD20A0}"/>
                </a:ext>
              </a:extLst>
            </p:cNvPr>
            <p:cNvSpPr/>
            <p:nvPr/>
          </p:nvSpPr>
          <p:spPr>
            <a:xfrm>
              <a:off x="8138598" y="2704553"/>
              <a:ext cx="1423791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300" dirty="0" err="1">
                  <a:solidFill>
                    <a:schemeClr val="bg2">
                      <a:lumMod val="10000"/>
                    </a:schemeClr>
                  </a:solidFill>
                </a:rPr>
                <a:t>Coding</a:t>
              </a:r>
              <a:endParaRPr lang="vi-VN" sz="13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Hình chữ nhật 10">
              <a:extLst>
                <a:ext uri="{FF2B5EF4-FFF2-40B4-BE49-F238E27FC236}">
                  <a16:creationId xmlns:a16="http://schemas.microsoft.com/office/drawing/2014/main" id="{9889D96E-124B-463D-8CB7-04FB42C88F08}"/>
                </a:ext>
              </a:extLst>
            </p:cNvPr>
            <p:cNvSpPr/>
            <p:nvPr/>
          </p:nvSpPr>
          <p:spPr>
            <a:xfrm>
              <a:off x="10238107" y="3606801"/>
              <a:ext cx="1515415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500" dirty="0" err="1">
                  <a:solidFill>
                    <a:schemeClr val="bg2">
                      <a:lumMod val="10000"/>
                    </a:schemeClr>
                  </a:solidFill>
                </a:rPr>
                <a:t>Testing</a:t>
              </a:r>
              <a:endParaRPr lang="vi-VN" sz="15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6F49951C-95F1-4D73-B62C-C1CFAF93DA77}"/>
                </a:ext>
              </a:extLst>
            </p:cNvPr>
            <p:cNvSpPr/>
            <p:nvPr/>
          </p:nvSpPr>
          <p:spPr>
            <a:xfrm>
              <a:off x="10186745" y="2635128"/>
              <a:ext cx="1423791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300" dirty="0" err="1">
                  <a:solidFill>
                    <a:schemeClr val="bg2">
                      <a:lumMod val="10000"/>
                    </a:schemeClr>
                  </a:solidFill>
                </a:rPr>
                <a:t>Coding</a:t>
              </a:r>
              <a:endParaRPr lang="vi-VN" sz="13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5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CF20E3-9549-4069-85AC-756BD70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29" y="514967"/>
            <a:ext cx="5127031" cy="1072534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giai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đoạn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69C2564D-13F2-41E1-95AD-6DDD81B7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30" y="1468193"/>
            <a:ext cx="5127029" cy="475562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Kiểm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thử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Testing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 </a:t>
            </a:r>
          </a:p>
          <a:p>
            <a:pPr marL="514350" indent="-514350">
              <a:buAutoNum type="arabicPeriod" startAt="5"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Triển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khai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Deployment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):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Cài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đặt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mềm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trong môi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trường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hoạt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động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thực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sự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 startAt="5"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Review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):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hoạt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động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mềm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Nếu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000" dirty="0" err="1">
                <a:solidFill>
                  <a:schemeClr val="accent5">
                    <a:lumMod val="50000"/>
                  </a:schemeClr>
                </a:solidFill>
              </a:rPr>
              <a:t>vấn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đề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gì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thì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bắt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đầu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vòng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lặp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mới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, thu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thập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,….</a:t>
            </a:r>
          </a:p>
          <a:p>
            <a:pPr marL="514350" indent="-514350">
              <a:buAutoNum type="arabicPeriod" startAt="5"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Bảo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trì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Maintenance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): Trong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quá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trình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sử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dụng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mềm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gặp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lỗi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hoặc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muốn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cải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thiện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endParaRPr lang="vi-VN" dirty="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E0F71DB8-C8F8-4936-B0FF-D04E00611553}"/>
              </a:ext>
            </a:extLst>
          </p:cNvPr>
          <p:cNvGrpSpPr/>
          <p:nvPr/>
        </p:nvGrpSpPr>
        <p:grpSpPr>
          <a:xfrm>
            <a:off x="5547359" y="514967"/>
            <a:ext cx="6133780" cy="5708851"/>
            <a:chOff x="5853369" y="0"/>
            <a:chExt cx="6096000" cy="6754969"/>
          </a:xfrm>
        </p:grpSpPr>
        <p:pic>
          <p:nvPicPr>
            <p:cNvPr id="6" name="Hình ảnh 5" descr="Ảnh có chứa ảnh chụp màn hình&#10;&#10;Mô tả được tạo với mức tin cậy rất cao">
              <a:extLst>
                <a:ext uri="{FF2B5EF4-FFF2-40B4-BE49-F238E27FC236}">
                  <a16:creationId xmlns:a16="http://schemas.microsoft.com/office/drawing/2014/main" id="{29634204-1B6A-4FFA-B43B-676740782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69" y="0"/>
              <a:ext cx="6096000" cy="6754969"/>
            </a:xfrm>
            <a:prstGeom prst="rect">
              <a:avLst/>
            </a:prstGeom>
          </p:spPr>
        </p:pic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FF55C8C2-DB81-4C70-83E6-C00CBF11D983}"/>
                </a:ext>
              </a:extLst>
            </p:cNvPr>
            <p:cNvSpPr/>
            <p:nvPr/>
          </p:nvSpPr>
          <p:spPr>
            <a:xfrm>
              <a:off x="5992966" y="2704553"/>
              <a:ext cx="1399507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bg2">
                      <a:lumMod val="10000"/>
                    </a:schemeClr>
                  </a:solidFill>
                </a:rPr>
                <a:t>Coding</a:t>
              </a:r>
              <a:endParaRPr lang="vi-VN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9DB596C1-0C92-4291-AD8B-F32CAAD60C7D}"/>
                </a:ext>
              </a:extLst>
            </p:cNvPr>
            <p:cNvSpPr/>
            <p:nvPr/>
          </p:nvSpPr>
          <p:spPr>
            <a:xfrm>
              <a:off x="8150100" y="3533105"/>
              <a:ext cx="1515415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500" dirty="0" err="1">
                  <a:solidFill>
                    <a:schemeClr val="bg2">
                      <a:lumMod val="10000"/>
                    </a:schemeClr>
                  </a:solidFill>
                </a:rPr>
                <a:t>Testing</a:t>
              </a:r>
              <a:endParaRPr lang="vi-VN" sz="15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EB728B9F-0355-49D3-9E99-9ECE4FD5F0CD}"/>
                </a:ext>
              </a:extLst>
            </p:cNvPr>
            <p:cNvSpPr/>
            <p:nvPr/>
          </p:nvSpPr>
          <p:spPr>
            <a:xfrm>
              <a:off x="5992967" y="3533105"/>
              <a:ext cx="1515415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500" dirty="0" err="1">
                  <a:solidFill>
                    <a:schemeClr val="bg2">
                      <a:lumMod val="10000"/>
                    </a:schemeClr>
                  </a:solidFill>
                </a:rPr>
                <a:t>Testing</a:t>
              </a:r>
              <a:endParaRPr lang="vi-VN" sz="15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Hình chữ nhật 10">
              <a:extLst>
                <a:ext uri="{FF2B5EF4-FFF2-40B4-BE49-F238E27FC236}">
                  <a16:creationId xmlns:a16="http://schemas.microsoft.com/office/drawing/2014/main" id="{6787072D-7DFA-49AC-87B8-2E9B61C6AE9D}"/>
                </a:ext>
              </a:extLst>
            </p:cNvPr>
            <p:cNvSpPr/>
            <p:nvPr/>
          </p:nvSpPr>
          <p:spPr>
            <a:xfrm>
              <a:off x="8193749" y="2704554"/>
              <a:ext cx="1423791" cy="39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bg2">
                      <a:lumMod val="10000"/>
                    </a:schemeClr>
                  </a:solidFill>
                </a:rPr>
                <a:t>Coding</a:t>
              </a:r>
              <a:endParaRPr lang="vi-VN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2A1879A0-69F2-4056-86A0-8962FC3E9AAA}"/>
                </a:ext>
              </a:extLst>
            </p:cNvPr>
            <p:cNvSpPr/>
            <p:nvPr/>
          </p:nvSpPr>
          <p:spPr>
            <a:xfrm>
              <a:off x="10238107" y="3606801"/>
              <a:ext cx="1515415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500" dirty="0" err="1">
                  <a:solidFill>
                    <a:schemeClr val="bg2">
                      <a:lumMod val="10000"/>
                    </a:schemeClr>
                  </a:solidFill>
                </a:rPr>
                <a:t>Testing</a:t>
              </a:r>
              <a:endParaRPr lang="vi-VN" sz="15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5940422E-25E0-467C-BFD3-18C2697C0549}"/>
                </a:ext>
              </a:extLst>
            </p:cNvPr>
            <p:cNvSpPr/>
            <p:nvPr/>
          </p:nvSpPr>
          <p:spPr>
            <a:xfrm>
              <a:off x="10186745" y="2635128"/>
              <a:ext cx="1423791" cy="396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 err="1">
                  <a:solidFill>
                    <a:schemeClr val="bg2">
                      <a:lumMod val="10000"/>
                    </a:schemeClr>
                  </a:solidFill>
                </a:rPr>
                <a:t>Coding</a:t>
              </a:r>
              <a:endParaRPr lang="vi-VN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7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50B830C-0AE8-4FD3-A101-549FC72E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vi-VN" sz="2800" b="1" dirty="0" err="1">
                <a:solidFill>
                  <a:srgbClr val="FFFF00"/>
                </a:solidFill>
              </a:rPr>
              <a:t>Hình</a:t>
            </a:r>
            <a:r>
              <a:rPr lang="vi-VN" sz="2800" b="1" dirty="0">
                <a:solidFill>
                  <a:srgbClr val="FFFF00"/>
                </a:solidFill>
              </a:rPr>
              <a:t> dung </a:t>
            </a:r>
            <a:r>
              <a:rPr lang="vi-VN" sz="2800" b="1" dirty="0" err="1">
                <a:solidFill>
                  <a:srgbClr val="FFFF00"/>
                </a:solidFill>
              </a:rPr>
              <a:t>về</a:t>
            </a:r>
            <a:r>
              <a:rPr lang="vi-VN" sz="2800" b="1" dirty="0">
                <a:solidFill>
                  <a:srgbClr val="FFFF00"/>
                </a:solidFill>
              </a:rPr>
              <a:t> mô </a:t>
            </a:r>
            <a:r>
              <a:rPr lang="vi-VN" sz="2800" b="1" dirty="0" err="1">
                <a:solidFill>
                  <a:srgbClr val="FFFF00"/>
                </a:solidFill>
              </a:rPr>
              <a:t>hình</a:t>
            </a:r>
            <a:r>
              <a:rPr lang="vi-VN" sz="2800" b="1" dirty="0">
                <a:solidFill>
                  <a:srgbClr val="FFFF00"/>
                </a:solidFill>
              </a:rPr>
              <a:t> </a:t>
            </a:r>
            <a:r>
              <a:rPr lang="vi-VN" sz="2800" b="1" dirty="0" err="1">
                <a:solidFill>
                  <a:srgbClr val="FFFF00"/>
                </a:solidFill>
              </a:rPr>
              <a:t>lặp</a:t>
            </a:r>
            <a:endParaRPr lang="vi-VN" sz="2800" b="1" dirty="0">
              <a:solidFill>
                <a:srgbClr val="FFFF00"/>
              </a:solidFill>
            </a:endParaRPr>
          </a:p>
        </p:txBody>
      </p:sp>
      <p:pic>
        <p:nvPicPr>
          <p:cNvPr id="8" name="Chỗ dành sẵn cho Nội dung 4">
            <a:extLst>
              <a:ext uri="{FF2B5EF4-FFF2-40B4-BE49-F238E27FC236}">
                <a16:creationId xmlns:a16="http://schemas.microsoft.com/office/drawing/2014/main" id="{5C43281E-CF09-4225-96F8-C8EF5DE3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87" y="896316"/>
            <a:ext cx="7992291" cy="317002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86DD76-6290-402D-839A-E345AA47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740" y="4230472"/>
            <a:ext cx="7992291" cy="1777999"/>
          </a:xfrm>
        </p:spPr>
        <p:txBody>
          <a:bodyPr>
            <a:noAutofit/>
          </a:bodyPr>
          <a:lstStyle/>
          <a:p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Vòng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lặp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1: như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bản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phác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thảo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sản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phẩm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chưa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đáp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ứng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đúng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mong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muốn</a:t>
            </a:r>
            <a:endParaRPr lang="vi-V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Vòng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lặp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2: Thêm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nhiều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cải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tiến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nâng cao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chất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lượng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của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phiên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bản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1, nhưng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vẫn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chưa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chính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xác</a:t>
            </a:r>
            <a:endParaRPr lang="vi-V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Vòng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lặp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3: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Tiếp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tục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cải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tiến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để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có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chất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lượng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tốt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, giao cho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khách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000" b="1" dirty="0" err="1">
                <a:solidFill>
                  <a:schemeClr val="accent6">
                    <a:lumMod val="50000"/>
                  </a:schemeClr>
                </a:solidFill>
              </a:rPr>
              <a:t>hàng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9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7FB897-C8D5-4ABA-9667-D528E7F7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3. Ưu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điểm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lặp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00BD33-29B4-4940-8F5C-A709ACB8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Không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thiết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phải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đặc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tả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đầy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đủ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ngay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từ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ban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đầu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Nhanh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chóng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tìm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ra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nhược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điểm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lỗi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ngay trong giai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đoạn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đầu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phát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triển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mềm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Người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dùng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sớm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đưa ra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phản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hồi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team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phát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triển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đáp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ứng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tốt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hơn mong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muốn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của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người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dùng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Giảm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bớt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thời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gian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làm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việc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với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tài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liệu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Tập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trung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lớn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thời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gian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để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phát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triển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mềm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70414E-5B76-4F32-9452-12B00C5E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Nhược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điểm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lặp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B8FE14-A544-4BAF-99BC-DBFB89FD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3200" dirty="0" err="1">
                <a:solidFill>
                  <a:srgbClr val="002060"/>
                </a:solidFill>
              </a:rPr>
              <a:t>Quá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trình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lặp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lại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nhiều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lần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dễ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vượt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quá</a:t>
            </a:r>
            <a:r>
              <a:rPr lang="vi-VN" sz="3200" dirty="0">
                <a:solidFill>
                  <a:srgbClr val="002060"/>
                </a:solidFill>
              </a:rPr>
              <a:t> ngân </a:t>
            </a:r>
            <a:r>
              <a:rPr lang="vi-VN" sz="3200" dirty="0" err="1">
                <a:solidFill>
                  <a:srgbClr val="002060"/>
                </a:solidFill>
              </a:rPr>
              <a:t>sách</a:t>
            </a:r>
            <a:endParaRPr lang="vi-VN" sz="3200" dirty="0">
              <a:solidFill>
                <a:srgbClr val="002060"/>
              </a:solidFill>
            </a:endParaRPr>
          </a:p>
          <a:p>
            <a:pPr lvl="0"/>
            <a:r>
              <a:rPr lang="vi-VN" sz="3200" dirty="0" err="1">
                <a:solidFill>
                  <a:srgbClr val="002060"/>
                </a:solidFill>
              </a:rPr>
              <a:t>Các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thiết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kế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phải</a:t>
            </a:r>
            <a:r>
              <a:rPr lang="vi-VN" sz="3200" dirty="0">
                <a:solidFill>
                  <a:srgbClr val="002060"/>
                </a:solidFill>
              </a:rPr>
              <a:t> thay </a:t>
            </a:r>
            <a:r>
              <a:rPr lang="vi-VN" sz="3200" dirty="0" err="1">
                <a:solidFill>
                  <a:srgbClr val="002060"/>
                </a:solidFill>
              </a:rPr>
              <a:t>đổi</a:t>
            </a:r>
            <a:r>
              <a:rPr lang="vi-VN" sz="3200" dirty="0">
                <a:solidFill>
                  <a:srgbClr val="002060"/>
                </a:solidFill>
              </a:rPr>
              <a:t> liên </a:t>
            </a:r>
            <a:r>
              <a:rPr lang="vi-VN" sz="3200" dirty="0" err="1">
                <a:solidFill>
                  <a:srgbClr val="002060"/>
                </a:solidFill>
              </a:rPr>
              <a:t>tục</a:t>
            </a:r>
            <a:r>
              <a:rPr lang="vi-VN" sz="3200" dirty="0">
                <a:solidFill>
                  <a:srgbClr val="002060"/>
                </a:solidFill>
              </a:rPr>
              <a:t> do yêu </a:t>
            </a:r>
            <a:r>
              <a:rPr lang="vi-VN" sz="3200" dirty="0" err="1">
                <a:solidFill>
                  <a:srgbClr val="002060"/>
                </a:solidFill>
              </a:rPr>
              <a:t>cầu</a:t>
            </a:r>
            <a:r>
              <a:rPr lang="vi-VN" sz="3200" dirty="0">
                <a:solidFill>
                  <a:srgbClr val="002060"/>
                </a:solidFill>
              </a:rPr>
              <a:t> ban </a:t>
            </a:r>
            <a:r>
              <a:rPr lang="vi-VN" sz="3200" dirty="0" err="1">
                <a:solidFill>
                  <a:srgbClr val="002060"/>
                </a:solidFill>
              </a:rPr>
              <a:t>đầu</a:t>
            </a:r>
            <a:r>
              <a:rPr lang="vi-VN" sz="3200" dirty="0">
                <a:solidFill>
                  <a:srgbClr val="002060"/>
                </a:solidFill>
              </a:rPr>
              <a:t> chưa </a:t>
            </a:r>
            <a:r>
              <a:rPr lang="vi-VN" sz="3200" dirty="0" err="1">
                <a:solidFill>
                  <a:srgbClr val="002060"/>
                </a:solidFill>
              </a:rPr>
              <a:t>hoàn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chỉnh</a:t>
            </a:r>
            <a:endParaRPr lang="vi-VN" sz="3200" dirty="0">
              <a:solidFill>
                <a:srgbClr val="002060"/>
              </a:solidFill>
            </a:endParaRPr>
          </a:p>
          <a:p>
            <a:pPr lvl="0"/>
            <a:r>
              <a:rPr lang="vi-VN" sz="3200" dirty="0" err="1">
                <a:solidFill>
                  <a:srgbClr val="002060"/>
                </a:solidFill>
              </a:rPr>
              <a:t>Khó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ước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đoán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thời</a:t>
            </a:r>
            <a:r>
              <a:rPr lang="vi-VN" sz="3200" dirty="0">
                <a:solidFill>
                  <a:srgbClr val="002060"/>
                </a:solidFill>
              </a:rPr>
              <a:t> gian </a:t>
            </a:r>
            <a:r>
              <a:rPr lang="vi-VN" sz="3200" dirty="0" err="1">
                <a:solidFill>
                  <a:srgbClr val="002060"/>
                </a:solidFill>
              </a:rPr>
              <a:t>hoàn</a:t>
            </a:r>
            <a:r>
              <a:rPr lang="vi-VN" sz="3200" dirty="0">
                <a:solidFill>
                  <a:srgbClr val="002060"/>
                </a:solidFill>
              </a:rPr>
              <a:t>  </a:t>
            </a:r>
            <a:r>
              <a:rPr lang="vi-VN" sz="3200" dirty="0" err="1">
                <a:solidFill>
                  <a:srgbClr val="002060"/>
                </a:solidFill>
              </a:rPr>
              <a:t>thành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dự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án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vì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phần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mềm</a:t>
            </a:r>
            <a:r>
              <a:rPr lang="vi-VN" sz="3200" dirty="0">
                <a:solidFill>
                  <a:srgbClr val="002060"/>
                </a:solidFill>
              </a:rPr>
              <a:t> thay </a:t>
            </a:r>
            <a:r>
              <a:rPr lang="vi-VN" sz="3200" dirty="0" err="1">
                <a:solidFill>
                  <a:srgbClr val="002060"/>
                </a:solidFill>
              </a:rPr>
              <a:t>đổi</a:t>
            </a:r>
            <a:r>
              <a:rPr lang="vi-VN" sz="3200" dirty="0">
                <a:solidFill>
                  <a:srgbClr val="002060"/>
                </a:solidFill>
              </a:rPr>
              <a:t> liên </a:t>
            </a:r>
            <a:r>
              <a:rPr lang="vi-VN" sz="3200" dirty="0" err="1">
                <a:solidFill>
                  <a:srgbClr val="002060"/>
                </a:solidFill>
              </a:rPr>
              <a:t>tục</a:t>
            </a:r>
            <a:r>
              <a:rPr lang="vi-VN" sz="3200" dirty="0">
                <a:solidFill>
                  <a:srgbClr val="002060"/>
                </a:solidFill>
              </a:rPr>
              <a:t> ở </a:t>
            </a:r>
            <a:r>
              <a:rPr lang="vi-VN" sz="3200" dirty="0" err="1">
                <a:solidFill>
                  <a:srgbClr val="002060"/>
                </a:solidFill>
              </a:rPr>
              <a:t>các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vòng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lặp</a:t>
            </a:r>
            <a:endParaRPr lang="vi-VN" sz="3200" dirty="0">
              <a:solidFill>
                <a:srgbClr val="002060"/>
              </a:solidFill>
            </a:endParaRPr>
          </a:p>
          <a:p>
            <a:pPr lvl="0"/>
            <a:r>
              <a:rPr lang="vi-VN" sz="3200" dirty="0">
                <a:solidFill>
                  <a:srgbClr val="002060"/>
                </a:solidFill>
              </a:rPr>
              <a:t>Không </a:t>
            </a:r>
            <a:r>
              <a:rPr lang="vi-VN" sz="3200" dirty="0" err="1">
                <a:solidFill>
                  <a:srgbClr val="002060"/>
                </a:solidFill>
              </a:rPr>
              <a:t>phù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hợp</a:t>
            </a:r>
            <a:r>
              <a:rPr lang="vi-VN" sz="3200" dirty="0">
                <a:solidFill>
                  <a:srgbClr val="002060"/>
                </a:solidFill>
              </a:rPr>
              <a:t> cho </a:t>
            </a:r>
            <a:r>
              <a:rPr lang="vi-VN" sz="3200" dirty="0" err="1">
                <a:solidFill>
                  <a:srgbClr val="002060"/>
                </a:solidFill>
              </a:rPr>
              <a:t>các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dự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án</a:t>
            </a:r>
            <a:r>
              <a:rPr lang="vi-VN" sz="3200" dirty="0">
                <a:solidFill>
                  <a:srgbClr val="002060"/>
                </a:solidFill>
              </a:rPr>
              <a:t> </a:t>
            </a:r>
            <a:r>
              <a:rPr lang="vi-VN" sz="3200" dirty="0" err="1">
                <a:solidFill>
                  <a:srgbClr val="002060"/>
                </a:solidFill>
              </a:rPr>
              <a:t>nhỏ</a:t>
            </a:r>
            <a:endParaRPr lang="vi-V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A98047-E006-40FD-A5B3-78DBD751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5. Khi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nào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sử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lặp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37F737-2CA7-4943-9E31-5D7FF2D3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Yêu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chính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xác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định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một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số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chi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tiết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đổi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mới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theo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thời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gian</a:t>
            </a:r>
          </a:p>
          <a:p>
            <a:pPr lvl="0"/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thay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đổi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Cho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lớn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thời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hạn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dài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0"/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Khi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muốn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sớm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đưa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mềm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vào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sử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dụng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0"/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Công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nghệ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mới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thử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nghiệm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trong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85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32C01C-EBA1-4DF6-9454-3FB468FE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7F2A42-EA04-45AA-8F45-AE4CD0A6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567D4C58-5CB6-4252-8EA0-1ECD8935FC83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5400" b="1" dirty="0">
                <a:solidFill>
                  <a:srgbClr val="C00000"/>
                </a:solidFill>
              </a:rPr>
              <a:t>C. Mô </a:t>
            </a:r>
            <a:r>
              <a:rPr lang="vi-VN" sz="5400" b="1" dirty="0" err="1">
                <a:solidFill>
                  <a:srgbClr val="C00000"/>
                </a:solidFill>
              </a:rPr>
              <a:t>hình</a:t>
            </a:r>
            <a:r>
              <a:rPr lang="vi-VN" sz="5400" b="1" dirty="0">
                <a:solidFill>
                  <a:srgbClr val="C00000"/>
                </a:solidFill>
              </a:rPr>
              <a:t> tăng thêm </a:t>
            </a:r>
          </a:p>
          <a:p>
            <a:pPr algn="ctr"/>
            <a:r>
              <a:rPr lang="vi-VN" sz="5400" b="1" dirty="0">
                <a:solidFill>
                  <a:srgbClr val="C00000"/>
                </a:solidFill>
              </a:rPr>
              <a:t>(</a:t>
            </a:r>
            <a:r>
              <a:rPr lang="vi-VN" sz="5400" b="1" dirty="0" err="1">
                <a:solidFill>
                  <a:srgbClr val="C00000"/>
                </a:solidFill>
              </a:rPr>
              <a:t>Incremental</a:t>
            </a:r>
            <a:r>
              <a:rPr lang="vi-VN" sz="5400" b="1" dirty="0">
                <a:solidFill>
                  <a:srgbClr val="C00000"/>
                </a:solidFill>
              </a:rPr>
              <a:t> </a:t>
            </a:r>
            <a:r>
              <a:rPr lang="vi-VN" sz="5400" b="1" dirty="0" err="1">
                <a:solidFill>
                  <a:srgbClr val="C00000"/>
                </a:solidFill>
              </a:rPr>
              <a:t>model</a:t>
            </a:r>
            <a:r>
              <a:rPr lang="vi-VN" sz="5400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52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D3278C-F81A-4641-97B2-F7E2E1DD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785612"/>
            <a:ext cx="3363974" cy="580837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vi-VN" sz="3200" b="1" dirty="0" err="1">
                <a:solidFill>
                  <a:srgbClr val="FFFF00"/>
                </a:solidFill>
              </a:rPr>
              <a:t>Đặt</a:t>
            </a:r>
            <a:r>
              <a:rPr lang="vi-VN" sz="3200" b="1" dirty="0">
                <a:solidFill>
                  <a:srgbClr val="FFFF00"/>
                </a:solidFill>
              </a:rPr>
              <a:t> </a:t>
            </a:r>
            <a:r>
              <a:rPr lang="vi-VN" sz="3200" b="1" dirty="0" err="1">
                <a:solidFill>
                  <a:srgbClr val="FFFF00"/>
                </a:solidFill>
              </a:rPr>
              <a:t>vấn</a:t>
            </a:r>
            <a:r>
              <a:rPr lang="vi-VN" sz="3200" b="1" dirty="0">
                <a:solidFill>
                  <a:srgbClr val="FFFF00"/>
                </a:solidFill>
              </a:rPr>
              <a:t> </a:t>
            </a:r>
            <a:r>
              <a:rPr lang="vi-VN" sz="3200" b="1" dirty="0" err="1">
                <a:solidFill>
                  <a:srgbClr val="FFFF00"/>
                </a:solidFill>
              </a:rPr>
              <a:t>đề</a:t>
            </a:r>
            <a:endParaRPr lang="vi-VN" sz="3200" b="1" dirty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vi-VN" sz="2400" dirty="0">
                <a:solidFill>
                  <a:schemeClr val="bg1"/>
                </a:solidFill>
              </a:rPr>
              <a:t>Mô </a:t>
            </a:r>
            <a:r>
              <a:rPr lang="vi-VN" sz="2400" dirty="0" err="1">
                <a:solidFill>
                  <a:schemeClr val="bg1"/>
                </a:solidFill>
              </a:rPr>
              <a:t>hình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thác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nước</a:t>
            </a:r>
            <a:r>
              <a:rPr lang="vi-VN" sz="2400" dirty="0">
                <a:solidFill>
                  <a:schemeClr val="bg1"/>
                </a:solidFill>
              </a:rPr>
              <a:t>: mô </a:t>
            </a:r>
            <a:r>
              <a:rPr lang="vi-VN" sz="2400" dirty="0" err="1">
                <a:solidFill>
                  <a:schemeClr val="bg1"/>
                </a:solidFill>
              </a:rPr>
              <a:t>hình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đầu</a:t>
            </a:r>
            <a:r>
              <a:rPr lang="vi-VN" sz="2400" dirty="0">
                <a:solidFill>
                  <a:schemeClr val="bg1"/>
                </a:solidFill>
              </a:rPr>
              <a:t> tiên </a:t>
            </a:r>
            <a:r>
              <a:rPr lang="vi-VN" sz="2400" dirty="0" err="1">
                <a:solidFill>
                  <a:schemeClr val="bg1"/>
                </a:solidFill>
              </a:rPr>
              <a:t>được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sử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dụng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rộng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rãi</a:t>
            </a:r>
            <a:r>
              <a:rPr lang="vi-VN" sz="2400" dirty="0">
                <a:solidFill>
                  <a:schemeClr val="bg1"/>
                </a:solidFill>
              </a:rPr>
              <a:t> trong </a:t>
            </a:r>
            <a:r>
              <a:rPr lang="vi-VN" sz="2400" dirty="0" err="1">
                <a:solidFill>
                  <a:schemeClr val="bg1"/>
                </a:solidFill>
              </a:rPr>
              <a:t>ngành</a:t>
            </a:r>
            <a:r>
              <a:rPr lang="vi-VN" sz="2400" dirty="0">
                <a:solidFill>
                  <a:schemeClr val="bg1"/>
                </a:solidFill>
              </a:rPr>
              <a:t> công </a:t>
            </a:r>
            <a:r>
              <a:rPr lang="vi-VN" sz="2400" dirty="0" err="1">
                <a:solidFill>
                  <a:schemeClr val="bg1"/>
                </a:solidFill>
              </a:rPr>
              <a:t>nghiệp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phần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mềm</a:t>
            </a:r>
            <a:endParaRPr lang="vi-VN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vi-VN" sz="2400" dirty="0" err="1">
                <a:solidFill>
                  <a:schemeClr val="bg1"/>
                </a:solidFill>
              </a:rPr>
              <a:t>Có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nhiều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nhược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điểm</a:t>
            </a:r>
            <a:r>
              <a:rPr lang="vi-VN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vi-VN" sz="2400" dirty="0" err="1">
                <a:solidFill>
                  <a:schemeClr val="bg1"/>
                </a:solidFill>
              </a:rPr>
              <a:t>Khó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sửa</a:t>
            </a:r>
            <a:r>
              <a:rPr lang="vi-VN" sz="2400" dirty="0">
                <a:solidFill>
                  <a:schemeClr val="bg1"/>
                </a:solidFill>
              </a:rPr>
              <a:t>, </a:t>
            </a:r>
            <a:r>
              <a:rPr lang="vi-VN" sz="2400" dirty="0" err="1">
                <a:solidFill>
                  <a:schemeClr val="bg1"/>
                </a:solidFill>
              </a:rPr>
              <a:t>nhiều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rủi</a:t>
            </a:r>
            <a:r>
              <a:rPr lang="vi-VN" sz="2400" dirty="0">
                <a:solidFill>
                  <a:schemeClr val="bg1"/>
                </a:solidFill>
              </a:rPr>
              <a:t> ro, không </a:t>
            </a:r>
            <a:r>
              <a:rPr lang="vi-VN" sz="2400" dirty="0" err="1">
                <a:solidFill>
                  <a:schemeClr val="bg1"/>
                </a:solidFill>
              </a:rPr>
              <a:t>thích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hợp</a:t>
            </a:r>
            <a:r>
              <a:rPr lang="vi-VN" sz="2400" dirty="0">
                <a:solidFill>
                  <a:schemeClr val="bg1"/>
                </a:solidFill>
              </a:rPr>
              <a:t> cho </a:t>
            </a:r>
            <a:r>
              <a:rPr lang="vi-VN" sz="2400" dirty="0" err="1">
                <a:solidFill>
                  <a:schemeClr val="bg1"/>
                </a:solidFill>
              </a:rPr>
              <a:t>dự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án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lớn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phức</a:t>
            </a:r>
            <a:r>
              <a:rPr lang="vi-VN" sz="2400" dirty="0">
                <a:solidFill>
                  <a:schemeClr val="bg1"/>
                </a:solidFill>
              </a:rPr>
              <a:t> </a:t>
            </a:r>
            <a:r>
              <a:rPr lang="vi-VN" sz="2400" dirty="0" err="1">
                <a:solidFill>
                  <a:schemeClr val="bg1"/>
                </a:solidFill>
              </a:rPr>
              <a:t>tạp</a:t>
            </a:r>
            <a:endParaRPr lang="vi-V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vi-VN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Giải</a:t>
            </a:r>
            <a:r>
              <a:rPr lang="vi-VN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vi-VN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pháp</a:t>
            </a:r>
            <a:r>
              <a:rPr lang="vi-VN" sz="2400" dirty="0">
                <a:solidFill>
                  <a:schemeClr val="bg1"/>
                </a:solidFill>
                <a:sym typeface="Wingdings" panose="05000000000000000000" pitchFamily="2" charset="2"/>
              </a:rPr>
              <a:t>??</a:t>
            </a:r>
          </a:p>
          <a:p>
            <a:pPr>
              <a:buFont typeface="Wingdings" panose="05000000000000000000" pitchFamily="2" charset="2"/>
              <a:buChar char="è"/>
            </a:pPr>
            <a:endParaRPr lang="vi-VN" sz="20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0B6B00D-8335-4B6F-B2BF-3AC3DFDE3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83" y="970671"/>
            <a:ext cx="7394917" cy="50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3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A817CB-B1B0-420B-9824-20F3305E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500"/>
            <a:ext cx="10515600" cy="3824781"/>
          </a:xfrm>
        </p:spPr>
        <p:txBody>
          <a:bodyPr>
            <a:noAutofit/>
          </a:bodyPr>
          <a:lstStyle/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mềm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chia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nhiều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nhỏ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modules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Mỗi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xây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dựng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riêng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biệt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, theo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giai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đoạn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mô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hình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nước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gồm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: thu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thập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, phân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tích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thiết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kế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lập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trình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kiểm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tra,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triển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khai,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vận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bảo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trì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Khi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xây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dựng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xong,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nó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sẽ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giao cho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khách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hàng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sử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dụng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thử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Tiếp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tục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tích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hợp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từng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giao cho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khách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hàng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mỗi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thêm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chức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năng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mới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1BF88BFC-846F-45C1-B9B9-888A1B572C94}"/>
              </a:ext>
            </a:extLst>
          </p:cNvPr>
          <p:cNvSpPr txBox="1">
            <a:spLocks/>
          </p:cNvSpPr>
          <p:nvPr/>
        </p:nvSpPr>
        <p:spPr>
          <a:xfrm>
            <a:off x="838200" y="663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1.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tăng thêm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gì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51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F3D2FA-4B67-47EE-B17B-4A825FDC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hỗ dành sẵn cho Nội dung 4" descr="Ảnh có chứa văn bản&#10;&#10;Mô tả được tạo với mức tin cậy cao">
            <a:extLst>
              <a:ext uri="{FF2B5EF4-FFF2-40B4-BE49-F238E27FC236}">
                <a16:creationId xmlns:a16="http://schemas.microsoft.com/office/drawing/2014/main" id="{33B41BE7-74DE-4DD8-9155-6A7C487F9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809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930192-7B28-469D-BC4D-B5A8FBCC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Ví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dụ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về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tăng thêm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709979-D53E-40DC-8571-D8C0BEA5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i="1" dirty="0" err="1">
                <a:solidFill>
                  <a:srgbClr val="7030A0"/>
                </a:solidFill>
              </a:rPr>
              <a:t>Giả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sử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bạn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muốn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tạo</a:t>
            </a:r>
            <a:r>
              <a:rPr lang="vi-VN" i="1" dirty="0">
                <a:solidFill>
                  <a:srgbClr val="7030A0"/>
                </a:solidFill>
              </a:rPr>
              <a:t> trang </a:t>
            </a:r>
            <a:r>
              <a:rPr lang="vi-VN" i="1" dirty="0" err="1">
                <a:solidFill>
                  <a:srgbClr val="7030A0"/>
                </a:solidFill>
              </a:rPr>
              <a:t>web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mạng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xã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hội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gồm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các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chức</a:t>
            </a:r>
            <a:r>
              <a:rPr lang="vi-VN" i="1" dirty="0">
                <a:solidFill>
                  <a:srgbClr val="7030A0"/>
                </a:solidFill>
              </a:rPr>
              <a:t> năng</a:t>
            </a:r>
          </a:p>
          <a:p>
            <a:pPr marL="0" indent="0">
              <a:buNone/>
            </a:pPr>
            <a:r>
              <a:rPr lang="vi-VN" i="1" dirty="0">
                <a:solidFill>
                  <a:srgbClr val="7030A0"/>
                </a:solidFill>
              </a:rPr>
              <a:t>Đăng </a:t>
            </a:r>
            <a:r>
              <a:rPr lang="vi-VN" i="1" dirty="0" err="1">
                <a:solidFill>
                  <a:srgbClr val="7030A0"/>
                </a:solidFill>
              </a:rPr>
              <a:t>kí</a:t>
            </a:r>
            <a:r>
              <a:rPr lang="vi-VN" i="1" dirty="0">
                <a:solidFill>
                  <a:srgbClr val="7030A0"/>
                </a:solidFill>
              </a:rPr>
              <a:t>, đăng </a:t>
            </a:r>
            <a:r>
              <a:rPr lang="vi-VN" i="1" dirty="0" err="1">
                <a:solidFill>
                  <a:srgbClr val="7030A0"/>
                </a:solidFill>
              </a:rPr>
              <a:t>nhập</a:t>
            </a:r>
            <a:r>
              <a:rPr lang="vi-VN" i="1" dirty="0">
                <a:solidFill>
                  <a:srgbClr val="7030A0"/>
                </a:solidFill>
              </a:rPr>
              <a:t>, </a:t>
            </a:r>
            <a:r>
              <a:rPr lang="vi-VN" i="1" dirty="0" err="1">
                <a:solidFill>
                  <a:srgbClr val="7030A0"/>
                </a:solidFill>
              </a:rPr>
              <a:t>gửi</a:t>
            </a:r>
            <a:r>
              <a:rPr lang="vi-VN" i="1" dirty="0">
                <a:solidFill>
                  <a:srgbClr val="7030A0"/>
                </a:solidFill>
              </a:rPr>
              <a:t> yêu </a:t>
            </a:r>
            <a:r>
              <a:rPr lang="vi-VN" i="1" dirty="0" err="1">
                <a:solidFill>
                  <a:srgbClr val="7030A0"/>
                </a:solidFill>
              </a:rPr>
              <a:t>cầu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kết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bạn</a:t>
            </a:r>
            <a:r>
              <a:rPr lang="vi-VN" i="1" dirty="0">
                <a:solidFill>
                  <a:srgbClr val="7030A0"/>
                </a:solidFill>
              </a:rPr>
              <a:t>, </a:t>
            </a:r>
            <a:r>
              <a:rPr lang="vi-VN" i="1" dirty="0" err="1">
                <a:solidFill>
                  <a:srgbClr val="7030A0"/>
                </a:solidFill>
              </a:rPr>
              <a:t>chấp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nhận</a:t>
            </a:r>
            <a:r>
              <a:rPr lang="vi-VN" i="1" dirty="0">
                <a:solidFill>
                  <a:srgbClr val="7030A0"/>
                </a:solidFill>
              </a:rPr>
              <a:t> yêu </a:t>
            </a:r>
            <a:r>
              <a:rPr lang="vi-VN" i="1" dirty="0" err="1">
                <a:solidFill>
                  <a:srgbClr val="7030A0"/>
                </a:solidFill>
              </a:rPr>
              <a:t>cầu</a:t>
            </a:r>
            <a:endParaRPr lang="vi-VN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vi-VN" i="1" dirty="0">
                <a:solidFill>
                  <a:srgbClr val="7030A0"/>
                </a:solidFill>
              </a:rPr>
              <a:t>Mô </a:t>
            </a:r>
            <a:r>
              <a:rPr lang="vi-VN" i="1" dirty="0" err="1">
                <a:solidFill>
                  <a:srgbClr val="7030A0"/>
                </a:solidFill>
              </a:rPr>
              <a:t>hình</a:t>
            </a:r>
            <a:r>
              <a:rPr lang="vi-VN" i="1" dirty="0">
                <a:solidFill>
                  <a:srgbClr val="7030A0"/>
                </a:solidFill>
              </a:rPr>
              <a:t> tăng thêm </a:t>
            </a:r>
            <a:r>
              <a:rPr lang="vi-VN" i="1" dirty="0" err="1">
                <a:solidFill>
                  <a:srgbClr val="7030A0"/>
                </a:solidFill>
              </a:rPr>
              <a:t>sẽ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được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sử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dụng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thế</a:t>
            </a:r>
            <a:r>
              <a:rPr lang="vi-VN" i="1" dirty="0">
                <a:solidFill>
                  <a:srgbClr val="7030A0"/>
                </a:solidFill>
              </a:rPr>
              <a:t> </a:t>
            </a:r>
            <a:r>
              <a:rPr lang="vi-VN" i="1" dirty="0" err="1">
                <a:solidFill>
                  <a:srgbClr val="7030A0"/>
                </a:solidFill>
              </a:rPr>
              <a:t>nào</a:t>
            </a:r>
            <a:r>
              <a:rPr lang="vi-VN" i="1" dirty="0">
                <a:solidFill>
                  <a:srgbClr val="7030A0"/>
                </a:solidFill>
              </a:rPr>
              <a:t>?</a:t>
            </a:r>
          </a:p>
          <a:p>
            <a:pPr marL="0" indent="0">
              <a:buNone/>
            </a:pPr>
            <a:r>
              <a:rPr lang="vi-VN" b="1" i="1" u="sng" dirty="0" err="1">
                <a:solidFill>
                  <a:schemeClr val="accent2">
                    <a:lumMod val="75000"/>
                  </a:schemeClr>
                </a:solidFill>
              </a:rPr>
              <a:t>Giải</a:t>
            </a:r>
            <a:r>
              <a:rPr lang="vi-VN" b="1" i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b="1" i="1" u="sng" dirty="0" err="1">
                <a:solidFill>
                  <a:schemeClr val="accent2">
                    <a:lumMod val="75000"/>
                  </a:schemeClr>
                </a:solidFill>
              </a:rPr>
              <a:t>pháp</a:t>
            </a:r>
            <a:r>
              <a:rPr lang="vi-VN" b="1" i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Chúng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ta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phân chia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nhỏ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1: Đăng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kí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đăng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nhập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2: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Gửi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kết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bạn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3: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Chấp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nhận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85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50B830C-0AE8-4FD3-A101-549FC72E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62" y="1500151"/>
            <a:ext cx="310279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vi-VN" sz="3200" b="1" dirty="0" err="1">
                <a:solidFill>
                  <a:srgbClr val="FFFF00"/>
                </a:solidFill>
              </a:rPr>
              <a:t>Hình</a:t>
            </a:r>
            <a:r>
              <a:rPr lang="vi-VN" sz="3200" b="1" dirty="0">
                <a:solidFill>
                  <a:srgbClr val="FFFF00"/>
                </a:solidFill>
              </a:rPr>
              <a:t> dung </a:t>
            </a:r>
            <a:r>
              <a:rPr lang="vi-VN" sz="3200" b="1" dirty="0" err="1">
                <a:solidFill>
                  <a:srgbClr val="FFFF00"/>
                </a:solidFill>
              </a:rPr>
              <a:t>về</a:t>
            </a:r>
            <a:r>
              <a:rPr lang="vi-VN" sz="3200" b="1" dirty="0">
                <a:solidFill>
                  <a:srgbClr val="FFFF00"/>
                </a:solidFill>
              </a:rPr>
              <a:t> mô </a:t>
            </a:r>
            <a:r>
              <a:rPr lang="vi-VN" sz="3200" b="1" dirty="0" err="1">
                <a:solidFill>
                  <a:srgbClr val="FFFF00"/>
                </a:solidFill>
              </a:rPr>
              <a:t>hình</a:t>
            </a:r>
            <a:r>
              <a:rPr lang="vi-VN" sz="3200" b="1" dirty="0">
                <a:solidFill>
                  <a:srgbClr val="FFFF00"/>
                </a:solidFill>
              </a:rPr>
              <a:t> tăng thêm</a:t>
            </a:r>
          </a:p>
        </p:txBody>
      </p:sp>
      <p:pic>
        <p:nvPicPr>
          <p:cNvPr id="4" name="Hình ảnh 3" descr="Ảnh có chứa văn bản&#10;&#10;Mô tả được tạo với mức tin cậy cao">
            <a:extLst>
              <a:ext uri="{FF2B5EF4-FFF2-40B4-BE49-F238E27FC236}">
                <a16:creationId xmlns:a16="http://schemas.microsoft.com/office/drawing/2014/main" id="{6BAF41A7-B86B-4D00-9D51-B369FCFF8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717745"/>
            <a:ext cx="7975600" cy="26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E3E440-927F-4117-ADB1-7639FE5A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3. Ưu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điểm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2C1564-ECD9-4B7A-BD6B-36B7B20A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Dễ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dàng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kiểm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tra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sửa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lỗi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phát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triển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song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song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nhiều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cùng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lúc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Mô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hình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này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linh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hoạt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hơn,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ít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tốn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kém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hơn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để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thay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đổi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phạm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vi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Sau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mỗi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lần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tăng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vòng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thì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chuyển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giao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kết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quả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thực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hiện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cho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khách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nên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chức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năng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hệ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thống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nhìn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thấy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sớm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hơn.</a:t>
            </a:r>
          </a:p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Khách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hàng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phản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hồi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ở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mỗi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phiên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bản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3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BB49B7-018A-46B4-B0A9-603629B5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Nhược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điểm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6CF0C6-231E-4434-8168-5372F4A5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kế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hoạch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thiết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kế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tốt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khi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tích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hợp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phần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một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định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nghĩa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rõ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ràng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đầy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đủ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của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toàn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bộ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hệ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thống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trước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khi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nó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thể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chia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nhỏ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xây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dựng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từng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bước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Giá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cả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cho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cả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toàn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bộ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quá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trình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cao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vì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ta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phải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lặp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lại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nhiều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lần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chu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trình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con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hoàn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chỉnh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Không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phù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hợp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với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nhỏ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178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A4F50E-2EC5-48C5-9E1D-BC99D4D6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5. Khi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nào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sử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tăng thêm?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3BBB7F-1972-4864-85AA-848B8116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2589"/>
          </a:xfrm>
        </p:spPr>
        <p:txBody>
          <a:bodyPr>
            <a:normAutofit/>
          </a:bodyPr>
          <a:lstStyle/>
          <a:p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Áp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dụng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cho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những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yêu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cầu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đã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mô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tả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định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nghĩa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hiểu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một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cách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rõ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ràng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Phạm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vi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lớn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phát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triển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dài</a:t>
            </a:r>
            <a:r>
              <a:rPr lang="vi-V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5">
                    <a:lumMod val="50000"/>
                  </a:schemeClr>
                </a:solidFill>
              </a:rPr>
              <a:t>hạn</a:t>
            </a:r>
            <a:endParaRPr lang="vi-V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7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E52A2B8-160E-4095-A534-8A878CAD0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8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D06E0F-9A72-4402-8540-740CDD4A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8CDDB1BB-2D25-4E09-9884-3D02801D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9" y="2430932"/>
            <a:ext cx="10515600" cy="2656223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vi-VN" sz="4000" b="1" dirty="0">
                <a:solidFill>
                  <a:srgbClr val="FF0000"/>
                </a:solidFill>
              </a:rPr>
              <a:t>A. MÔ </a:t>
            </a:r>
            <a:r>
              <a:rPr lang="vi-VN" sz="4000" b="1" dirty="0" err="1">
                <a:solidFill>
                  <a:srgbClr val="FF0000"/>
                </a:solidFill>
              </a:rPr>
              <a:t>HÌNH</a:t>
            </a:r>
            <a:r>
              <a:rPr lang="vi-VN" sz="4000" b="1" dirty="0">
                <a:solidFill>
                  <a:srgbClr val="FF0000"/>
                </a:solidFill>
              </a:rPr>
              <a:t> </a:t>
            </a:r>
            <a:r>
              <a:rPr lang="vi-VN" sz="4000" b="1" dirty="0" err="1">
                <a:solidFill>
                  <a:srgbClr val="FF0000"/>
                </a:solidFill>
              </a:rPr>
              <a:t>XOẮN</a:t>
            </a:r>
            <a:r>
              <a:rPr lang="vi-VN" sz="4000" b="1" dirty="0">
                <a:solidFill>
                  <a:srgbClr val="FF0000"/>
                </a:solidFill>
              </a:rPr>
              <a:t> </a:t>
            </a:r>
            <a:r>
              <a:rPr lang="vi-VN" sz="4000" b="1" dirty="0" err="1">
                <a:solidFill>
                  <a:srgbClr val="FF0000"/>
                </a:solidFill>
              </a:rPr>
              <a:t>ỐC</a:t>
            </a:r>
            <a:r>
              <a:rPr lang="vi-VN" sz="4000" b="1" dirty="0">
                <a:solidFill>
                  <a:srgbClr val="FF0000"/>
                </a:solidFill>
              </a:rPr>
              <a:t> </a:t>
            </a:r>
            <a:br>
              <a:rPr lang="vi-VN" sz="4000" b="1" dirty="0">
                <a:solidFill>
                  <a:srgbClr val="FF0000"/>
                </a:solidFill>
              </a:rPr>
            </a:br>
            <a:r>
              <a:rPr lang="vi-VN" sz="4000" b="1" dirty="0">
                <a:solidFill>
                  <a:srgbClr val="FF0000"/>
                </a:solidFill>
              </a:rPr>
              <a:t>(</a:t>
            </a:r>
            <a:r>
              <a:rPr lang="vi-VN" sz="4000" b="1" dirty="0" err="1">
                <a:solidFill>
                  <a:srgbClr val="FF0000"/>
                </a:solidFill>
              </a:rPr>
              <a:t>SPIRAL</a:t>
            </a:r>
            <a:r>
              <a:rPr lang="vi-VN" sz="4000" b="1" dirty="0">
                <a:solidFill>
                  <a:srgbClr val="FF0000"/>
                </a:solidFill>
              </a:rPr>
              <a:t> </a:t>
            </a:r>
            <a:r>
              <a:rPr lang="vi-VN" sz="4000" b="1" dirty="0" err="1">
                <a:solidFill>
                  <a:srgbClr val="FF0000"/>
                </a:solidFill>
              </a:rPr>
              <a:t>MODEL</a:t>
            </a:r>
            <a:r>
              <a:rPr lang="vi-VN" sz="40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2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ADBA1D-3C0C-481E-A6D4-FCE349F6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923"/>
            <a:ext cx="6685005" cy="63098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vi-VN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1. </a:t>
            </a:r>
            <a:r>
              <a:rPr lang="vi-VN" sz="44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Giới</a:t>
            </a:r>
            <a:r>
              <a:rPr lang="vi-VN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vi-VN" sz="44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thiệu</a:t>
            </a:r>
            <a:r>
              <a:rPr lang="vi-VN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:</a:t>
            </a:r>
          </a:p>
          <a:p>
            <a:endParaRPr lang="vi-VN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Tác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giả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Barry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W.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Boehm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Mô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hình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này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lần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đầu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được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Barry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Boehm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đưa ra trong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bài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báo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năm 1968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với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tựa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đề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"A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Spiral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Model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of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Development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and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Enhance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". </a:t>
            </a:r>
          </a:p>
          <a:p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Boehm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đã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đề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xuất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một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mô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hình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xoắn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ốc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cung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cấp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một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cách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tiếp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cận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</a:t>
            </a:r>
            <a:r>
              <a:rPr lang="vi-VN" b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định</a:t>
            </a:r>
            <a:r>
              <a:rPr lang="vi-VN" b="1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hướng</a:t>
            </a:r>
            <a:r>
              <a:rPr lang="vi-VN" b="1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rủi</a:t>
            </a:r>
            <a:r>
              <a:rPr lang="vi-VN" b="1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ro"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để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phát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triển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phần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vi-VN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mềm</a:t>
            </a:r>
            <a:r>
              <a:rPr lang="vi-V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" descr="Ảnh có chứa tường, trong nhà, người, người đàn ông&#10;&#10;Mô tả được tạo với mức tin cậy rất cao">
            <a:extLst>
              <a:ext uri="{FF2B5EF4-FFF2-40B4-BE49-F238E27FC236}">
                <a16:creationId xmlns:a16="http://schemas.microsoft.com/office/drawing/2014/main" id="{CD34D813-66B0-4DA5-B7D0-5D5B0DAA4C0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r="18868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703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spiral model in software engineering">
            <a:extLst>
              <a:ext uri="{FF2B5EF4-FFF2-40B4-BE49-F238E27FC236}">
                <a16:creationId xmlns:a16="http://schemas.microsoft.com/office/drawing/2014/main" id="{14AAB82B-68B0-46D2-BB57-04ED320C4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61" y="716692"/>
            <a:ext cx="7150385" cy="59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êu đề 1">
            <a:extLst>
              <a:ext uri="{FF2B5EF4-FFF2-40B4-BE49-F238E27FC236}">
                <a16:creationId xmlns:a16="http://schemas.microsoft.com/office/drawing/2014/main" id="{95B44431-34B3-4C1D-8365-AA53309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60" y="167417"/>
            <a:ext cx="10515600" cy="1325563"/>
          </a:xfrm>
        </p:spPr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2.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tả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25D5DCD0-6230-4CEF-A7D4-5D328F90883A}"/>
              </a:ext>
            </a:extLst>
          </p:cNvPr>
          <p:cNvSpPr/>
          <p:nvPr/>
        </p:nvSpPr>
        <p:spPr>
          <a:xfrm>
            <a:off x="7191632" y="5931243"/>
            <a:ext cx="2559614" cy="7332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59081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B54E0B-7DA5-44EC-B149-6489CDF6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372A65D-E6BA-4E37-AB6A-C032542952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2000"/>
            <a:lum/>
          </a:blip>
          <a:srcRect/>
          <a:stretch>
            <a:fillRect t="-1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462508-669C-4F6B-9817-863B22E2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251284"/>
            <a:ext cx="10515600" cy="4355431"/>
          </a:xfrm>
        </p:spPr>
        <p:txBody>
          <a:bodyPr>
            <a:normAutofit/>
          </a:bodyPr>
          <a:lstStyle/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Thiết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lập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mục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tiêu: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xác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định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mục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tiêu cho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từng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pha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dự</a:t>
            </a:r>
            <a:br>
              <a:rPr lang="vi-VN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giảm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thiểu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rủi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ro: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rủi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ro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thực</a:t>
            </a:r>
            <a:br>
              <a:rPr lang="vi-VN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hiện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hành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động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để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giảm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thiểu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rủi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ro.</a:t>
            </a:r>
          </a:p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Phát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triển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: sau khi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rủi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ro,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mô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hình</a:t>
            </a:r>
            <a:br>
              <a:rPr lang="vi-VN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xây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dựng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hệ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thống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sẽ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lựa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chọn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từ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những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mô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hình</a:t>
            </a:r>
            <a:br>
              <a:rPr lang="vi-VN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chung.</a:t>
            </a:r>
          </a:p>
          <a:p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Lập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kế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hoạch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dự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pha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tiếp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theo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mô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hình</a:t>
            </a:r>
            <a:br>
              <a:rPr lang="vi-VN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xoắn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ốc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sẽ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lập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kế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5">
                    <a:lumMod val="50000"/>
                  </a:schemeClr>
                </a:solidFill>
              </a:rPr>
              <a:t>hoạch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4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E5A096-6178-4CAE-B7B5-40AF0544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34" y="147917"/>
            <a:ext cx="10515600" cy="1325563"/>
          </a:xfrm>
        </p:spPr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3. Ưu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điểm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xoắn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ốc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E4E70A-D6DD-48E7-A01A-CB9EC10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53" y="1324385"/>
            <a:ext cx="10515600" cy="5195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Trong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cách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theo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định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rủi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ro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tránh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rủi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ro </a:t>
            </a:r>
          </a:p>
          <a:p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Kiểm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soát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rủi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ro ở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từng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giai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đoạn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phát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triển</a:t>
            </a:r>
            <a:endParaRPr lang="vi-V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vòng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tròn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lặp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đáp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ứng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thay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đổi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người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dùng</a:t>
            </a:r>
            <a:endParaRPr lang="vi-VN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Đánh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giá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chi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phí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chính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</a:rPr>
              <a:t>xác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9920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D25D09-161F-4B13-B800-890752C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Nhược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điểm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mô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xoắn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err="1">
                <a:solidFill>
                  <a:schemeClr val="accent6">
                    <a:lumMod val="75000"/>
                  </a:schemeClr>
                </a:solidFill>
              </a:rPr>
              <a:t>ốc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3C8B92-153D-420E-A36A-34B9B211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Phức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tạp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không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thích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dự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án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nhỏ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ít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rủi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ro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Yêu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cầu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thay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đổi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thường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xuyên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dẫn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đến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lặp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vô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hạn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thất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bại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Đòi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hỏi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năng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lực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quản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lý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, năng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lực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phân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200" dirty="0" err="1">
                <a:solidFill>
                  <a:schemeClr val="accent1">
                    <a:lumMod val="75000"/>
                  </a:schemeClr>
                </a:solidFill>
              </a:rPr>
              <a:t>rủi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</a:rPr>
              <a:t> ro cao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1299</Words>
  <Application>Microsoft Office PowerPoint</Application>
  <PresentationFormat>Màn hình rộng</PresentationFormat>
  <Paragraphs>119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2. Mô tả</vt:lpstr>
      <vt:lpstr>Bản trình bày PowerPoint</vt:lpstr>
      <vt:lpstr>Bản trình bày PowerPoint</vt:lpstr>
      <vt:lpstr>3. Ưu điểm mô hình xoắn ốc?</vt:lpstr>
      <vt:lpstr>4. Nhược điểm mô hình xoắn ốc?</vt:lpstr>
      <vt:lpstr>4. Khi nào sử dụng mô hình xoắn ốc?</vt:lpstr>
      <vt:lpstr>Bản trình bày PowerPoint</vt:lpstr>
      <vt:lpstr>Bản trình bày PowerPoint</vt:lpstr>
      <vt:lpstr>2. Các giai đoạn</vt:lpstr>
      <vt:lpstr>2. Các giai đoạn</vt:lpstr>
      <vt:lpstr>Hình dung về mô hình lặp</vt:lpstr>
      <vt:lpstr>3. Ưu điểm của mô hình lặp</vt:lpstr>
      <vt:lpstr>4. Nhược điểm mô hình lặp</vt:lpstr>
      <vt:lpstr>5. Khi nào sử dụng mô hình lặp?</vt:lpstr>
      <vt:lpstr>Bản trình bày PowerPoint</vt:lpstr>
      <vt:lpstr>Bản trình bày PowerPoint</vt:lpstr>
      <vt:lpstr>Bản trình bày PowerPoint</vt:lpstr>
      <vt:lpstr>2. Ví dụ về mô hình tăng thêm</vt:lpstr>
      <vt:lpstr>Hình dung về mô hình tăng thêm</vt:lpstr>
      <vt:lpstr>3. Ưu điểm</vt:lpstr>
      <vt:lpstr>4. Nhược điểm</vt:lpstr>
      <vt:lpstr>5. Khi nào sử dụng mô hình tăng thêm?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Thanh Huyền Nguyễn</dc:creator>
  <cp:lastModifiedBy>Thanh Huyền Nguyễn</cp:lastModifiedBy>
  <cp:revision>30</cp:revision>
  <dcterms:created xsi:type="dcterms:W3CDTF">2018-09-03T01:53:52Z</dcterms:created>
  <dcterms:modified xsi:type="dcterms:W3CDTF">2018-09-04T00:56:13Z</dcterms:modified>
</cp:coreProperties>
</file>