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78" r:id="rId3"/>
    <p:sldId id="280" r:id="rId4"/>
    <p:sldId id="279" r:id="rId5"/>
    <p:sldId id="282" r:id="rId6"/>
    <p:sldId id="281" r:id="rId7"/>
    <p:sldId id="257" r:id="rId8"/>
    <p:sldId id="259" r:id="rId9"/>
    <p:sldId id="260" r:id="rId10"/>
    <p:sldId id="261" r:id="rId11"/>
    <p:sldId id="262" r:id="rId12"/>
    <p:sldId id="265" r:id="rId13"/>
    <p:sldId id="266" r:id="rId14"/>
    <p:sldId id="267" r:id="rId15"/>
    <p:sldId id="268" r:id="rId16"/>
    <p:sldId id="269" r:id="rId17"/>
    <p:sldId id="270" r:id="rId18"/>
    <p:sldId id="271" r:id="rId19"/>
    <p:sldId id="272" r:id="rId20"/>
    <p:sldId id="273" r:id="rId21"/>
    <p:sldId id="283" r:id="rId22"/>
    <p:sldId id="275" r:id="rId23"/>
    <p:sldId id="276" r:id="rId24"/>
    <p:sldId id="263" r:id="rId25"/>
    <p:sldId id="264"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5" y="1346948"/>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5" y="4299698"/>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5"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189" indent="0" algn="ctr">
              <a:buNone/>
              <a:defRPr sz="2200"/>
            </a:lvl2pPr>
            <a:lvl3pPr marL="914377" indent="0" algn="ctr">
              <a:buNone/>
              <a:defRPr sz="22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4"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6825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598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1"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666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021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5" y="5020056"/>
            <a:ext cx="9052560" cy="1066800"/>
          </a:xfrm>
        </p:spPr>
        <p:txBody>
          <a:bodyPr anchor="t">
            <a:normAutofit/>
          </a:bodyPr>
          <a:lstStyle>
            <a:lvl1pPr marL="0" indent="0">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8" y="6272786"/>
            <a:ext cx="2644309" cy="365125"/>
          </a:xfrm>
        </p:spPr>
        <p:txBody>
          <a:bodyPr/>
          <a:lstStyle/>
          <a:p>
            <a:fld id="{48A87A34-81AB-432B-8DAE-1953F412C126}" type="datetimeFigureOut">
              <a:rPr lang="en-US" smtClean="0"/>
              <a:t>11/6/2018</a:t>
            </a:fld>
            <a:endParaRPr lang="en-US" dirty="0"/>
          </a:p>
        </p:txBody>
      </p:sp>
      <p:sp>
        <p:nvSpPr>
          <p:cNvPr id="5" name="Footer Placeholder 4"/>
          <p:cNvSpPr>
            <a:spLocks noGrp="1"/>
          </p:cNvSpPr>
          <p:nvPr>
            <p:ph type="ftr" sz="quarter" idx="11"/>
          </p:nvPr>
        </p:nvSpPr>
        <p:spPr>
          <a:xfrm>
            <a:off x="2182708" y="6272786"/>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1" y="2506133"/>
            <a:ext cx="1188299"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3930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291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754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344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866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1" y="2"/>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06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1" y="2"/>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0"/>
            <a:ext cx="8303740" cy="6858000"/>
          </a:xfrm>
          <a:solidFill>
            <a:schemeClr val="tx2">
              <a:lumMod val="20000"/>
              <a:lumOff val="80000"/>
            </a:schemeClr>
          </a:solidFill>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648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6"/>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11/6/2018</a:t>
            </a:fld>
            <a:endParaRPr lang="en-US" dirty="0"/>
          </a:p>
        </p:txBody>
      </p:sp>
      <p:sp>
        <p:nvSpPr>
          <p:cNvPr id="5" name="Footer Placeholder 4"/>
          <p:cNvSpPr>
            <a:spLocks noGrp="1"/>
          </p:cNvSpPr>
          <p:nvPr>
            <p:ph type="ftr" sz="quarter" idx="3"/>
          </p:nvPr>
        </p:nvSpPr>
        <p:spPr>
          <a:xfrm>
            <a:off x="1088136" y="6272786"/>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6"/>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727183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377"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75" indent="-182875" algn="l" defTabSz="914377"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189" indent="-182875"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02" indent="-182875"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15" indent="-182875"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28" indent="-182875"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960" indent="-228594"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953" indent="-228594"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945" indent="-228594"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938" indent="-228594" algn="l" defTabSz="914377"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PHƯƠNG PHÁP KIỂM THỬ HỘP ĐEN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BẢNG QUYẾT ĐỊNH</a:t>
            </a:r>
            <a:endParaRPr lang="vi-V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dirty="0" err="1"/>
              <a:t>Nhóm</a:t>
            </a:r>
            <a:r>
              <a:rPr lang="en-US" dirty="0"/>
              <a:t> 16 : Lương Minh </a:t>
            </a:r>
            <a:r>
              <a:rPr lang="en-US" dirty="0" err="1"/>
              <a:t>Tâm</a:t>
            </a:r>
            <a:r>
              <a:rPr lang="en-US" dirty="0"/>
              <a:t> </a:t>
            </a:r>
          </a:p>
          <a:p>
            <a:r>
              <a:rPr lang="en-US" dirty="0"/>
              <a:t>                  </a:t>
            </a:r>
            <a:r>
              <a:rPr lang="en-US" dirty="0" err="1"/>
              <a:t>Trịnh</a:t>
            </a:r>
            <a:r>
              <a:rPr lang="en-US" dirty="0"/>
              <a:t> </a:t>
            </a:r>
            <a:r>
              <a:rPr lang="en-US" dirty="0" err="1"/>
              <a:t>Trung</a:t>
            </a:r>
            <a:r>
              <a:rPr lang="en-US" dirty="0"/>
              <a:t> </a:t>
            </a:r>
            <a:r>
              <a:rPr lang="en-US" dirty="0" err="1"/>
              <a:t>Hiếu</a:t>
            </a:r>
            <a:endParaRPr lang="vi-VN" dirty="0"/>
          </a:p>
        </p:txBody>
      </p:sp>
    </p:spTree>
    <p:extLst>
      <p:ext uri="{BB962C8B-B14F-4D97-AF65-F5344CB8AC3E}">
        <p14:creationId xmlns:p14="http://schemas.microsoft.com/office/powerpoint/2010/main" val="1077922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bài</a:t>
            </a:r>
            <a:r>
              <a:rPr lang="en-US" dirty="0"/>
              <a:t> </a:t>
            </a:r>
            <a:r>
              <a:rPr lang="en-US" dirty="0" err="1"/>
              <a:t>toán</a:t>
            </a:r>
            <a:r>
              <a:rPr lang="en-US" dirty="0"/>
              <a:t> </a:t>
            </a:r>
            <a:r>
              <a:rPr lang="en-US" dirty="0" err="1"/>
              <a:t>thẻ</a:t>
            </a:r>
            <a:r>
              <a:rPr lang="en-US" dirty="0"/>
              <a:t> </a:t>
            </a:r>
            <a:r>
              <a:rPr lang="en-US" dirty="0" err="1"/>
              <a:t>tín</a:t>
            </a:r>
            <a:r>
              <a:rPr lang="en-US" dirty="0"/>
              <a:t> </a:t>
            </a:r>
            <a:r>
              <a:rPr lang="en-US" dirty="0" err="1"/>
              <a:t>dụng</a:t>
            </a:r>
            <a:endParaRPr lang="vi-VN" dirty="0"/>
          </a:p>
        </p:txBody>
      </p:sp>
      <p:sp>
        <p:nvSpPr>
          <p:cNvPr id="3" name="Content Placeholder 2"/>
          <p:cNvSpPr>
            <a:spLocks noGrp="1"/>
          </p:cNvSpPr>
          <p:nvPr>
            <p:ph idx="1"/>
          </p:nvPr>
        </p:nvSpPr>
        <p:spPr/>
        <p:txBody>
          <a:bodyPr>
            <a:normAutofit/>
          </a:bodyPr>
          <a:lstStyle/>
          <a:p>
            <a:pPr marL="0" indent="0">
              <a:buNone/>
            </a:pP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muốn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15%</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loyalty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10%</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phiếu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mua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20%(</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dồn</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3310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340" y="618519"/>
            <a:ext cx="10869769" cy="5537583"/>
          </a:xfrm>
        </p:spPr>
      </p:pic>
    </p:spTree>
    <p:extLst>
      <p:ext uri="{BB962C8B-B14F-4D97-AF65-F5344CB8AC3E}">
        <p14:creationId xmlns:p14="http://schemas.microsoft.com/office/powerpoint/2010/main" val="1482682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2000"/>
            <a:ext cx="9905999" cy="1478571"/>
          </a:xfrm>
        </p:spPr>
        <p:txBody>
          <a:bodyPr/>
          <a:lstStyle/>
          <a:p>
            <a:r>
              <a:rPr lang="en-US" dirty="0" err="1"/>
              <a:t>Cách</a:t>
            </a:r>
            <a:r>
              <a:rPr lang="en-US" dirty="0"/>
              <a:t> </a:t>
            </a:r>
            <a:r>
              <a:rPr lang="en-US" dirty="0" err="1"/>
              <a:t>tạo</a:t>
            </a:r>
            <a:r>
              <a:rPr lang="en-US" dirty="0"/>
              <a:t> </a:t>
            </a:r>
            <a:r>
              <a:rPr lang="en-US" dirty="0" err="1"/>
              <a:t>bảng</a:t>
            </a:r>
            <a:endParaRPr lang="vi-VN" dirty="0"/>
          </a:p>
        </p:txBody>
      </p:sp>
      <p:sp>
        <p:nvSpPr>
          <p:cNvPr id="3" name="Content Placeholder 2"/>
          <p:cNvSpPr>
            <a:spLocks noGrp="1"/>
          </p:cNvSpPr>
          <p:nvPr>
            <p:ph idx="1"/>
          </p:nvPr>
        </p:nvSpPr>
        <p:spPr>
          <a:xfrm>
            <a:off x="1141414" y="1620572"/>
            <a:ext cx="9905999" cy="5102201"/>
          </a:xfrm>
        </p:spPr>
        <p:txBody>
          <a:bodyPr>
            <a:normAutofit/>
          </a:bodyPr>
          <a:lstStyle/>
          <a:p>
            <a:r>
              <a:rPr lang="en-US" dirty="0" err="1"/>
              <a:t>Vấn</a:t>
            </a:r>
            <a:r>
              <a:rPr lang="en-US" dirty="0"/>
              <a:t> </a:t>
            </a:r>
            <a:r>
              <a:rPr lang="en-US" dirty="0" err="1"/>
              <a:t>đề</a:t>
            </a:r>
            <a:r>
              <a:rPr lang="en-US" dirty="0"/>
              <a:t>: </a:t>
            </a:r>
            <a:r>
              <a:rPr lang="en-US" dirty="0" err="1"/>
              <a:t>một</a:t>
            </a:r>
            <a:r>
              <a:rPr lang="en-US" dirty="0"/>
              <a:t> </a:t>
            </a:r>
            <a:r>
              <a:rPr lang="en-US" dirty="0" err="1"/>
              <a:t>công</a:t>
            </a:r>
            <a:r>
              <a:rPr lang="en-US" dirty="0"/>
              <a:t> ty </a:t>
            </a:r>
            <a:r>
              <a:rPr lang="en-US" dirty="0" err="1"/>
              <a:t>muốn</a:t>
            </a:r>
            <a:r>
              <a:rPr lang="en-US" dirty="0"/>
              <a:t> </a:t>
            </a:r>
            <a:r>
              <a:rPr lang="en-US" dirty="0" err="1"/>
              <a:t>tạo</a:t>
            </a:r>
            <a:r>
              <a:rPr lang="en-US" dirty="0"/>
              <a:t> </a:t>
            </a:r>
            <a:r>
              <a:rPr lang="en-US" dirty="0" err="1"/>
              <a:t>một</a:t>
            </a:r>
            <a:r>
              <a:rPr lang="en-US" dirty="0"/>
              <a:t> </a:t>
            </a:r>
            <a:r>
              <a:rPr lang="en-US" dirty="0" err="1"/>
              <a:t>bảng</a:t>
            </a:r>
            <a:r>
              <a:rPr lang="en-US" dirty="0"/>
              <a:t> </a:t>
            </a:r>
            <a:r>
              <a:rPr lang="en-US" dirty="0" err="1"/>
              <a:t>quyết</a:t>
            </a:r>
            <a:r>
              <a:rPr lang="en-US" dirty="0"/>
              <a:t> </a:t>
            </a:r>
            <a:r>
              <a:rPr lang="en-US" dirty="0" err="1"/>
              <a:t>định</a:t>
            </a:r>
            <a:r>
              <a:rPr lang="en-US" dirty="0"/>
              <a:t> </a:t>
            </a:r>
            <a:r>
              <a:rPr lang="en-US" dirty="0" err="1"/>
              <a:t>để</a:t>
            </a:r>
            <a:r>
              <a:rPr lang="en-US" dirty="0"/>
              <a:t> </a:t>
            </a:r>
            <a:r>
              <a:rPr lang="en-US" dirty="0" err="1"/>
              <a:t>chọn</a:t>
            </a:r>
            <a:r>
              <a:rPr lang="en-US" dirty="0"/>
              <a:t> </a:t>
            </a:r>
            <a:r>
              <a:rPr lang="en-US" dirty="0" err="1"/>
              <a:t>cách</a:t>
            </a:r>
            <a:r>
              <a:rPr lang="en-US" dirty="0"/>
              <a:t> </a:t>
            </a:r>
            <a:r>
              <a:rPr lang="en-US" dirty="0" err="1"/>
              <a:t>đối</a:t>
            </a:r>
            <a:r>
              <a:rPr lang="en-US" dirty="0"/>
              <a:t> </a:t>
            </a:r>
            <a:r>
              <a:rPr lang="en-US" dirty="0" err="1"/>
              <a:t>đãi</a:t>
            </a:r>
            <a:r>
              <a:rPr lang="en-US" dirty="0"/>
              <a:t> </a:t>
            </a:r>
            <a:r>
              <a:rPr lang="en-US" dirty="0" err="1"/>
              <a:t>khách</a:t>
            </a:r>
            <a:r>
              <a:rPr lang="en-US" dirty="0"/>
              <a:t> </a:t>
            </a:r>
            <a:r>
              <a:rPr lang="en-US" dirty="0" err="1"/>
              <a:t>hàng</a:t>
            </a:r>
            <a:r>
              <a:rPr lang="en-US" dirty="0"/>
              <a:t> </a:t>
            </a:r>
            <a:r>
              <a:rPr lang="en-US" dirty="0" err="1"/>
              <a:t>dựa</a:t>
            </a:r>
            <a:r>
              <a:rPr lang="en-US" dirty="0"/>
              <a:t> </a:t>
            </a:r>
            <a:r>
              <a:rPr lang="en-US" dirty="0" err="1"/>
              <a:t>trên</a:t>
            </a:r>
            <a:r>
              <a:rPr lang="en-US" dirty="0"/>
              <a:t> 3 </a:t>
            </a:r>
            <a:r>
              <a:rPr lang="en-US" dirty="0" err="1"/>
              <a:t>thuộc</a:t>
            </a:r>
            <a:r>
              <a:rPr lang="en-US" dirty="0"/>
              <a:t> </a:t>
            </a:r>
            <a:r>
              <a:rPr lang="en-US" dirty="0" err="1"/>
              <a:t>tính</a:t>
            </a:r>
            <a:r>
              <a:rPr lang="en-US" dirty="0"/>
              <a:t>:</a:t>
            </a:r>
          </a:p>
          <a:p>
            <a:r>
              <a:rPr lang="en-US" dirty="0" err="1"/>
              <a:t>Giới</a:t>
            </a:r>
            <a:r>
              <a:rPr lang="en-US" dirty="0"/>
              <a:t> </a:t>
            </a:r>
            <a:r>
              <a:rPr lang="en-US" dirty="0" err="1"/>
              <a:t>tính</a:t>
            </a:r>
            <a:endParaRPr lang="en-US" dirty="0"/>
          </a:p>
          <a:p>
            <a:r>
              <a:rPr lang="en-US" dirty="0" err="1"/>
              <a:t>Cư</a:t>
            </a:r>
            <a:r>
              <a:rPr lang="en-US" dirty="0"/>
              <a:t> </a:t>
            </a:r>
            <a:r>
              <a:rPr lang="en-US" dirty="0" err="1"/>
              <a:t>dân</a:t>
            </a:r>
            <a:r>
              <a:rPr lang="en-US" dirty="0"/>
              <a:t> </a:t>
            </a:r>
            <a:r>
              <a:rPr lang="en-US" dirty="0" err="1"/>
              <a:t>thành</a:t>
            </a:r>
            <a:r>
              <a:rPr lang="en-US" dirty="0"/>
              <a:t> </a:t>
            </a:r>
            <a:r>
              <a:rPr lang="en-US" dirty="0" err="1"/>
              <a:t>phố</a:t>
            </a:r>
            <a:endParaRPr lang="en-US" dirty="0"/>
          </a:p>
          <a:p>
            <a:r>
              <a:rPr lang="en-US" dirty="0" err="1"/>
              <a:t>Độ</a:t>
            </a:r>
            <a:r>
              <a:rPr lang="en-US" dirty="0"/>
              <a:t> </a:t>
            </a:r>
            <a:r>
              <a:rPr lang="en-US" dirty="0" err="1"/>
              <a:t>tuổi</a:t>
            </a:r>
            <a:r>
              <a:rPr lang="en-US" dirty="0"/>
              <a:t>: A(</a:t>
            </a:r>
            <a:r>
              <a:rPr lang="en-US" dirty="0" err="1"/>
              <a:t>dưới</a:t>
            </a:r>
            <a:r>
              <a:rPr lang="en-US" dirty="0"/>
              <a:t> 30), B(</a:t>
            </a:r>
            <a:r>
              <a:rPr lang="en-US" dirty="0" err="1"/>
              <a:t>từ</a:t>
            </a:r>
            <a:r>
              <a:rPr lang="en-US" dirty="0"/>
              <a:t> 30 </a:t>
            </a:r>
            <a:r>
              <a:rPr lang="en-US" dirty="0" err="1"/>
              <a:t>tới</a:t>
            </a:r>
            <a:r>
              <a:rPr lang="en-US" dirty="0"/>
              <a:t> 60), C(</a:t>
            </a:r>
            <a:r>
              <a:rPr lang="en-US" dirty="0" err="1"/>
              <a:t>trên</a:t>
            </a:r>
            <a:r>
              <a:rPr lang="en-US" dirty="0"/>
              <a:t> 60)</a:t>
            </a:r>
          </a:p>
          <a:p>
            <a:r>
              <a:rPr lang="en-US" dirty="0" err="1"/>
              <a:t>Công</a:t>
            </a:r>
            <a:r>
              <a:rPr lang="en-US" dirty="0"/>
              <a:t> ty </a:t>
            </a:r>
            <a:r>
              <a:rPr lang="en-US" dirty="0" err="1"/>
              <a:t>có</a:t>
            </a:r>
            <a:r>
              <a:rPr lang="en-US" dirty="0"/>
              <a:t> 4 </a:t>
            </a:r>
            <a:r>
              <a:rPr lang="en-US" dirty="0" err="1"/>
              <a:t>sản</a:t>
            </a:r>
            <a:r>
              <a:rPr lang="en-US" dirty="0"/>
              <a:t> </a:t>
            </a:r>
            <a:r>
              <a:rPr lang="en-US" dirty="0" err="1"/>
              <a:t>phẩm</a:t>
            </a:r>
            <a:r>
              <a:rPr lang="en-US" dirty="0"/>
              <a:t> (W,X,Y </a:t>
            </a:r>
            <a:r>
              <a:rPr lang="en-US" dirty="0" err="1"/>
              <a:t>và</a:t>
            </a:r>
            <a:r>
              <a:rPr lang="en-US" dirty="0"/>
              <a:t> Z) </a:t>
            </a:r>
            <a:r>
              <a:rPr lang="en-US" dirty="0" err="1"/>
              <a:t>để</a:t>
            </a:r>
            <a:r>
              <a:rPr lang="en-US" dirty="0"/>
              <a:t> </a:t>
            </a:r>
            <a:r>
              <a:rPr lang="en-US" dirty="0" err="1"/>
              <a:t>thử</a:t>
            </a:r>
            <a:r>
              <a:rPr lang="en-US" dirty="0"/>
              <a:t> </a:t>
            </a:r>
            <a:r>
              <a:rPr lang="en-US" dirty="0" err="1"/>
              <a:t>trên</a:t>
            </a:r>
            <a:r>
              <a:rPr lang="en-US" dirty="0"/>
              <a:t> </a:t>
            </a:r>
            <a:r>
              <a:rPr lang="en-US" dirty="0" err="1"/>
              <a:t>thị</a:t>
            </a:r>
            <a:r>
              <a:rPr lang="en-US" dirty="0"/>
              <a:t> </a:t>
            </a:r>
            <a:r>
              <a:rPr lang="en-US" dirty="0" err="1"/>
              <a:t>trường</a:t>
            </a:r>
            <a:endParaRPr lang="en-US" dirty="0"/>
          </a:p>
          <a:p>
            <a:r>
              <a:rPr lang="en-US" dirty="0" err="1"/>
              <a:t>Sản</a:t>
            </a:r>
            <a:r>
              <a:rPr lang="en-US" dirty="0"/>
              <a:t> </a:t>
            </a:r>
            <a:r>
              <a:rPr lang="en-US" dirty="0" err="1"/>
              <a:t>phẩm</a:t>
            </a:r>
            <a:r>
              <a:rPr lang="en-US" dirty="0"/>
              <a:t> W </a:t>
            </a:r>
            <a:r>
              <a:rPr lang="en-US" dirty="0" err="1"/>
              <a:t>đề</a:t>
            </a:r>
            <a:r>
              <a:rPr lang="en-US" dirty="0"/>
              <a:t> </a:t>
            </a:r>
            <a:r>
              <a:rPr lang="en-US" dirty="0" err="1"/>
              <a:t>xuất</a:t>
            </a:r>
            <a:r>
              <a:rPr lang="en-US" dirty="0"/>
              <a:t> </a:t>
            </a:r>
            <a:r>
              <a:rPr lang="en-US" dirty="0" err="1"/>
              <a:t>cho</a:t>
            </a:r>
            <a:r>
              <a:rPr lang="en-US" dirty="0"/>
              <a:t> </a:t>
            </a:r>
            <a:r>
              <a:rPr lang="en-US" dirty="0" err="1"/>
              <a:t>nam</a:t>
            </a:r>
            <a:r>
              <a:rPr lang="en-US" dirty="0"/>
              <a:t> </a:t>
            </a:r>
            <a:r>
              <a:rPr lang="en-US" dirty="0" err="1"/>
              <a:t>thành</a:t>
            </a:r>
            <a:r>
              <a:rPr lang="en-US" dirty="0"/>
              <a:t> </a:t>
            </a:r>
            <a:r>
              <a:rPr lang="en-US" dirty="0" err="1"/>
              <a:t>thị</a:t>
            </a:r>
            <a:endParaRPr lang="en-US" dirty="0"/>
          </a:p>
          <a:p>
            <a:r>
              <a:rPr lang="en-US" dirty="0" err="1"/>
              <a:t>Sản</a:t>
            </a:r>
            <a:r>
              <a:rPr lang="en-US" dirty="0"/>
              <a:t> </a:t>
            </a:r>
            <a:r>
              <a:rPr lang="en-US" dirty="0" err="1"/>
              <a:t>phẩm</a:t>
            </a:r>
            <a:r>
              <a:rPr lang="en-US" dirty="0"/>
              <a:t> X </a:t>
            </a:r>
            <a:r>
              <a:rPr lang="en-US" dirty="0" err="1"/>
              <a:t>đề</a:t>
            </a:r>
            <a:r>
              <a:rPr lang="en-US" dirty="0"/>
              <a:t> </a:t>
            </a:r>
            <a:r>
              <a:rPr lang="en-US" dirty="0" err="1"/>
              <a:t>xuất</a:t>
            </a:r>
            <a:r>
              <a:rPr lang="en-US" dirty="0"/>
              <a:t> </a:t>
            </a:r>
            <a:r>
              <a:rPr lang="en-US" dirty="0" err="1"/>
              <a:t>cho</a:t>
            </a:r>
            <a:r>
              <a:rPr lang="en-US" dirty="0"/>
              <a:t> </a:t>
            </a:r>
            <a:r>
              <a:rPr lang="en-US" dirty="0" err="1"/>
              <a:t>nam</a:t>
            </a:r>
            <a:r>
              <a:rPr lang="en-US" dirty="0"/>
              <a:t> </a:t>
            </a:r>
            <a:r>
              <a:rPr lang="en-US" dirty="0" err="1"/>
              <a:t>trẻ</a:t>
            </a:r>
            <a:endParaRPr lang="en-US" dirty="0"/>
          </a:p>
          <a:p>
            <a:r>
              <a:rPr lang="en-US" dirty="0" err="1"/>
              <a:t>Sản</a:t>
            </a:r>
            <a:r>
              <a:rPr lang="en-US" dirty="0"/>
              <a:t> </a:t>
            </a:r>
            <a:r>
              <a:rPr lang="en-US" dirty="0" err="1"/>
              <a:t>phẩm</a:t>
            </a:r>
            <a:r>
              <a:rPr lang="en-US" dirty="0"/>
              <a:t> Y </a:t>
            </a:r>
            <a:r>
              <a:rPr lang="en-US" dirty="0" err="1"/>
              <a:t>đề</a:t>
            </a:r>
            <a:r>
              <a:rPr lang="en-US" dirty="0"/>
              <a:t> </a:t>
            </a:r>
            <a:r>
              <a:rPr lang="en-US" dirty="0" err="1"/>
              <a:t>xuất</a:t>
            </a:r>
            <a:r>
              <a:rPr lang="en-US" dirty="0"/>
              <a:t> </a:t>
            </a:r>
            <a:r>
              <a:rPr lang="en-US" dirty="0" err="1"/>
              <a:t>cho</a:t>
            </a:r>
            <a:r>
              <a:rPr lang="en-US" dirty="0"/>
              <a:t> </a:t>
            </a:r>
            <a:r>
              <a:rPr lang="en-US" dirty="0" err="1"/>
              <a:t>nữ</a:t>
            </a:r>
            <a:r>
              <a:rPr lang="en-US" dirty="0"/>
              <a:t> ở </a:t>
            </a:r>
            <a:r>
              <a:rPr lang="en-US" dirty="0" err="1"/>
              <a:t>độ</a:t>
            </a:r>
            <a:r>
              <a:rPr lang="en-US" dirty="0"/>
              <a:t> </a:t>
            </a:r>
            <a:r>
              <a:rPr lang="en-US" dirty="0" err="1"/>
              <a:t>tuổi</a:t>
            </a:r>
            <a:r>
              <a:rPr lang="en-US" dirty="0"/>
              <a:t> </a:t>
            </a:r>
            <a:r>
              <a:rPr lang="en-US" dirty="0" err="1"/>
              <a:t>trung</a:t>
            </a:r>
            <a:r>
              <a:rPr lang="en-US" dirty="0"/>
              <a:t> </a:t>
            </a:r>
            <a:r>
              <a:rPr lang="en-US" dirty="0" err="1"/>
              <a:t>niên</a:t>
            </a:r>
            <a:r>
              <a:rPr lang="en-US" dirty="0"/>
              <a:t> </a:t>
            </a:r>
            <a:r>
              <a:rPr lang="en-US" dirty="0" err="1"/>
              <a:t>không</a:t>
            </a:r>
            <a:r>
              <a:rPr lang="en-US" dirty="0"/>
              <a:t> </a:t>
            </a:r>
            <a:r>
              <a:rPr lang="en-US" dirty="0" err="1"/>
              <a:t>sống</a:t>
            </a:r>
            <a:r>
              <a:rPr lang="en-US" dirty="0"/>
              <a:t> ở </a:t>
            </a:r>
            <a:r>
              <a:rPr lang="en-US" dirty="0" err="1"/>
              <a:t>thành</a:t>
            </a:r>
            <a:r>
              <a:rPr lang="en-US" dirty="0"/>
              <a:t> </a:t>
            </a:r>
            <a:r>
              <a:rPr lang="en-US" dirty="0" err="1"/>
              <a:t>phố</a:t>
            </a:r>
            <a:endParaRPr lang="en-US" dirty="0"/>
          </a:p>
          <a:p>
            <a:r>
              <a:rPr lang="en-US" dirty="0" err="1"/>
              <a:t>Sản</a:t>
            </a:r>
            <a:r>
              <a:rPr lang="en-US" dirty="0"/>
              <a:t> </a:t>
            </a:r>
            <a:r>
              <a:rPr lang="en-US" dirty="0" err="1"/>
              <a:t>phẩm</a:t>
            </a:r>
            <a:r>
              <a:rPr lang="en-US" dirty="0"/>
              <a:t> Z </a:t>
            </a:r>
            <a:r>
              <a:rPr lang="en-US" dirty="0" err="1"/>
              <a:t>đề</a:t>
            </a:r>
            <a:r>
              <a:rPr lang="en-US" dirty="0"/>
              <a:t> </a:t>
            </a:r>
            <a:r>
              <a:rPr lang="en-US" dirty="0" err="1"/>
              <a:t>xuất</a:t>
            </a:r>
            <a:r>
              <a:rPr lang="en-US" dirty="0"/>
              <a:t> </a:t>
            </a:r>
            <a:r>
              <a:rPr lang="en-US" dirty="0" err="1"/>
              <a:t>cho</a:t>
            </a:r>
            <a:r>
              <a:rPr lang="en-US" dirty="0"/>
              <a:t> </a:t>
            </a:r>
            <a:r>
              <a:rPr lang="en-US" dirty="0" err="1"/>
              <a:t>mọi</a:t>
            </a:r>
            <a:r>
              <a:rPr lang="en-US" dirty="0"/>
              <a:t> </a:t>
            </a:r>
            <a:r>
              <a:rPr lang="en-US" dirty="0" err="1"/>
              <a:t>người</a:t>
            </a:r>
            <a:r>
              <a:rPr lang="en-US" dirty="0"/>
              <a:t> (</a:t>
            </a:r>
            <a:r>
              <a:rPr lang="en-US" dirty="0" err="1"/>
              <a:t>ngoại</a:t>
            </a:r>
            <a:r>
              <a:rPr lang="en-US" dirty="0"/>
              <a:t> </a:t>
            </a:r>
            <a:r>
              <a:rPr lang="en-US" dirty="0" err="1"/>
              <a:t>trừ</a:t>
            </a:r>
            <a:r>
              <a:rPr lang="en-US" dirty="0"/>
              <a:t> </a:t>
            </a:r>
            <a:r>
              <a:rPr lang="en-US" dirty="0" err="1"/>
              <a:t>nam</a:t>
            </a:r>
            <a:r>
              <a:rPr lang="en-US" dirty="0"/>
              <a:t> </a:t>
            </a:r>
            <a:r>
              <a:rPr lang="en-US" dirty="0" err="1"/>
              <a:t>già</a:t>
            </a:r>
            <a:r>
              <a:rPr lang="en-US" dirty="0"/>
              <a:t>)</a:t>
            </a:r>
          </a:p>
          <a:p>
            <a:endParaRPr lang="en-US" dirty="0"/>
          </a:p>
        </p:txBody>
      </p:sp>
    </p:spTree>
    <p:extLst>
      <p:ext uri="{BB962C8B-B14F-4D97-AF65-F5344CB8AC3E}">
        <p14:creationId xmlns:p14="http://schemas.microsoft.com/office/powerpoint/2010/main" val="2998394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A4B0696-68E2-40ED-B597-4B87387544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9" name="Rectangle 9">
            <a:extLst>
              <a:ext uri="{FF2B5EF4-FFF2-40B4-BE49-F238E27FC236}">
                <a16:creationId xmlns:a16="http://schemas.microsoft.com/office/drawing/2014/main" xmlns="" id="{A19EF1B4-0F49-44D2-AE21-263819BFBC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91537" y="267687"/>
            <a:ext cx="3348017" cy="5571067"/>
          </a:xfrm>
        </p:spPr>
        <p:txBody>
          <a:bodyPr>
            <a:normAutofit/>
          </a:bodyPr>
          <a:lstStyle/>
          <a:p>
            <a:r>
              <a:rPr lang="en-US" sz="4800" dirty="0" err="1">
                <a:solidFill>
                  <a:schemeClr val="tx1"/>
                </a:solidFill>
                <a:latin typeface="Times New Roman" panose="02020603050405020304" pitchFamily="18" charset="0"/>
                <a:cs typeface="Times New Roman" panose="02020603050405020304" pitchFamily="18" charset="0"/>
              </a:rPr>
              <a:t>Bước</a:t>
            </a:r>
            <a:r>
              <a:rPr lang="en-US" sz="4800" dirty="0">
                <a:solidFill>
                  <a:schemeClr val="tx1"/>
                </a:solidFill>
                <a:latin typeface="Times New Roman" panose="02020603050405020304" pitchFamily="18" charset="0"/>
                <a:cs typeface="Times New Roman" panose="02020603050405020304" pitchFamily="18" charset="0"/>
              </a:rPr>
              <a:t> 1: </a:t>
            </a:r>
            <a:r>
              <a:rPr lang="en-US" sz="4800" dirty="0" err="1">
                <a:solidFill>
                  <a:schemeClr val="tx1"/>
                </a:solidFill>
                <a:latin typeface="Times New Roman" panose="02020603050405020304" pitchFamily="18" charset="0"/>
                <a:cs typeface="Times New Roman" panose="02020603050405020304" pitchFamily="18" charset="0"/>
              </a:rPr>
              <a:t>Xác</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định</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các</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điều</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kiện</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và</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giá</a:t>
            </a:r>
            <a:r>
              <a:rPr lang="en-US" sz="4800" dirty="0">
                <a:solidFill>
                  <a:schemeClr val="tx1"/>
                </a:solidFill>
                <a:latin typeface="Times New Roman" panose="02020603050405020304" pitchFamily="18" charset="0"/>
                <a:cs typeface="Times New Roman" panose="02020603050405020304" pitchFamily="18" charset="0"/>
              </a:rPr>
              <a:t> </a:t>
            </a:r>
            <a:r>
              <a:rPr lang="en-US" sz="4800" dirty="0" err="1">
                <a:solidFill>
                  <a:schemeClr val="tx1"/>
                </a:solidFill>
                <a:latin typeface="Times New Roman" panose="02020603050405020304" pitchFamily="18" charset="0"/>
                <a:cs typeface="Times New Roman" panose="02020603050405020304" pitchFamily="18" charset="0"/>
              </a:rPr>
              <a:t>trị</a:t>
            </a:r>
            <a:endParaRPr lang="vi-VN" sz="4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2316" y="643467"/>
            <a:ext cx="4534781" cy="5571067"/>
          </a:xfrm>
        </p:spPr>
        <p:txBody>
          <a:bodyPr anchor="ctr">
            <a:normAutofit/>
          </a:bodyPr>
          <a:lstStyle/>
          <a:p>
            <a:r>
              <a:rPr lang="en-US" sz="1800"/>
              <a:t>Giới tính : với giá trị M và F;</a:t>
            </a:r>
          </a:p>
          <a:p>
            <a:r>
              <a:rPr lang="en-US" sz="1800"/>
              <a:t>Cư dân thành phố: với giá trị là Y hay N;</a:t>
            </a:r>
          </a:p>
          <a:p>
            <a:r>
              <a:rPr lang="en-US" sz="1800"/>
              <a:t>Nhóm tuổi: với giá trị là A ,B hoặc C</a:t>
            </a:r>
          </a:p>
        </p:txBody>
      </p:sp>
    </p:spTree>
    <p:extLst>
      <p:ext uri="{BB962C8B-B14F-4D97-AF65-F5344CB8AC3E}">
        <p14:creationId xmlns:p14="http://schemas.microsoft.com/office/powerpoint/2010/main" val="3753989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4FCA88C2-C73C-4062-A097-8FBCE3090B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3981C21-E132-4402-B31B-D725C1CE77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A685C77-4E84-486A-9AE5-F3635BE98E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2" y="822326"/>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44269" y="1465792"/>
            <a:ext cx="3860799" cy="3941345"/>
          </a:xfrm>
        </p:spPr>
        <p:txBody>
          <a:bodyPr>
            <a:normAutofit/>
          </a:bodyPr>
          <a:lstStyle/>
          <a:p>
            <a:r>
              <a:rPr lang="en-US" sz="6000"/>
              <a:t>Bước 2: Tính toán số lượng các quy tắc</a:t>
            </a:r>
            <a:endParaRPr lang="vi-VN" sz="6000"/>
          </a:p>
        </p:txBody>
      </p:sp>
      <p:sp>
        <p:nvSpPr>
          <p:cNvPr id="3" name="Content Placeholder 2"/>
          <p:cNvSpPr>
            <a:spLocks noGrp="1"/>
          </p:cNvSpPr>
          <p:nvPr>
            <p:ph idx="1"/>
          </p:nvPr>
        </p:nvSpPr>
        <p:spPr>
          <a:xfrm>
            <a:off x="641604" y="1359090"/>
            <a:ext cx="5132665" cy="4048047"/>
          </a:xfrm>
        </p:spPr>
        <p:txBody>
          <a:bodyPr anchor="ctr">
            <a:normAutofit/>
          </a:bodyPr>
          <a:lstStyle/>
          <a:p>
            <a:r>
              <a:rPr lang="en-US" dirty="0" err="1"/>
              <a:t>Trong</a:t>
            </a:r>
            <a:r>
              <a:rPr lang="en-US" dirty="0"/>
              <a:t> </a:t>
            </a:r>
            <a:r>
              <a:rPr lang="en-US" dirty="0" err="1"/>
              <a:t>trường</a:t>
            </a:r>
            <a:r>
              <a:rPr lang="en-US" dirty="0"/>
              <a:t> </a:t>
            </a:r>
            <a:r>
              <a:rPr lang="en-US" dirty="0" err="1"/>
              <a:t>hợp</a:t>
            </a:r>
            <a:r>
              <a:rPr lang="en-US" dirty="0"/>
              <a:t> </a:t>
            </a:r>
            <a:r>
              <a:rPr lang="en-US" dirty="0" err="1"/>
              <a:t>trên</a:t>
            </a:r>
            <a:r>
              <a:rPr lang="en-US" dirty="0"/>
              <a:t> </a:t>
            </a:r>
            <a:r>
              <a:rPr lang="en-US" dirty="0" err="1"/>
              <a:t>số</a:t>
            </a:r>
            <a:r>
              <a:rPr lang="en-US" dirty="0"/>
              <a:t> </a:t>
            </a:r>
            <a:r>
              <a:rPr lang="en-US" dirty="0" err="1"/>
              <a:t>quy</a:t>
            </a:r>
            <a:r>
              <a:rPr lang="en-US" dirty="0"/>
              <a:t> </a:t>
            </a:r>
            <a:r>
              <a:rPr lang="en-US" dirty="0" err="1"/>
              <a:t>tắc</a:t>
            </a:r>
            <a:r>
              <a:rPr lang="en-US" dirty="0"/>
              <a:t> </a:t>
            </a:r>
            <a:r>
              <a:rPr lang="en-US" dirty="0" err="1"/>
              <a:t>tối</a:t>
            </a:r>
            <a:r>
              <a:rPr lang="en-US" dirty="0"/>
              <a:t> </a:t>
            </a:r>
            <a:r>
              <a:rPr lang="en-US" dirty="0" err="1"/>
              <a:t>đa</a:t>
            </a:r>
            <a:r>
              <a:rPr lang="en-US" dirty="0"/>
              <a:t> </a:t>
            </a:r>
            <a:r>
              <a:rPr lang="en-US" dirty="0" err="1"/>
              <a:t>là</a:t>
            </a:r>
            <a:endParaRPr lang="en-US" dirty="0"/>
          </a:p>
          <a:p>
            <a:r>
              <a:rPr lang="en-US" dirty="0"/>
              <a:t>2x2x3 = 12 </a:t>
            </a:r>
            <a:r>
              <a:rPr lang="en-US" dirty="0" err="1"/>
              <a:t>quy</a:t>
            </a:r>
            <a:r>
              <a:rPr lang="en-US" dirty="0"/>
              <a:t> </a:t>
            </a:r>
            <a:r>
              <a:rPr lang="en-US" dirty="0" err="1"/>
              <a:t>tắc</a:t>
            </a:r>
            <a:endParaRPr lang="en-US" dirty="0"/>
          </a:p>
          <a:p>
            <a:r>
              <a:rPr lang="en-US" dirty="0" err="1"/>
              <a:t>Với</a:t>
            </a:r>
            <a:r>
              <a:rPr lang="en-US" dirty="0"/>
              <a:t> :</a:t>
            </a:r>
          </a:p>
          <a:p>
            <a:pPr marL="0" indent="0">
              <a:buNone/>
            </a:pPr>
            <a:r>
              <a:rPr lang="en-US" dirty="0"/>
              <a:t>      -2 </a:t>
            </a:r>
            <a:r>
              <a:rPr lang="en-US" dirty="0" err="1"/>
              <a:t>trạng</a:t>
            </a:r>
            <a:r>
              <a:rPr lang="en-US" dirty="0"/>
              <a:t> </a:t>
            </a:r>
            <a:r>
              <a:rPr lang="en-US" dirty="0" err="1"/>
              <a:t>thái</a:t>
            </a:r>
            <a:r>
              <a:rPr lang="en-US" dirty="0"/>
              <a:t> </a:t>
            </a:r>
            <a:r>
              <a:rPr lang="en-US" dirty="0" err="1"/>
              <a:t>của</a:t>
            </a:r>
            <a:r>
              <a:rPr lang="en-US" dirty="0"/>
              <a:t> </a:t>
            </a:r>
            <a:r>
              <a:rPr lang="en-US" dirty="0" err="1"/>
              <a:t>giới</a:t>
            </a:r>
            <a:r>
              <a:rPr lang="en-US" dirty="0"/>
              <a:t> </a:t>
            </a:r>
            <a:r>
              <a:rPr lang="en-US" dirty="0" err="1"/>
              <a:t>tính</a:t>
            </a:r>
            <a:endParaRPr lang="en-US" dirty="0"/>
          </a:p>
          <a:p>
            <a:pPr marL="0" indent="0">
              <a:buNone/>
            </a:pPr>
            <a:r>
              <a:rPr lang="en-US" dirty="0"/>
              <a:t>      -2 </a:t>
            </a:r>
            <a:r>
              <a:rPr lang="en-US" dirty="0" err="1"/>
              <a:t>trạng</a:t>
            </a:r>
            <a:r>
              <a:rPr lang="en-US" dirty="0"/>
              <a:t> </a:t>
            </a:r>
            <a:r>
              <a:rPr lang="en-US" dirty="0" err="1"/>
              <a:t>thái</a:t>
            </a:r>
            <a:r>
              <a:rPr lang="en-US" dirty="0"/>
              <a:t> </a:t>
            </a:r>
            <a:r>
              <a:rPr lang="en-US" dirty="0" err="1"/>
              <a:t>thành</a:t>
            </a:r>
            <a:r>
              <a:rPr lang="en-US" dirty="0"/>
              <a:t> </a:t>
            </a:r>
            <a:r>
              <a:rPr lang="en-US" dirty="0" err="1"/>
              <a:t>thị</a:t>
            </a:r>
            <a:endParaRPr lang="en-US" dirty="0"/>
          </a:p>
          <a:p>
            <a:pPr marL="0" indent="0">
              <a:buNone/>
            </a:pPr>
            <a:r>
              <a:rPr lang="en-US" dirty="0"/>
              <a:t>      -3 </a:t>
            </a:r>
            <a:r>
              <a:rPr lang="en-US" dirty="0" err="1"/>
              <a:t>trạng</a:t>
            </a:r>
            <a:r>
              <a:rPr lang="en-US" dirty="0"/>
              <a:t> </a:t>
            </a:r>
            <a:r>
              <a:rPr lang="en-US" dirty="0" err="1"/>
              <a:t>thái</a:t>
            </a:r>
            <a:r>
              <a:rPr lang="en-US" dirty="0"/>
              <a:t> </a:t>
            </a:r>
            <a:r>
              <a:rPr lang="en-US" dirty="0" err="1"/>
              <a:t>nhóm</a:t>
            </a:r>
            <a:r>
              <a:rPr lang="en-US" dirty="0"/>
              <a:t> </a:t>
            </a:r>
            <a:r>
              <a:rPr lang="en-US" dirty="0" err="1"/>
              <a:t>tuổi</a:t>
            </a:r>
            <a:endParaRPr lang="en-US" dirty="0"/>
          </a:p>
          <a:p>
            <a:endParaRPr lang="vi-VN" dirty="0"/>
          </a:p>
        </p:txBody>
      </p:sp>
      <p:sp>
        <p:nvSpPr>
          <p:cNvPr id="14" name="Rectangle 13">
            <a:extLst>
              <a:ext uri="{FF2B5EF4-FFF2-40B4-BE49-F238E27FC236}">
                <a16:creationId xmlns:a16="http://schemas.microsoft.com/office/drawing/2014/main" xmlns="" id="{E55C1C3E-5158-47F3-8FD9-14B22C3E6E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604" y="6121663"/>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9770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3:Xác </a:t>
            </a:r>
            <a:r>
              <a:rPr lang="en-US" dirty="0" err="1"/>
              <a:t>định</a:t>
            </a:r>
            <a:r>
              <a:rPr lang="en-US" dirty="0"/>
              <a:t> </a:t>
            </a:r>
            <a:r>
              <a:rPr lang="en-US" dirty="0" err="1"/>
              <a:t>các</a:t>
            </a:r>
            <a:r>
              <a:rPr lang="en-US" dirty="0"/>
              <a:t> </a:t>
            </a:r>
            <a:r>
              <a:rPr lang="en-US" dirty="0" err="1"/>
              <a:t>hành</a:t>
            </a:r>
            <a:r>
              <a:rPr lang="en-US" dirty="0"/>
              <a:t> </a:t>
            </a:r>
            <a:r>
              <a:rPr lang="en-US" dirty="0" err="1"/>
              <a:t>động</a:t>
            </a:r>
            <a:endParaRPr lang="vi-VN" dirty="0"/>
          </a:p>
        </p:txBody>
      </p:sp>
      <p:sp>
        <p:nvSpPr>
          <p:cNvPr id="3" name="Content Placeholder 2"/>
          <p:cNvSpPr>
            <a:spLocks noGrp="1"/>
          </p:cNvSpPr>
          <p:nvPr>
            <p:ph idx="1"/>
          </p:nvPr>
        </p:nvSpPr>
        <p:spPr>
          <a:xfrm>
            <a:off x="1141414" y="2097088"/>
            <a:ext cx="9905999" cy="3541715"/>
          </a:xfrm>
        </p:spPr>
        <p:txBody>
          <a:bodyPr/>
          <a:lstStyle/>
          <a:p>
            <a:r>
              <a:rPr lang="en-US" dirty="0" err="1"/>
              <a:t>Có</a:t>
            </a:r>
            <a:r>
              <a:rPr lang="en-US" dirty="0"/>
              <a:t> 4 </a:t>
            </a:r>
            <a:r>
              <a:rPr lang="en-US" dirty="0" err="1"/>
              <a:t>hành</a:t>
            </a:r>
            <a:r>
              <a:rPr lang="en-US" dirty="0"/>
              <a:t> </a:t>
            </a:r>
            <a:r>
              <a:rPr lang="en-US" dirty="0" err="1"/>
              <a:t>động</a:t>
            </a:r>
            <a:r>
              <a:rPr lang="en-US" dirty="0"/>
              <a:t> </a:t>
            </a:r>
            <a:r>
              <a:rPr lang="en-US" dirty="0" err="1"/>
              <a:t>là</a:t>
            </a:r>
            <a:r>
              <a:rPr lang="en-US" dirty="0"/>
              <a:t>:</a:t>
            </a:r>
          </a:p>
          <a:p>
            <a:pPr marL="0" indent="0">
              <a:buNone/>
            </a:pPr>
            <a:r>
              <a:rPr lang="en-US" dirty="0"/>
              <a:t>  - </a:t>
            </a:r>
            <a:r>
              <a:rPr lang="en-US" dirty="0" err="1"/>
              <a:t>sản</a:t>
            </a:r>
            <a:r>
              <a:rPr lang="en-US" dirty="0"/>
              <a:t> </a:t>
            </a:r>
            <a:r>
              <a:rPr lang="en-US" dirty="0" err="1"/>
              <a:t>phẩm</a:t>
            </a:r>
            <a:r>
              <a:rPr lang="en-US" dirty="0"/>
              <a:t> W</a:t>
            </a:r>
          </a:p>
          <a:p>
            <a:pPr marL="0" indent="0">
              <a:buNone/>
            </a:pPr>
            <a:r>
              <a:rPr lang="en-US" dirty="0"/>
              <a:t>  - </a:t>
            </a:r>
            <a:r>
              <a:rPr lang="en-US" dirty="0" err="1"/>
              <a:t>sản</a:t>
            </a:r>
            <a:r>
              <a:rPr lang="en-US" dirty="0"/>
              <a:t> </a:t>
            </a:r>
            <a:r>
              <a:rPr lang="en-US" dirty="0" err="1"/>
              <a:t>phẩm</a:t>
            </a:r>
            <a:r>
              <a:rPr lang="en-US" dirty="0"/>
              <a:t> X</a:t>
            </a:r>
          </a:p>
          <a:p>
            <a:pPr marL="0" indent="0">
              <a:buNone/>
            </a:pPr>
            <a:r>
              <a:rPr lang="en-US" dirty="0"/>
              <a:t>  - </a:t>
            </a:r>
            <a:r>
              <a:rPr lang="en-US" dirty="0" err="1"/>
              <a:t>sản</a:t>
            </a:r>
            <a:r>
              <a:rPr lang="en-US" dirty="0"/>
              <a:t> </a:t>
            </a:r>
            <a:r>
              <a:rPr lang="en-US" dirty="0" err="1"/>
              <a:t>phẩm</a:t>
            </a:r>
            <a:r>
              <a:rPr lang="en-US" dirty="0"/>
              <a:t> Y</a:t>
            </a:r>
          </a:p>
          <a:p>
            <a:pPr marL="0" indent="0">
              <a:buNone/>
            </a:pPr>
            <a:r>
              <a:rPr lang="en-US" dirty="0"/>
              <a:t>  - </a:t>
            </a:r>
            <a:r>
              <a:rPr lang="en-US" dirty="0" err="1"/>
              <a:t>sản</a:t>
            </a:r>
            <a:r>
              <a:rPr lang="en-US" dirty="0"/>
              <a:t> </a:t>
            </a:r>
            <a:r>
              <a:rPr lang="en-US" dirty="0" err="1"/>
              <a:t>phẩm</a:t>
            </a:r>
            <a:r>
              <a:rPr lang="en-US" dirty="0"/>
              <a:t> Z</a:t>
            </a:r>
            <a:endParaRPr lang="vi-VN" dirty="0"/>
          </a:p>
        </p:txBody>
      </p:sp>
      <p:sp>
        <p:nvSpPr>
          <p:cNvPr id="6" name="Rectangle 5"/>
          <p:cNvSpPr/>
          <p:nvPr/>
        </p:nvSpPr>
        <p:spPr>
          <a:xfrm>
            <a:off x="4373191" y="4398757"/>
            <a:ext cx="6529589" cy="2305319"/>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W </a:t>
            </a:r>
            <a:r>
              <a:rPr lang="en-US" dirty="0" err="1">
                <a:solidFill>
                  <a:schemeClr val="tx1"/>
                </a:solidFill>
              </a:rPr>
              <a:t>đề</a:t>
            </a:r>
            <a:r>
              <a:rPr lang="en-US" dirty="0">
                <a:solidFill>
                  <a:schemeClr val="tx1"/>
                </a:solidFill>
              </a:rPr>
              <a:t> </a:t>
            </a:r>
            <a:r>
              <a:rPr lang="en-US" dirty="0" err="1">
                <a:solidFill>
                  <a:schemeClr val="tx1"/>
                </a:solidFill>
              </a:rPr>
              <a:t>xuất</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nam</a:t>
            </a:r>
            <a:r>
              <a:rPr lang="en-US" dirty="0">
                <a:solidFill>
                  <a:schemeClr val="tx1"/>
                </a:solidFill>
              </a:rPr>
              <a:t> </a:t>
            </a:r>
            <a:r>
              <a:rPr lang="en-US" dirty="0" err="1">
                <a:solidFill>
                  <a:schemeClr val="tx1"/>
                </a:solidFill>
              </a:rPr>
              <a:t>thành</a:t>
            </a:r>
            <a:r>
              <a:rPr lang="en-US" dirty="0">
                <a:solidFill>
                  <a:schemeClr val="tx1"/>
                </a:solidFill>
              </a:rPr>
              <a:t> </a:t>
            </a:r>
            <a:r>
              <a:rPr lang="en-US" dirty="0" err="1">
                <a:solidFill>
                  <a:schemeClr val="tx1"/>
                </a:solidFill>
              </a:rPr>
              <a:t>thị</a:t>
            </a:r>
            <a:endParaRPr lang="en-US" dirty="0">
              <a:solidFill>
                <a:schemeClr val="tx1"/>
              </a:solidFill>
            </a:endParaRPr>
          </a:p>
          <a:p>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X </a:t>
            </a:r>
            <a:r>
              <a:rPr lang="en-US" dirty="0" err="1">
                <a:solidFill>
                  <a:schemeClr val="tx1"/>
                </a:solidFill>
              </a:rPr>
              <a:t>đề</a:t>
            </a:r>
            <a:r>
              <a:rPr lang="en-US" dirty="0">
                <a:solidFill>
                  <a:schemeClr val="tx1"/>
                </a:solidFill>
              </a:rPr>
              <a:t> </a:t>
            </a:r>
            <a:r>
              <a:rPr lang="en-US" dirty="0" err="1">
                <a:solidFill>
                  <a:schemeClr val="tx1"/>
                </a:solidFill>
              </a:rPr>
              <a:t>xuất</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nam</a:t>
            </a:r>
            <a:r>
              <a:rPr lang="en-US" dirty="0">
                <a:solidFill>
                  <a:schemeClr val="tx1"/>
                </a:solidFill>
              </a:rPr>
              <a:t> </a:t>
            </a:r>
            <a:r>
              <a:rPr lang="en-US" dirty="0" err="1">
                <a:solidFill>
                  <a:schemeClr val="tx1"/>
                </a:solidFill>
              </a:rPr>
              <a:t>trẻ</a:t>
            </a:r>
            <a:endParaRPr lang="en-US" dirty="0">
              <a:solidFill>
                <a:schemeClr val="tx1"/>
              </a:solidFill>
            </a:endParaRPr>
          </a:p>
          <a:p>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Y </a:t>
            </a:r>
            <a:r>
              <a:rPr lang="en-US" dirty="0" err="1">
                <a:solidFill>
                  <a:schemeClr val="tx1"/>
                </a:solidFill>
              </a:rPr>
              <a:t>đề</a:t>
            </a:r>
            <a:r>
              <a:rPr lang="en-US" dirty="0">
                <a:solidFill>
                  <a:schemeClr val="tx1"/>
                </a:solidFill>
              </a:rPr>
              <a:t> </a:t>
            </a:r>
            <a:r>
              <a:rPr lang="en-US" dirty="0" err="1">
                <a:solidFill>
                  <a:schemeClr val="tx1"/>
                </a:solidFill>
              </a:rPr>
              <a:t>xuất</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nữ</a:t>
            </a:r>
            <a:r>
              <a:rPr lang="en-US" dirty="0">
                <a:solidFill>
                  <a:schemeClr val="tx1"/>
                </a:solidFill>
              </a:rPr>
              <a:t> ở </a:t>
            </a:r>
            <a:r>
              <a:rPr lang="en-US" dirty="0" err="1">
                <a:solidFill>
                  <a:schemeClr val="tx1"/>
                </a:solidFill>
              </a:rPr>
              <a:t>độ</a:t>
            </a:r>
            <a:r>
              <a:rPr lang="en-US" dirty="0">
                <a:solidFill>
                  <a:schemeClr val="tx1"/>
                </a:solidFill>
              </a:rPr>
              <a:t> </a:t>
            </a:r>
            <a:r>
              <a:rPr lang="en-US" dirty="0" err="1">
                <a:solidFill>
                  <a:schemeClr val="tx1"/>
                </a:solidFill>
              </a:rPr>
              <a:t>tuổi</a:t>
            </a:r>
            <a:r>
              <a:rPr lang="en-US" dirty="0">
                <a:solidFill>
                  <a:schemeClr val="tx1"/>
                </a:solidFill>
              </a:rPr>
              <a:t> </a:t>
            </a:r>
            <a:r>
              <a:rPr lang="en-US" dirty="0" err="1">
                <a:solidFill>
                  <a:schemeClr val="tx1"/>
                </a:solidFill>
              </a:rPr>
              <a:t>trung</a:t>
            </a:r>
            <a:r>
              <a:rPr lang="en-US" dirty="0">
                <a:solidFill>
                  <a:schemeClr val="tx1"/>
                </a:solidFill>
              </a:rPr>
              <a:t> </a:t>
            </a:r>
            <a:r>
              <a:rPr lang="en-US" dirty="0" err="1">
                <a:solidFill>
                  <a:schemeClr val="tx1"/>
                </a:solidFill>
              </a:rPr>
              <a:t>niên</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sống</a:t>
            </a:r>
            <a:r>
              <a:rPr lang="en-US" dirty="0">
                <a:solidFill>
                  <a:schemeClr val="tx1"/>
                </a:solidFill>
              </a:rPr>
              <a:t> ở </a:t>
            </a:r>
            <a:r>
              <a:rPr lang="en-US" dirty="0" err="1">
                <a:solidFill>
                  <a:schemeClr val="tx1"/>
                </a:solidFill>
              </a:rPr>
              <a:t>thành</a:t>
            </a:r>
            <a:r>
              <a:rPr lang="en-US" dirty="0">
                <a:solidFill>
                  <a:schemeClr val="tx1"/>
                </a:solidFill>
              </a:rPr>
              <a:t> </a:t>
            </a:r>
            <a:r>
              <a:rPr lang="en-US" dirty="0" err="1">
                <a:solidFill>
                  <a:schemeClr val="tx1"/>
                </a:solidFill>
              </a:rPr>
              <a:t>phố</a:t>
            </a:r>
            <a:endParaRPr lang="en-US" dirty="0">
              <a:solidFill>
                <a:schemeClr val="tx1"/>
              </a:solidFill>
            </a:endParaRPr>
          </a:p>
          <a:p>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 Z </a:t>
            </a:r>
            <a:r>
              <a:rPr lang="en-US" dirty="0" err="1">
                <a:solidFill>
                  <a:schemeClr val="tx1"/>
                </a:solidFill>
              </a:rPr>
              <a:t>đề</a:t>
            </a:r>
            <a:r>
              <a:rPr lang="en-US" dirty="0">
                <a:solidFill>
                  <a:schemeClr val="tx1"/>
                </a:solidFill>
              </a:rPr>
              <a:t> </a:t>
            </a:r>
            <a:r>
              <a:rPr lang="en-US" dirty="0" err="1">
                <a:solidFill>
                  <a:schemeClr val="tx1"/>
                </a:solidFill>
              </a:rPr>
              <a:t>xuất</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mọi</a:t>
            </a:r>
            <a:r>
              <a:rPr lang="en-US" dirty="0">
                <a:solidFill>
                  <a:schemeClr val="tx1"/>
                </a:solidFill>
              </a:rPr>
              <a:t> </a:t>
            </a:r>
            <a:r>
              <a:rPr lang="en-US" dirty="0" err="1">
                <a:solidFill>
                  <a:schemeClr val="tx1"/>
                </a:solidFill>
              </a:rPr>
              <a:t>người</a:t>
            </a:r>
            <a:r>
              <a:rPr lang="en-US" dirty="0">
                <a:solidFill>
                  <a:schemeClr val="tx1"/>
                </a:solidFill>
              </a:rPr>
              <a:t>(</a:t>
            </a:r>
            <a:r>
              <a:rPr lang="en-US" dirty="0" err="1">
                <a:solidFill>
                  <a:schemeClr val="tx1"/>
                </a:solidFill>
              </a:rPr>
              <a:t>ngoại</a:t>
            </a:r>
            <a:r>
              <a:rPr lang="en-US" dirty="0">
                <a:solidFill>
                  <a:schemeClr val="tx1"/>
                </a:solidFill>
              </a:rPr>
              <a:t> </a:t>
            </a:r>
            <a:r>
              <a:rPr lang="en-US" dirty="0" err="1">
                <a:solidFill>
                  <a:schemeClr val="tx1"/>
                </a:solidFill>
              </a:rPr>
              <a:t>trừ</a:t>
            </a:r>
            <a:r>
              <a:rPr lang="en-US" dirty="0">
                <a:solidFill>
                  <a:schemeClr val="tx1"/>
                </a:solidFill>
              </a:rPr>
              <a:t> </a:t>
            </a:r>
            <a:r>
              <a:rPr lang="en-US" dirty="0" err="1">
                <a:solidFill>
                  <a:schemeClr val="tx1"/>
                </a:solidFill>
              </a:rPr>
              <a:t>nam</a:t>
            </a:r>
            <a:r>
              <a:rPr lang="en-US" dirty="0">
                <a:solidFill>
                  <a:schemeClr val="tx1"/>
                </a:solidFill>
              </a:rPr>
              <a:t> </a:t>
            </a:r>
            <a:r>
              <a:rPr lang="en-US" dirty="0" err="1">
                <a:solidFill>
                  <a:schemeClr val="tx1"/>
                </a:solidFill>
              </a:rPr>
              <a:t>già</a:t>
            </a:r>
            <a:r>
              <a:rPr lang="en-US" dirty="0">
                <a:solidFill>
                  <a:schemeClr val="tx1"/>
                </a:solidFill>
              </a:rPr>
              <a:t>)</a:t>
            </a:r>
          </a:p>
          <a:p>
            <a:pPr algn="ctr"/>
            <a:endParaRPr lang="vi-VN" dirty="0">
              <a:solidFill>
                <a:schemeClr val="tx1"/>
              </a:solidFill>
            </a:endParaRPr>
          </a:p>
        </p:txBody>
      </p:sp>
      <p:cxnSp>
        <p:nvCxnSpPr>
          <p:cNvPr id="14" name="Elbow Connector 13"/>
          <p:cNvCxnSpPr/>
          <p:nvPr/>
        </p:nvCxnSpPr>
        <p:spPr>
          <a:xfrm rot="10800000">
            <a:off x="4043968" y="3438660"/>
            <a:ext cx="2936387" cy="95303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06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Bước</a:t>
            </a:r>
            <a:r>
              <a:rPr lang="en-US" dirty="0">
                <a:latin typeface="Times New Roman" panose="02020603050405020304" pitchFamily="18" charset="0"/>
                <a:cs typeface="Times New Roman" panose="02020603050405020304" pitchFamily="18" charset="0"/>
              </a:rPr>
              <a:t> 4:Nhập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72345324"/>
              </p:ext>
            </p:extLst>
          </p:nvPr>
        </p:nvGraphicFramePr>
        <p:xfrm>
          <a:off x="1141421" y="2471219"/>
          <a:ext cx="7410156" cy="2358360"/>
        </p:xfrm>
        <a:graphic>
          <a:graphicData uri="http://schemas.openxmlformats.org/drawingml/2006/table">
            <a:tbl>
              <a:tblPr firstRow="1" bandRow="1">
                <a:tableStyleId>{5C22544A-7EE6-4342-B048-85BDC9FD1C3A}</a:tableStyleId>
              </a:tblPr>
              <a:tblGrid>
                <a:gridCol w="662328">
                  <a:extLst>
                    <a:ext uri="{9D8B030D-6E8A-4147-A177-3AD203B41FA5}">
                      <a16:colId xmlns:a16="http://schemas.microsoft.com/office/drawing/2014/main" xmlns="" val="20000"/>
                    </a:ext>
                  </a:extLst>
                </a:gridCol>
                <a:gridCol w="477696">
                  <a:extLst>
                    <a:ext uri="{9D8B030D-6E8A-4147-A177-3AD203B41FA5}">
                      <a16:colId xmlns:a16="http://schemas.microsoft.com/office/drawing/2014/main" xmlns="" val="20001"/>
                    </a:ext>
                  </a:extLst>
                </a:gridCol>
                <a:gridCol w="570012">
                  <a:extLst>
                    <a:ext uri="{9D8B030D-6E8A-4147-A177-3AD203B41FA5}">
                      <a16:colId xmlns:a16="http://schemas.microsoft.com/office/drawing/2014/main" xmlns="" val="20002"/>
                    </a:ext>
                  </a:extLst>
                </a:gridCol>
                <a:gridCol w="570012">
                  <a:extLst>
                    <a:ext uri="{9D8B030D-6E8A-4147-A177-3AD203B41FA5}">
                      <a16:colId xmlns:a16="http://schemas.microsoft.com/office/drawing/2014/main" xmlns="" val="20003"/>
                    </a:ext>
                  </a:extLst>
                </a:gridCol>
                <a:gridCol w="570012">
                  <a:extLst>
                    <a:ext uri="{9D8B030D-6E8A-4147-A177-3AD203B41FA5}">
                      <a16:colId xmlns:a16="http://schemas.microsoft.com/office/drawing/2014/main" xmlns="" val="20004"/>
                    </a:ext>
                  </a:extLst>
                </a:gridCol>
                <a:gridCol w="570012">
                  <a:extLst>
                    <a:ext uri="{9D8B030D-6E8A-4147-A177-3AD203B41FA5}">
                      <a16:colId xmlns:a16="http://schemas.microsoft.com/office/drawing/2014/main" xmlns="" val="20005"/>
                    </a:ext>
                  </a:extLst>
                </a:gridCol>
                <a:gridCol w="570012">
                  <a:extLst>
                    <a:ext uri="{9D8B030D-6E8A-4147-A177-3AD203B41FA5}">
                      <a16:colId xmlns:a16="http://schemas.microsoft.com/office/drawing/2014/main" xmlns="" val="20006"/>
                    </a:ext>
                  </a:extLst>
                </a:gridCol>
                <a:gridCol w="570012">
                  <a:extLst>
                    <a:ext uri="{9D8B030D-6E8A-4147-A177-3AD203B41FA5}">
                      <a16:colId xmlns:a16="http://schemas.microsoft.com/office/drawing/2014/main" xmlns="" val="20007"/>
                    </a:ext>
                  </a:extLst>
                </a:gridCol>
                <a:gridCol w="570012">
                  <a:extLst>
                    <a:ext uri="{9D8B030D-6E8A-4147-A177-3AD203B41FA5}">
                      <a16:colId xmlns:a16="http://schemas.microsoft.com/office/drawing/2014/main" xmlns="" val="20008"/>
                    </a:ext>
                  </a:extLst>
                </a:gridCol>
                <a:gridCol w="570012">
                  <a:extLst>
                    <a:ext uri="{9D8B030D-6E8A-4147-A177-3AD203B41FA5}">
                      <a16:colId xmlns:a16="http://schemas.microsoft.com/office/drawing/2014/main" xmlns="" val="20009"/>
                    </a:ext>
                  </a:extLst>
                </a:gridCol>
                <a:gridCol w="570012">
                  <a:extLst>
                    <a:ext uri="{9D8B030D-6E8A-4147-A177-3AD203B41FA5}">
                      <a16:colId xmlns:a16="http://schemas.microsoft.com/office/drawing/2014/main" xmlns="" val="20010"/>
                    </a:ext>
                  </a:extLst>
                </a:gridCol>
                <a:gridCol w="570012">
                  <a:extLst>
                    <a:ext uri="{9D8B030D-6E8A-4147-A177-3AD203B41FA5}">
                      <a16:colId xmlns:a16="http://schemas.microsoft.com/office/drawing/2014/main" xmlns="" val="20011"/>
                    </a:ext>
                  </a:extLst>
                </a:gridCol>
                <a:gridCol w="570012">
                  <a:extLst>
                    <a:ext uri="{9D8B030D-6E8A-4147-A177-3AD203B41FA5}">
                      <a16:colId xmlns:a16="http://schemas.microsoft.com/office/drawing/2014/main" xmlns="" val="20012"/>
                    </a:ext>
                  </a:extLst>
                </a:gridCol>
              </a:tblGrid>
              <a:tr h="435300">
                <a:tc>
                  <a:txBody>
                    <a:bodyPr/>
                    <a:lstStyle/>
                    <a:p>
                      <a:pPr algn="ctr"/>
                      <a:endParaRPr lang="vi-VN" sz="1300" dirty="0">
                        <a:solidFill>
                          <a:schemeClr val="tx1"/>
                        </a:solidFill>
                      </a:endParaRPr>
                    </a:p>
                  </a:txBody>
                  <a:tcPr/>
                </a:tc>
                <a:tc>
                  <a:txBody>
                    <a:bodyPr/>
                    <a:lstStyle/>
                    <a:p>
                      <a:pPr algn="ctr"/>
                      <a:r>
                        <a:rPr lang="en-US" sz="1300" dirty="0">
                          <a:solidFill>
                            <a:schemeClr val="tx1"/>
                          </a:solidFill>
                        </a:rPr>
                        <a:t>1</a:t>
                      </a:r>
                      <a:endParaRPr lang="vi-VN" sz="1300" dirty="0">
                        <a:solidFill>
                          <a:schemeClr val="tx1"/>
                        </a:solidFill>
                      </a:endParaRPr>
                    </a:p>
                  </a:txBody>
                  <a:tcPr/>
                </a:tc>
                <a:tc>
                  <a:txBody>
                    <a:bodyPr/>
                    <a:lstStyle/>
                    <a:p>
                      <a:pPr algn="ctr"/>
                      <a:r>
                        <a:rPr lang="en-US" sz="1300" dirty="0">
                          <a:solidFill>
                            <a:schemeClr val="tx1"/>
                          </a:solidFill>
                        </a:rPr>
                        <a:t>2</a:t>
                      </a:r>
                      <a:endParaRPr lang="vi-VN" sz="1300" dirty="0">
                        <a:solidFill>
                          <a:schemeClr val="tx1"/>
                        </a:solidFill>
                      </a:endParaRPr>
                    </a:p>
                  </a:txBody>
                  <a:tcPr/>
                </a:tc>
                <a:tc>
                  <a:txBody>
                    <a:bodyPr/>
                    <a:lstStyle/>
                    <a:p>
                      <a:pPr algn="ctr"/>
                      <a:r>
                        <a:rPr lang="en-US" sz="1300" dirty="0">
                          <a:solidFill>
                            <a:schemeClr val="tx1"/>
                          </a:solidFill>
                        </a:rPr>
                        <a:t>3</a:t>
                      </a:r>
                      <a:endParaRPr lang="vi-VN" sz="1300" dirty="0">
                        <a:solidFill>
                          <a:schemeClr val="tx1"/>
                        </a:solidFill>
                      </a:endParaRPr>
                    </a:p>
                  </a:txBody>
                  <a:tcPr/>
                </a:tc>
                <a:tc>
                  <a:txBody>
                    <a:bodyPr/>
                    <a:lstStyle/>
                    <a:p>
                      <a:pPr algn="ctr"/>
                      <a:r>
                        <a:rPr lang="en-US" sz="1300" dirty="0">
                          <a:solidFill>
                            <a:schemeClr val="tx1"/>
                          </a:solidFill>
                        </a:rPr>
                        <a:t>4</a:t>
                      </a:r>
                      <a:endParaRPr lang="vi-VN" sz="1300" dirty="0">
                        <a:solidFill>
                          <a:schemeClr val="tx1"/>
                        </a:solidFill>
                      </a:endParaRPr>
                    </a:p>
                  </a:txBody>
                  <a:tcPr/>
                </a:tc>
                <a:tc>
                  <a:txBody>
                    <a:bodyPr/>
                    <a:lstStyle/>
                    <a:p>
                      <a:pPr algn="ctr"/>
                      <a:r>
                        <a:rPr lang="en-US" sz="1300" dirty="0">
                          <a:solidFill>
                            <a:schemeClr val="tx1"/>
                          </a:solidFill>
                        </a:rPr>
                        <a:t>5</a:t>
                      </a:r>
                      <a:endParaRPr lang="vi-VN" sz="1300" dirty="0">
                        <a:solidFill>
                          <a:schemeClr val="tx1"/>
                        </a:solidFill>
                      </a:endParaRPr>
                    </a:p>
                  </a:txBody>
                  <a:tcPr/>
                </a:tc>
                <a:tc>
                  <a:txBody>
                    <a:bodyPr/>
                    <a:lstStyle/>
                    <a:p>
                      <a:pPr algn="ctr"/>
                      <a:r>
                        <a:rPr lang="en-US" sz="1300" dirty="0">
                          <a:solidFill>
                            <a:schemeClr val="tx1"/>
                          </a:solidFill>
                        </a:rPr>
                        <a:t>6</a:t>
                      </a:r>
                      <a:endParaRPr lang="vi-VN" sz="1300" dirty="0">
                        <a:solidFill>
                          <a:schemeClr val="tx1"/>
                        </a:solidFill>
                      </a:endParaRPr>
                    </a:p>
                  </a:txBody>
                  <a:tcPr/>
                </a:tc>
                <a:tc>
                  <a:txBody>
                    <a:bodyPr/>
                    <a:lstStyle/>
                    <a:p>
                      <a:pPr algn="ctr"/>
                      <a:r>
                        <a:rPr lang="en-US" sz="1300" dirty="0">
                          <a:solidFill>
                            <a:schemeClr val="tx1"/>
                          </a:solidFill>
                        </a:rPr>
                        <a:t>7</a:t>
                      </a:r>
                      <a:endParaRPr lang="vi-VN" sz="1300" dirty="0">
                        <a:solidFill>
                          <a:schemeClr val="tx1"/>
                        </a:solidFill>
                      </a:endParaRPr>
                    </a:p>
                  </a:txBody>
                  <a:tcPr/>
                </a:tc>
                <a:tc>
                  <a:txBody>
                    <a:bodyPr/>
                    <a:lstStyle/>
                    <a:p>
                      <a:pPr algn="ctr"/>
                      <a:r>
                        <a:rPr lang="en-US" sz="1300" dirty="0">
                          <a:solidFill>
                            <a:schemeClr val="tx1"/>
                          </a:solidFill>
                        </a:rPr>
                        <a:t>8</a:t>
                      </a:r>
                      <a:endParaRPr lang="vi-VN" sz="1300" dirty="0">
                        <a:solidFill>
                          <a:schemeClr val="tx1"/>
                        </a:solidFill>
                      </a:endParaRPr>
                    </a:p>
                  </a:txBody>
                  <a:tcPr/>
                </a:tc>
                <a:tc>
                  <a:txBody>
                    <a:bodyPr/>
                    <a:lstStyle/>
                    <a:p>
                      <a:pPr algn="ctr"/>
                      <a:r>
                        <a:rPr lang="en-US" sz="1300" dirty="0">
                          <a:solidFill>
                            <a:schemeClr val="tx1"/>
                          </a:solidFill>
                        </a:rPr>
                        <a:t>9</a:t>
                      </a:r>
                      <a:endParaRPr lang="vi-VN" sz="1300" dirty="0">
                        <a:solidFill>
                          <a:schemeClr val="tx1"/>
                        </a:solidFill>
                      </a:endParaRPr>
                    </a:p>
                  </a:txBody>
                  <a:tcPr/>
                </a:tc>
                <a:tc>
                  <a:txBody>
                    <a:bodyPr/>
                    <a:lstStyle/>
                    <a:p>
                      <a:pPr algn="ctr"/>
                      <a:r>
                        <a:rPr lang="en-US" sz="1300" dirty="0">
                          <a:solidFill>
                            <a:schemeClr val="tx1"/>
                          </a:solidFill>
                        </a:rPr>
                        <a:t>10</a:t>
                      </a:r>
                      <a:endParaRPr lang="vi-VN" sz="1300" dirty="0">
                        <a:solidFill>
                          <a:schemeClr val="tx1"/>
                        </a:solidFill>
                      </a:endParaRPr>
                    </a:p>
                  </a:txBody>
                  <a:tcPr/>
                </a:tc>
                <a:tc>
                  <a:txBody>
                    <a:bodyPr/>
                    <a:lstStyle/>
                    <a:p>
                      <a:pPr algn="ctr"/>
                      <a:r>
                        <a:rPr lang="en-US" sz="1300" dirty="0">
                          <a:solidFill>
                            <a:schemeClr val="tx1"/>
                          </a:solidFill>
                        </a:rPr>
                        <a:t>11</a:t>
                      </a:r>
                      <a:endParaRPr lang="vi-VN" sz="1300" dirty="0">
                        <a:solidFill>
                          <a:schemeClr val="tx1"/>
                        </a:solidFill>
                      </a:endParaRPr>
                    </a:p>
                  </a:txBody>
                  <a:tcPr/>
                </a:tc>
                <a:tc>
                  <a:txBody>
                    <a:bodyPr/>
                    <a:lstStyle/>
                    <a:p>
                      <a:pPr algn="ctr"/>
                      <a:r>
                        <a:rPr lang="en-US" sz="1300" dirty="0">
                          <a:solidFill>
                            <a:schemeClr val="tx1"/>
                          </a:solidFill>
                        </a:rPr>
                        <a:t>12</a:t>
                      </a:r>
                      <a:endParaRPr lang="vi-VN" sz="1300" dirty="0">
                        <a:solidFill>
                          <a:schemeClr val="tx1"/>
                        </a:solidFill>
                      </a:endParaRPr>
                    </a:p>
                  </a:txBody>
                  <a:tcPr/>
                </a:tc>
                <a:extLst>
                  <a:ext uri="{0D108BD9-81ED-4DB2-BD59-A6C34878D82A}">
                    <a16:rowId xmlns:a16="http://schemas.microsoft.com/office/drawing/2014/main" xmlns="" val="10000"/>
                  </a:ext>
                </a:extLst>
              </a:tr>
              <a:tr h="641020">
                <a:tc>
                  <a:txBody>
                    <a:bodyPr/>
                    <a:lstStyle/>
                    <a:p>
                      <a:pPr algn="ctr"/>
                      <a:r>
                        <a:rPr lang="en-US" sz="1300" dirty="0">
                          <a:solidFill>
                            <a:schemeClr val="tx1"/>
                          </a:solidFill>
                        </a:rPr>
                        <a:t>SEX</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extLst>
                  <a:ext uri="{0D108BD9-81ED-4DB2-BD59-A6C34878D82A}">
                    <a16:rowId xmlns:a16="http://schemas.microsoft.com/office/drawing/2014/main" xmlns="" val="10001"/>
                  </a:ext>
                </a:extLst>
              </a:tr>
              <a:tr h="641020">
                <a:tc>
                  <a:txBody>
                    <a:bodyPr/>
                    <a:lstStyle/>
                    <a:p>
                      <a:pPr algn="ctr"/>
                      <a:r>
                        <a:rPr lang="en-US" sz="1300" dirty="0">
                          <a:solidFill>
                            <a:schemeClr val="tx1"/>
                          </a:solidFill>
                        </a:rPr>
                        <a:t>City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extLst>
                  <a:ext uri="{0D108BD9-81ED-4DB2-BD59-A6C34878D82A}">
                    <a16:rowId xmlns:a16="http://schemas.microsoft.com/office/drawing/2014/main" xmlns="" val="10002"/>
                  </a:ext>
                </a:extLst>
              </a:tr>
              <a:tr h="641020">
                <a:tc>
                  <a:txBody>
                    <a:bodyPr/>
                    <a:lstStyle/>
                    <a:p>
                      <a:pPr algn="ctr"/>
                      <a:r>
                        <a:rPr lang="en-US" sz="1300" dirty="0">
                          <a:solidFill>
                            <a:schemeClr val="tx1"/>
                          </a:solidFill>
                        </a:rPr>
                        <a:t>Age</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extLst>
                  <a:ext uri="{0D108BD9-81ED-4DB2-BD59-A6C34878D82A}">
                    <a16:rowId xmlns:a16="http://schemas.microsoft.com/office/drawing/2014/main" xmlns=""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8669946"/>
              </p:ext>
            </p:extLst>
          </p:nvPr>
        </p:nvGraphicFramePr>
        <p:xfrm>
          <a:off x="1141414" y="1919380"/>
          <a:ext cx="7410159" cy="592000"/>
        </p:xfrm>
        <a:graphic>
          <a:graphicData uri="http://schemas.openxmlformats.org/drawingml/2006/table">
            <a:tbl>
              <a:tblPr>
                <a:tableStyleId>{073A0DAA-6AF3-43AB-8588-CEC1D06C72B9}</a:tableStyleId>
              </a:tblPr>
              <a:tblGrid>
                <a:gridCol w="7410159">
                  <a:extLst>
                    <a:ext uri="{9D8B030D-6E8A-4147-A177-3AD203B41FA5}">
                      <a16:colId xmlns:a16="http://schemas.microsoft.com/office/drawing/2014/main" xmlns="" val="20000"/>
                    </a:ext>
                  </a:extLst>
                </a:gridCol>
              </a:tblGrid>
              <a:tr h="592000">
                <a:tc>
                  <a:txBody>
                    <a:bodyPr/>
                    <a:lstStyle/>
                    <a:p>
                      <a:pPr algn="ctr"/>
                      <a:r>
                        <a:rPr lang="en-US" sz="3200" dirty="0">
                          <a:solidFill>
                            <a:schemeClr val="tx1"/>
                          </a:solidFill>
                        </a:rPr>
                        <a:t>RULES</a:t>
                      </a:r>
                      <a:endParaRPr lang="vi-VN" sz="3200" dirty="0">
                        <a:solidFill>
                          <a:schemeClr val="tx1"/>
                        </a:solidFill>
                      </a:endParaRPr>
                    </a:p>
                  </a:txBody>
                  <a:tcPr/>
                </a:tc>
                <a:extLst>
                  <a:ext uri="{0D108BD9-81ED-4DB2-BD59-A6C34878D82A}">
                    <a16:rowId xmlns:a16="http://schemas.microsoft.com/office/drawing/2014/main" xmlns="" val="10000"/>
                  </a:ext>
                </a:extLst>
              </a:tr>
            </a:tbl>
          </a:graphicData>
        </a:graphic>
      </p:graphicFrame>
      <p:sp>
        <p:nvSpPr>
          <p:cNvPr id="7" name="Rectangle 6"/>
          <p:cNvSpPr/>
          <p:nvPr/>
        </p:nvSpPr>
        <p:spPr>
          <a:xfrm>
            <a:off x="6590101" y="5051943"/>
            <a:ext cx="4538147" cy="1436540"/>
          </a:xfrm>
          <a:prstGeom prst="rect">
            <a:avLst/>
          </a:prstGeom>
          <a:ln w="28575">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t> - </a:t>
            </a:r>
            <a:r>
              <a:rPr lang="en-US" dirty="0" err="1"/>
              <a:t>Giới</a:t>
            </a:r>
            <a:r>
              <a:rPr lang="en-US" dirty="0"/>
              <a:t> </a:t>
            </a:r>
            <a:r>
              <a:rPr lang="en-US" dirty="0" err="1"/>
              <a:t>tính</a:t>
            </a:r>
            <a:r>
              <a:rPr lang="en-US" dirty="0"/>
              <a:t> : </a:t>
            </a:r>
            <a:r>
              <a:rPr lang="en-US" dirty="0" err="1"/>
              <a:t>với</a:t>
            </a:r>
            <a:r>
              <a:rPr lang="en-US" dirty="0"/>
              <a:t> </a:t>
            </a:r>
            <a:r>
              <a:rPr lang="en-US" dirty="0" err="1"/>
              <a:t>giá</a:t>
            </a:r>
            <a:r>
              <a:rPr lang="en-US" dirty="0"/>
              <a:t> </a:t>
            </a:r>
            <a:r>
              <a:rPr lang="en-US" dirty="0" err="1"/>
              <a:t>trị</a:t>
            </a:r>
            <a:r>
              <a:rPr lang="en-US" dirty="0"/>
              <a:t> M </a:t>
            </a:r>
            <a:r>
              <a:rPr lang="en-US" dirty="0" err="1"/>
              <a:t>và</a:t>
            </a:r>
            <a:r>
              <a:rPr lang="en-US" dirty="0"/>
              <a:t> F;</a:t>
            </a:r>
          </a:p>
          <a:p>
            <a:r>
              <a:rPr lang="en-US" dirty="0"/>
              <a:t> - </a:t>
            </a:r>
            <a:r>
              <a:rPr lang="en-US" dirty="0" err="1"/>
              <a:t>Cư</a:t>
            </a:r>
            <a:r>
              <a:rPr lang="en-US" dirty="0"/>
              <a:t> </a:t>
            </a:r>
            <a:r>
              <a:rPr lang="en-US" dirty="0" err="1"/>
              <a:t>dân</a:t>
            </a:r>
            <a:r>
              <a:rPr lang="en-US" dirty="0"/>
              <a:t> </a:t>
            </a:r>
            <a:r>
              <a:rPr lang="en-US" dirty="0" err="1"/>
              <a:t>thành</a:t>
            </a:r>
            <a:r>
              <a:rPr lang="en-US" dirty="0"/>
              <a:t> </a:t>
            </a:r>
            <a:r>
              <a:rPr lang="en-US" dirty="0" err="1"/>
              <a:t>phố</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là</a:t>
            </a:r>
            <a:r>
              <a:rPr lang="en-US" dirty="0"/>
              <a:t> Y hay N;</a:t>
            </a:r>
          </a:p>
          <a:p>
            <a:r>
              <a:rPr lang="en-US" dirty="0"/>
              <a:t> - </a:t>
            </a:r>
            <a:r>
              <a:rPr lang="en-US" dirty="0" err="1"/>
              <a:t>Nhóm</a:t>
            </a:r>
            <a:r>
              <a:rPr lang="en-US" dirty="0"/>
              <a:t> </a:t>
            </a:r>
            <a:r>
              <a:rPr lang="en-US" dirty="0" err="1"/>
              <a:t>tuổi</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là</a:t>
            </a:r>
            <a:r>
              <a:rPr lang="en-US" dirty="0"/>
              <a:t> A ,B </a:t>
            </a:r>
            <a:r>
              <a:rPr lang="en-US" dirty="0" err="1"/>
              <a:t>hoặc</a:t>
            </a:r>
            <a:r>
              <a:rPr lang="en-US" dirty="0"/>
              <a:t> C</a:t>
            </a:r>
          </a:p>
          <a:p>
            <a:pPr marL="285744" indent="-285744">
              <a:buFont typeface="Arial" panose="020B0604020202020204" pitchFamily="34" charset="0"/>
              <a:buChar char="•"/>
            </a:pPr>
            <a:endParaRPr lang="vi-VN" b="1" dirty="0"/>
          </a:p>
        </p:txBody>
      </p:sp>
      <p:cxnSp>
        <p:nvCxnSpPr>
          <p:cNvPr id="9" name="Elbow Connector 8"/>
          <p:cNvCxnSpPr/>
          <p:nvPr/>
        </p:nvCxnSpPr>
        <p:spPr>
          <a:xfrm rot="10800000">
            <a:off x="8281118" y="3296992"/>
            <a:ext cx="1571223" cy="153258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837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Bước</a:t>
            </a:r>
            <a:r>
              <a:rPr lang="en-US" dirty="0"/>
              <a:t> 5: </a:t>
            </a:r>
            <a:r>
              <a:rPr lang="en-US" dirty="0" err="1"/>
              <a:t>Hành</a:t>
            </a:r>
            <a:r>
              <a:rPr lang="en-US" dirty="0"/>
              <a:t> </a:t>
            </a:r>
            <a:r>
              <a:rPr lang="en-US" dirty="0" err="1"/>
              <a:t>động</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mỗi</a:t>
            </a:r>
            <a:r>
              <a:rPr lang="en-US" dirty="0"/>
              <a:t> </a:t>
            </a:r>
            <a:r>
              <a:rPr lang="en-US" dirty="0" err="1"/>
              <a:t>quy</a:t>
            </a:r>
            <a:r>
              <a:rPr lang="en-US" dirty="0"/>
              <a:t> </a:t>
            </a:r>
            <a:r>
              <a:rPr lang="en-US" dirty="0" err="1"/>
              <a:t>tắc</a:t>
            </a:r>
            <a:r>
              <a:rPr lang="en-US" dirty="0"/>
              <a:t>	</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312168"/>
              </p:ext>
            </p:extLst>
          </p:nvPr>
        </p:nvGraphicFramePr>
        <p:xfrm>
          <a:off x="1206393" y="2689517"/>
          <a:ext cx="9581872" cy="3219715"/>
        </p:xfrm>
        <a:graphic>
          <a:graphicData uri="http://schemas.openxmlformats.org/drawingml/2006/table">
            <a:tbl>
              <a:tblPr firstRow="1" bandRow="1">
                <a:tableStyleId>{3C2FFA5D-87B4-456A-9821-1D502468CF0F}</a:tableStyleId>
              </a:tblPr>
              <a:tblGrid>
                <a:gridCol w="875759">
                  <a:extLst>
                    <a:ext uri="{9D8B030D-6E8A-4147-A177-3AD203B41FA5}">
                      <a16:colId xmlns:a16="http://schemas.microsoft.com/office/drawing/2014/main" xmlns="" val="20000"/>
                    </a:ext>
                  </a:extLst>
                </a:gridCol>
                <a:gridCol w="598376">
                  <a:extLst>
                    <a:ext uri="{9D8B030D-6E8A-4147-A177-3AD203B41FA5}">
                      <a16:colId xmlns:a16="http://schemas.microsoft.com/office/drawing/2014/main" xmlns="" val="20001"/>
                    </a:ext>
                  </a:extLst>
                </a:gridCol>
                <a:gridCol w="737067">
                  <a:extLst>
                    <a:ext uri="{9D8B030D-6E8A-4147-A177-3AD203B41FA5}">
                      <a16:colId xmlns:a16="http://schemas.microsoft.com/office/drawing/2014/main" xmlns="" val="20002"/>
                    </a:ext>
                  </a:extLst>
                </a:gridCol>
                <a:gridCol w="737067">
                  <a:extLst>
                    <a:ext uri="{9D8B030D-6E8A-4147-A177-3AD203B41FA5}">
                      <a16:colId xmlns:a16="http://schemas.microsoft.com/office/drawing/2014/main" xmlns="" val="20003"/>
                    </a:ext>
                  </a:extLst>
                </a:gridCol>
                <a:gridCol w="737067">
                  <a:extLst>
                    <a:ext uri="{9D8B030D-6E8A-4147-A177-3AD203B41FA5}">
                      <a16:colId xmlns:a16="http://schemas.microsoft.com/office/drawing/2014/main" xmlns="" val="20004"/>
                    </a:ext>
                  </a:extLst>
                </a:gridCol>
                <a:gridCol w="737067">
                  <a:extLst>
                    <a:ext uri="{9D8B030D-6E8A-4147-A177-3AD203B41FA5}">
                      <a16:colId xmlns:a16="http://schemas.microsoft.com/office/drawing/2014/main" xmlns="" val="20005"/>
                    </a:ext>
                  </a:extLst>
                </a:gridCol>
                <a:gridCol w="737067">
                  <a:extLst>
                    <a:ext uri="{9D8B030D-6E8A-4147-A177-3AD203B41FA5}">
                      <a16:colId xmlns:a16="http://schemas.microsoft.com/office/drawing/2014/main" xmlns="" val="20006"/>
                    </a:ext>
                  </a:extLst>
                </a:gridCol>
                <a:gridCol w="737067">
                  <a:extLst>
                    <a:ext uri="{9D8B030D-6E8A-4147-A177-3AD203B41FA5}">
                      <a16:colId xmlns:a16="http://schemas.microsoft.com/office/drawing/2014/main" xmlns="" val="20007"/>
                    </a:ext>
                  </a:extLst>
                </a:gridCol>
                <a:gridCol w="737067">
                  <a:extLst>
                    <a:ext uri="{9D8B030D-6E8A-4147-A177-3AD203B41FA5}">
                      <a16:colId xmlns:a16="http://schemas.microsoft.com/office/drawing/2014/main" xmlns="" val="20008"/>
                    </a:ext>
                  </a:extLst>
                </a:gridCol>
                <a:gridCol w="737067">
                  <a:extLst>
                    <a:ext uri="{9D8B030D-6E8A-4147-A177-3AD203B41FA5}">
                      <a16:colId xmlns:a16="http://schemas.microsoft.com/office/drawing/2014/main" xmlns="" val="20009"/>
                    </a:ext>
                  </a:extLst>
                </a:gridCol>
                <a:gridCol w="737067">
                  <a:extLst>
                    <a:ext uri="{9D8B030D-6E8A-4147-A177-3AD203B41FA5}">
                      <a16:colId xmlns:a16="http://schemas.microsoft.com/office/drawing/2014/main" xmlns="" val="20010"/>
                    </a:ext>
                  </a:extLst>
                </a:gridCol>
                <a:gridCol w="737067">
                  <a:extLst>
                    <a:ext uri="{9D8B030D-6E8A-4147-A177-3AD203B41FA5}">
                      <a16:colId xmlns:a16="http://schemas.microsoft.com/office/drawing/2014/main" xmlns="" val="20011"/>
                    </a:ext>
                  </a:extLst>
                </a:gridCol>
                <a:gridCol w="737067">
                  <a:extLst>
                    <a:ext uri="{9D8B030D-6E8A-4147-A177-3AD203B41FA5}">
                      <a16:colId xmlns:a16="http://schemas.microsoft.com/office/drawing/2014/main" xmlns="" val="20012"/>
                    </a:ext>
                  </a:extLst>
                </a:gridCol>
              </a:tblGrid>
              <a:tr h="796515">
                <a:tc>
                  <a:txBody>
                    <a:bodyPr/>
                    <a:lstStyle/>
                    <a:p>
                      <a:r>
                        <a:rPr lang="en-US" sz="1900" dirty="0"/>
                        <a:t>Market</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1</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2</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3</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4</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5</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6</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7</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8</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9</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10</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11</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12</a:t>
                      </a:r>
                      <a:endParaRPr lang="vi-VN" sz="1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05800">
                <a:tc>
                  <a:txBody>
                    <a:bodyPr/>
                    <a:lstStyle/>
                    <a:p>
                      <a:r>
                        <a:rPr lang="en-US" sz="1900" dirty="0"/>
                        <a:t>W</a:t>
                      </a:r>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r>
                        <a:rPr lang="en-US" sz="1900" dirty="0"/>
                        <a:t>X</a:t>
                      </a:r>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r>
                        <a:rPr lang="en-US" sz="1900" dirty="0"/>
                        <a:t>X</a:t>
                      </a:r>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r>
                        <a:rPr lang="en-US" sz="1900" dirty="0"/>
                        <a:t>X</a:t>
                      </a:r>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tc>
                  <a:txBody>
                    <a:bodyPr/>
                    <a:lstStyle/>
                    <a:p>
                      <a:endParaRPr lang="vi-VN" sz="1900" dirty="0">
                        <a:solidFill>
                          <a:schemeClr val="bg1"/>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605800">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extLst>
                  <a:ext uri="{0D108BD9-81ED-4DB2-BD59-A6C34878D82A}">
                    <a16:rowId xmlns:a16="http://schemas.microsoft.com/office/drawing/2014/main" xmlns="" val="10002"/>
                  </a:ext>
                </a:extLst>
              </a:tr>
              <a:tr h="605800">
                <a:tc>
                  <a:txBody>
                    <a:bodyPr/>
                    <a:lstStyle/>
                    <a:p>
                      <a:r>
                        <a:rPr lang="en-US" sz="1900" dirty="0"/>
                        <a:t>Y</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extLst>
                  <a:ext uri="{0D108BD9-81ED-4DB2-BD59-A6C34878D82A}">
                    <a16:rowId xmlns:a16="http://schemas.microsoft.com/office/drawing/2014/main" xmlns="" val="10003"/>
                  </a:ext>
                </a:extLst>
              </a:tr>
              <a:tr h="605800">
                <a:tc>
                  <a:txBody>
                    <a:bodyPr/>
                    <a:lstStyle/>
                    <a:p>
                      <a:r>
                        <a:rPr lang="en-US" sz="1900" dirty="0"/>
                        <a:t>Z</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70489621"/>
              </p:ext>
            </p:extLst>
          </p:nvPr>
        </p:nvGraphicFramePr>
        <p:xfrm>
          <a:off x="1206391" y="1968301"/>
          <a:ext cx="9581871" cy="721217"/>
        </p:xfrm>
        <a:graphic>
          <a:graphicData uri="http://schemas.openxmlformats.org/drawingml/2006/table">
            <a:tbl>
              <a:tblPr firstRow="1" bandRow="1">
                <a:tableStyleId>{3C2FFA5D-87B4-456A-9821-1D502468CF0F}</a:tableStyleId>
              </a:tblPr>
              <a:tblGrid>
                <a:gridCol w="9581871">
                  <a:extLst>
                    <a:ext uri="{9D8B030D-6E8A-4147-A177-3AD203B41FA5}">
                      <a16:colId xmlns:a16="http://schemas.microsoft.com/office/drawing/2014/main" xmlns="" val="20000"/>
                    </a:ext>
                  </a:extLst>
                </a:gridCol>
              </a:tblGrid>
              <a:tr h="721217">
                <a:tc>
                  <a:txBody>
                    <a:bodyPr/>
                    <a:lstStyle/>
                    <a:p>
                      <a:pPr algn="ctr"/>
                      <a:r>
                        <a:rPr lang="en-US" sz="2400" dirty="0">
                          <a:solidFill>
                            <a:schemeClr val="tx1"/>
                          </a:solidFill>
                        </a:rPr>
                        <a:t>ACTIONS</a:t>
                      </a:r>
                      <a:endParaRPr lang="vi-VN" sz="2400" dirty="0">
                        <a:solidFill>
                          <a:schemeClr val="tx1"/>
                        </a:solidFill>
                      </a:endParaRPr>
                    </a:p>
                  </a:txBody>
                  <a:tcPr>
                    <a:solidFill>
                      <a:schemeClr val="accent4">
                        <a:lumMod val="20000"/>
                        <a:lumOff val="80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517622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2438669447"/>
              </p:ext>
            </p:extLst>
          </p:nvPr>
        </p:nvGraphicFramePr>
        <p:xfrm>
          <a:off x="1141415" y="1043190"/>
          <a:ext cx="9906000" cy="1839916"/>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gridCol w="762000">
                  <a:extLst>
                    <a:ext uri="{9D8B030D-6E8A-4147-A177-3AD203B41FA5}">
                      <a16:colId xmlns:a16="http://schemas.microsoft.com/office/drawing/2014/main" xmlns="" val="20008"/>
                    </a:ext>
                  </a:extLst>
                </a:gridCol>
                <a:gridCol w="762000">
                  <a:extLst>
                    <a:ext uri="{9D8B030D-6E8A-4147-A177-3AD203B41FA5}">
                      <a16:colId xmlns:a16="http://schemas.microsoft.com/office/drawing/2014/main" xmlns="" val="20009"/>
                    </a:ext>
                  </a:extLst>
                </a:gridCol>
                <a:gridCol w="762000">
                  <a:extLst>
                    <a:ext uri="{9D8B030D-6E8A-4147-A177-3AD203B41FA5}">
                      <a16:colId xmlns:a16="http://schemas.microsoft.com/office/drawing/2014/main" xmlns="" val="20010"/>
                    </a:ext>
                  </a:extLst>
                </a:gridCol>
                <a:gridCol w="762000">
                  <a:extLst>
                    <a:ext uri="{9D8B030D-6E8A-4147-A177-3AD203B41FA5}">
                      <a16:colId xmlns:a16="http://schemas.microsoft.com/office/drawing/2014/main" xmlns="" val="20011"/>
                    </a:ext>
                  </a:extLst>
                </a:gridCol>
                <a:gridCol w="762000">
                  <a:extLst>
                    <a:ext uri="{9D8B030D-6E8A-4147-A177-3AD203B41FA5}">
                      <a16:colId xmlns:a16="http://schemas.microsoft.com/office/drawing/2014/main" xmlns="" val="20012"/>
                    </a:ext>
                  </a:extLst>
                </a:gridCol>
              </a:tblGrid>
              <a:tr h="411376">
                <a:tc>
                  <a:txBody>
                    <a:bodyPr/>
                    <a:lstStyle/>
                    <a:p>
                      <a:pPr algn="ctr"/>
                      <a:endParaRPr lang="vi-VN" sz="1300" dirty="0">
                        <a:solidFill>
                          <a:schemeClr val="bg1"/>
                        </a:solidFill>
                      </a:endParaRPr>
                    </a:p>
                  </a:txBody>
                  <a:tcPr/>
                </a:tc>
                <a:tc>
                  <a:txBody>
                    <a:bodyPr/>
                    <a:lstStyle/>
                    <a:p>
                      <a:pPr algn="ctr"/>
                      <a:r>
                        <a:rPr lang="en-US" sz="1300" dirty="0">
                          <a:solidFill>
                            <a:schemeClr val="bg1"/>
                          </a:solidFill>
                        </a:rPr>
                        <a:t>1</a:t>
                      </a:r>
                      <a:endParaRPr lang="vi-VN" sz="1300" dirty="0">
                        <a:solidFill>
                          <a:schemeClr val="bg1"/>
                        </a:solidFill>
                      </a:endParaRPr>
                    </a:p>
                  </a:txBody>
                  <a:tcPr/>
                </a:tc>
                <a:tc>
                  <a:txBody>
                    <a:bodyPr/>
                    <a:lstStyle/>
                    <a:p>
                      <a:pPr algn="ctr"/>
                      <a:r>
                        <a:rPr lang="en-US" sz="1300" dirty="0">
                          <a:solidFill>
                            <a:schemeClr val="tx1"/>
                          </a:solidFill>
                        </a:rPr>
                        <a:t>2</a:t>
                      </a:r>
                      <a:endParaRPr lang="vi-VN" sz="1300" dirty="0">
                        <a:solidFill>
                          <a:schemeClr val="tx1"/>
                        </a:solidFill>
                      </a:endParaRPr>
                    </a:p>
                  </a:txBody>
                  <a:tcPr>
                    <a:solidFill>
                      <a:srgbClr val="FFFF00"/>
                    </a:solidFill>
                  </a:tcPr>
                </a:tc>
                <a:tc>
                  <a:txBody>
                    <a:bodyPr/>
                    <a:lstStyle/>
                    <a:p>
                      <a:pPr algn="ctr"/>
                      <a:r>
                        <a:rPr lang="en-US" sz="1300" dirty="0">
                          <a:solidFill>
                            <a:schemeClr val="bg1"/>
                          </a:solidFill>
                        </a:rPr>
                        <a:t>3</a:t>
                      </a:r>
                      <a:endParaRPr lang="vi-VN" sz="1300" dirty="0">
                        <a:solidFill>
                          <a:schemeClr val="bg1"/>
                        </a:solidFill>
                      </a:endParaRPr>
                    </a:p>
                  </a:txBody>
                  <a:tcPr/>
                </a:tc>
                <a:tc>
                  <a:txBody>
                    <a:bodyPr/>
                    <a:lstStyle/>
                    <a:p>
                      <a:pPr algn="ctr"/>
                      <a:r>
                        <a:rPr lang="en-US" sz="1300" dirty="0">
                          <a:solidFill>
                            <a:schemeClr val="bg1"/>
                          </a:solidFill>
                        </a:rPr>
                        <a:t>4</a:t>
                      </a:r>
                      <a:endParaRPr lang="vi-VN" sz="1300" dirty="0">
                        <a:solidFill>
                          <a:schemeClr val="bg1"/>
                        </a:solidFill>
                      </a:endParaRPr>
                    </a:p>
                  </a:txBody>
                  <a:tcPr/>
                </a:tc>
                <a:tc>
                  <a:txBody>
                    <a:bodyPr/>
                    <a:lstStyle/>
                    <a:p>
                      <a:pPr algn="ctr"/>
                      <a:r>
                        <a:rPr lang="en-US" sz="1300" dirty="0">
                          <a:solidFill>
                            <a:schemeClr val="bg1"/>
                          </a:solidFill>
                        </a:rPr>
                        <a:t>5</a:t>
                      </a:r>
                      <a:endParaRPr lang="vi-VN" sz="1300" dirty="0">
                        <a:solidFill>
                          <a:schemeClr val="bg1"/>
                        </a:solidFill>
                      </a:endParaRPr>
                    </a:p>
                  </a:txBody>
                  <a:tcPr/>
                </a:tc>
                <a:tc>
                  <a:txBody>
                    <a:bodyPr/>
                    <a:lstStyle/>
                    <a:p>
                      <a:pPr algn="ctr"/>
                      <a:r>
                        <a:rPr lang="en-US" sz="1300" dirty="0">
                          <a:solidFill>
                            <a:schemeClr val="tx1"/>
                          </a:solidFill>
                        </a:rPr>
                        <a:t>6</a:t>
                      </a:r>
                      <a:endParaRPr lang="vi-VN" sz="1300" dirty="0">
                        <a:solidFill>
                          <a:schemeClr val="tx1"/>
                        </a:solidFill>
                      </a:endParaRPr>
                    </a:p>
                  </a:txBody>
                  <a:tcPr>
                    <a:solidFill>
                      <a:srgbClr val="FFFF00"/>
                    </a:solidFill>
                  </a:tcPr>
                </a:tc>
                <a:tc>
                  <a:txBody>
                    <a:bodyPr/>
                    <a:lstStyle/>
                    <a:p>
                      <a:pPr algn="ctr"/>
                      <a:r>
                        <a:rPr lang="en-US" sz="1300" dirty="0">
                          <a:solidFill>
                            <a:schemeClr val="bg1"/>
                          </a:solidFill>
                        </a:rPr>
                        <a:t>7</a:t>
                      </a:r>
                      <a:endParaRPr lang="vi-VN" sz="1300" dirty="0">
                        <a:solidFill>
                          <a:schemeClr val="bg1"/>
                        </a:solidFill>
                      </a:endParaRPr>
                    </a:p>
                  </a:txBody>
                  <a:tcPr/>
                </a:tc>
                <a:tc>
                  <a:txBody>
                    <a:bodyPr/>
                    <a:lstStyle/>
                    <a:p>
                      <a:pPr algn="ctr"/>
                      <a:r>
                        <a:rPr lang="en-US" sz="1300" dirty="0">
                          <a:solidFill>
                            <a:schemeClr val="bg1"/>
                          </a:solidFill>
                        </a:rPr>
                        <a:t>8</a:t>
                      </a:r>
                      <a:endParaRPr lang="vi-VN" sz="1300" dirty="0">
                        <a:solidFill>
                          <a:schemeClr val="bg1"/>
                        </a:solidFill>
                      </a:endParaRPr>
                    </a:p>
                  </a:txBody>
                  <a:tcPr/>
                </a:tc>
                <a:tc>
                  <a:txBody>
                    <a:bodyPr/>
                    <a:lstStyle/>
                    <a:p>
                      <a:pPr algn="ctr"/>
                      <a:r>
                        <a:rPr lang="en-US" sz="1300" dirty="0">
                          <a:solidFill>
                            <a:schemeClr val="bg1"/>
                          </a:solidFill>
                        </a:rPr>
                        <a:t>9</a:t>
                      </a:r>
                      <a:endParaRPr lang="vi-VN" sz="1300" dirty="0">
                        <a:solidFill>
                          <a:schemeClr val="bg1"/>
                        </a:solidFill>
                      </a:endParaRPr>
                    </a:p>
                  </a:txBody>
                  <a:tcPr/>
                </a:tc>
                <a:tc>
                  <a:txBody>
                    <a:bodyPr/>
                    <a:lstStyle/>
                    <a:p>
                      <a:pPr algn="ctr"/>
                      <a:r>
                        <a:rPr lang="en-US" sz="1300" dirty="0">
                          <a:solidFill>
                            <a:schemeClr val="tx1"/>
                          </a:solidFill>
                        </a:rPr>
                        <a:t>10</a:t>
                      </a:r>
                      <a:endParaRPr lang="vi-VN" sz="1300" dirty="0">
                        <a:solidFill>
                          <a:schemeClr val="tx1"/>
                        </a:solidFill>
                      </a:endParaRPr>
                    </a:p>
                  </a:txBody>
                  <a:tcPr>
                    <a:solidFill>
                      <a:srgbClr val="FFFF00"/>
                    </a:solidFill>
                  </a:tcPr>
                </a:tc>
                <a:tc>
                  <a:txBody>
                    <a:bodyPr/>
                    <a:lstStyle/>
                    <a:p>
                      <a:pPr algn="ctr"/>
                      <a:r>
                        <a:rPr lang="en-US" sz="1300" dirty="0">
                          <a:solidFill>
                            <a:schemeClr val="bg1"/>
                          </a:solidFill>
                        </a:rPr>
                        <a:t>11</a:t>
                      </a:r>
                      <a:endParaRPr lang="vi-VN" sz="1300" dirty="0">
                        <a:solidFill>
                          <a:schemeClr val="bg1"/>
                        </a:solidFill>
                      </a:endParaRPr>
                    </a:p>
                  </a:txBody>
                  <a:tcPr/>
                </a:tc>
                <a:tc>
                  <a:txBody>
                    <a:bodyPr/>
                    <a:lstStyle/>
                    <a:p>
                      <a:pPr algn="ctr"/>
                      <a:r>
                        <a:rPr lang="en-US" sz="1300" dirty="0">
                          <a:solidFill>
                            <a:schemeClr val="bg1"/>
                          </a:solidFill>
                        </a:rPr>
                        <a:t>12</a:t>
                      </a:r>
                      <a:endParaRPr lang="vi-VN" sz="1300" dirty="0">
                        <a:solidFill>
                          <a:schemeClr val="bg1"/>
                        </a:solidFill>
                      </a:endParaRPr>
                    </a:p>
                  </a:txBody>
                  <a:tcPr/>
                </a:tc>
                <a:extLst>
                  <a:ext uri="{0D108BD9-81ED-4DB2-BD59-A6C34878D82A}">
                    <a16:rowId xmlns:a16="http://schemas.microsoft.com/office/drawing/2014/main" xmlns="" val="10000"/>
                  </a:ext>
                </a:extLst>
              </a:tr>
              <a:tr h="411376">
                <a:tc>
                  <a:txBody>
                    <a:bodyPr/>
                    <a:lstStyle/>
                    <a:p>
                      <a:pPr algn="ctr"/>
                      <a:r>
                        <a:rPr lang="en-US" sz="1300" dirty="0">
                          <a:solidFill>
                            <a:schemeClr val="tx1"/>
                          </a:solidFill>
                        </a:rPr>
                        <a:t>SEX</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extLst>
                  <a:ext uri="{0D108BD9-81ED-4DB2-BD59-A6C34878D82A}">
                    <a16:rowId xmlns:a16="http://schemas.microsoft.com/office/drawing/2014/main" xmlns="" val="10001"/>
                  </a:ext>
                </a:extLst>
              </a:tr>
              <a:tr h="411376">
                <a:tc>
                  <a:txBody>
                    <a:bodyPr/>
                    <a:lstStyle/>
                    <a:p>
                      <a:pPr algn="ctr"/>
                      <a:r>
                        <a:rPr lang="en-US" sz="1300" dirty="0">
                          <a:solidFill>
                            <a:schemeClr val="tx1"/>
                          </a:solidFill>
                        </a:rPr>
                        <a:t>City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extLst>
                  <a:ext uri="{0D108BD9-81ED-4DB2-BD59-A6C34878D82A}">
                    <a16:rowId xmlns:a16="http://schemas.microsoft.com/office/drawing/2014/main" xmlns="" val="10002"/>
                  </a:ext>
                </a:extLst>
              </a:tr>
              <a:tr h="605788">
                <a:tc>
                  <a:txBody>
                    <a:bodyPr/>
                    <a:lstStyle/>
                    <a:p>
                      <a:pPr algn="ctr"/>
                      <a:r>
                        <a:rPr lang="en-US" sz="1300" dirty="0">
                          <a:solidFill>
                            <a:schemeClr val="tx1"/>
                          </a:solidFill>
                        </a:rPr>
                        <a:t>Age</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C</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38335376"/>
              </p:ext>
            </p:extLst>
          </p:nvPr>
        </p:nvGraphicFramePr>
        <p:xfrm>
          <a:off x="1141414" y="604451"/>
          <a:ext cx="9905999" cy="457200"/>
        </p:xfrm>
        <a:graphic>
          <a:graphicData uri="http://schemas.openxmlformats.org/drawingml/2006/table">
            <a:tbl>
              <a:tblPr>
                <a:tableStyleId>{073A0DAA-6AF3-43AB-8588-CEC1D06C72B9}</a:tableStyleId>
              </a:tblPr>
              <a:tblGrid>
                <a:gridCol w="9905999">
                  <a:extLst>
                    <a:ext uri="{9D8B030D-6E8A-4147-A177-3AD203B41FA5}">
                      <a16:colId xmlns:a16="http://schemas.microsoft.com/office/drawing/2014/main" xmlns="" val="20000"/>
                    </a:ext>
                  </a:extLst>
                </a:gridCol>
              </a:tblGrid>
              <a:tr h="457200">
                <a:tc>
                  <a:txBody>
                    <a:bodyPr/>
                    <a:lstStyle/>
                    <a:p>
                      <a:pPr algn="ctr"/>
                      <a:r>
                        <a:rPr lang="en-US" sz="2400" b="1" dirty="0">
                          <a:solidFill>
                            <a:schemeClr val="tx1"/>
                          </a:solidFill>
                        </a:rPr>
                        <a:t>RULES</a:t>
                      </a:r>
                      <a:endParaRPr lang="vi-VN" sz="2400" b="1" dirty="0">
                        <a:solidFill>
                          <a:schemeClr val="tx1"/>
                        </a:solidFill>
                      </a:endParaRPr>
                    </a:p>
                  </a:txBody>
                  <a:tcPr/>
                </a:tc>
                <a:extLst>
                  <a:ext uri="{0D108BD9-81ED-4DB2-BD59-A6C34878D82A}">
                    <a16:rowId xmlns:a16="http://schemas.microsoft.com/office/drawing/2014/main" xmlns="" val="10000"/>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411455689"/>
              </p:ext>
            </p:extLst>
          </p:nvPr>
        </p:nvGraphicFramePr>
        <p:xfrm>
          <a:off x="1141421" y="3431681"/>
          <a:ext cx="9905992" cy="2431860"/>
        </p:xfrm>
        <a:graphic>
          <a:graphicData uri="http://schemas.openxmlformats.org/drawingml/2006/table">
            <a:tbl>
              <a:tblPr firstRow="1" bandRow="1">
                <a:tableStyleId>{5C22544A-7EE6-4342-B048-85BDC9FD1C3A}</a:tableStyleId>
              </a:tblPr>
              <a:tblGrid>
                <a:gridCol w="813991">
                  <a:extLst>
                    <a:ext uri="{9D8B030D-6E8A-4147-A177-3AD203B41FA5}">
                      <a16:colId xmlns:a16="http://schemas.microsoft.com/office/drawing/2014/main" xmlns="" val="20000"/>
                    </a:ext>
                  </a:extLst>
                </a:gridCol>
                <a:gridCol w="710012">
                  <a:extLst>
                    <a:ext uri="{9D8B030D-6E8A-4147-A177-3AD203B41FA5}">
                      <a16:colId xmlns:a16="http://schemas.microsoft.com/office/drawing/2014/main" xmlns="" val="20001"/>
                    </a:ext>
                  </a:extLst>
                </a:gridCol>
                <a:gridCol w="761999">
                  <a:extLst>
                    <a:ext uri="{9D8B030D-6E8A-4147-A177-3AD203B41FA5}">
                      <a16:colId xmlns:a16="http://schemas.microsoft.com/office/drawing/2014/main" xmlns="" val="20002"/>
                    </a:ext>
                  </a:extLst>
                </a:gridCol>
                <a:gridCol w="761999">
                  <a:extLst>
                    <a:ext uri="{9D8B030D-6E8A-4147-A177-3AD203B41FA5}">
                      <a16:colId xmlns:a16="http://schemas.microsoft.com/office/drawing/2014/main" xmlns="" val="20003"/>
                    </a:ext>
                  </a:extLst>
                </a:gridCol>
                <a:gridCol w="761999">
                  <a:extLst>
                    <a:ext uri="{9D8B030D-6E8A-4147-A177-3AD203B41FA5}">
                      <a16:colId xmlns:a16="http://schemas.microsoft.com/office/drawing/2014/main" xmlns="" val="20004"/>
                    </a:ext>
                  </a:extLst>
                </a:gridCol>
                <a:gridCol w="761999">
                  <a:extLst>
                    <a:ext uri="{9D8B030D-6E8A-4147-A177-3AD203B41FA5}">
                      <a16:colId xmlns:a16="http://schemas.microsoft.com/office/drawing/2014/main" xmlns="" val="20005"/>
                    </a:ext>
                  </a:extLst>
                </a:gridCol>
                <a:gridCol w="761999">
                  <a:extLst>
                    <a:ext uri="{9D8B030D-6E8A-4147-A177-3AD203B41FA5}">
                      <a16:colId xmlns:a16="http://schemas.microsoft.com/office/drawing/2014/main" xmlns="" val="20006"/>
                    </a:ext>
                  </a:extLst>
                </a:gridCol>
                <a:gridCol w="761999">
                  <a:extLst>
                    <a:ext uri="{9D8B030D-6E8A-4147-A177-3AD203B41FA5}">
                      <a16:colId xmlns:a16="http://schemas.microsoft.com/office/drawing/2014/main" xmlns="" val="20007"/>
                    </a:ext>
                  </a:extLst>
                </a:gridCol>
                <a:gridCol w="761999">
                  <a:extLst>
                    <a:ext uri="{9D8B030D-6E8A-4147-A177-3AD203B41FA5}">
                      <a16:colId xmlns:a16="http://schemas.microsoft.com/office/drawing/2014/main" xmlns="" val="20008"/>
                    </a:ext>
                  </a:extLst>
                </a:gridCol>
                <a:gridCol w="761999">
                  <a:extLst>
                    <a:ext uri="{9D8B030D-6E8A-4147-A177-3AD203B41FA5}">
                      <a16:colId xmlns:a16="http://schemas.microsoft.com/office/drawing/2014/main" xmlns="" val="20009"/>
                    </a:ext>
                  </a:extLst>
                </a:gridCol>
                <a:gridCol w="761999">
                  <a:extLst>
                    <a:ext uri="{9D8B030D-6E8A-4147-A177-3AD203B41FA5}">
                      <a16:colId xmlns:a16="http://schemas.microsoft.com/office/drawing/2014/main" xmlns="" val="20010"/>
                    </a:ext>
                  </a:extLst>
                </a:gridCol>
                <a:gridCol w="761999">
                  <a:extLst>
                    <a:ext uri="{9D8B030D-6E8A-4147-A177-3AD203B41FA5}">
                      <a16:colId xmlns:a16="http://schemas.microsoft.com/office/drawing/2014/main" xmlns="" val="20011"/>
                    </a:ext>
                  </a:extLst>
                </a:gridCol>
                <a:gridCol w="761999">
                  <a:extLst>
                    <a:ext uri="{9D8B030D-6E8A-4147-A177-3AD203B41FA5}">
                      <a16:colId xmlns:a16="http://schemas.microsoft.com/office/drawing/2014/main" xmlns="" val="20012"/>
                    </a:ext>
                  </a:extLst>
                </a:gridCol>
              </a:tblGrid>
              <a:tr h="660400">
                <a:tc>
                  <a:txBody>
                    <a:bodyPr/>
                    <a:lstStyle/>
                    <a:p>
                      <a:r>
                        <a:rPr lang="en-US" sz="1900" dirty="0"/>
                        <a:t>Market</a:t>
                      </a:r>
                      <a:endParaRPr lang="vi-VN" sz="1900" dirty="0">
                        <a:solidFill>
                          <a:schemeClr val="bg1"/>
                        </a:solidFill>
                      </a:endParaRPr>
                    </a:p>
                  </a:txBody>
                  <a:tcPr/>
                </a:tc>
                <a:tc>
                  <a:txBody>
                    <a:bodyPr/>
                    <a:lstStyle/>
                    <a:p>
                      <a:r>
                        <a:rPr lang="en-US" sz="1900" dirty="0"/>
                        <a:t>1</a:t>
                      </a:r>
                      <a:endParaRPr lang="vi-VN" sz="1900" dirty="0">
                        <a:solidFill>
                          <a:schemeClr val="bg1"/>
                        </a:solidFill>
                      </a:endParaRPr>
                    </a:p>
                  </a:txBody>
                  <a:tcPr/>
                </a:tc>
                <a:tc>
                  <a:txBody>
                    <a:bodyPr/>
                    <a:lstStyle/>
                    <a:p>
                      <a:r>
                        <a:rPr lang="en-US" sz="1900" dirty="0"/>
                        <a:t>2</a:t>
                      </a:r>
                      <a:endParaRPr lang="vi-VN" sz="1900" dirty="0">
                        <a:solidFill>
                          <a:schemeClr val="tx1"/>
                        </a:solidFill>
                      </a:endParaRPr>
                    </a:p>
                  </a:txBody>
                  <a:tcPr/>
                </a:tc>
                <a:tc>
                  <a:txBody>
                    <a:bodyPr/>
                    <a:lstStyle/>
                    <a:p>
                      <a:r>
                        <a:rPr lang="en-US" sz="1900" dirty="0"/>
                        <a:t>3</a:t>
                      </a:r>
                      <a:endParaRPr lang="vi-VN" sz="1900" dirty="0">
                        <a:solidFill>
                          <a:schemeClr val="bg1"/>
                        </a:solidFill>
                      </a:endParaRPr>
                    </a:p>
                  </a:txBody>
                  <a:tcPr/>
                </a:tc>
                <a:tc>
                  <a:txBody>
                    <a:bodyPr/>
                    <a:lstStyle/>
                    <a:p>
                      <a:r>
                        <a:rPr lang="en-US" sz="1900" dirty="0"/>
                        <a:t>4</a:t>
                      </a:r>
                      <a:endParaRPr lang="vi-VN" sz="1900" dirty="0">
                        <a:solidFill>
                          <a:schemeClr val="bg1"/>
                        </a:solidFill>
                      </a:endParaRPr>
                    </a:p>
                  </a:txBody>
                  <a:tcPr/>
                </a:tc>
                <a:tc>
                  <a:txBody>
                    <a:bodyPr/>
                    <a:lstStyle/>
                    <a:p>
                      <a:r>
                        <a:rPr lang="en-US" sz="1900" dirty="0"/>
                        <a:t>5</a:t>
                      </a:r>
                      <a:endParaRPr lang="vi-VN" sz="1900" dirty="0">
                        <a:solidFill>
                          <a:schemeClr val="bg1"/>
                        </a:solidFill>
                      </a:endParaRPr>
                    </a:p>
                  </a:txBody>
                  <a:tcPr/>
                </a:tc>
                <a:tc>
                  <a:txBody>
                    <a:bodyPr/>
                    <a:lstStyle/>
                    <a:p>
                      <a:r>
                        <a:rPr lang="en-US" sz="1900" dirty="0"/>
                        <a:t>6</a:t>
                      </a:r>
                      <a:endParaRPr lang="vi-VN" sz="1900" dirty="0">
                        <a:solidFill>
                          <a:schemeClr val="tx1"/>
                        </a:solidFill>
                      </a:endParaRPr>
                    </a:p>
                  </a:txBody>
                  <a:tcPr/>
                </a:tc>
                <a:tc>
                  <a:txBody>
                    <a:bodyPr/>
                    <a:lstStyle/>
                    <a:p>
                      <a:r>
                        <a:rPr lang="en-US" sz="1900" dirty="0"/>
                        <a:t>7</a:t>
                      </a:r>
                      <a:endParaRPr lang="vi-VN" sz="1900" dirty="0">
                        <a:solidFill>
                          <a:schemeClr val="bg1"/>
                        </a:solidFill>
                      </a:endParaRPr>
                    </a:p>
                  </a:txBody>
                  <a:tcPr/>
                </a:tc>
                <a:tc>
                  <a:txBody>
                    <a:bodyPr/>
                    <a:lstStyle/>
                    <a:p>
                      <a:r>
                        <a:rPr lang="en-US" sz="1900" dirty="0"/>
                        <a:t>8</a:t>
                      </a:r>
                      <a:endParaRPr lang="vi-VN" sz="1900" dirty="0">
                        <a:solidFill>
                          <a:schemeClr val="bg1"/>
                        </a:solidFill>
                      </a:endParaRPr>
                    </a:p>
                  </a:txBody>
                  <a:tcPr/>
                </a:tc>
                <a:tc>
                  <a:txBody>
                    <a:bodyPr/>
                    <a:lstStyle/>
                    <a:p>
                      <a:r>
                        <a:rPr lang="en-US" sz="1900" dirty="0"/>
                        <a:t>9</a:t>
                      </a:r>
                      <a:endParaRPr lang="vi-VN" sz="1900" dirty="0">
                        <a:solidFill>
                          <a:schemeClr val="bg1"/>
                        </a:solidFill>
                      </a:endParaRPr>
                    </a:p>
                  </a:txBody>
                  <a:tcPr/>
                </a:tc>
                <a:tc>
                  <a:txBody>
                    <a:bodyPr/>
                    <a:lstStyle/>
                    <a:p>
                      <a:r>
                        <a:rPr lang="en-US" sz="1900" dirty="0"/>
                        <a:t>10</a:t>
                      </a:r>
                      <a:endParaRPr lang="vi-VN" sz="1900" dirty="0">
                        <a:solidFill>
                          <a:schemeClr val="tx1"/>
                        </a:solidFill>
                      </a:endParaRPr>
                    </a:p>
                  </a:txBody>
                  <a:tcPr/>
                </a:tc>
                <a:tc>
                  <a:txBody>
                    <a:bodyPr/>
                    <a:lstStyle/>
                    <a:p>
                      <a:r>
                        <a:rPr lang="en-US" sz="1900" dirty="0"/>
                        <a:t>11</a:t>
                      </a:r>
                      <a:endParaRPr lang="vi-VN" sz="1900" dirty="0">
                        <a:solidFill>
                          <a:schemeClr val="bg1"/>
                        </a:solidFill>
                      </a:endParaRPr>
                    </a:p>
                  </a:txBody>
                  <a:tcPr/>
                </a:tc>
                <a:tc>
                  <a:txBody>
                    <a:bodyPr/>
                    <a:lstStyle/>
                    <a:p>
                      <a:r>
                        <a:rPr lang="en-US" sz="1900" dirty="0"/>
                        <a:t>12</a:t>
                      </a:r>
                      <a:endParaRPr lang="vi-VN" sz="1900" dirty="0">
                        <a:solidFill>
                          <a:schemeClr val="bg1"/>
                        </a:solidFill>
                      </a:endParaRPr>
                    </a:p>
                  </a:txBody>
                  <a:tcPr/>
                </a:tc>
                <a:extLst>
                  <a:ext uri="{0D108BD9-81ED-4DB2-BD59-A6C34878D82A}">
                    <a16:rowId xmlns:a16="http://schemas.microsoft.com/office/drawing/2014/main" xmlns="" val="10000"/>
                  </a:ext>
                </a:extLst>
              </a:tr>
              <a:tr h="440325">
                <a:tc>
                  <a:txBody>
                    <a:bodyPr/>
                    <a:lstStyle/>
                    <a:p>
                      <a:r>
                        <a:rPr lang="en-US" sz="1900" dirty="0"/>
                        <a:t>W</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extLst>
                  <a:ext uri="{0D108BD9-81ED-4DB2-BD59-A6C34878D82A}">
                    <a16:rowId xmlns:a16="http://schemas.microsoft.com/office/drawing/2014/main" xmlns="" val="10001"/>
                  </a:ext>
                </a:extLst>
              </a:tr>
              <a:tr h="440325">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extLst>
                  <a:ext uri="{0D108BD9-81ED-4DB2-BD59-A6C34878D82A}">
                    <a16:rowId xmlns:a16="http://schemas.microsoft.com/office/drawing/2014/main" xmlns="" val="10002"/>
                  </a:ext>
                </a:extLst>
              </a:tr>
              <a:tr h="440325">
                <a:tc>
                  <a:txBody>
                    <a:bodyPr/>
                    <a:lstStyle/>
                    <a:p>
                      <a:r>
                        <a:rPr lang="en-US" sz="1900" dirty="0"/>
                        <a:t>Y</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extLst>
                  <a:ext uri="{0D108BD9-81ED-4DB2-BD59-A6C34878D82A}">
                    <a16:rowId xmlns:a16="http://schemas.microsoft.com/office/drawing/2014/main" xmlns="" val="10003"/>
                  </a:ext>
                </a:extLst>
              </a:tr>
              <a:tr h="440325">
                <a:tc>
                  <a:txBody>
                    <a:bodyPr/>
                    <a:lstStyle/>
                    <a:p>
                      <a:r>
                        <a:rPr lang="en-US" sz="1900" dirty="0"/>
                        <a:t>Z</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tx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tx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tx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74404528"/>
              </p:ext>
            </p:extLst>
          </p:nvPr>
        </p:nvGraphicFramePr>
        <p:xfrm>
          <a:off x="1141414" y="2891173"/>
          <a:ext cx="9905999" cy="541344"/>
        </p:xfrm>
        <a:graphic>
          <a:graphicData uri="http://schemas.openxmlformats.org/drawingml/2006/table">
            <a:tbl>
              <a:tblPr firstRow="1" bandRow="1">
                <a:tableStyleId>{3C2FFA5D-87B4-456A-9821-1D502468CF0F}</a:tableStyleId>
              </a:tblPr>
              <a:tblGrid>
                <a:gridCol w="9905999">
                  <a:extLst>
                    <a:ext uri="{9D8B030D-6E8A-4147-A177-3AD203B41FA5}">
                      <a16:colId xmlns:a16="http://schemas.microsoft.com/office/drawing/2014/main" xmlns="" val="20000"/>
                    </a:ext>
                  </a:extLst>
                </a:gridCol>
              </a:tblGrid>
              <a:tr h="541344">
                <a:tc>
                  <a:txBody>
                    <a:bodyPr/>
                    <a:lstStyle/>
                    <a:p>
                      <a:pPr algn="ctr"/>
                      <a:r>
                        <a:rPr lang="en-US" sz="2400" dirty="0">
                          <a:solidFill>
                            <a:schemeClr val="tx1"/>
                          </a:solidFill>
                        </a:rPr>
                        <a:t>ACTIONS</a:t>
                      </a:r>
                      <a:endParaRPr lang="vi-VN" sz="2400" dirty="0">
                        <a:solidFill>
                          <a:schemeClr val="tx1"/>
                        </a:solidFill>
                      </a:endParaRPr>
                    </a:p>
                  </a:txBody>
                  <a:tcPr>
                    <a:solidFill>
                      <a:schemeClr val="accent4">
                        <a:lumMod val="20000"/>
                        <a:lumOff val="80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51657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xmlns=""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1346947"/>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4299697"/>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xmlns=""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649215" y="4068923"/>
            <a:ext cx="1080904" cy="1080903"/>
            <a:chOff x="9685338" y="4460675"/>
            <a:chExt cx="1080904" cy="1080902"/>
          </a:xfrm>
        </p:grpSpPr>
        <p:sp>
          <p:nvSpPr>
            <p:cNvPr id="15" name="Oval 14">
              <a:extLst>
                <a:ext uri="{FF2B5EF4-FFF2-40B4-BE49-F238E27FC236}">
                  <a16:creationId xmlns:a16="http://schemas.microsoft.com/office/drawing/2014/main" xmlns=""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xmlns=""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xmlns="" id="{68C84B8E-16E8-4E54-B4AC-84CE515955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1051560" y="1110055"/>
            <a:ext cx="6558608" cy="4580300"/>
          </a:xfrm>
        </p:spPr>
        <p:txBody>
          <a:bodyPr vert="horz" lIns="91440" tIns="45720" rIns="91440" bIns="45720" rtlCol="0" anchor="ctr">
            <a:normAutofit/>
          </a:bodyPr>
          <a:lstStyle/>
          <a:p>
            <a:pPr algn="r">
              <a:lnSpc>
                <a:spcPct val="80000"/>
              </a:lnSpc>
            </a:pPr>
            <a:r>
              <a:rPr lang="en-US" sz="8800">
                <a:blipFill dpi="0" rotWithShape="1">
                  <a:blip r:embed="rId4">
                    <a:extLst/>
                  </a:blip>
                  <a:srcRect/>
                  <a:tile tx="6350" ty="-127000" sx="65000" sy="64000" flip="none" algn="tl"/>
                </a:blipFill>
              </a:rPr>
              <a:t>Bước 6:xác nhận chính sách</a:t>
            </a:r>
          </a:p>
        </p:txBody>
      </p:sp>
      <p:sp>
        <p:nvSpPr>
          <p:cNvPr id="20" name="Rectangle 19">
            <a:extLst>
              <a:ext uri="{FF2B5EF4-FFF2-40B4-BE49-F238E27FC236}">
                <a16:creationId xmlns:a16="http://schemas.microsoft.com/office/drawing/2014/main" xmlns="" id="{ECE9EEEA-5DB7-4DC7-AF9F-74D1C19B7E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F199147-B958-49C0-9BE2-65BDD892F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85471" y="1110054"/>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091949" y="1678211"/>
            <a:ext cx="2989007" cy="3443988"/>
          </a:xfrm>
        </p:spPr>
        <p:txBody>
          <a:bodyPr vert="horz" lIns="91440" tIns="45720" rIns="91440" bIns="45720" rtlCol="0" anchor="ctr">
            <a:normAutofit/>
          </a:bodyPr>
          <a:lstStyle/>
          <a:p>
            <a:pPr marL="0" indent="0">
              <a:buNone/>
            </a:pPr>
            <a:r>
              <a:rPr lang="en-US">
                <a:solidFill>
                  <a:srgbClr val="000000"/>
                </a:solidFill>
              </a:rPr>
              <a:t>Giả sử rằng khách hàng đồng ý với bảng quyết định này</a:t>
            </a:r>
          </a:p>
        </p:txBody>
      </p:sp>
      <p:sp>
        <p:nvSpPr>
          <p:cNvPr id="24" name="Rectangle 23">
            <a:extLst>
              <a:ext uri="{FF2B5EF4-FFF2-40B4-BE49-F238E27FC236}">
                <a16:creationId xmlns:a16="http://schemas.microsoft.com/office/drawing/2014/main" xmlns="" id="{EF70505D-EC2C-4D1A-86DE-258377807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98F42242-4089-4E5D-95C3-C113C73DA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46920" y="5257801"/>
            <a:ext cx="1080904" cy="1080903"/>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algn="ctr" defTabSz="914377">
              <a:defRPr/>
            </a:pPr>
            <a:endParaRPr lang="en-US" sz="2000" kern="0" dirty="0">
              <a:solidFill>
                <a:prstClr val="white"/>
              </a:solidFill>
              <a:latin typeface="Rockwell Extra Bold" pitchFamily="18" charset="0"/>
            </a:endParaRPr>
          </a:p>
        </p:txBody>
      </p:sp>
      <p:sp>
        <p:nvSpPr>
          <p:cNvPr id="28" name="Oval 27">
            <a:extLst>
              <a:ext uri="{FF2B5EF4-FFF2-40B4-BE49-F238E27FC236}">
                <a16:creationId xmlns:a16="http://schemas.microsoft.com/office/drawing/2014/main" xmlns="" id="{796F87F1-ABB5-42FB-86BD-EED111CD33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5012" y="5365889"/>
            <a:ext cx="864723" cy="864723"/>
          </a:xfrm>
          <a:prstGeom prst="ellipse">
            <a:avLst/>
          </a:prstGeom>
          <a:noFill/>
          <a:ln w="25400" cap="flat" cmpd="sng" algn="ctr">
            <a:solidFill>
              <a:sysClr val="window" lastClr="FFFFFF"/>
            </a:solidFill>
            <a:prstDash val="solid"/>
          </a:ln>
          <a:effectLst/>
        </p:spPr>
        <p:txBody>
          <a:bodyPr rtlCol="0" anchor="ctr"/>
          <a:lstStyle/>
          <a:p>
            <a:pPr algn="ctr" defTabSz="914377">
              <a:defRPr/>
            </a:pPr>
            <a:endParaRPr lang="en-US" kern="0" dirty="0">
              <a:solidFill>
                <a:prstClr val="white"/>
              </a:solidFill>
              <a:latin typeface="Calibri"/>
            </a:endParaRPr>
          </a:p>
        </p:txBody>
      </p:sp>
    </p:spTree>
    <p:extLst>
      <p:ext uri="{BB962C8B-B14F-4D97-AF65-F5344CB8AC3E}">
        <p14:creationId xmlns:p14="http://schemas.microsoft.com/office/powerpoint/2010/main" val="4216890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hộp</a:t>
            </a:r>
            <a:r>
              <a:rPr lang="en-US" dirty="0"/>
              <a:t> </a:t>
            </a:r>
            <a:r>
              <a:rPr lang="en-US" dirty="0" err="1"/>
              <a:t>đen</a:t>
            </a:r>
            <a:r>
              <a:rPr lang="en-US" dirty="0"/>
              <a:t> </a:t>
            </a:r>
            <a:r>
              <a:rPr lang="en-US" dirty="0" err="1"/>
              <a:t>là</a:t>
            </a:r>
            <a:r>
              <a:rPr lang="en-US" dirty="0"/>
              <a:t> </a:t>
            </a:r>
            <a:r>
              <a:rPr lang="en-US" dirty="0" err="1"/>
              <a:t>gì</a:t>
            </a:r>
            <a:r>
              <a:rPr lang="en-US" dirty="0"/>
              <a:t>?</a:t>
            </a:r>
            <a:endParaRPr lang="vi-VN" dirty="0"/>
          </a:p>
        </p:txBody>
      </p:sp>
      <p:sp>
        <p:nvSpPr>
          <p:cNvPr id="3" name="Content Placeholder 2"/>
          <p:cNvSpPr>
            <a:spLocks noGrp="1"/>
          </p:cNvSpPr>
          <p:nvPr>
            <p:ph idx="1"/>
          </p:nvPr>
        </p:nvSpPr>
        <p:spPr>
          <a:xfrm>
            <a:off x="1141414" y="1966153"/>
            <a:ext cx="9905999" cy="3880857"/>
          </a:xfrm>
        </p:spPr>
        <p:txBody>
          <a:bodyPr>
            <a:normAutofit/>
          </a:bodyPr>
          <a:lstStyle/>
          <a:p>
            <a:pPr marL="0" indent="0">
              <a:buNone/>
            </a:pPr>
            <a:r>
              <a:rPr lang="vi-VN" dirty="0"/>
              <a:t>  - Khác với Kiểm Thử hộp trắng ,đây là một phương pháp kiểm thử phần mềm được thực hiện mà không biết được cấu tạo bên trong của phần mềm, là cách mà các tester kiểm tra xem hệ thống như một chiếc hộp đen, không có cách nào nhìn thấy bên trong của cái hộp.</a:t>
            </a:r>
          </a:p>
          <a:p>
            <a:r>
              <a:rPr lang="vi-VN" dirty="0"/>
              <a:t>Nó còn được gọi là kiểm thử hướng dữ liệu hay là kiểm thử hướng in/out.</a:t>
            </a:r>
          </a:p>
          <a:p>
            <a:r>
              <a:rPr lang="vi-VN" dirty="0"/>
              <a:t>Người kiểm thử nên xây dựng các nhóm giá trị đầu vào mà sẽ thực thi đầy đủ tất cả các yêu cầu chức năng của chương trình.</a:t>
            </a:r>
          </a:p>
          <a:p>
            <a:r>
              <a:rPr lang="vi-VN" dirty="0"/>
              <a:t>Cách tiếp cận của các tester đối với hệ thống là không dùng bất kỳ một kiến thức về cấu trúc lập trình bên trong hệ thống, xem hệ thống là một cấu trúc hoàn chỉnh, không thể can thiệp vào bên trong.</a:t>
            </a:r>
          </a:p>
          <a:p>
            <a:endParaRPr lang="vi-VN" dirty="0"/>
          </a:p>
        </p:txBody>
      </p:sp>
    </p:spTree>
    <p:extLst>
      <p:ext uri="{BB962C8B-B14F-4D97-AF65-F5344CB8AC3E}">
        <p14:creationId xmlns:p14="http://schemas.microsoft.com/office/powerpoint/2010/main" val="2655157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Bước</a:t>
            </a:r>
            <a:r>
              <a:rPr lang="en-US" dirty="0"/>
              <a:t> 7: </a:t>
            </a:r>
            <a:r>
              <a:rPr lang="en-US" dirty="0" err="1"/>
              <a:t>Đơn</a:t>
            </a:r>
            <a:r>
              <a:rPr lang="en-US" dirty="0"/>
              <a:t> </a:t>
            </a:r>
            <a:r>
              <a:rPr lang="en-US" dirty="0" err="1"/>
              <a:t>giản</a:t>
            </a:r>
            <a:r>
              <a:rPr lang="en-US" dirty="0"/>
              <a:t> </a:t>
            </a:r>
            <a:r>
              <a:rPr lang="en-US" dirty="0" err="1"/>
              <a:t>hóa</a:t>
            </a:r>
            <a:r>
              <a:rPr lang="en-US" dirty="0"/>
              <a:t> </a:t>
            </a:r>
            <a:r>
              <a:rPr lang="en-US" dirty="0" err="1"/>
              <a:t>Bảng</a:t>
            </a:r>
            <a:r>
              <a:rPr lang="en-US" dirty="0"/>
              <a:t>		</a:t>
            </a:r>
            <a:endParaRPr lang="vi-VN"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err="1"/>
              <a:t>Nhận</a:t>
            </a:r>
            <a:r>
              <a:rPr lang="en-US" sz="2800" dirty="0"/>
              <a:t> </a:t>
            </a:r>
            <a:r>
              <a:rPr lang="en-US" sz="2800" dirty="0" err="1"/>
              <a:t>biết</a:t>
            </a:r>
            <a:r>
              <a:rPr lang="en-US" sz="2800" dirty="0"/>
              <a:t> </a:t>
            </a:r>
            <a:r>
              <a:rPr lang="en-US" sz="2800" dirty="0" err="1"/>
              <a:t>những</a:t>
            </a:r>
            <a:r>
              <a:rPr lang="en-US" sz="2800" dirty="0"/>
              <a:t> case </a:t>
            </a:r>
            <a:r>
              <a:rPr lang="en-US" sz="2800" dirty="0" err="1"/>
              <a:t>có</a:t>
            </a:r>
            <a:r>
              <a:rPr lang="en-US" sz="2800" dirty="0"/>
              <a:t> </a:t>
            </a:r>
            <a:r>
              <a:rPr lang="en-US" sz="2800" dirty="0" err="1"/>
              <a:t>chung</a:t>
            </a:r>
            <a:r>
              <a:rPr lang="en-US" sz="2800" dirty="0"/>
              <a:t> </a:t>
            </a:r>
            <a:r>
              <a:rPr lang="en-US" sz="2800" dirty="0" err="1"/>
              <a:t>hành</a:t>
            </a:r>
            <a:r>
              <a:rPr lang="en-US" sz="2800" dirty="0"/>
              <a:t> </a:t>
            </a:r>
            <a:r>
              <a:rPr lang="en-US" sz="2800" dirty="0" err="1"/>
              <a:t>động</a:t>
            </a:r>
            <a:r>
              <a:rPr lang="en-US" sz="2800" dirty="0"/>
              <a:t> </a:t>
            </a:r>
            <a:r>
              <a:rPr lang="en-US" sz="2800" dirty="0" err="1"/>
              <a:t>và</a:t>
            </a:r>
            <a:r>
              <a:rPr lang="en-US" sz="2800" dirty="0"/>
              <a:t> </a:t>
            </a:r>
            <a:r>
              <a:rPr lang="en-US" sz="2800" dirty="0" err="1"/>
              <a:t>chỉ</a:t>
            </a:r>
            <a:r>
              <a:rPr lang="en-US" sz="2800" dirty="0"/>
              <a:t> </a:t>
            </a:r>
            <a:r>
              <a:rPr lang="en-US" sz="2800" dirty="0" err="1"/>
              <a:t>khi</a:t>
            </a:r>
            <a:r>
              <a:rPr lang="en-US" sz="2800" dirty="0"/>
              <a:t> </a:t>
            </a:r>
            <a:r>
              <a:rPr lang="en-US" sz="2800" dirty="0" err="1"/>
              <a:t>khác</a:t>
            </a:r>
            <a:r>
              <a:rPr lang="en-US" sz="2800" dirty="0"/>
              <a:t> </a:t>
            </a:r>
            <a:r>
              <a:rPr lang="en-US" sz="2800" dirty="0" err="1"/>
              <a:t>nhau</a:t>
            </a:r>
            <a:r>
              <a:rPr lang="en-US" sz="2800" dirty="0"/>
              <a:t> ở </a:t>
            </a:r>
            <a:r>
              <a:rPr lang="en-US" sz="2800" dirty="0" err="1"/>
              <a:t>giá</a:t>
            </a:r>
            <a:r>
              <a:rPr lang="en-US" sz="2800" dirty="0"/>
              <a:t> </a:t>
            </a:r>
            <a:r>
              <a:rPr lang="en-US" sz="2800" dirty="0" err="1"/>
              <a:t>trị</a:t>
            </a:r>
            <a:r>
              <a:rPr lang="en-US" sz="2800" dirty="0"/>
              <a:t> </a:t>
            </a:r>
            <a:r>
              <a:rPr lang="en-US" sz="2800" dirty="0" err="1"/>
              <a:t>của</a:t>
            </a:r>
            <a:r>
              <a:rPr lang="en-US" sz="2800" dirty="0"/>
              <a:t> 1 </a:t>
            </a:r>
            <a:r>
              <a:rPr lang="en-US" sz="2800" dirty="0" err="1"/>
              <a:t>điều</a:t>
            </a:r>
            <a:r>
              <a:rPr lang="en-US" sz="2800" dirty="0"/>
              <a:t> </a:t>
            </a:r>
            <a:r>
              <a:rPr lang="en-US" sz="2800" dirty="0" err="1"/>
              <a:t>kiện</a:t>
            </a:r>
            <a:r>
              <a:rPr lang="en-US" sz="2800" dirty="0"/>
              <a:t> </a:t>
            </a:r>
            <a:r>
              <a:rPr lang="en-US" sz="2800" dirty="0" err="1"/>
              <a:t>duy</a:t>
            </a:r>
            <a:r>
              <a:rPr lang="en-US" sz="2800" dirty="0"/>
              <a:t> </a:t>
            </a:r>
            <a:r>
              <a:rPr lang="en-US" sz="2800" dirty="0" err="1"/>
              <a:t>nhất</a:t>
            </a:r>
            <a:endParaRPr lang="en-US" sz="2800" dirty="0"/>
          </a:p>
          <a:p>
            <a:pPr marL="0" indent="0">
              <a:buNone/>
            </a:pPr>
            <a:r>
              <a:rPr lang="en-US" sz="2800" dirty="0"/>
              <a:t>   - </a:t>
            </a:r>
            <a:r>
              <a:rPr lang="en-US" sz="2800" dirty="0" err="1"/>
              <a:t>Nếu</a:t>
            </a:r>
            <a:r>
              <a:rPr lang="en-US" sz="2800" dirty="0"/>
              <a:t> </a:t>
            </a:r>
            <a:r>
              <a:rPr lang="en-US" sz="2800" dirty="0" err="1"/>
              <a:t>các</a:t>
            </a:r>
            <a:r>
              <a:rPr lang="en-US" sz="2800" dirty="0"/>
              <a:t> </a:t>
            </a:r>
            <a:r>
              <a:rPr lang="en-US" sz="2800" dirty="0" err="1"/>
              <a:t>quy</a:t>
            </a:r>
            <a:r>
              <a:rPr lang="en-US" sz="2800" dirty="0"/>
              <a:t> </a:t>
            </a:r>
            <a:r>
              <a:rPr lang="en-US" sz="2800" dirty="0" err="1"/>
              <a:t>tắc</a:t>
            </a:r>
            <a:r>
              <a:rPr lang="en-US" sz="2800" dirty="0"/>
              <a:t> </a:t>
            </a:r>
            <a:r>
              <a:rPr lang="en-US" sz="2800" dirty="0" err="1"/>
              <a:t>chỉ</a:t>
            </a:r>
            <a:r>
              <a:rPr lang="en-US" sz="2800" dirty="0"/>
              <a:t> </a:t>
            </a:r>
            <a:r>
              <a:rPr lang="en-US" sz="2800" dirty="0" err="1"/>
              <a:t>khác</a:t>
            </a:r>
            <a:r>
              <a:rPr lang="en-US" sz="2800" dirty="0"/>
              <a:t> </a:t>
            </a:r>
            <a:r>
              <a:rPr lang="en-US" sz="2800" dirty="0" err="1"/>
              <a:t>nhau</a:t>
            </a:r>
            <a:r>
              <a:rPr lang="en-US" sz="2800" dirty="0"/>
              <a:t> ở </a:t>
            </a:r>
            <a:r>
              <a:rPr lang="en-US" sz="2800" dirty="0" err="1"/>
              <a:t>một</a:t>
            </a:r>
            <a:r>
              <a:rPr lang="en-US" sz="2800" dirty="0"/>
              <a:t> </a:t>
            </a:r>
            <a:r>
              <a:rPr lang="en-US" sz="2800" dirty="0" err="1"/>
              <a:t>điều</a:t>
            </a:r>
            <a:r>
              <a:rPr lang="en-US" sz="2800" dirty="0"/>
              <a:t> </a:t>
            </a:r>
            <a:r>
              <a:rPr lang="en-US" sz="2800" dirty="0" err="1"/>
              <a:t>kiện</a:t>
            </a:r>
            <a:r>
              <a:rPr lang="en-US" sz="2800" dirty="0"/>
              <a:t> </a:t>
            </a:r>
            <a:r>
              <a:rPr lang="en-US" sz="2800" dirty="0" err="1"/>
              <a:t>và</a:t>
            </a:r>
            <a:r>
              <a:rPr lang="en-US" sz="2800" dirty="0"/>
              <a:t> </a:t>
            </a:r>
            <a:r>
              <a:rPr lang="en-US" sz="2800" dirty="0" err="1"/>
              <a:t>những</a:t>
            </a:r>
            <a:r>
              <a:rPr lang="en-US" sz="2800" dirty="0"/>
              <a:t> </a:t>
            </a:r>
            <a:r>
              <a:rPr lang="en-US" sz="2800" dirty="0" err="1"/>
              <a:t>điều</a:t>
            </a:r>
            <a:r>
              <a:rPr lang="en-US" sz="2800" dirty="0"/>
              <a:t> </a:t>
            </a:r>
            <a:r>
              <a:rPr lang="en-US" sz="2800" dirty="0" err="1"/>
              <a:t>kiện</a:t>
            </a:r>
            <a:r>
              <a:rPr lang="en-US" sz="2800" dirty="0"/>
              <a:t> </a:t>
            </a:r>
            <a:r>
              <a:rPr lang="en-US" sz="2800" dirty="0" err="1"/>
              <a:t>khác</a:t>
            </a:r>
            <a:r>
              <a:rPr lang="en-US" sz="2800" dirty="0"/>
              <a:t> </a:t>
            </a:r>
            <a:r>
              <a:rPr lang="en-US" sz="2800" dirty="0" err="1"/>
              <a:t>nhau</a:t>
            </a:r>
            <a:r>
              <a:rPr lang="en-US" sz="2800" dirty="0"/>
              <a:t> </a:t>
            </a:r>
            <a:r>
              <a:rPr lang="en-US" sz="2800" dirty="0" err="1"/>
              <a:t>đó</a:t>
            </a:r>
            <a:r>
              <a:rPr lang="en-US" sz="2800" dirty="0"/>
              <a:t> </a:t>
            </a:r>
            <a:r>
              <a:rPr lang="en-US" sz="2800" dirty="0" err="1"/>
              <a:t>bao</a:t>
            </a:r>
            <a:r>
              <a:rPr lang="en-US" sz="2800" dirty="0"/>
              <a:t> </a:t>
            </a:r>
            <a:r>
              <a:rPr lang="en-US" sz="2800" dirty="0" err="1"/>
              <a:t>hàm</a:t>
            </a:r>
            <a:r>
              <a:rPr lang="en-US" sz="2800" dirty="0"/>
              <a:t> </a:t>
            </a:r>
            <a:r>
              <a:rPr lang="en-US" sz="2800" dirty="0" err="1"/>
              <a:t>tất</a:t>
            </a:r>
            <a:r>
              <a:rPr lang="en-US" sz="2800" dirty="0"/>
              <a:t> </a:t>
            </a:r>
            <a:r>
              <a:rPr lang="en-US" sz="2800" dirty="0" err="1"/>
              <a:t>cả</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a:t>
            </a:r>
            <a:r>
              <a:rPr lang="en-US" sz="2800" dirty="0" err="1"/>
              <a:t>điều</a:t>
            </a:r>
            <a:r>
              <a:rPr lang="en-US" sz="2800" dirty="0"/>
              <a:t> </a:t>
            </a:r>
            <a:r>
              <a:rPr lang="en-US" sz="2800" dirty="0" err="1"/>
              <a:t>kiện</a:t>
            </a:r>
            <a:r>
              <a:rPr lang="en-US" sz="2800" dirty="0"/>
              <a:t> </a:t>
            </a:r>
            <a:r>
              <a:rPr lang="en-US" sz="2800" dirty="0" err="1"/>
              <a:t>đó</a:t>
            </a:r>
            <a:r>
              <a:rPr lang="en-US" sz="2800" dirty="0"/>
              <a:t> </a:t>
            </a:r>
            <a:r>
              <a:rPr lang="en-US" sz="2800" dirty="0" err="1"/>
              <a:t>thì</a:t>
            </a:r>
            <a:r>
              <a:rPr lang="en-US" sz="2800" dirty="0"/>
              <a:t> ta </a:t>
            </a:r>
            <a:r>
              <a:rPr lang="en-US" sz="2800" dirty="0" err="1"/>
              <a:t>có</a:t>
            </a:r>
            <a:r>
              <a:rPr lang="en-US" sz="2800" dirty="0"/>
              <a:t> </a:t>
            </a:r>
            <a:r>
              <a:rPr lang="en-US" sz="2800" dirty="0" err="1"/>
              <a:t>thể</a:t>
            </a:r>
            <a:r>
              <a:rPr lang="en-US" sz="2800" dirty="0"/>
              <a:t> </a:t>
            </a:r>
            <a:r>
              <a:rPr lang="en-US" sz="2800" dirty="0" err="1"/>
              <a:t>gộp</a:t>
            </a:r>
            <a:r>
              <a:rPr lang="en-US" sz="2800" dirty="0"/>
              <a:t> </a:t>
            </a:r>
            <a:r>
              <a:rPr lang="en-US" sz="2800" dirty="0" err="1"/>
              <a:t>lại</a:t>
            </a:r>
            <a:r>
              <a:rPr lang="en-US" sz="2800" dirty="0"/>
              <a:t> </a:t>
            </a:r>
            <a:r>
              <a:rPr lang="en-US" sz="2800" dirty="0" err="1"/>
              <a:t>làm</a:t>
            </a:r>
            <a:r>
              <a:rPr lang="en-US" sz="2800" dirty="0"/>
              <a:t> </a:t>
            </a:r>
            <a:r>
              <a:rPr lang="en-US" sz="2800" dirty="0" err="1"/>
              <a:t>một</a:t>
            </a:r>
            <a:r>
              <a:rPr lang="en-US" sz="2800" dirty="0"/>
              <a:t> </a:t>
            </a:r>
            <a:r>
              <a:rPr lang="en-US" sz="2800" dirty="0" err="1"/>
              <a:t>quy</a:t>
            </a:r>
            <a:r>
              <a:rPr lang="en-US" sz="2800" dirty="0"/>
              <a:t> </a:t>
            </a:r>
            <a:r>
              <a:rPr lang="en-US" sz="2800" dirty="0" err="1"/>
              <a:t>tắc</a:t>
            </a:r>
            <a:endParaRPr lang="en-US" sz="2800" dirty="0"/>
          </a:p>
          <a:p>
            <a:pPr marL="0" indent="0">
              <a:buNone/>
            </a:pPr>
            <a:r>
              <a:rPr lang="en-US" sz="2800" dirty="0"/>
              <a:t>    </a:t>
            </a:r>
          </a:p>
          <a:p>
            <a:pPr marL="0" indent="0">
              <a:buNone/>
            </a:pPr>
            <a:r>
              <a:rPr lang="en-US" sz="2800" dirty="0"/>
              <a:t>    </a:t>
            </a:r>
          </a:p>
        </p:txBody>
      </p:sp>
    </p:spTree>
    <p:extLst>
      <p:ext uri="{BB962C8B-B14F-4D97-AF65-F5344CB8AC3E}">
        <p14:creationId xmlns:p14="http://schemas.microsoft.com/office/powerpoint/2010/main" val="3989757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9D92A65-A769-4AA7-ACC9-DCB9FAFCA682}"/>
              </a:ext>
            </a:extLst>
          </p:cNvPr>
          <p:cNvPicPr>
            <a:picLocks noChangeAspect="1"/>
          </p:cNvPicPr>
          <p:nvPr/>
        </p:nvPicPr>
        <p:blipFill>
          <a:blip r:embed="rId2"/>
          <a:stretch>
            <a:fillRect/>
          </a:stretch>
        </p:blipFill>
        <p:spPr>
          <a:xfrm>
            <a:off x="9056" y="0"/>
            <a:ext cx="12173891" cy="6858000"/>
          </a:xfrm>
          <a:prstGeom prst="rect">
            <a:avLst/>
          </a:prstGeom>
        </p:spPr>
      </p:pic>
      <p:pic>
        <p:nvPicPr>
          <p:cNvPr id="6" name="Picture 5">
            <a:extLst>
              <a:ext uri="{FF2B5EF4-FFF2-40B4-BE49-F238E27FC236}">
                <a16:creationId xmlns:a16="http://schemas.microsoft.com/office/drawing/2014/main" xmlns="" id="{8ABF1FF0-F254-47C9-A4B3-396BE21841F7}"/>
              </a:ext>
            </a:extLst>
          </p:cNvPr>
          <p:cNvPicPr>
            <a:picLocks noChangeAspect="1"/>
          </p:cNvPicPr>
          <p:nvPr/>
        </p:nvPicPr>
        <p:blipFill>
          <a:blip r:embed="rId3"/>
          <a:stretch>
            <a:fillRect/>
          </a:stretch>
        </p:blipFill>
        <p:spPr>
          <a:xfrm>
            <a:off x="0" y="-5099"/>
            <a:ext cx="12182944" cy="6863100"/>
          </a:xfrm>
          <a:prstGeom prst="rect">
            <a:avLst/>
          </a:prstGeom>
        </p:spPr>
      </p:pic>
      <p:sp>
        <p:nvSpPr>
          <p:cNvPr id="7" name="Rounded Rectangular Callout 11">
            <a:extLst>
              <a:ext uri="{FF2B5EF4-FFF2-40B4-BE49-F238E27FC236}">
                <a16:creationId xmlns:a16="http://schemas.microsoft.com/office/drawing/2014/main" xmlns="" id="{BEB1C5CC-7BB0-4485-A3AF-8AA136CFEBA3}"/>
              </a:ext>
            </a:extLst>
          </p:cNvPr>
          <p:cNvSpPr/>
          <p:nvPr/>
        </p:nvSpPr>
        <p:spPr>
          <a:xfrm>
            <a:off x="8817736" y="2669415"/>
            <a:ext cx="3374264" cy="2794715"/>
          </a:xfrm>
          <a:prstGeom prst="wedgeRoundRectCallout">
            <a:avLst>
              <a:gd name="adj1" fmla="val -88880"/>
              <a:gd name="adj2" fmla="val -34143"/>
              <a:gd name="adj3" fmla="val 16667"/>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Các</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r>
              <a:rPr lang="en-US" dirty="0">
                <a:solidFill>
                  <a:schemeClr val="tx1"/>
                </a:solidFill>
              </a:rPr>
              <a:t> 2,4,6,7,10,12 </a:t>
            </a:r>
            <a:r>
              <a:rPr lang="en-US" dirty="0" err="1">
                <a:solidFill>
                  <a:schemeClr val="tx1"/>
                </a:solidFill>
              </a:rPr>
              <a:t>có</a:t>
            </a:r>
            <a:r>
              <a:rPr lang="en-US" dirty="0">
                <a:solidFill>
                  <a:schemeClr val="tx1"/>
                </a:solidFill>
              </a:rPr>
              <a:t> </a:t>
            </a:r>
            <a:r>
              <a:rPr lang="en-US" dirty="0" err="1">
                <a:solidFill>
                  <a:schemeClr val="tx1"/>
                </a:solidFill>
              </a:rPr>
              <a:t>chung</a:t>
            </a:r>
            <a:r>
              <a:rPr lang="en-US" dirty="0">
                <a:solidFill>
                  <a:schemeClr val="tx1"/>
                </a:solidFill>
              </a:rPr>
              <a:t> </a:t>
            </a:r>
            <a:r>
              <a:rPr lang="en-US" dirty="0" err="1">
                <a:solidFill>
                  <a:schemeClr val="tx1"/>
                </a:solidFill>
              </a:rPr>
              <a:t>hành</a:t>
            </a:r>
            <a:r>
              <a:rPr lang="en-US" dirty="0">
                <a:solidFill>
                  <a:schemeClr val="tx1"/>
                </a:solidFill>
              </a:rPr>
              <a:t> </a:t>
            </a:r>
            <a:r>
              <a:rPr lang="en-US" dirty="0" err="1">
                <a:solidFill>
                  <a:schemeClr val="tx1"/>
                </a:solidFill>
              </a:rPr>
              <a:t>động</a:t>
            </a:r>
            <a:endParaRPr lang="vi-VN" dirty="0">
              <a:solidFill>
                <a:schemeClr val="tx1"/>
              </a:solidFill>
            </a:endParaRPr>
          </a:p>
        </p:txBody>
      </p:sp>
      <p:pic>
        <p:nvPicPr>
          <p:cNvPr id="8" name="Picture 7">
            <a:extLst>
              <a:ext uri="{FF2B5EF4-FFF2-40B4-BE49-F238E27FC236}">
                <a16:creationId xmlns:a16="http://schemas.microsoft.com/office/drawing/2014/main" xmlns="" id="{F22A81A2-9120-49EE-9876-0782CCF7906B}"/>
              </a:ext>
            </a:extLst>
          </p:cNvPr>
          <p:cNvPicPr>
            <a:picLocks noChangeAspect="1"/>
          </p:cNvPicPr>
          <p:nvPr/>
        </p:nvPicPr>
        <p:blipFill>
          <a:blip r:embed="rId4"/>
          <a:stretch>
            <a:fillRect/>
          </a:stretch>
        </p:blipFill>
        <p:spPr>
          <a:xfrm>
            <a:off x="100208" y="-5099"/>
            <a:ext cx="12208037" cy="6863100"/>
          </a:xfrm>
          <a:prstGeom prst="rect">
            <a:avLst/>
          </a:prstGeom>
        </p:spPr>
      </p:pic>
      <p:sp>
        <p:nvSpPr>
          <p:cNvPr id="9" name="Rounded Rectangular Callout 16">
            <a:extLst>
              <a:ext uri="{FF2B5EF4-FFF2-40B4-BE49-F238E27FC236}">
                <a16:creationId xmlns:a16="http://schemas.microsoft.com/office/drawing/2014/main" xmlns="" id="{BF050FF4-9891-4636-9ED9-D11504929ED5}"/>
              </a:ext>
            </a:extLst>
          </p:cNvPr>
          <p:cNvSpPr/>
          <p:nvPr/>
        </p:nvSpPr>
        <p:spPr>
          <a:xfrm>
            <a:off x="7639714" y="3426451"/>
            <a:ext cx="4452079" cy="1924652"/>
          </a:xfrm>
          <a:prstGeom prst="wedgeRoundRectCallout">
            <a:avLst>
              <a:gd name="adj1" fmla="val -90530"/>
              <a:gd name="adj2" fmla="val -59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Các</a:t>
            </a:r>
            <a:r>
              <a:rPr lang="en-US" dirty="0">
                <a:solidFill>
                  <a:schemeClr val="bg1"/>
                </a:solidFill>
              </a:rPr>
              <a:t> </a:t>
            </a:r>
            <a:r>
              <a:rPr lang="en-US" dirty="0" err="1">
                <a:solidFill>
                  <a:schemeClr val="bg1"/>
                </a:solidFill>
              </a:rPr>
              <a:t>cột</a:t>
            </a:r>
            <a:r>
              <a:rPr lang="en-US" dirty="0">
                <a:solidFill>
                  <a:schemeClr val="bg1"/>
                </a:solidFill>
              </a:rPr>
              <a:t> 2,6,10 </a:t>
            </a:r>
            <a:r>
              <a:rPr lang="en-US" dirty="0" err="1">
                <a:solidFill>
                  <a:schemeClr val="bg1"/>
                </a:solidFill>
              </a:rPr>
              <a:t>có</a:t>
            </a:r>
            <a:r>
              <a:rPr lang="en-US" dirty="0">
                <a:solidFill>
                  <a:schemeClr val="bg1"/>
                </a:solidFill>
              </a:rPr>
              <a:t>:</a:t>
            </a:r>
          </a:p>
          <a:p>
            <a:pPr marL="285744" indent="-285744" algn="ctr">
              <a:buFontTx/>
              <a:buChar char="-"/>
            </a:pPr>
            <a:r>
              <a:rPr lang="en-US" dirty="0">
                <a:solidFill>
                  <a:schemeClr val="bg1"/>
                </a:solidFill>
              </a:rPr>
              <a:t>2 </a:t>
            </a:r>
            <a:r>
              <a:rPr lang="en-US" dirty="0" err="1">
                <a:solidFill>
                  <a:schemeClr val="bg1"/>
                </a:solidFill>
              </a:rPr>
              <a:t>trên</a:t>
            </a:r>
            <a:r>
              <a:rPr lang="en-US" dirty="0">
                <a:solidFill>
                  <a:schemeClr val="bg1"/>
                </a:solidFill>
              </a:rPr>
              <a:t> 3 </a:t>
            </a:r>
            <a:r>
              <a:rPr lang="en-US" dirty="0" err="1">
                <a:solidFill>
                  <a:schemeClr val="bg1"/>
                </a:solidFill>
              </a:rPr>
              <a:t>điều</a:t>
            </a:r>
            <a:r>
              <a:rPr lang="en-US" dirty="0">
                <a:solidFill>
                  <a:schemeClr val="bg1"/>
                </a:solidFill>
              </a:rPr>
              <a:t> </a:t>
            </a:r>
            <a:r>
              <a:rPr lang="en-US" dirty="0" err="1">
                <a:solidFill>
                  <a:schemeClr val="bg1"/>
                </a:solidFill>
              </a:rPr>
              <a:t>kiện</a:t>
            </a:r>
            <a:r>
              <a:rPr lang="en-US" dirty="0">
                <a:solidFill>
                  <a:schemeClr val="bg1"/>
                </a:solidFill>
              </a:rPr>
              <a:t> </a:t>
            </a:r>
            <a:r>
              <a:rPr lang="en-US" dirty="0" err="1">
                <a:solidFill>
                  <a:schemeClr val="bg1"/>
                </a:solidFill>
              </a:rPr>
              <a:t>trùng</a:t>
            </a:r>
            <a:r>
              <a:rPr lang="en-US" dirty="0">
                <a:solidFill>
                  <a:schemeClr val="bg1"/>
                </a:solidFill>
              </a:rPr>
              <a:t> </a:t>
            </a:r>
            <a:r>
              <a:rPr lang="en-US" dirty="0" err="1">
                <a:solidFill>
                  <a:schemeClr val="bg1"/>
                </a:solidFill>
              </a:rPr>
              <a:t>nhau</a:t>
            </a:r>
            <a:endParaRPr lang="en-US" dirty="0">
              <a:solidFill>
                <a:schemeClr val="bg1"/>
              </a:solidFill>
            </a:endParaRPr>
          </a:p>
          <a:p>
            <a:pPr marL="285744" indent="-285744" algn="ctr">
              <a:buFontTx/>
              <a:buChar char="-"/>
            </a:pPr>
            <a:r>
              <a:rPr lang="en-US" dirty="0" err="1">
                <a:solidFill>
                  <a:schemeClr val="bg1"/>
                </a:solidFill>
              </a:rPr>
              <a:t>Cả</a:t>
            </a:r>
            <a:r>
              <a:rPr lang="en-US" dirty="0">
                <a:solidFill>
                  <a:schemeClr val="bg1"/>
                </a:solidFill>
              </a:rPr>
              <a:t> 3 </a:t>
            </a:r>
            <a:r>
              <a:rPr lang="en-US" dirty="0" err="1">
                <a:solidFill>
                  <a:schemeClr val="bg1"/>
                </a:solidFill>
              </a:rPr>
              <a:t>giá</a:t>
            </a:r>
            <a:r>
              <a:rPr lang="en-US" dirty="0">
                <a:solidFill>
                  <a:schemeClr val="bg1"/>
                </a:solidFill>
              </a:rPr>
              <a:t> </a:t>
            </a:r>
            <a:r>
              <a:rPr lang="en-US" dirty="0" err="1">
                <a:solidFill>
                  <a:schemeClr val="bg1"/>
                </a:solidFill>
              </a:rPr>
              <a:t>trị</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kiện</a:t>
            </a:r>
            <a:r>
              <a:rPr lang="en-US" dirty="0">
                <a:solidFill>
                  <a:schemeClr val="bg1"/>
                </a:solidFill>
              </a:rPr>
              <a:t> </a:t>
            </a:r>
            <a:r>
              <a:rPr lang="en-US" dirty="0" err="1">
                <a:solidFill>
                  <a:schemeClr val="bg1"/>
                </a:solidFill>
              </a:rPr>
              <a:t>độ</a:t>
            </a:r>
            <a:r>
              <a:rPr lang="en-US" dirty="0">
                <a:solidFill>
                  <a:schemeClr val="bg1"/>
                </a:solidFill>
              </a:rPr>
              <a:t> </a:t>
            </a:r>
            <a:r>
              <a:rPr lang="en-US" dirty="0" err="1">
                <a:solidFill>
                  <a:schemeClr val="bg1"/>
                </a:solidFill>
              </a:rPr>
              <a:t>tuổi</a:t>
            </a:r>
            <a:r>
              <a:rPr lang="en-US" dirty="0">
                <a:solidFill>
                  <a:schemeClr val="bg1"/>
                </a:solidFill>
              </a:rPr>
              <a:t> </a:t>
            </a:r>
            <a:r>
              <a:rPr lang="en-US" dirty="0" err="1">
                <a:solidFill>
                  <a:schemeClr val="bg1"/>
                </a:solidFill>
              </a:rPr>
              <a:t>đều</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bao</a:t>
            </a:r>
            <a:r>
              <a:rPr lang="en-US" dirty="0">
                <a:solidFill>
                  <a:schemeClr val="bg1"/>
                </a:solidFill>
              </a:rPr>
              <a:t> </a:t>
            </a:r>
            <a:r>
              <a:rPr lang="en-US" dirty="0" err="1">
                <a:solidFill>
                  <a:schemeClr val="bg1"/>
                </a:solidFill>
              </a:rPr>
              <a:t>phủ</a:t>
            </a:r>
            <a:endParaRPr lang="en-US" dirty="0">
              <a:solidFill>
                <a:schemeClr val="bg1"/>
              </a:solidFill>
            </a:endParaRPr>
          </a:p>
          <a:p>
            <a:pPr algn="ctr"/>
            <a:r>
              <a:rPr lang="en-US" dirty="0" err="1">
                <a:solidFill>
                  <a:schemeClr val="bg1"/>
                </a:solidFill>
              </a:rPr>
              <a:t>Nên</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gộp</a:t>
            </a:r>
            <a:r>
              <a:rPr lang="en-US" dirty="0">
                <a:solidFill>
                  <a:schemeClr val="bg1"/>
                </a:solidFill>
              </a:rPr>
              <a:t> </a:t>
            </a:r>
            <a:r>
              <a:rPr lang="en-US" dirty="0" err="1">
                <a:solidFill>
                  <a:schemeClr val="bg1"/>
                </a:solidFill>
              </a:rPr>
              <a:t>lại</a:t>
            </a:r>
            <a:r>
              <a:rPr lang="en-US" dirty="0">
                <a:solidFill>
                  <a:schemeClr val="bg1"/>
                </a:solidFill>
              </a:rPr>
              <a:t> </a:t>
            </a:r>
            <a:r>
              <a:rPr lang="en-US" dirty="0" err="1">
                <a:solidFill>
                  <a:schemeClr val="bg1"/>
                </a:solidFill>
              </a:rPr>
              <a:t>thành</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quy</a:t>
            </a:r>
            <a:r>
              <a:rPr lang="en-US" dirty="0">
                <a:solidFill>
                  <a:schemeClr val="bg1"/>
                </a:solidFill>
              </a:rPr>
              <a:t> </a:t>
            </a:r>
            <a:r>
              <a:rPr lang="en-US" dirty="0" err="1">
                <a:solidFill>
                  <a:schemeClr val="bg1"/>
                </a:solidFill>
              </a:rPr>
              <a:t>tắc</a:t>
            </a:r>
            <a:endParaRPr lang="vi-VN" dirty="0">
              <a:solidFill>
                <a:schemeClr val="bg1"/>
              </a:solidFill>
            </a:endParaRPr>
          </a:p>
        </p:txBody>
      </p:sp>
    </p:spTree>
    <p:extLst>
      <p:ext uri="{BB962C8B-B14F-4D97-AF65-F5344CB8AC3E}">
        <p14:creationId xmlns:p14="http://schemas.microsoft.com/office/powerpoint/2010/main" val="171655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015" y="512725"/>
            <a:ext cx="10058400" cy="1609344"/>
          </a:xfrm>
        </p:spPr>
        <p:txBody>
          <a:bodyPr/>
          <a:lstStyle/>
          <a:p>
            <a:r>
              <a:rPr lang="en-US" dirty="0" err="1"/>
              <a:t>Kết</a:t>
            </a:r>
            <a:r>
              <a:rPr lang="en-US" dirty="0"/>
              <a:t> </a:t>
            </a:r>
            <a:r>
              <a:rPr lang="en-US" dirty="0" err="1"/>
              <a:t>quả</a:t>
            </a:r>
            <a:r>
              <a:rPr lang="en-US" dirty="0"/>
              <a:t>:</a:t>
            </a:r>
            <a:endParaRPr lang="vi-VN" dirty="0"/>
          </a:p>
        </p:txBody>
      </p:sp>
      <p:graphicFrame>
        <p:nvGraphicFramePr>
          <p:cNvPr id="4" name="Content Placeholder 4"/>
          <p:cNvGraphicFramePr>
            <a:graphicFrameLocks/>
          </p:cNvGraphicFramePr>
          <p:nvPr>
            <p:extLst>
              <p:ext uri="{D42A27DB-BD31-4B8C-83A1-F6EECF244321}">
                <p14:modId xmlns:p14="http://schemas.microsoft.com/office/powerpoint/2010/main" val="1341238817"/>
              </p:ext>
            </p:extLst>
          </p:nvPr>
        </p:nvGraphicFramePr>
        <p:xfrm>
          <a:off x="3271239" y="1048422"/>
          <a:ext cx="8122796" cy="1861632"/>
        </p:xfrm>
        <a:graphic>
          <a:graphicData uri="http://schemas.openxmlformats.org/drawingml/2006/table">
            <a:tbl>
              <a:tblPr firstRow="1" bandRow="1">
                <a:tableStyleId>{5C22544A-7EE6-4342-B048-85BDC9FD1C3A}</a:tableStyleId>
              </a:tblPr>
              <a:tblGrid>
                <a:gridCol w="738436">
                  <a:extLst>
                    <a:ext uri="{9D8B030D-6E8A-4147-A177-3AD203B41FA5}">
                      <a16:colId xmlns:a16="http://schemas.microsoft.com/office/drawing/2014/main" xmlns="" val="20000"/>
                    </a:ext>
                  </a:extLst>
                </a:gridCol>
                <a:gridCol w="738436">
                  <a:extLst>
                    <a:ext uri="{9D8B030D-6E8A-4147-A177-3AD203B41FA5}">
                      <a16:colId xmlns:a16="http://schemas.microsoft.com/office/drawing/2014/main" xmlns="" val="20001"/>
                    </a:ext>
                  </a:extLst>
                </a:gridCol>
                <a:gridCol w="738436">
                  <a:extLst>
                    <a:ext uri="{9D8B030D-6E8A-4147-A177-3AD203B41FA5}">
                      <a16:colId xmlns:a16="http://schemas.microsoft.com/office/drawing/2014/main" xmlns="" val="20002"/>
                    </a:ext>
                  </a:extLst>
                </a:gridCol>
                <a:gridCol w="738436">
                  <a:extLst>
                    <a:ext uri="{9D8B030D-6E8A-4147-A177-3AD203B41FA5}">
                      <a16:colId xmlns:a16="http://schemas.microsoft.com/office/drawing/2014/main" xmlns="" val="20003"/>
                    </a:ext>
                  </a:extLst>
                </a:gridCol>
                <a:gridCol w="738436">
                  <a:extLst>
                    <a:ext uri="{9D8B030D-6E8A-4147-A177-3AD203B41FA5}">
                      <a16:colId xmlns:a16="http://schemas.microsoft.com/office/drawing/2014/main" xmlns="" val="20004"/>
                    </a:ext>
                  </a:extLst>
                </a:gridCol>
                <a:gridCol w="738436">
                  <a:extLst>
                    <a:ext uri="{9D8B030D-6E8A-4147-A177-3AD203B41FA5}">
                      <a16:colId xmlns:a16="http://schemas.microsoft.com/office/drawing/2014/main" xmlns="" val="20005"/>
                    </a:ext>
                  </a:extLst>
                </a:gridCol>
                <a:gridCol w="738436">
                  <a:extLst>
                    <a:ext uri="{9D8B030D-6E8A-4147-A177-3AD203B41FA5}">
                      <a16:colId xmlns:a16="http://schemas.microsoft.com/office/drawing/2014/main" xmlns="" val="20006"/>
                    </a:ext>
                  </a:extLst>
                </a:gridCol>
                <a:gridCol w="738436">
                  <a:extLst>
                    <a:ext uri="{9D8B030D-6E8A-4147-A177-3AD203B41FA5}">
                      <a16:colId xmlns:a16="http://schemas.microsoft.com/office/drawing/2014/main" xmlns="" val="20007"/>
                    </a:ext>
                  </a:extLst>
                </a:gridCol>
                <a:gridCol w="738436">
                  <a:extLst>
                    <a:ext uri="{9D8B030D-6E8A-4147-A177-3AD203B41FA5}">
                      <a16:colId xmlns:a16="http://schemas.microsoft.com/office/drawing/2014/main" xmlns="" val="20008"/>
                    </a:ext>
                  </a:extLst>
                </a:gridCol>
                <a:gridCol w="738436">
                  <a:extLst>
                    <a:ext uri="{9D8B030D-6E8A-4147-A177-3AD203B41FA5}">
                      <a16:colId xmlns:a16="http://schemas.microsoft.com/office/drawing/2014/main" xmlns="" val="20009"/>
                    </a:ext>
                  </a:extLst>
                </a:gridCol>
                <a:gridCol w="738436">
                  <a:extLst>
                    <a:ext uri="{9D8B030D-6E8A-4147-A177-3AD203B41FA5}">
                      <a16:colId xmlns:a16="http://schemas.microsoft.com/office/drawing/2014/main" xmlns="" val="20010"/>
                    </a:ext>
                  </a:extLst>
                </a:gridCol>
              </a:tblGrid>
              <a:tr h="416231">
                <a:tc>
                  <a:txBody>
                    <a:bodyPr/>
                    <a:lstStyle/>
                    <a:p>
                      <a:pPr algn="ctr"/>
                      <a:endParaRPr lang="vi-VN" sz="1300" dirty="0">
                        <a:solidFill>
                          <a:schemeClr val="bg1"/>
                        </a:solidFill>
                      </a:endParaRPr>
                    </a:p>
                  </a:txBody>
                  <a:tcPr/>
                </a:tc>
                <a:tc>
                  <a:txBody>
                    <a:bodyPr/>
                    <a:lstStyle/>
                    <a:p>
                      <a:pPr algn="ctr"/>
                      <a:r>
                        <a:rPr lang="en-US" sz="1300" dirty="0">
                          <a:solidFill>
                            <a:schemeClr val="bg1"/>
                          </a:solidFill>
                        </a:rPr>
                        <a:t>1</a:t>
                      </a:r>
                      <a:endParaRPr lang="vi-VN" sz="1300" dirty="0">
                        <a:solidFill>
                          <a:schemeClr val="bg1"/>
                        </a:solidFill>
                      </a:endParaRPr>
                    </a:p>
                  </a:txBody>
                  <a:tcPr/>
                </a:tc>
                <a:tc>
                  <a:txBody>
                    <a:bodyPr/>
                    <a:lstStyle/>
                    <a:p>
                      <a:pPr algn="ctr"/>
                      <a:r>
                        <a:rPr lang="en-US" sz="1300" dirty="0">
                          <a:solidFill>
                            <a:schemeClr val="bg1"/>
                          </a:solidFill>
                        </a:rPr>
                        <a:t>2</a:t>
                      </a:r>
                      <a:endParaRPr lang="vi-VN" sz="1300" dirty="0">
                        <a:solidFill>
                          <a:schemeClr val="bg1"/>
                        </a:solidFill>
                      </a:endParaRPr>
                    </a:p>
                  </a:txBody>
                  <a:tcPr>
                    <a:solidFill>
                      <a:srgbClr val="FFFF00"/>
                    </a:solidFill>
                  </a:tcPr>
                </a:tc>
                <a:tc>
                  <a:txBody>
                    <a:bodyPr/>
                    <a:lstStyle/>
                    <a:p>
                      <a:pPr algn="ctr"/>
                      <a:r>
                        <a:rPr lang="en-US" sz="1300" dirty="0">
                          <a:solidFill>
                            <a:schemeClr val="bg1"/>
                          </a:solidFill>
                        </a:rPr>
                        <a:t>3</a:t>
                      </a:r>
                      <a:endParaRPr lang="vi-VN" sz="1300" dirty="0">
                        <a:solidFill>
                          <a:schemeClr val="bg1"/>
                        </a:solidFill>
                      </a:endParaRPr>
                    </a:p>
                  </a:txBody>
                  <a:tcPr/>
                </a:tc>
                <a:tc>
                  <a:txBody>
                    <a:bodyPr/>
                    <a:lstStyle/>
                    <a:p>
                      <a:pPr algn="ctr"/>
                      <a:r>
                        <a:rPr lang="en-US" sz="1300" dirty="0">
                          <a:solidFill>
                            <a:schemeClr val="bg1"/>
                          </a:solidFill>
                        </a:rPr>
                        <a:t>4</a:t>
                      </a:r>
                      <a:endParaRPr lang="vi-VN" sz="1300" dirty="0">
                        <a:solidFill>
                          <a:schemeClr val="bg1"/>
                        </a:solidFill>
                      </a:endParaRPr>
                    </a:p>
                  </a:txBody>
                  <a:tcPr/>
                </a:tc>
                <a:tc>
                  <a:txBody>
                    <a:bodyPr/>
                    <a:lstStyle/>
                    <a:p>
                      <a:pPr algn="ctr"/>
                      <a:r>
                        <a:rPr lang="en-US" sz="1300" dirty="0">
                          <a:solidFill>
                            <a:schemeClr val="bg1"/>
                          </a:solidFill>
                        </a:rPr>
                        <a:t>5</a:t>
                      </a:r>
                      <a:endParaRPr lang="vi-VN" sz="1300" dirty="0">
                        <a:solidFill>
                          <a:schemeClr val="bg1"/>
                        </a:solidFill>
                      </a:endParaRPr>
                    </a:p>
                  </a:txBody>
                  <a:tcPr/>
                </a:tc>
                <a:tc>
                  <a:txBody>
                    <a:bodyPr/>
                    <a:lstStyle/>
                    <a:p>
                      <a:pPr algn="ctr"/>
                      <a:r>
                        <a:rPr lang="en-US" sz="1300" dirty="0">
                          <a:solidFill>
                            <a:schemeClr val="bg1"/>
                          </a:solidFill>
                        </a:rPr>
                        <a:t>7</a:t>
                      </a:r>
                      <a:endParaRPr lang="vi-VN" sz="1300" dirty="0">
                        <a:solidFill>
                          <a:schemeClr val="bg1"/>
                        </a:solidFill>
                      </a:endParaRPr>
                    </a:p>
                  </a:txBody>
                  <a:tcPr/>
                </a:tc>
                <a:tc>
                  <a:txBody>
                    <a:bodyPr/>
                    <a:lstStyle/>
                    <a:p>
                      <a:pPr algn="ctr"/>
                      <a:r>
                        <a:rPr lang="en-US" sz="1300" dirty="0">
                          <a:solidFill>
                            <a:schemeClr val="bg1"/>
                          </a:solidFill>
                        </a:rPr>
                        <a:t>8</a:t>
                      </a:r>
                      <a:endParaRPr lang="vi-VN" sz="1300" dirty="0">
                        <a:solidFill>
                          <a:schemeClr val="bg1"/>
                        </a:solidFill>
                      </a:endParaRPr>
                    </a:p>
                  </a:txBody>
                  <a:tcPr/>
                </a:tc>
                <a:tc>
                  <a:txBody>
                    <a:bodyPr/>
                    <a:lstStyle/>
                    <a:p>
                      <a:pPr algn="ctr"/>
                      <a:r>
                        <a:rPr lang="en-US" sz="1300" dirty="0">
                          <a:solidFill>
                            <a:schemeClr val="bg1"/>
                          </a:solidFill>
                        </a:rPr>
                        <a:t>9</a:t>
                      </a:r>
                      <a:endParaRPr lang="vi-VN" sz="1300" dirty="0">
                        <a:solidFill>
                          <a:schemeClr val="bg1"/>
                        </a:solidFill>
                      </a:endParaRPr>
                    </a:p>
                  </a:txBody>
                  <a:tcPr/>
                </a:tc>
                <a:tc>
                  <a:txBody>
                    <a:bodyPr/>
                    <a:lstStyle/>
                    <a:p>
                      <a:pPr algn="ctr"/>
                      <a:r>
                        <a:rPr lang="en-US" sz="1300" dirty="0">
                          <a:solidFill>
                            <a:schemeClr val="bg1"/>
                          </a:solidFill>
                        </a:rPr>
                        <a:t>11</a:t>
                      </a:r>
                      <a:endParaRPr lang="vi-VN" sz="1300" dirty="0">
                        <a:solidFill>
                          <a:schemeClr val="bg1"/>
                        </a:solidFill>
                      </a:endParaRPr>
                    </a:p>
                  </a:txBody>
                  <a:tcPr/>
                </a:tc>
                <a:tc>
                  <a:txBody>
                    <a:bodyPr/>
                    <a:lstStyle/>
                    <a:p>
                      <a:pPr algn="ctr"/>
                      <a:r>
                        <a:rPr lang="en-US" sz="1300" dirty="0">
                          <a:solidFill>
                            <a:schemeClr val="bg1"/>
                          </a:solidFill>
                        </a:rPr>
                        <a:t>12</a:t>
                      </a:r>
                      <a:endParaRPr lang="vi-VN" sz="1300" dirty="0">
                        <a:solidFill>
                          <a:schemeClr val="bg1"/>
                        </a:solidFill>
                      </a:endParaRPr>
                    </a:p>
                  </a:txBody>
                  <a:tcPr/>
                </a:tc>
                <a:extLst>
                  <a:ext uri="{0D108BD9-81ED-4DB2-BD59-A6C34878D82A}">
                    <a16:rowId xmlns:a16="http://schemas.microsoft.com/office/drawing/2014/main" xmlns="" val="10000"/>
                  </a:ext>
                </a:extLst>
              </a:tr>
              <a:tr h="416231">
                <a:tc>
                  <a:txBody>
                    <a:bodyPr/>
                    <a:lstStyle/>
                    <a:p>
                      <a:pPr algn="ctr"/>
                      <a:r>
                        <a:rPr lang="en-US" sz="1300" dirty="0">
                          <a:solidFill>
                            <a:schemeClr val="tx1"/>
                          </a:solidFill>
                        </a:rPr>
                        <a:t>SEX</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M</a:t>
                      </a:r>
                      <a:endParaRPr lang="vi-VN" sz="1300" dirty="0">
                        <a:solidFill>
                          <a:schemeClr val="tx1"/>
                        </a:solidFill>
                      </a:endParaRPr>
                    </a:p>
                  </a:txBody>
                  <a:tcPr/>
                </a:tc>
                <a:tc>
                  <a:txBody>
                    <a:bodyPr/>
                    <a:lstStyle/>
                    <a:p>
                      <a:pPr algn="ctr"/>
                      <a:r>
                        <a:rPr lang="en-US" sz="1300" dirty="0">
                          <a:solidFill>
                            <a:schemeClr val="tx1"/>
                          </a:solidFill>
                        </a:rPr>
                        <a:t>F</a:t>
                      </a:r>
                      <a:endParaRPr lang="vi-VN" sz="1300" dirty="0">
                        <a:solidFill>
                          <a:schemeClr val="tx1"/>
                        </a:solidFill>
                      </a:endParaRPr>
                    </a:p>
                  </a:txBody>
                  <a:tcPr/>
                </a:tc>
                <a:extLst>
                  <a:ext uri="{0D108BD9-81ED-4DB2-BD59-A6C34878D82A}">
                    <a16:rowId xmlns:a16="http://schemas.microsoft.com/office/drawing/2014/main" xmlns="" val="10001"/>
                  </a:ext>
                </a:extLst>
              </a:tr>
              <a:tr h="416231">
                <a:tc>
                  <a:txBody>
                    <a:bodyPr/>
                    <a:lstStyle/>
                    <a:p>
                      <a:pPr algn="ctr"/>
                      <a:r>
                        <a:rPr lang="en-US" sz="1300" dirty="0">
                          <a:solidFill>
                            <a:schemeClr val="tx1"/>
                          </a:solidFill>
                        </a:rPr>
                        <a:t>City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Y</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tc>
                  <a:txBody>
                    <a:bodyPr/>
                    <a:lstStyle/>
                    <a:p>
                      <a:pPr algn="ctr"/>
                      <a:r>
                        <a:rPr lang="en-US" sz="1300" dirty="0">
                          <a:solidFill>
                            <a:schemeClr val="tx1"/>
                          </a:solidFill>
                        </a:rPr>
                        <a:t>N</a:t>
                      </a:r>
                      <a:endParaRPr lang="vi-VN" sz="1300" dirty="0">
                        <a:solidFill>
                          <a:schemeClr val="tx1"/>
                        </a:solidFill>
                      </a:endParaRPr>
                    </a:p>
                  </a:txBody>
                  <a:tcPr/>
                </a:tc>
                <a:extLst>
                  <a:ext uri="{0D108BD9-81ED-4DB2-BD59-A6C34878D82A}">
                    <a16:rowId xmlns:a16="http://schemas.microsoft.com/office/drawing/2014/main" xmlns="" val="10002"/>
                  </a:ext>
                </a:extLst>
              </a:tr>
              <a:tr h="612939">
                <a:tc>
                  <a:txBody>
                    <a:bodyPr/>
                    <a:lstStyle/>
                    <a:p>
                      <a:pPr algn="ctr"/>
                      <a:r>
                        <a:rPr lang="en-US" sz="1300" dirty="0">
                          <a:solidFill>
                            <a:schemeClr val="tx1"/>
                          </a:solidFill>
                        </a:rPr>
                        <a:t>Age</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a:t>
                      </a:r>
                      <a:endParaRPr lang="vi-VN" sz="1300" dirty="0">
                        <a:solidFill>
                          <a:schemeClr val="tx1"/>
                        </a:solidFill>
                      </a:endParaRPr>
                    </a:p>
                  </a:txBody>
                  <a:tcPr>
                    <a:solidFill>
                      <a:srgbClr val="FFFF00"/>
                    </a:solidFill>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A</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B</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tc>
                  <a:txBody>
                    <a:bodyPr/>
                    <a:lstStyle/>
                    <a:p>
                      <a:pPr algn="ctr"/>
                      <a:r>
                        <a:rPr lang="en-US" sz="1300" dirty="0">
                          <a:solidFill>
                            <a:schemeClr val="tx1"/>
                          </a:solidFill>
                        </a:rPr>
                        <a:t>C</a:t>
                      </a:r>
                      <a:endParaRPr lang="vi-VN" sz="1300" dirty="0">
                        <a:solidFill>
                          <a:schemeClr val="tx1"/>
                        </a:solidFill>
                      </a:endParaRPr>
                    </a:p>
                  </a:txBody>
                  <a:tcP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08685506"/>
              </p:ext>
            </p:extLst>
          </p:nvPr>
        </p:nvGraphicFramePr>
        <p:xfrm>
          <a:off x="3271234" y="618519"/>
          <a:ext cx="8106303" cy="457200"/>
        </p:xfrm>
        <a:graphic>
          <a:graphicData uri="http://schemas.openxmlformats.org/drawingml/2006/table">
            <a:tbl>
              <a:tblPr>
                <a:tableStyleId>{073A0DAA-6AF3-43AB-8588-CEC1D06C72B9}</a:tableStyleId>
              </a:tblPr>
              <a:tblGrid>
                <a:gridCol w="8106303">
                  <a:extLst>
                    <a:ext uri="{9D8B030D-6E8A-4147-A177-3AD203B41FA5}">
                      <a16:colId xmlns:a16="http://schemas.microsoft.com/office/drawing/2014/main" xmlns="" val="20000"/>
                    </a:ext>
                  </a:extLst>
                </a:gridCol>
              </a:tblGrid>
              <a:tr h="457200">
                <a:tc>
                  <a:txBody>
                    <a:bodyPr/>
                    <a:lstStyle/>
                    <a:p>
                      <a:pPr algn="ctr"/>
                      <a:r>
                        <a:rPr lang="en-US" sz="2400" b="1" dirty="0">
                          <a:solidFill>
                            <a:schemeClr val="tx1"/>
                          </a:solidFill>
                        </a:rPr>
                        <a:t>RULES</a:t>
                      </a:r>
                      <a:endParaRPr lang="vi-VN" sz="2400" b="1" dirty="0">
                        <a:solidFill>
                          <a:schemeClr val="tx1"/>
                        </a:solidFill>
                      </a:endParaRPr>
                    </a:p>
                  </a:txBody>
                  <a:tcPr/>
                </a:tc>
                <a:extLst>
                  <a:ext uri="{0D108BD9-81ED-4DB2-BD59-A6C34878D82A}">
                    <a16:rowId xmlns:a16="http://schemas.microsoft.com/office/drawing/2014/main" xmlns="" val="10000"/>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85970858"/>
              </p:ext>
            </p:extLst>
          </p:nvPr>
        </p:nvGraphicFramePr>
        <p:xfrm>
          <a:off x="3258355" y="3445748"/>
          <a:ext cx="8146853" cy="2624380"/>
        </p:xfrm>
        <a:graphic>
          <a:graphicData uri="http://schemas.openxmlformats.org/drawingml/2006/table">
            <a:tbl>
              <a:tblPr firstRow="1" bandRow="1">
                <a:tableStyleId>{5C22544A-7EE6-4342-B048-85BDC9FD1C3A}</a:tableStyleId>
              </a:tblPr>
              <a:tblGrid>
                <a:gridCol w="879983">
                  <a:extLst>
                    <a:ext uri="{9D8B030D-6E8A-4147-A177-3AD203B41FA5}">
                      <a16:colId xmlns:a16="http://schemas.microsoft.com/office/drawing/2014/main" xmlns="" val="20000"/>
                    </a:ext>
                  </a:extLst>
                </a:gridCol>
                <a:gridCol w="601263">
                  <a:extLst>
                    <a:ext uri="{9D8B030D-6E8A-4147-A177-3AD203B41FA5}">
                      <a16:colId xmlns:a16="http://schemas.microsoft.com/office/drawing/2014/main" xmlns="" val="20001"/>
                    </a:ext>
                  </a:extLst>
                </a:gridCol>
                <a:gridCol w="740623">
                  <a:extLst>
                    <a:ext uri="{9D8B030D-6E8A-4147-A177-3AD203B41FA5}">
                      <a16:colId xmlns:a16="http://schemas.microsoft.com/office/drawing/2014/main" xmlns="" val="20002"/>
                    </a:ext>
                  </a:extLst>
                </a:gridCol>
                <a:gridCol w="740623">
                  <a:extLst>
                    <a:ext uri="{9D8B030D-6E8A-4147-A177-3AD203B41FA5}">
                      <a16:colId xmlns:a16="http://schemas.microsoft.com/office/drawing/2014/main" xmlns="" val="20003"/>
                    </a:ext>
                  </a:extLst>
                </a:gridCol>
                <a:gridCol w="740623">
                  <a:extLst>
                    <a:ext uri="{9D8B030D-6E8A-4147-A177-3AD203B41FA5}">
                      <a16:colId xmlns:a16="http://schemas.microsoft.com/office/drawing/2014/main" xmlns="" val="20004"/>
                    </a:ext>
                  </a:extLst>
                </a:gridCol>
                <a:gridCol w="740623">
                  <a:extLst>
                    <a:ext uri="{9D8B030D-6E8A-4147-A177-3AD203B41FA5}">
                      <a16:colId xmlns:a16="http://schemas.microsoft.com/office/drawing/2014/main" xmlns="" val="20005"/>
                    </a:ext>
                  </a:extLst>
                </a:gridCol>
                <a:gridCol w="740623">
                  <a:extLst>
                    <a:ext uri="{9D8B030D-6E8A-4147-A177-3AD203B41FA5}">
                      <a16:colId xmlns:a16="http://schemas.microsoft.com/office/drawing/2014/main" xmlns="" val="20006"/>
                    </a:ext>
                  </a:extLst>
                </a:gridCol>
                <a:gridCol w="740623">
                  <a:extLst>
                    <a:ext uri="{9D8B030D-6E8A-4147-A177-3AD203B41FA5}">
                      <a16:colId xmlns:a16="http://schemas.microsoft.com/office/drawing/2014/main" xmlns="" val="20007"/>
                    </a:ext>
                  </a:extLst>
                </a:gridCol>
                <a:gridCol w="740623">
                  <a:extLst>
                    <a:ext uri="{9D8B030D-6E8A-4147-A177-3AD203B41FA5}">
                      <a16:colId xmlns:a16="http://schemas.microsoft.com/office/drawing/2014/main" xmlns="" val="20008"/>
                    </a:ext>
                  </a:extLst>
                </a:gridCol>
                <a:gridCol w="740623">
                  <a:extLst>
                    <a:ext uri="{9D8B030D-6E8A-4147-A177-3AD203B41FA5}">
                      <a16:colId xmlns:a16="http://schemas.microsoft.com/office/drawing/2014/main" xmlns="" val="20009"/>
                    </a:ext>
                  </a:extLst>
                </a:gridCol>
                <a:gridCol w="740623">
                  <a:extLst>
                    <a:ext uri="{9D8B030D-6E8A-4147-A177-3AD203B41FA5}">
                      <a16:colId xmlns:a16="http://schemas.microsoft.com/office/drawing/2014/main" xmlns="" val="20010"/>
                    </a:ext>
                  </a:extLst>
                </a:gridCol>
              </a:tblGrid>
              <a:tr h="663609">
                <a:tc>
                  <a:txBody>
                    <a:bodyPr/>
                    <a:lstStyle/>
                    <a:p>
                      <a:r>
                        <a:rPr lang="en-US" sz="1900" dirty="0"/>
                        <a:t>Market</a:t>
                      </a:r>
                      <a:endParaRPr lang="vi-VN" sz="1900" dirty="0">
                        <a:solidFill>
                          <a:schemeClr val="bg1"/>
                        </a:solidFill>
                      </a:endParaRPr>
                    </a:p>
                  </a:txBody>
                  <a:tcPr/>
                </a:tc>
                <a:tc>
                  <a:txBody>
                    <a:bodyPr/>
                    <a:lstStyle/>
                    <a:p>
                      <a:r>
                        <a:rPr lang="en-US" sz="1900" dirty="0"/>
                        <a:t>1</a:t>
                      </a:r>
                      <a:endParaRPr lang="vi-VN" sz="1900" dirty="0">
                        <a:solidFill>
                          <a:schemeClr val="bg1"/>
                        </a:solidFill>
                      </a:endParaRPr>
                    </a:p>
                  </a:txBody>
                  <a:tcPr/>
                </a:tc>
                <a:tc>
                  <a:txBody>
                    <a:bodyPr/>
                    <a:lstStyle/>
                    <a:p>
                      <a:r>
                        <a:rPr lang="en-US" sz="1900" dirty="0"/>
                        <a:t>2</a:t>
                      </a:r>
                      <a:endParaRPr lang="vi-VN" sz="1900" dirty="0">
                        <a:solidFill>
                          <a:schemeClr val="bg1"/>
                        </a:solidFill>
                      </a:endParaRPr>
                    </a:p>
                  </a:txBody>
                  <a:tcPr/>
                </a:tc>
                <a:tc>
                  <a:txBody>
                    <a:bodyPr/>
                    <a:lstStyle/>
                    <a:p>
                      <a:r>
                        <a:rPr lang="en-US" sz="1900" dirty="0"/>
                        <a:t>3</a:t>
                      </a:r>
                      <a:endParaRPr lang="vi-VN" sz="1900" dirty="0">
                        <a:solidFill>
                          <a:schemeClr val="bg1"/>
                        </a:solidFill>
                      </a:endParaRPr>
                    </a:p>
                  </a:txBody>
                  <a:tcPr/>
                </a:tc>
                <a:tc>
                  <a:txBody>
                    <a:bodyPr/>
                    <a:lstStyle/>
                    <a:p>
                      <a:r>
                        <a:rPr lang="en-US" sz="1900" dirty="0"/>
                        <a:t>4</a:t>
                      </a:r>
                      <a:endParaRPr lang="vi-VN" sz="1900" dirty="0">
                        <a:solidFill>
                          <a:schemeClr val="bg1"/>
                        </a:solidFill>
                      </a:endParaRPr>
                    </a:p>
                  </a:txBody>
                  <a:tcPr/>
                </a:tc>
                <a:tc>
                  <a:txBody>
                    <a:bodyPr/>
                    <a:lstStyle/>
                    <a:p>
                      <a:r>
                        <a:rPr lang="en-US" sz="1900" dirty="0"/>
                        <a:t>5</a:t>
                      </a:r>
                      <a:endParaRPr lang="vi-VN" sz="1900" dirty="0">
                        <a:solidFill>
                          <a:schemeClr val="bg1"/>
                        </a:solidFill>
                      </a:endParaRPr>
                    </a:p>
                  </a:txBody>
                  <a:tcPr/>
                </a:tc>
                <a:tc>
                  <a:txBody>
                    <a:bodyPr/>
                    <a:lstStyle/>
                    <a:p>
                      <a:r>
                        <a:rPr lang="en-US" sz="1900" dirty="0"/>
                        <a:t>7</a:t>
                      </a:r>
                      <a:endParaRPr lang="vi-VN" sz="1900" dirty="0">
                        <a:solidFill>
                          <a:schemeClr val="bg1"/>
                        </a:solidFill>
                      </a:endParaRPr>
                    </a:p>
                  </a:txBody>
                  <a:tcPr/>
                </a:tc>
                <a:tc>
                  <a:txBody>
                    <a:bodyPr/>
                    <a:lstStyle/>
                    <a:p>
                      <a:r>
                        <a:rPr lang="en-US" sz="1900" dirty="0"/>
                        <a:t>8</a:t>
                      </a:r>
                      <a:endParaRPr lang="vi-VN" sz="1900" dirty="0">
                        <a:solidFill>
                          <a:schemeClr val="bg1"/>
                        </a:solidFill>
                      </a:endParaRPr>
                    </a:p>
                  </a:txBody>
                  <a:tcPr/>
                </a:tc>
                <a:tc>
                  <a:txBody>
                    <a:bodyPr/>
                    <a:lstStyle/>
                    <a:p>
                      <a:r>
                        <a:rPr lang="en-US" sz="1900" dirty="0"/>
                        <a:t>9</a:t>
                      </a:r>
                      <a:endParaRPr lang="vi-VN" sz="1900" dirty="0">
                        <a:solidFill>
                          <a:schemeClr val="bg1"/>
                        </a:solidFill>
                      </a:endParaRPr>
                    </a:p>
                  </a:txBody>
                  <a:tcPr/>
                </a:tc>
                <a:tc>
                  <a:txBody>
                    <a:bodyPr/>
                    <a:lstStyle/>
                    <a:p>
                      <a:r>
                        <a:rPr lang="en-US" sz="1900" dirty="0"/>
                        <a:t>11</a:t>
                      </a:r>
                      <a:endParaRPr lang="vi-VN" sz="1900" dirty="0">
                        <a:solidFill>
                          <a:schemeClr val="bg1"/>
                        </a:solidFill>
                      </a:endParaRPr>
                    </a:p>
                  </a:txBody>
                  <a:tcPr/>
                </a:tc>
                <a:tc>
                  <a:txBody>
                    <a:bodyPr/>
                    <a:lstStyle/>
                    <a:p>
                      <a:r>
                        <a:rPr lang="en-US" sz="1900" dirty="0"/>
                        <a:t>12</a:t>
                      </a:r>
                      <a:endParaRPr lang="vi-VN" sz="1900" dirty="0">
                        <a:solidFill>
                          <a:schemeClr val="bg1"/>
                        </a:solidFill>
                      </a:endParaRPr>
                    </a:p>
                  </a:txBody>
                  <a:tcPr/>
                </a:tc>
                <a:extLst>
                  <a:ext uri="{0D108BD9-81ED-4DB2-BD59-A6C34878D82A}">
                    <a16:rowId xmlns:a16="http://schemas.microsoft.com/office/drawing/2014/main" xmlns="" val="10000"/>
                  </a:ext>
                </a:extLst>
              </a:tr>
              <a:tr h="488455">
                <a:tc>
                  <a:txBody>
                    <a:bodyPr/>
                    <a:lstStyle/>
                    <a:p>
                      <a:r>
                        <a:rPr lang="en-US" sz="1900" dirty="0"/>
                        <a:t>W</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extLst>
                  <a:ext uri="{0D108BD9-81ED-4DB2-BD59-A6C34878D82A}">
                    <a16:rowId xmlns:a16="http://schemas.microsoft.com/office/drawing/2014/main" xmlns="" val="10001"/>
                  </a:ext>
                </a:extLst>
              </a:tr>
              <a:tr h="488455">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extLst>
                  <a:ext uri="{0D108BD9-81ED-4DB2-BD59-A6C34878D82A}">
                    <a16:rowId xmlns:a16="http://schemas.microsoft.com/office/drawing/2014/main" xmlns="" val="10002"/>
                  </a:ext>
                </a:extLst>
              </a:tr>
              <a:tr h="488455">
                <a:tc>
                  <a:txBody>
                    <a:bodyPr/>
                    <a:lstStyle/>
                    <a:p>
                      <a:r>
                        <a:rPr lang="en-US" sz="1900" dirty="0"/>
                        <a:t>Y</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extLst>
                  <a:ext uri="{0D108BD9-81ED-4DB2-BD59-A6C34878D82A}">
                    <a16:rowId xmlns:a16="http://schemas.microsoft.com/office/drawing/2014/main" xmlns="" val="10003"/>
                  </a:ext>
                </a:extLst>
              </a:tr>
              <a:tr h="488455">
                <a:tc>
                  <a:txBody>
                    <a:bodyPr/>
                    <a:lstStyle/>
                    <a:p>
                      <a:r>
                        <a:rPr lang="en-US" sz="1900" dirty="0"/>
                        <a:t>Z</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endParaRPr lang="vi-VN" sz="1900" dirty="0">
                        <a:solidFill>
                          <a:schemeClr val="bg1"/>
                        </a:solidFill>
                      </a:endParaRPr>
                    </a:p>
                  </a:txBody>
                  <a:tcPr/>
                </a:tc>
                <a:tc>
                  <a:txBody>
                    <a:bodyPr/>
                    <a:lstStyle/>
                    <a:p>
                      <a:r>
                        <a:rPr lang="en-US" sz="1900" dirty="0"/>
                        <a:t>X</a:t>
                      </a:r>
                      <a:endParaRPr lang="vi-VN" sz="1900" dirty="0">
                        <a:solidFill>
                          <a:schemeClr val="bg1"/>
                        </a:solidFill>
                      </a:endParaRPr>
                    </a:p>
                  </a:txBody>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85460101"/>
              </p:ext>
            </p:extLst>
          </p:nvPr>
        </p:nvGraphicFramePr>
        <p:xfrm>
          <a:off x="3271233" y="2905241"/>
          <a:ext cx="8136283" cy="541344"/>
        </p:xfrm>
        <a:graphic>
          <a:graphicData uri="http://schemas.openxmlformats.org/drawingml/2006/table">
            <a:tbl>
              <a:tblPr firstRow="1" bandRow="1">
                <a:tableStyleId>{3C2FFA5D-87B4-456A-9821-1D502468CF0F}</a:tableStyleId>
              </a:tblPr>
              <a:tblGrid>
                <a:gridCol w="8136283">
                  <a:extLst>
                    <a:ext uri="{9D8B030D-6E8A-4147-A177-3AD203B41FA5}">
                      <a16:colId xmlns:a16="http://schemas.microsoft.com/office/drawing/2014/main" xmlns="" val="20000"/>
                    </a:ext>
                  </a:extLst>
                </a:gridCol>
              </a:tblGrid>
              <a:tr h="541344">
                <a:tc>
                  <a:txBody>
                    <a:bodyPr/>
                    <a:lstStyle/>
                    <a:p>
                      <a:pPr algn="ctr"/>
                      <a:r>
                        <a:rPr lang="en-US" sz="1300" dirty="0">
                          <a:solidFill>
                            <a:schemeClr val="tx1"/>
                          </a:solidFill>
                        </a:rPr>
                        <a:t>ACTION</a:t>
                      </a:r>
                      <a:endParaRPr lang="vi-VN" sz="1300" dirty="0">
                        <a:solidFill>
                          <a:schemeClr val="tx1"/>
                        </a:solidFill>
                      </a:endParaRPr>
                    </a:p>
                  </a:txBody>
                  <a:tcPr>
                    <a:solidFill>
                      <a:schemeClr val="accent4">
                        <a:lumMod val="20000"/>
                        <a:lumOff val="80000"/>
                      </a:schemeClr>
                    </a:solidFill>
                  </a:tcPr>
                </a:tc>
                <a:extLst>
                  <a:ext uri="{0D108BD9-81ED-4DB2-BD59-A6C34878D82A}">
                    <a16:rowId xmlns:a16="http://schemas.microsoft.com/office/drawing/2014/main" xmlns="" val="10000"/>
                  </a:ext>
                </a:extLst>
              </a:tr>
            </a:tbl>
          </a:graphicData>
        </a:graphic>
      </p:graphicFrame>
      <p:sp>
        <p:nvSpPr>
          <p:cNvPr id="8" name="Rounded Rectangular Callout 7"/>
          <p:cNvSpPr/>
          <p:nvPr/>
        </p:nvSpPr>
        <p:spPr>
          <a:xfrm>
            <a:off x="515157" y="1957589"/>
            <a:ext cx="2021983" cy="1339403"/>
          </a:xfrm>
          <a:prstGeom prst="wedgeRoundRectCallout">
            <a:avLst>
              <a:gd name="adj1" fmla="val 164517"/>
              <a:gd name="adj2" fmla="val 3846"/>
              <a:gd name="adj3" fmla="val 16667"/>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Dấu</a:t>
            </a:r>
            <a:r>
              <a:rPr lang="en-US" dirty="0">
                <a:solidFill>
                  <a:schemeClr val="bg1"/>
                </a:solidFill>
              </a:rPr>
              <a:t> ‘-’ </a:t>
            </a:r>
            <a:r>
              <a:rPr lang="en-US" dirty="0" err="1">
                <a:solidFill>
                  <a:schemeClr val="bg1"/>
                </a:solidFill>
              </a:rPr>
              <a:t>để</a:t>
            </a:r>
            <a:r>
              <a:rPr lang="en-US" dirty="0">
                <a:solidFill>
                  <a:schemeClr val="bg1"/>
                </a:solidFill>
              </a:rPr>
              <a:t> </a:t>
            </a:r>
            <a:r>
              <a:rPr lang="en-US" dirty="0" err="1">
                <a:solidFill>
                  <a:schemeClr val="bg1"/>
                </a:solidFill>
              </a:rPr>
              <a:t>biểu</a:t>
            </a:r>
            <a:r>
              <a:rPr lang="en-US" dirty="0">
                <a:solidFill>
                  <a:schemeClr val="bg1"/>
                </a:solidFill>
              </a:rPr>
              <a:t> </a:t>
            </a:r>
            <a:r>
              <a:rPr lang="en-US" dirty="0" err="1">
                <a:solidFill>
                  <a:schemeClr val="bg1"/>
                </a:solidFill>
              </a:rPr>
              <a:t>diễn</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cần</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tâm</a:t>
            </a:r>
            <a:r>
              <a:rPr lang="en-US" dirty="0">
                <a:solidFill>
                  <a:schemeClr val="bg1"/>
                </a:solidFill>
              </a:rPr>
              <a:t> </a:t>
            </a:r>
            <a:r>
              <a:rPr lang="en-US" dirty="0" err="1">
                <a:solidFill>
                  <a:schemeClr val="bg1"/>
                </a:solidFill>
              </a:rPr>
              <a:t>tới</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kiện</a:t>
            </a:r>
            <a:r>
              <a:rPr lang="en-US" dirty="0">
                <a:solidFill>
                  <a:schemeClr val="bg1"/>
                </a:solidFill>
              </a:rPr>
              <a:t> </a:t>
            </a:r>
            <a:r>
              <a:rPr lang="en-US" dirty="0" err="1">
                <a:solidFill>
                  <a:schemeClr val="bg1"/>
                </a:solidFill>
              </a:rPr>
              <a:t>này</a:t>
            </a:r>
            <a:r>
              <a:rPr lang="en-US" dirty="0">
                <a:solidFill>
                  <a:schemeClr val="bg1"/>
                </a:solidFill>
              </a:rPr>
              <a:t> </a:t>
            </a:r>
            <a:r>
              <a:rPr lang="en-US" dirty="0" err="1">
                <a:solidFill>
                  <a:schemeClr val="bg1"/>
                </a:solidFill>
              </a:rPr>
              <a:t>nữa</a:t>
            </a:r>
            <a:endParaRPr lang="vi-VN" dirty="0">
              <a:solidFill>
                <a:schemeClr val="bg1"/>
              </a:solidFill>
            </a:endParaRPr>
          </a:p>
        </p:txBody>
      </p:sp>
    </p:spTree>
    <p:extLst>
      <p:ext uri="{BB962C8B-B14F-4D97-AF65-F5344CB8AC3E}">
        <p14:creationId xmlns:p14="http://schemas.microsoft.com/office/powerpoint/2010/main" val="2045637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6790822"/>
              </p:ext>
            </p:extLst>
          </p:nvPr>
        </p:nvGraphicFramePr>
        <p:xfrm>
          <a:off x="472674" y="2097089"/>
          <a:ext cx="6310269" cy="3359745"/>
        </p:xfrm>
        <a:graphic>
          <a:graphicData uri="http://schemas.openxmlformats.org/drawingml/2006/table">
            <a:tbl>
              <a:tblPr firstRow="1" bandRow="1">
                <a:tableStyleId>{5C22544A-7EE6-4342-B048-85BDC9FD1C3A}</a:tableStyleId>
              </a:tblPr>
              <a:tblGrid>
                <a:gridCol w="901467">
                  <a:extLst>
                    <a:ext uri="{9D8B030D-6E8A-4147-A177-3AD203B41FA5}">
                      <a16:colId xmlns:a16="http://schemas.microsoft.com/office/drawing/2014/main" xmlns="" val="20000"/>
                    </a:ext>
                  </a:extLst>
                </a:gridCol>
                <a:gridCol w="901467">
                  <a:extLst>
                    <a:ext uri="{9D8B030D-6E8A-4147-A177-3AD203B41FA5}">
                      <a16:colId xmlns:a16="http://schemas.microsoft.com/office/drawing/2014/main" xmlns="" val="20001"/>
                    </a:ext>
                  </a:extLst>
                </a:gridCol>
                <a:gridCol w="901467">
                  <a:extLst>
                    <a:ext uri="{9D8B030D-6E8A-4147-A177-3AD203B41FA5}">
                      <a16:colId xmlns:a16="http://schemas.microsoft.com/office/drawing/2014/main" xmlns="" val="20002"/>
                    </a:ext>
                  </a:extLst>
                </a:gridCol>
                <a:gridCol w="901467">
                  <a:extLst>
                    <a:ext uri="{9D8B030D-6E8A-4147-A177-3AD203B41FA5}">
                      <a16:colId xmlns:a16="http://schemas.microsoft.com/office/drawing/2014/main" xmlns="" val="20003"/>
                    </a:ext>
                  </a:extLst>
                </a:gridCol>
                <a:gridCol w="901467">
                  <a:extLst>
                    <a:ext uri="{9D8B030D-6E8A-4147-A177-3AD203B41FA5}">
                      <a16:colId xmlns:a16="http://schemas.microsoft.com/office/drawing/2014/main" xmlns="" val="20004"/>
                    </a:ext>
                  </a:extLst>
                </a:gridCol>
                <a:gridCol w="901467">
                  <a:extLst>
                    <a:ext uri="{9D8B030D-6E8A-4147-A177-3AD203B41FA5}">
                      <a16:colId xmlns:a16="http://schemas.microsoft.com/office/drawing/2014/main" xmlns="" val="20005"/>
                    </a:ext>
                  </a:extLst>
                </a:gridCol>
                <a:gridCol w="901467">
                  <a:extLst>
                    <a:ext uri="{9D8B030D-6E8A-4147-A177-3AD203B41FA5}">
                      <a16:colId xmlns:a16="http://schemas.microsoft.com/office/drawing/2014/main" xmlns="" val="20006"/>
                    </a:ext>
                  </a:extLst>
                </a:gridCol>
              </a:tblGrid>
              <a:tr h="1183584">
                <a:tc>
                  <a:txBody>
                    <a:bodyPr/>
                    <a:lstStyle/>
                    <a:p>
                      <a:r>
                        <a:rPr lang="en-US" sz="1300" dirty="0"/>
                        <a:t>Test</a:t>
                      </a:r>
                      <a:r>
                        <a:rPr lang="en-US" sz="1300" baseline="0" dirty="0"/>
                        <a:t> case ID</a:t>
                      </a:r>
                      <a:endParaRPr lang="vi-VN" sz="1300" dirty="0"/>
                    </a:p>
                  </a:txBody>
                  <a:tcPr/>
                </a:tc>
                <a:tc>
                  <a:txBody>
                    <a:bodyPr/>
                    <a:lstStyle/>
                    <a:p>
                      <a:r>
                        <a:rPr lang="en-US" sz="1300" dirty="0" err="1"/>
                        <a:t>Điều</a:t>
                      </a:r>
                      <a:r>
                        <a:rPr lang="en-US" sz="1300" dirty="0"/>
                        <a:t> </a:t>
                      </a:r>
                      <a:r>
                        <a:rPr lang="en-US" sz="1300" dirty="0" err="1"/>
                        <a:t>kiện</a:t>
                      </a:r>
                      <a:r>
                        <a:rPr lang="en-US" sz="1300" baseline="0" dirty="0"/>
                        <a:t> 1</a:t>
                      </a:r>
                    </a:p>
                    <a:p>
                      <a:r>
                        <a:rPr lang="en-US" sz="1300" dirty="0" err="1"/>
                        <a:t>Giới</a:t>
                      </a:r>
                      <a:r>
                        <a:rPr lang="en-US" sz="1300" dirty="0"/>
                        <a:t> </a:t>
                      </a:r>
                      <a:r>
                        <a:rPr lang="en-US" sz="1300" dirty="0" err="1"/>
                        <a:t>tính</a:t>
                      </a:r>
                      <a:endParaRPr lang="vi-VN" sz="1300" dirty="0"/>
                    </a:p>
                  </a:txBody>
                  <a:tcPr/>
                </a:tc>
                <a:tc>
                  <a:txBody>
                    <a:bodyPr/>
                    <a:lstStyle/>
                    <a:p>
                      <a:r>
                        <a:rPr lang="en-US" sz="1300" dirty="0" err="1"/>
                        <a:t>Điều</a:t>
                      </a:r>
                      <a:r>
                        <a:rPr lang="en-US" sz="1300" dirty="0"/>
                        <a:t> </a:t>
                      </a:r>
                      <a:r>
                        <a:rPr lang="en-US" sz="1300" dirty="0" err="1"/>
                        <a:t>kiện</a:t>
                      </a:r>
                      <a:r>
                        <a:rPr lang="en-US" sz="1300" baseline="0" dirty="0"/>
                        <a:t> 2</a:t>
                      </a:r>
                    </a:p>
                    <a:p>
                      <a:r>
                        <a:rPr lang="en-US" sz="1300" baseline="0" dirty="0" err="1"/>
                        <a:t>Thành</a:t>
                      </a:r>
                      <a:r>
                        <a:rPr lang="en-US" sz="1300" baseline="0" dirty="0"/>
                        <a:t> </a:t>
                      </a:r>
                      <a:r>
                        <a:rPr lang="en-US" sz="1300" baseline="0" dirty="0" err="1"/>
                        <a:t>thị</a:t>
                      </a:r>
                      <a:endParaRPr lang="vi-VN" sz="1300" dirty="0"/>
                    </a:p>
                  </a:txBody>
                  <a:tcPr/>
                </a:tc>
                <a:tc>
                  <a:txBody>
                    <a:bodyPr/>
                    <a:lstStyle/>
                    <a:p>
                      <a:r>
                        <a:rPr lang="en-US" sz="1300" dirty="0" err="1"/>
                        <a:t>Điều</a:t>
                      </a:r>
                      <a:r>
                        <a:rPr lang="en-US" sz="1300" baseline="0" dirty="0"/>
                        <a:t> </a:t>
                      </a:r>
                      <a:r>
                        <a:rPr lang="en-US" sz="1300" baseline="0" dirty="0" err="1"/>
                        <a:t>kiện</a:t>
                      </a:r>
                      <a:r>
                        <a:rPr lang="en-US" sz="1300" baseline="0" dirty="0"/>
                        <a:t> 3</a:t>
                      </a:r>
                    </a:p>
                    <a:p>
                      <a:r>
                        <a:rPr lang="en-US" sz="1300" baseline="0" dirty="0" err="1"/>
                        <a:t>Độ</a:t>
                      </a:r>
                      <a:r>
                        <a:rPr lang="en-US" sz="1300" baseline="0" dirty="0"/>
                        <a:t> </a:t>
                      </a:r>
                      <a:r>
                        <a:rPr lang="en-US" sz="1300" baseline="0" dirty="0" err="1"/>
                        <a:t>tuổi</a:t>
                      </a:r>
                      <a:endParaRPr lang="vi-VN" sz="1300" dirty="0"/>
                    </a:p>
                  </a:txBody>
                  <a:tcPr/>
                </a:tc>
                <a:tc>
                  <a:txBody>
                    <a:bodyPr/>
                    <a:lstStyle/>
                    <a:p>
                      <a:r>
                        <a:rPr lang="en-US" sz="1300" baseline="0" dirty="0" err="1"/>
                        <a:t>Kết</a:t>
                      </a:r>
                      <a:r>
                        <a:rPr lang="en-US" sz="1300" baseline="0" dirty="0"/>
                        <a:t> </a:t>
                      </a:r>
                      <a:r>
                        <a:rPr lang="en-US" sz="1300" baseline="0" dirty="0" err="1"/>
                        <a:t>quả</a:t>
                      </a:r>
                      <a:r>
                        <a:rPr lang="en-US" sz="1300" baseline="0" dirty="0"/>
                        <a:t> </a:t>
                      </a:r>
                      <a:r>
                        <a:rPr lang="en-US" sz="1300" baseline="0" dirty="0" err="1"/>
                        <a:t>mong</a:t>
                      </a:r>
                      <a:r>
                        <a:rPr lang="en-US" sz="1300" baseline="0" dirty="0"/>
                        <a:t> </a:t>
                      </a:r>
                      <a:r>
                        <a:rPr lang="en-US" sz="1300" baseline="0" dirty="0" err="1"/>
                        <a:t>đợi</a:t>
                      </a:r>
                      <a:endParaRPr lang="vi-VN" sz="1300" dirty="0"/>
                    </a:p>
                  </a:txBody>
                  <a:tcPr/>
                </a:tc>
                <a:tc>
                  <a:txBody>
                    <a:bodyPr/>
                    <a:lstStyle/>
                    <a:p>
                      <a:r>
                        <a:rPr lang="en-US" sz="1300" dirty="0" err="1"/>
                        <a:t>Thực</a:t>
                      </a:r>
                      <a:r>
                        <a:rPr lang="en-US" sz="1300" dirty="0"/>
                        <a:t> </a:t>
                      </a:r>
                      <a:r>
                        <a:rPr lang="en-US" sz="1300" dirty="0" err="1"/>
                        <a:t>tế</a:t>
                      </a:r>
                      <a:endParaRPr lang="vi-VN" sz="1300" dirty="0"/>
                    </a:p>
                  </a:txBody>
                  <a:tcPr/>
                </a:tc>
                <a:tc>
                  <a:txBody>
                    <a:bodyPr/>
                    <a:lstStyle/>
                    <a:p>
                      <a:r>
                        <a:rPr lang="en-US" sz="1300" dirty="0"/>
                        <a:t>Pass/</a:t>
                      </a:r>
                      <a:endParaRPr lang="vi-VN" sz="1300" dirty="0"/>
                    </a:p>
                    <a:p>
                      <a:r>
                        <a:rPr lang="en-US" sz="1300" dirty="0"/>
                        <a:t>Fail</a:t>
                      </a:r>
                      <a:endParaRPr lang="vi-VN" sz="1300" dirty="0"/>
                    </a:p>
                  </a:txBody>
                  <a:tcPr/>
                </a:tc>
                <a:extLst>
                  <a:ext uri="{0D108BD9-81ED-4DB2-BD59-A6C34878D82A}">
                    <a16:rowId xmlns:a16="http://schemas.microsoft.com/office/drawing/2014/main" xmlns="" val="10000"/>
                  </a:ext>
                </a:extLst>
              </a:tr>
              <a:tr h="725387">
                <a:tc>
                  <a:txBody>
                    <a:bodyPr/>
                    <a:lstStyle/>
                    <a:p>
                      <a:r>
                        <a:rPr lang="en-US" sz="1300" dirty="0"/>
                        <a:t>1</a:t>
                      </a:r>
                      <a:endParaRPr lang="vi-VN" sz="1300" dirty="0"/>
                    </a:p>
                  </a:txBody>
                  <a:tcPr/>
                </a:tc>
                <a:tc>
                  <a:txBody>
                    <a:bodyPr/>
                    <a:lstStyle/>
                    <a:p>
                      <a:r>
                        <a:rPr lang="en-US" sz="1300" dirty="0"/>
                        <a:t>F</a:t>
                      </a:r>
                      <a:endParaRPr lang="vi-VN" sz="1300" dirty="0"/>
                    </a:p>
                  </a:txBody>
                  <a:tcPr/>
                </a:tc>
                <a:tc>
                  <a:txBody>
                    <a:bodyPr/>
                    <a:lstStyle/>
                    <a:p>
                      <a:r>
                        <a:rPr lang="en-US" sz="1300" dirty="0"/>
                        <a:t>N</a:t>
                      </a:r>
                      <a:endParaRPr lang="vi-VN" sz="1300" dirty="0"/>
                    </a:p>
                  </a:txBody>
                  <a:tcPr/>
                </a:tc>
                <a:tc>
                  <a:txBody>
                    <a:bodyPr/>
                    <a:lstStyle/>
                    <a:p>
                      <a:r>
                        <a:rPr lang="en-US" sz="1300" dirty="0"/>
                        <a:t>A</a:t>
                      </a:r>
                      <a:endParaRPr lang="vi-VN" sz="1300" dirty="0"/>
                    </a:p>
                  </a:txBody>
                  <a:tcPr/>
                </a:tc>
                <a:tc>
                  <a:txBody>
                    <a:bodyPr/>
                    <a:lstStyle/>
                    <a:p>
                      <a:r>
                        <a:rPr lang="en-US" sz="1300" dirty="0"/>
                        <a:t>Market</a:t>
                      </a:r>
                      <a:r>
                        <a:rPr lang="en-US" sz="1300" baseline="0" dirty="0"/>
                        <a:t> Z</a:t>
                      </a:r>
                      <a:endParaRPr lang="vi-VN" sz="1300" dirty="0"/>
                    </a:p>
                  </a:txBody>
                  <a:tcPr/>
                </a:tc>
                <a:tc>
                  <a:txBody>
                    <a:bodyPr/>
                    <a:lstStyle/>
                    <a:p>
                      <a:r>
                        <a:rPr lang="en-US" sz="1300" dirty="0"/>
                        <a:t>Market</a:t>
                      </a:r>
                      <a:r>
                        <a:rPr lang="en-US" sz="1300" baseline="0" dirty="0"/>
                        <a:t> Z</a:t>
                      </a:r>
                      <a:endParaRPr lang="vi-VN" sz="1300" dirty="0"/>
                    </a:p>
                  </a:txBody>
                  <a:tcPr/>
                </a:tc>
                <a:tc>
                  <a:txBody>
                    <a:bodyPr/>
                    <a:lstStyle/>
                    <a:p>
                      <a:r>
                        <a:rPr lang="en-US" sz="1300" dirty="0"/>
                        <a:t>P</a:t>
                      </a:r>
                      <a:endParaRPr lang="vi-VN" sz="1300" dirty="0"/>
                    </a:p>
                  </a:txBody>
                  <a:tcPr/>
                </a:tc>
                <a:extLst>
                  <a:ext uri="{0D108BD9-81ED-4DB2-BD59-A6C34878D82A}">
                    <a16:rowId xmlns:a16="http://schemas.microsoft.com/office/drawing/2014/main" xmlns="" val="10001"/>
                  </a:ext>
                </a:extLst>
              </a:tr>
              <a:tr h="725387">
                <a:tc>
                  <a:txBody>
                    <a:bodyPr/>
                    <a:lstStyle/>
                    <a:p>
                      <a:r>
                        <a:rPr lang="en-US" sz="1300" dirty="0"/>
                        <a:t>2</a:t>
                      </a:r>
                      <a:endParaRPr lang="vi-VN" sz="1300" dirty="0"/>
                    </a:p>
                  </a:txBody>
                  <a:tcPr/>
                </a:tc>
                <a:tc>
                  <a:txBody>
                    <a:bodyPr/>
                    <a:lstStyle/>
                    <a:p>
                      <a:r>
                        <a:rPr lang="en-US" sz="1300" dirty="0"/>
                        <a:t>F</a:t>
                      </a:r>
                      <a:endParaRPr lang="vi-VN" sz="1300" dirty="0"/>
                    </a:p>
                  </a:txBody>
                  <a:tcPr/>
                </a:tc>
                <a:tc>
                  <a:txBody>
                    <a:bodyPr/>
                    <a:lstStyle/>
                    <a:p>
                      <a:r>
                        <a:rPr lang="en-US" sz="1300" dirty="0"/>
                        <a:t>Y</a:t>
                      </a:r>
                      <a:endParaRPr lang="vi-VN" sz="1300" dirty="0"/>
                    </a:p>
                  </a:txBody>
                  <a:tcPr/>
                </a:tc>
                <a:tc>
                  <a:txBody>
                    <a:bodyPr/>
                    <a:lstStyle/>
                    <a:p>
                      <a:r>
                        <a:rPr lang="en-US" sz="1300" dirty="0"/>
                        <a:t>C</a:t>
                      </a:r>
                      <a:endParaRPr lang="vi-VN" sz="1300" dirty="0"/>
                    </a:p>
                  </a:txBody>
                  <a:tcPr/>
                </a:tc>
                <a:tc>
                  <a:txBody>
                    <a:bodyPr/>
                    <a:lstStyle/>
                    <a:p>
                      <a:r>
                        <a:rPr lang="en-US" sz="1300" dirty="0"/>
                        <a:t>Market</a:t>
                      </a:r>
                      <a:r>
                        <a:rPr lang="en-US" sz="1300" baseline="0" dirty="0"/>
                        <a:t> Z</a:t>
                      </a:r>
                      <a:endParaRPr lang="vi-VN" sz="1300" dirty="0"/>
                    </a:p>
                  </a:txBody>
                  <a:tcPr/>
                </a:tc>
                <a:tc>
                  <a:txBody>
                    <a:bodyPr/>
                    <a:lstStyle/>
                    <a:p>
                      <a:r>
                        <a:rPr lang="en-US" sz="1300" dirty="0"/>
                        <a:t>Market</a:t>
                      </a:r>
                      <a:r>
                        <a:rPr lang="en-US" sz="1300" baseline="0" dirty="0"/>
                        <a:t> Z</a:t>
                      </a:r>
                      <a:endParaRPr lang="vi-VN" sz="1300" dirty="0"/>
                    </a:p>
                  </a:txBody>
                  <a:tcPr/>
                </a:tc>
                <a:tc>
                  <a:txBody>
                    <a:bodyPr/>
                    <a:lstStyle/>
                    <a:p>
                      <a:r>
                        <a:rPr lang="en-US" sz="1300" dirty="0"/>
                        <a:t>P</a:t>
                      </a:r>
                      <a:endParaRPr lang="vi-VN" sz="1300" dirty="0"/>
                    </a:p>
                  </a:txBody>
                  <a:tcPr/>
                </a:tc>
                <a:extLst>
                  <a:ext uri="{0D108BD9-81ED-4DB2-BD59-A6C34878D82A}">
                    <a16:rowId xmlns:a16="http://schemas.microsoft.com/office/drawing/2014/main" xmlns="" val="10002"/>
                  </a:ext>
                </a:extLst>
              </a:tr>
              <a:tr h="725387">
                <a:tc>
                  <a:txBody>
                    <a:bodyPr/>
                    <a:lstStyle/>
                    <a:p>
                      <a:r>
                        <a:rPr lang="en-US" sz="1300" dirty="0"/>
                        <a:t>3</a:t>
                      </a:r>
                      <a:endParaRPr lang="vi-VN" sz="1300" dirty="0"/>
                    </a:p>
                  </a:txBody>
                  <a:tcPr/>
                </a:tc>
                <a:tc>
                  <a:txBody>
                    <a:bodyPr/>
                    <a:lstStyle/>
                    <a:p>
                      <a:r>
                        <a:rPr lang="en-US" sz="1300" dirty="0"/>
                        <a:t>M</a:t>
                      </a:r>
                      <a:endParaRPr lang="vi-VN" sz="1300" dirty="0"/>
                    </a:p>
                  </a:txBody>
                  <a:tcPr/>
                </a:tc>
                <a:tc>
                  <a:txBody>
                    <a:bodyPr/>
                    <a:lstStyle/>
                    <a:p>
                      <a:r>
                        <a:rPr lang="en-US" sz="1300" dirty="0"/>
                        <a:t>N</a:t>
                      </a:r>
                      <a:endParaRPr lang="vi-VN" sz="1300" dirty="0"/>
                    </a:p>
                  </a:txBody>
                  <a:tcPr/>
                </a:tc>
                <a:tc>
                  <a:txBody>
                    <a:bodyPr/>
                    <a:lstStyle/>
                    <a:p>
                      <a:r>
                        <a:rPr lang="en-US" sz="1300" dirty="0"/>
                        <a:t>C</a:t>
                      </a:r>
                      <a:endParaRPr lang="vi-VN" sz="1300" dirty="0"/>
                    </a:p>
                  </a:txBody>
                  <a:tcPr/>
                </a:tc>
                <a:tc>
                  <a:txBody>
                    <a:bodyPr/>
                    <a:lstStyle/>
                    <a:p>
                      <a:r>
                        <a:rPr lang="en-US" sz="1300" dirty="0"/>
                        <a:t>None</a:t>
                      </a:r>
                      <a:endParaRPr lang="vi-VN" sz="1300" dirty="0"/>
                    </a:p>
                  </a:txBody>
                  <a:tcPr/>
                </a:tc>
                <a:tc>
                  <a:txBody>
                    <a:bodyPr/>
                    <a:lstStyle/>
                    <a:p>
                      <a:r>
                        <a:rPr lang="en-US" sz="1300" dirty="0"/>
                        <a:t>None</a:t>
                      </a:r>
                      <a:endParaRPr lang="vi-VN" sz="1300" dirty="0"/>
                    </a:p>
                  </a:txBody>
                  <a:tcPr/>
                </a:tc>
                <a:tc>
                  <a:txBody>
                    <a:bodyPr/>
                    <a:lstStyle/>
                    <a:p>
                      <a:r>
                        <a:rPr lang="en-US" sz="1300" dirty="0"/>
                        <a:t>P</a:t>
                      </a:r>
                      <a:endParaRPr lang="vi-VN" sz="1300" dirty="0"/>
                    </a:p>
                  </a:txBody>
                  <a:tcPr/>
                </a:tc>
                <a:extLst>
                  <a:ext uri="{0D108BD9-81ED-4DB2-BD59-A6C34878D82A}">
                    <a16:rowId xmlns:a16="http://schemas.microsoft.com/office/drawing/2014/main" xmlns="" val="10003"/>
                  </a:ext>
                </a:extLst>
              </a:tr>
            </a:tbl>
          </a:graphicData>
        </a:graphic>
      </p:graphicFrame>
      <p:pic>
        <p:nvPicPr>
          <p:cNvPr id="5" name="Picture 4"/>
          <p:cNvPicPr>
            <a:picLocks noChangeAspect="1"/>
          </p:cNvPicPr>
          <p:nvPr/>
        </p:nvPicPr>
        <p:blipFill>
          <a:blip r:embed="rId2"/>
          <a:stretch>
            <a:fillRect/>
          </a:stretch>
        </p:blipFill>
        <p:spPr>
          <a:xfrm>
            <a:off x="6937825" y="1692536"/>
            <a:ext cx="4867275" cy="3800475"/>
          </a:xfrm>
          <a:prstGeom prst="rect">
            <a:avLst/>
          </a:prstGeom>
        </p:spPr>
      </p:pic>
    </p:spTree>
    <p:extLst>
      <p:ext uri="{BB962C8B-B14F-4D97-AF65-F5344CB8AC3E}">
        <p14:creationId xmlns:p14="http://schemas.microsoft.com/office/powerpoint/2010/main" val="2914598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a:t>
            </a:r>
            <a:r>
              <a:rPr lang="en-US" dirty="0"/>
              <a:t>u </a:t>
            </a:r>
            <a:r>
              <a:rPr lang="en-US" dirty="0" err="1"/>
              <a:t>điểm</a:t>
            </a:r>
            <a:r>
              <a:rPr lang="en-US" dirty="0"/>
              <a:t>:		</a:t>
            </a:r>
            <a:endParaRPr lang="vi-VN" dirty="0"/>
          </a:p>
        </p:txBody>
      </p:sp>
      <p:sp>
        <p:nvSpPr>
          <p:cNvPr id="3" name="Content Placeholder 2"/>
          <p:cNvSpPr>
            <a:spLocks noGrp="1"/>
          </p:cNvSpPr>
          <p:nvPr>
            <p:ph idx="1"/>
          </p:nvPr>
        </p:nvSpPr>
        <p:spPr/>
        <p:txBody>
          <a:bodyPr/>
          <a:lstStyle/>
          <a:p>
            <a:r>
              <a:rPr lang="en-US" dirty="0" err="1"/>
              <a:t>Bất</a:t>
            </a:r>
            <a:r>
              <a:rPr lang="en-US" dirty="0"/>
              <a:t> </a:t>
            </a:r>
            <a:r>
              <a:rPr lang="en-US" dirty="0" err="1"/>
              <a:t>kỳ</a:t>
            </a:r>
            <a:r>
              <a:rPr lang="en-US" dirty="0"/>
              <a:t> </a:t>
            </a:r>
            <a:r>
              <a:rPr lang="en-US" dirty="0" err="1"/>
              <a:t>luồng</a:t>
            </a:r>
            <a:r>
              <a:rPr lang="en-US" dirty="0"/>
              <a:t> </a:t>
            </a:r>
            <a:r>
              <a:rPr lang="en-US" dirty="0" err="1"/>
              <a:t>nghiệp</a:t>
            </a:r>
            <a:r>
              <a:rPr lang="en-US" dirty="0"/>
              <a:t> </a:t>
            </a:r>
            <a:r>
              <a:rPr lang="en-US" dirty="0" err="1"/>
              <a:t>vụ</a:t>
            </a:r>
            <a:r>
              <a:rPr lang="en-US" dirty="0"/>
              <a:t> </a:t>
            </a:r>
            <a:r>
              <a:rPr lang="en-US" dirty="0" err="1"/>
              <a:t>phức</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a:t>
            </a:r>
            <a:r>
              <a:rPr lang="en-US" dirty="0" err="1"/>
              <a:t>sơ</a:t>
            </a:r>
            <a:r>
              <a:rPr lang="en-US" dirty="0"/>
              <a:t> </a:t>
            </a:r>
            <a:r>
              <a:rPr lang="en-US" dirty="0" err="1"/>
              <a:t>đồ</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bao</a:t>
            </a:r>
            <a:r>
              <a:rPr lang="en-US" dirty="0"/>
              <a:t> </a:t>
            </a:r>
            <a:r>
              <a:rPr lang="en-US" dirty="0" err="1"/>
              <a:t>hàm</a:t>
            </a:r>
            <a:r>
              <a:rPr lang="en-US" dirty="0"/>
              <a:t> </a:t>
            </a:r>
            <a:r>
              <a:rPr lang="en-US" dirty="0" err="1"/>
              <a:t>trong</a:t>
            </a:r>
            <a:r>
              <a:rPr lang="en-US" dirty="0"/>
              <a:t> </a:t>
            </a:r>
            <a:r>
              <a:rPr lang="en-US" dirty="0" err="1"/>
              <a:t>phương</a:t>
            </a:r>
            <a:r>
              <a:rPr lang="en-US" dirty="0"/>
              <a:t> </a:t>
            </a:r>
            <a:r>
              <a:rPr lang="en-US" dirty="0" err="1"/>
              <a:t>pháp</a:t>
            </a:r>
            <a:r>
              <a:rPr lang="en-US" dirty="0"/>
              <a:t> </a:t>
            </a:r>
            <a:r>
              <a:rPr lang="en-US" dirty="0" err="1"/>
              <a:t>này</a:t>
            </a:r>
            <a:r>
              <a:rPr lang="en-US" dirty="0"/>
              <a:t>.</a:t>
            </a:r>
          </a:p>
          <a:p>
            <a:r>
              <a:rPr lang="en-US" dirty="0" err="1"/>
              <a:t>Độ</a:t>
            </a:r>
            <a:r>
              <a:rPr lang="en-US" dirty="0"/>
              <a:t> tin </a:t>
            </a:r>
            <a:r>
              <a:rPr lang="en-US" dirty="0" err="1"/>
              <a:t>cậy</a:t>
            </a:r>
            <a:r>
              <a:rPr lang="en-US" dirty="0"/>
              <a:t> </a:t>
            </a:r>
            <a:r>
              <a:rPr lang="en-US" dirty="0" err="1"/>
              <a:t>cao</a:t>
            </a:r>
            <a:r>
              <a:rPr lang="en-US" dirty="0"/>
              <a:t>.</a:t>
            </a:r>
          </a:p>
          <a:p>
            <a:r>
              <a:rPr lang="en-US" dirty="0" err="1"/>
              <a:t>Dễ</a:t>
            </a:r>
            <a:r>
              <a:rPr lang="en-US" dirty="0"/>
              <a:t> </a:t>
            </a:r>
            <a:r>
              <a:rPr lang="en-US" dirty="0" err="1"/>
              <a:t>hiểu</a:t>
            </a:r>
            <a:r>
              <a:rPr lang="en-US" dirty="0"/>
              <a:t>, </a:t>
            </a:r>
            <a:r>
              <a:rPr lang="en-US" dirty="0" err="1"/>
              <a:t>bất</a:t>
            </a:r>
            <a:r>
              <a:rPr lang="en-US" dirty="0"/>
              <a:t> </a:t>
            </a:r>
            <a:r>
              <a:rPr lang="en-US" dirty="0" err="1"/>
              <a:t>cứ</a:t>
            </a:r>
            <a:r>
              <a:rPr lang="en-US" dirty="0"/>
              <a:t> </a:t>
            </a:r>
            <a:r>
              <a:rPr lang="en-US" dirty="0" err="1"/>
              <a:t>ai</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các</a:t>
            </a:r>
            <a:r>
              <a:rPr lang="en-US" dirty="0"/>
              <a:t> test cases </a:t>
            </a:r>
            <a:r>
              <a:rPr lang="en-US" dirty="0" err="1"/>
              <a:t>từ</a:t>
            </a:r>
            <a:r>
              <a:rPr lang="en-US" dirty="0"/>
              <a:t> </a:t>
            </a:r>
            <a:r>
              <a:rPr lang="en-US" dirty="0" err="1"/>
              <a:t>mẫu</a:t>
            </a:r>
            <a:r>
              <a:rPr lang="en-US" dirty="0"/>
              <a:t> </a:t>
            </a:r>
            <a:r>
              <a:rPr lang="en-US" dirty="0" err="1"/>
              <a:t>bảng</a:t>
            </a:r>
            <a:r>
              <a:rPr lang="en-US" dirty="0"/>
              <a:t> </a:t>
            </a:r>
            <a:r>
              <a:rPr lang="en-US" dirty="0" err="1"/>
              <a:t>quyết</a:t>
            </a:r>
            <a:r>
              <a:rPr lang="en-US" dirty="0"/>
              <a:t> </a:t>
            </a:r>
            <a:r>
              <a:rPr lang="en-US" dirty="0" err="1"/>
              <a:t>định</a:t>
            </a:r>
            <a:r>
              <a:rPr lang="en-US" dirty="0"/>
              <a:t> </a:t>
            </a:r>
            <a:r>
              <a:rPr lang="en-US" dirty="0" err="1"/>
              <a:t>này</a:t>
            </a:r>
            <a:endParaRPr lang="en-US" dirty="0"/>
          </a:p>
          <a:p>
            <a:r>
              <a:rPr lang="en-US" dirty="0" err="1"/>
              <a:t>Có</a:t>
            </a:r>
            <a:r>
              <a:rPr lang="en-US" dirty="0"/>
              <a:t> </a:t>
            </a:r>
            <a:r>
              <a:rPr lang="en-US" dirty="0" err="1"/>
              <a:t>thể</a:t>
            </a:r>
            <a:r>
              <a:rPr lang="en-US" dirty="0"/>
              <a:t> </a:t>
            </a:r>
            <a:r>
              <a:rPr lang="en-US" dirty="0" err="1"/>
              <a:t>hoàn</a:t>
            </a:r>
            <a:r>
              <a:rPr lang="en-US" dirty="0"/>
              <a:t> </a:t>
            </a:r>
            <a:r>
              <a:rPr lang="en-US" dirty="0" err="1"/>
              <a:t>toàn</a:t>
            </a:r>
            <a:r>
              <a:rPr lang="en-US" dirty="0"/>
              <a:t> </a:t>
            </a:r>
            <a:r>
              <a:rPr lang="en-US" dirty="0" err="1"/>
              <a:t>tránh</a:t>
            </a:r>
            <a:r>
              <a:rPr lang="en-US" dirty="0"/>
              <a:t> </a:t>
            </a:r>
            <a:r>
              <a:rPr lang="en-US" dirty="0" err="1"/>
              <a:t>việc</a:t>
            </a:r>
            <a:r>
              <a:rPr lang="en-US" dirty="0"/>
              <a:t> </a:t>
            </a:r>
            <a:r>
              <a:rPr lang="en-US" dirty="0" err="1"/>
              <a:t>làm</a:t>
            </a:r>
            <a:r>
              <a:rPr lang="en-US" dirty="0"/>
              <a:t> </a:t>
            </a:r>
            <a:r>
              <a:rPr lang="en-US" dirty="0" err="1"/>
              <a:t>lại</a:t>
            </a:r>
            <a:r>
              <a:rPr lang="en-US" dirty="0"/>
              <a:t> </a:t>
            </a:r>
            <a:r>
              <a:rPr lang="en-US" dirty="0" err="1"/>
              <a:t>các</a:t>
            </a:r>
            <a:r>
              <a:rPr lang="en-US" dirty="0"/>
              <a:t> test case </a:t>
            </a:r>
            <a:r>
              <a:rPr lang="en-US" dirty="0" err="1"/>
              <a:t>và</a:t>
            </a:r>
            <a:r>
              <a:rPr lang="en-US" dirty="0"/>
              <a:t> </a:t>
            </a:r>
            <a:r>
              <a:rPr lang="en-US" dirty="0" err="1"/>
              <a:t>kịch</a:t>
            </a:r>
            <a:r>
              <a:rPr lang="en-US" dirty="0"/>
              <a:t> </a:t>
            </a:r>
            <a:r>
              <a:rPr lang="en-US" dirty="0" err="1"/>
              <a:t>bản</a:t>
            </a:r>
            <a:r>
              <a:rPr lang="en-US" dirty="0"/>
              <a:t> </a:t>
            </a:r>
            <a:r>
              <a:rPr lang="en-US" dirty="0" err="1"/>
              <a:t>thử</a:t>
            </a:r>
            <a:r>
              <a:rPr lang="en-US" dirty="0"/>
              <a:t> </a:t>
            </a:r>
            <a:r>
              <a:rPr lang="en-US" dirty="0" err="1"/>
              <a:t>nghiệm,vì</a:t>
            </a:r>
            <a:r>
              <a:rPr lang="en-US" dirty="0"/>
              <a:t> </a:t>
            </a:r>
            <a:r>
              <a:rPr lang="en-US" dirty="0" err="1"/>
              <a:t>nó</a:t>
            </a:r>
            <a:r>
              <a:rPr lang="en-US" dirty="0"/>
              <a:t> </a:t>
            </a:r>
            <a:r>
              <a:rPr lang="en-US" dirty="0" err="1"/>
              <a:t>bao</a:t>
            </a:r>
            <a:r>
              <a:rPr lang="en-US" dirty="0"/>
              <a:t> </a:t>
            </a:r>
            <a:r>
              <a:rPr lang="en-US" dirty="0" err="1"/>
              <a:t>hàm</a:t>
            </a:r>
            <a:r>
              <a:rPr lang="en-US" dirty="0"/>
              <a:t> </a:t>
            </a:r>
            <a:r>
              <a:rPr lang="en-US" dirty="0" err="1"/>
              <a:t>đầy</a:t>
            </a:r>
            <a:r>
              <a:rPr lang="en-US" dirty="0"/>
              <a:t> </a:t>
            </a:r>
            <a:r>
              <a:rPr lang="en-US" dirty="0" err="1"/>
              <a:t>đủ</a:t>
            </a:r>
            <a:r>
              <a:rPr lang="en-US" dirty="0"/>
              <a:t> ở </a:t>
            </a:r>
            <a:r>
              <a:rPr lang="en-US" dirty="0" err="1"/>
              <a:t>lần</a:t>
            </a:r>
            <a:r>
              <a:rPr lang="en-US" dirty="0"/>
              <a:t> </a:t>
            </a:r>
            <a:r>
              <a:rPr lang="en-US" dirty="0" err="1"/>
              <a:t>tạo</a:t>
            </a:r>
            <a:r>
              <a:rPr lang="en-US" dirty="0"/>
              <a:t> </a:t>
            </a:r>
            <a:r>
              <a:rPr lang="en-US" dirty="0" err="1"/>
              <a:t>đầu</a:t>
            </a:r>
            <a:r>
              <a:rPr lang="en-US" dirty="0"/>
              <a:t> </a:t>
            </a:r>
            <a:r>
              <a:rPr lang="en-US" dirty="0" err="1"/>
              <a:t>tiên</a:t>
            </a:r>
            <a:endParaRPr lang="vi-VN" dirty="0"/>
          </a:p>
        </p:txBody>
      </p:sp>
    </p:spTree>
    <p:extLst>
      <p:ext uri="{BB962C8B-B14F-4D97-AF65-F5344CB8AC3E}">
        <p14:creationId xmlns:p14="http://schemas.microsoft.com/office/powerpoint/2010/main" val="2610766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4FCA88C2-C73C-4062-A097-8FBCE3090B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3981C21-E132-4402-B31B-D725C1CE77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6A685C77-4E84-486A-9AE5-F3635BE98E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2" y="822326"/>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44269" y="1465792"/>
            <a:ext cx="3860799" cy="3941345"/>
          </a:xfrm>
        </p:spPr>
        <p:txBody>
          <a:bodyPr>
            <a:normAutofit/>
          </a:bodyPr>
          <a:lstStyle/>
          <a:p>
            <a:r>
              <a:rPr lang="en-US" sz="6000"/>
              <a:t>NHƯỢC ĐIỂM</a:t>
            </a:r>
            <a:endParaRPr lang="vi-VN" sz="6000"/>
          </a:p>
        </p:txBody>
      </p:sp>
      <p:sp>
        <p:nvSpPr>
          <p:cNvPr id="3" name="Content Placeholder 2"/>
          <p:cNvSpPr>
            <a:spLocks noGrp="1"/>
          </p:cNvSpPr>
          <p:nvPr>
            <p:ph idx="1"/>
          </p:nvPr>
        </p:nvSpPr>
        <p:spPr>
          <a:xfrm>
            <a:off x="641604" y="1359090"/>
            <a:ext cx="5132665" cy="4048047"/>
          </a:xfrm>
        </p:spPr>
        <p:txBody>
          <a:bodyPr anchor="ctr">
            <a:normAutofit/>
          </a:bodyPr>
          <a:lstStyle/>
          <a:p>
            <a:r>
              <a:rPr lang="en-US" dirty="0" err="1"/>
              <a:t>Bảng</a:t>
            </a:r>
            <a:r>
              <a:rPr lang="en-US" dirty="0"/>
              <a:t> </a:t>
            </a:r>
            <a:r>
              <a:rPr lang="en-US" dirty="0" err="1"/>
              <a:t>quyết</a:t>
            </a:r>
            <a:r>
              <a:rPr lang="en-US" dirty="0"/>
              <a:t> </a:t>
            </a:r>
            <a:r>
              <a:rPr lang="en-US" dirty="0" err="1"/>
              <a:t>định</a:t>
            </a:r>
            <a:r>
              <a:rPr lang="en-US" dirty="0"/>
              <a:t> </a:t>
            </a:r>
            <a:r>
              <a:rPr lang="en-US" dirty="0" err="1"/>
              <a:t>khó</a:t>
            </a:r>
            <a:r>
              <a:rPr lang="en-US" dirty="0"/>
              <a:t> </a:t>
            </a:r>
            <a:r>
              <a:rPr lang="en-US" dirty="0" err="1"/>
              <a:t>mở</a:t>
            </a:r>
            <a:r>
              <a:rPr lang="en-US" dirty="0"/>
              <a:t> </a:t>
            </a:r>
            <a:r>
              <a:rPr lang="en-US" dirty="0" err="1"/>
              <a:t>rộng</a:t>
            </a:r>
            <a:r>
              <a:rPr lang="en-US" dirty="0"/>
              <a:t>. </a:t>
            </a:r>
            <a:r>
              <a:rPr lang="en-US" dirty="0" err="1"/>
              <a:t>Chúng</a:t>
            </a:r>
            <a:r>
              <a:rPr lang="en-US" dirty="0"/>
              <a:t> ta </a:t>
            </a:r>
            <a:r>
              <a:rPr lang="en-US" dirty="0" err="1"/>
              <a:t>cần</a:t>
            </a:r>
            <a:r>
              <a:rPr lang="en-US" dirty="0"/>
              <a:t> </a:t>
            </a:r>
            <a:r>
              <a:rPr lang="en-US" dirty="0" err="1"/>
              <a:t>tạo</a:t>
            </a:r>
            <a:r>
              <a:rPr lang="en-US" dirty="0"/>
              <a:t> </a:t>
            </a:r>
            <a:r>
              <a:rPr lang="en-US" dirty="0" err="1"/>
              <a:t>bảng</a:t>
            </a:r>
            <a:r>
              <a:rPr lang="en-US" dirty="0"/>
              <a:t> </a:t>
            </a:r>
            <a:r>
              <a:rPr lang="en-US" dirty="0" err="1"/>
              <a:t>gồm</a:t>
            </a:r>
            <a:r>
              <a:rPr lang="en-US" dirty="0"/>
              <a:t> </a:t>
            </a:r>
            <a:r>
              <a:rPr lang="en-US" dirty="0" err="1"/>
              <a:t>rất</a:t>
            </a:r>
            <a:r>
              <a:rPr lang="en-US" dirty="0"/>
              <a:t> </a:t>
            </a:r>
            <a:r>
              <a:rPr lang="en-US" dirty="0" err="1"/>
              <a:t>nhiều</a:t>
            </a:r>
            <a:r>
              <a:rPr lang="en-US" dirty="0"/>
              <a:t> </a:t>
            </a:r>
            <a:r>
              <a:rPr lang="en-US" dirty="0" err="1"/>
              <a:t>điều</a:t>
            </a:r>
            <a:r>
              <a:rPr lang="en-US" dirty="0"/>
              <a:t> </a:t>
            </a:r>
            <a:r>
              <a:rPr lang="en-US" dirty="0" err="1"/>
              <a:t>kiện</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để</a:t>
            </a:r>
            <a:r>
              <a:rPr lang="en-US" dirty="0"/>
              <a:t> </a:t>
            </a:r>
            <a:r>
              <a:rPr lang="en-US" dirty="0" err="1"/>
              <a:t>loại</a:t>
            </a:r>
            <a:r>
              <a:rPr lang="en-US" dirty="0"/>
              <a:t> </a:t>
            </a:r>
            <a:r>
              <a:rPr lang="en-US" dirty="0" err="1"/>
              <a:t>bỏ</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dư</a:t>
            </a:r>
            <a:r>
              <a:rPr lang="en-US" dirty="0"/>
              <a:t> </a:t>
            </a:r>
            <a:r>
              <a:rPr lang="en-US" dirty="0" err="1"/>
              <a:t>thừa</a:t>
            </a:r>
            <a:endParaRPr lang="en-US" dirty="0"/>
          </a:p>
          <a:p>
            <a:endParaRPr lang="vi-VN" dirty="0"/>
          </a:p>
        </p:txBody>
      </p:sp>
      <p:sp>
        <p:nvSpPr>
          <p:cNvPr id="14" name="Rectangle 13">
            <a:extLst>
              <a:ext uri="{FF2B5EF4-FFF2-40B4-BE49-F238E27FC236}">
                <a16:creationId xmlns:a16="http://schemas.microsoft.com/office/drawing/2014/main" xmlns="" id="{E55C1C3E-5158-47F3-8FD9-14B22C3E6E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604" y="6121663"/>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741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70">
            <a:extLst>
              <a:ext uri="{FF2B5EF4-FFF2-40B4-BE49-F238E27FC236}">
                <a16:creationId xmlns:a16="http://schemas.microsoft.com/office/drawing/2014/main" xmlns="" id="{44FC10B2-BCD5-46E2-A2E0-F714BE70C5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1346947"/>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72">
            <a:extLst>
              <a:ext uri="{FF2B5EF4-FFF2-40B4-BE49-F238E27FC236}">
                <a16:creationId xmlns:a16="http://schemas.microsoft.com/office/drawing/2014/main" xmlns="" id="{92C2962D-5AA6-4EB0-9A2C-F385BF76A2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4299697"/>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74">
            <a:extLst>
              <a:ext uri="{FF2B5EF4-FFF2-40B4-BE49-F238E27FC236}">
                <a16:creationId xmlns:a16="http://schemas.microsoft.com/office/drawing/2014/main" xmlns="" id="{5196A65C-A88E-4E6C-9882-A77D52FCE4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3" name="Group 76">
            <a:extLst>
              <a:ext uri="{FF2B5EF4-FFF2-40B4-BE49-F238E27FC236}">
                <a16:creationId xmlns:a16="http://schemas.microsoft.com/office/drawing/2014/main" xmlns="" id="{9D656BC9-D198-47EB-BF65-7B922CED418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649215" y="4068923"/>
            <a:ext cx="1080904" cy="1080903"/>
            <a:chOff x="9685338" y="4460675"/>
            <a:chExt cx="1080904" cy="1080902"/>
          </a:xfrm>
        </p:grpSpPr>
        <p:sp>
          <p:nvSpPr>
            <p:cNvPr id="78" name="Oval 77">
              <a:extLst>
                <a:ext uri="{FF2B5EF4-FFF2-40B4-BE49-F238E27FC236}">
                  <a16:creationId xmlns:a16="http://schemas.microsoft.com/office/drawing/2014/main" xmlns="" id="{9C92DB27-596D-48D1-BB72-94081C9C1E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377">
                <a:defRPr/>
              </a:pPr>
              <a:endParaRPr lang="en-US" sz="2000" kern="0" dirty="0">
                <a:solidFill>
                  <a:prstClr val="white"/>
                </a:solidFill>
                <a:latin typeface="Rockwell Extra Bold" pitchFamily="18" charset="0"/>
              </a:endParaRPr>
            </a:p>
          </p:txBody>
        </p:sp>
        <p:sp>
          <p:nvSpPr>
            <p:cNvPr id="79" name="Oval 78">
              <a:extLst>
                <a:ext uri="{FF2B5EF4-FFF2-40B4-BE49-F238E27FC236}">
                  <a16:creationId xmlns:a16="http://schemas.microsoft.com/office/drawing/2014/main" xmlns="" id="{9AF33BFF-A87A-4022-BFF0-6C6E10173D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algn="ctr" defTabSz="914377">
                <a:defRPr/>
              </a:pPr>
              <a:endParaRPr lang="en-US" kern="0" dirty="0">
                <a:solidFill>
                  <a:prstClr val="white"/>
                </a:solidFill>
                <a:latin typeface="Calibri"/>
              </a:endParaRPr>
            </a:p>
          </p:txBody>
        </p:sp>
      </p:grpSp>
      <p:sp>
        <p:nvSpPr>
          <p:cNvPr id="1044" name="Rectangle 80">
            <a:extLst>
              <a:ext uri="{FF2B5EF4-FFF2-40B4-BE49-F238E27FC236}">
                <a16:creationId xmlns:a16="http://schemas.microsoft.com/office/drawing/2014/main" xmlns="" id="{8363C3DA-5063-4048-965B-F5FDB35CC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1"/>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5" name="Rectangle 82">
            <a:extLst>
              <a:ext uri="{FF2B5EF4-FFF2-40B4-BE49-F238E27FC236}">
                <a16:creationId xmlns:a16="http://schemas.microsoft.com/office/drawing/2014/main" xmlns="" id="{4BE79ECB-20D1-486E-B39D-0F98D69BEB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84">
            <a:extLst>
              <a:ext uri="{FF2B5EF4-FFF2-40B4-BE49-F238E27FC236}">
                <a16:creationId xmlns:a16="http://schemas.microsoft.com/office/drawing/2014/main" xmlns="" id="{E2F1DBD8-7930-4EF6-AF8F-F6A674303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85471" y="1110054"/>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00104" y="1432223"/>
            <a:ext cx="2818417" cy="3357976"/>
          </a:xfrm>
        </p:spPr>
        <p:txBody>
          <a:bodyPr vert="horz" lIns="91440" tIns="45720" rIns="91440" bIns="45720" rtlCol="0" anchor="ctr">
            <a:normAutofit/>
          </a:bodyPr>
          <a:lstStyle/>
          <a:p>
            <a:pPr>
              <a:lnSpc>
                <a:spcPct val="80000"/>
              </a:lnSpc>
            </a:pPr>
            <a:r>
              <a:rPr lang="en-US" sz="5100">
                <a:blipFill dpi="0" rotWithShape="1">
                  <a:blip r:embed="rId4">
                    <a:extLst/>
                  </a:blip>
                  <a:srcRect/>
                  <a:tile tx="6350" ty="-127000" sx="65000" sy="64000" flip="none" algn="tl"/>
                </a:blipFill>
              </a:rPr>
              <a:t>CẢM ƠN CÔ VÀ CÁC BẠN ĐÃ CHÚ Ý LẮNG NGHE</a:t>
            </a:r>
          </a:p>
        </p:txBody>
      </p:sp>
      <p:pic>
        <p:nvPicPr>
          <p:cNvPr id="1026" name="Picture 2" descr="Image result for tranh váº½ viá»t nam">
            <a:extLst>
              <a:ext uri="{FF2B5EF4-FFF2-40B4-BE49-F238E27FC236}">
                <a16:creationId xmlns:a16="http://schemas.microsoft.com/office/drawing/2014/main" xmlns="" id="{EF097106-DC68-4CFE-BB65-657586C261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7127" r="-3" b="-3"/>
          <a:stretch/>
        </p:blipFill>
        <p:spPr bwMode="auto">
          <a:xfrm>
            <a:off x="920833" y="1328839"/>
            <a:ext cx="6647395" cy="4131687"/>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xmlns="" id="{F39044D3-8725-4D57-BD64-A96E7C271A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5"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xmlns="" id="{8DCC089B-F750-4C12-822F-DF53F4DD36B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646920" y="5257801"/>
            <a:ext cx="1080904" cy="1080903"/>
            <a:chOff x="9685338" y="4460675"/>
            <a:chExt cx="1080904" cy="1080902"/>
          </a:xfrm>
        </p:grpSpPr>
        <p:sp>
          <p:nvSpPr>
            <p:cNvPr id="90" name="Oval 89">
              <a:extLst>
                <a:ext uri="{FF2B5EF4-FFF2-40B4-BE49-F238E27FC236}">
                  <a16:creationId xmlns:a16="http://schemas.microsoft.com/office/drawing/2014/main" xmlns="" id="{3CDC7132-9021-4F21-AE5A-9B9B90C982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algn="ctr" defTabSz="914377">
                <a:defRPr/>
              </a:pPr>
              <a:endParaRPr lang="en-US" sz="2000" kern="0" dirty="0">
                <a:solidFill>
                  <a:prstClr val="white"/>
                </a:solidFill>
                <a:latin typeface="Rockwell Extra Bold" pitchFamily="18" charset="0"/>
              </a:endParaRPr>
            </a:p>
          </p:txBody>
        </p:sp>
        <p:sp>
          <p:nvSpPr>
            <p:cNvPr id="91" name="Oval 90">
              <a:extLst>
                <a:ext uri="{FF2B5EF4-FFF2-40B4-BE49-F238E27FC236}">
                  <a16:creationId xmlns:a16="http://schemas.microsoft.com/office/drawing/2014/main" xmlns="" id="{00D011B8-BF69-4B6B-B3D2-F1BA771086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algn="ctr" defTabSz="914377">
                <a:defRPr/>
              </a:pPr>
              <a:endParaRPr lang="en-US" kern="0" dirty="0">
                <a:solidFill>
                  <a:prstClr val="white"/>
                </a:solidFill>
                <a:latin typeface="Calibri"/>
              </a:endParaRPr>
            </a:p>
          </p:txBody>
        </p:sp>
      </p:grpSp>
    </p:spTree>
    <p:extLst>
      <p:ext uri="{BB962C8B-B14F-4D97-AF65-F5344CB8AC3E}">
        <p14:creationId xmlns:p14="http://schemas.microsoft.com/office/powerpoint/2010/main" val="191026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Picture 4" descr="Káº¿t quáº£ hÃ¬nh áº£nh cho black box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2737" y="618519"/>
            <a:ext cx="9303353" cy="47082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56290" y="5434886"/>
            <a:ext cx="9076244" cy="830997"/>
          </a:xfrm>
          <a:prstGeom prst="rect">
            <a:avLst/>
          </a:prstGeom>
          <a:noFill/>
        </p:spPr>
        <p:txBody>
          <a:bodyPr wrap="square" rtlCol="0">
            <a:spAutoFit/>
          </a:bodyPr>
          <a:lstStyle/>
          <a:p>
            <a:pPr algn="ctr"/>
            <a:r>
              <a:rPr lang="vi-VN" sz="2400" b="1" dirty="0"/>
              <a:t>Đối tượng được kiểm thử</a:t>
            </a:r>
            <a:r>
              <a:rPr lang="vi-VN" sz="2400" dirty="0"/>
              <a:t> Là thành phần phần mềm (TPPM) có thể là 1 hàm chức năng, 1 modul chức năng, 1 phân hệ chức năng</a:t>
            </a:r>
          </a:p>
        </p:txBody>
      </p:sp>
    </p:spTree>
    <p:extLst>
      <p:ext uri="{BB962C8B-B14F-4D97-AF65-F5344CB8AC3E}">
        <p14:creationId xmlns:p14="http://schemas.microsoft.com/office/powerpoint/2010/main" val="2816168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xmlns="" id="{E720DB99-7745-4E75-9D96-AAB6D55C53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2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xmlns="" id="{D68803C4-E159-4360-B7BB-74205C8F78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xmlns="" id="{504B0465-3B07-49BF-BEA7-D81476246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p:cNvSpPr>
            <a:spLocks noGrp="1"/>
          </p:cNvSpPr>
          <p:nvPr>
            <p:ph type="title"/>
          </p:nvPr>
        </p:nvSpPr>
        <p:spPr>
          <a:xfrm>
            <a:off x="1066800" y="721372"/>
            <a:ext cx="10058400" cy="1609344"/>
          </a:xfrm>
        </p:spPr>
        <p:txBody>
          <a:bodyPr>
            <a:normAutofit/>
          </a:bodyPr>
          <a:lstStyle/>
          <a:p>
            <a:r>
              <a:rPr lang="vi-VN" sz="3400" dirty="0"/>
              <a:t> Phương pháp này cố gắng tìm ra các lỗi trong các loại sau:</a:t>
            </a:r>
            <a:br>
              <a:rPr lang="vi-VN" sz="3400" dirty="0"/>
            </a:br>
            <a:endParaRPr lang="vi-VN" sz="3400" dirty="0"/>
          </a:p>
        </p:txBody>
      </p:sp>
      <p:sp>
        <p:nvSpPr>
          <p:cNvPr id="8" name="Content Placeholder 7"/>
          <p:cNvSpPr>
            <a:spLocks noGrp="1"/>
          </p:cNvSpPr>
          <p:nvPr>
            <p:ph idx="1"/>
          </p:nvPr>
        </p:nvSpPr>
        <p:spPr>
          <a:xfrm>
            <a:off x="984504" y="2542095"/>
            <a:ext cx="10058400" cy="3851787"/>
          </a:xfrm>
        </p:spPr>
        <p:txBody>
          <a:bodyPr>
            <a:normAutofit/>
          </a:bodyPr>
          <a:lstStyle/>
          <a:p>
            <a:r>
              <a:rPr lang="vi-VN" dirty="0"/>
              <a:t>Chức năng không chính xác hoặc thiếu.</a:t>
            </a:r>
          </a:p>
          <a:p>
            <a:r>
              <a:rPr lang="vi-VN" dirty="0"/>
              <a:t>Lỗi giao diện.</a:t>
            </a:r>
          </a:p>
          <a:p>
            <a:r>
              <a:rPr lang="vi-VN" dirty="0"/>
              <a:t>Lỗi trong cấu trúc dữ liệu hoặc truy cập cơ sở dữ liệu bên ngoài.</a:t>
            </a:r>
          </a:p>
          <a:p>
            <a:r>
              <a:rPr lang="vi-VN" dirty="0"/>
              <a:t>Hành vi hoặc hiệu suất lỗi.</a:t>
            </a:r>
          </a:p>
          <a:p>
            <a:endParaRPr lang="vi-VN" dirty="0"/>
          </a:p>
        </p:txBody>
      </p:sp>
    </p:spTree>
    <p:extLst>
      <p:ext uri="{BB962C8B-B14F-4D97-AF65-F5344CB8AC3E}">
        <p14:creationId xmlns:p14="http://schemas.microsoft.com/office/powerpoint/2010/main" val="2616052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399577"/>
            <a:ext cx="9905999" cy="1478571"/>
          </a:xfrm>
        </p:spPr>
        <p:txBody>
          <a:bodyPr>
            <a:normAutofit fontScale="90000"/>
          </a:bodyPr>
          <a:lstStyle/>
          <a:p>
            <a:r>
              <a:rPr lang="vi-VN" dirty="0"/>
              <a:t>Tại sao chọn kiểm thử hộp đen:</a:t>
            </a:r>
          </a:p>
        </p:txBody>
      </p:sp>
      <p:sp>
        <p:nvSpPr>
          <p:cNvPr id="3" name="Content Placeholder 2"/>
          <p:cNvSpPr>
            <a:spLocks noGrp="1"/>
          </p:cNvSpPr>
          <p:nvPr>
            <p:ph idx="1"/>
          </p:nvPr>
        </p:nvSpPr>
        <p:spPr>
          <a:xfrm>
            <a:off x="1141414" y="1878147"/>
            <a:ext cx="9905999" cy="3541715"/>
          </a:xfrm>
        </p:spPr>
        <p:txBody>
          <a:bodyPr>
            <a:noAutofit/>
          </a:bodyPr>
          <a:lstStyle/>
          <a:p>
            <a:r>
              <a:rPr lang="vi-VN" sz="1800" dirty="0"/>
              <a:t>Các tester được thực hiện từ quan điểm của người dùng và sẽ giúp đỡ trong việc sáng tỏ sự chênh lệch về thông số kỹ thuật.</a:t>
            </a:r>
          </a:p>
          <a:p>
            <a:r>
              <a:rPr lang="vi-VN" sz="1800" dirty="0"/>
              <a:t>Các tester theo phương pháp black box không có “mối ràng buộc” nào với code, và nhận thức của một tester rất đơn giản: một source code có nhiều lỗi. Sử dụng nguyên tắc, "Hỏi và bạn sẽ nhận" các tester black box tìm được nhiều bug ở nơi mà các DEV không tìm thấy.</a:t>
            </a:r>
          </a:p>
          <a:p>
            <a:r>
              <a:rPr lang="vi-VN" sz="1800" dirty="0"/>
              <a:t>Tester có thể không phải IT chuyên nghiệp, không cần phải biết ngôn ngữ lập trình hoặc làm thế nào các phần mềm đã được thực hiện.</a:t>
            </a:r>
          </a:p>
          <a:p>
            <a:r>
              <a:rPr lang="vi-VN" sz="1800" dirty="0"/>
              <a:t>Các tester có thể được thực hiện bởi một cơ quan độc lập từ các developer, cho phép một cái nhìn khách quan và tránh sự phát triển thiên vị.</a:t>
            </a:r>
          </a:p>
          <a:p>
            <a:r>
              <a:rPr lang="vi-VN" sz="1800" dirty="0"/>
              <a:t>Hệ thống thật sự với toàn bộ yêu cầu của nó được kiểm thử chính xác.</a:t>
            </a:r>
          </a:p>
          <a:p>
            <a:r>
              <a:rPr lang="vi-VN" sz="1800" dirty="0"/>
              <a:t>Thiết kế kịch bản kiểm thử khá nhanh, ngay khi mà các yêu cầu chức năng được xác định.</a:t>
            </a:r>
          </a:p>
          <a:p>
            <a:endParaRPr lang="vi-VN" sz="1800" dirty="0"/>
          </a:p>
        </p:txBody>
      </p:sp>
    </p:spTree>
    <p:extLst>
      <p:ext uri="{BB962C8B-B14F-4D97-AF65-F5344CB8AC3E}">
        <p14:creationId xmlns:p14="http://schemas.microsoft.com/office/powerpoint/2010/main" val="697433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Các phương pháp kiểm thử hộp đen:</a:t>
            </a:r>
          </a:p>
        </p:txBody>
      </p:sp>
      <p:sp>
        <p:nvSpPr>
          <p:cNvPr id="3" name="Content Placeholder 2"/>
          <p:cNvSpPr>
            <a:spLocks noGrp="1"/>
          </p:cNvSpPr>
          <p:nvPr>
            <p:ph idx="1"/>
          </p:nvPr>
        </p:nvSpPr>
        <p:spPr/>
        <p:txBody>
          <a:bodyPr/>
          <a:lstStyle/>
          <a:p>
            <a:r>
              <a:rPr lang="vi-VN" dirty="0"/>
              <a:t>Đoán lỗi (Error Guessing)</a:t>
            </a:r>
          </a:p>
          <a:p>
            <a:r>
              <a:rPr lang="vi-VN" dirty="0"/>
              <a:t>Đồ thị nhân quả (Cause-effect Graphing)</a:t>
            </a:r>
          </a:p>
          <a:p>
            <a:r>
              <a:rPr lang="vi-VN" dirty="0"/>
              <a:t>Phân vùng tương đương (Equivelance Class Partitioning)</a:t>
            </a:r>
          </a:p>
          <a:p>
            <a:r>
              <a:rPr lang="vi-VN" dirty="0"/>
              <a:t>Phân tích giá trị biên (Boundaries Values Analysis aka BVA)</a:t>
            </a:r>
          </a:p>
          <a:p>
            <a:r>
              <a:rPr lang="vi-VN" dirty="0"/>
              <a:t>Bảng quyết định (Decision Tables)</a:t>
            </a:r>
          </a:p>
        </p:txBody>
      </p:sp>
    </p:spTree>
    <p:extLst>
      <p:ext uri="{BB962C8B-B14F-4D97-AF65-F5344CB8AC3E}">
        <p14:creationId xmlns:p14="http://schemas.microsoft.com/office/powerpoint/2010/main" val="174799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Tại</a:t>
            </a:r>
            <a:r>
              <a:rPr lang="en-US" sz="3200" dirty="0"/>
              <a:t> </a:t>
            </a:r>
            <a:r>
              <a:rPr lang="en-US" sz="3200" dirty="0" err="1"/>
              <a:t>sao</a:t>
            </a:r>
            <a:r>
              <a:rPr lang="en-US" sz="3200" dirty="0"/>
              <a:t> </a:t>
            </a:r>
            <a:r>
              <a:rPr lang="en-US" sz="3200" dirty="0" err="1"/>
              <a:t>chọn</a:t>
            </a:r>
            <a:r>
              <a:rPr lang="en-US" sz="3200" dirty="0"/>
              <a:t> </a:t>
            </a:r>
            <a:r>
              <a:rPr lang="en-US" sz="3200" dirty="0" err="1"/>
              <a:t>phương</a:t>
            </a:r>
            <a:r>
              <a:rPr lang="en-US" sz="3200" dirty="0"/>
              <a:t> </a:t>
            </a:r>
            <a:r>
              <a:rPr lang="en-US" sz="3200" dirty="0" err="1"/>
              <a:t>pháp</a:t>
            </a:r>
            <a:r>
              <a:rPr lang="en-US" sz="3200" dirty="0"/>
              <a:t> </a:t>
            </a:r>
            <a:r>
              <a:rPr lang="en-US" sz="3200" dirty="0" err="1"/>
              <a:t>bảng</a:t>
            </a:r>
            <a:r>
              <a:rPr lang="en-US" sz="3200" dirty="0"/>
              <a:t> </a:t>
            </a:r>
            <a:r>
              <a:rPr lang="en-US" sz="3200" dirty="0" err="1"/>
              <a:t>quyết</a:t>
            </a:r>
            <a:r>
              <a:rPr lang="en-US" sz="3200" dirty="0"/>
              <a:t> </a:t>
            </a:r>
            <a:r>
              <a:rPr lang="en-US" sz="3200" dirty="0" err="1"/>
              <a:t>định</a:t>
            </a:r>
            <a:r>
              <a:rPr lang="en-US" sz="3200" dirty="0"/>
              <a:t> ?</a:t>
            </a:r>
            <a:endParaRPr lang="vi-VN" sz="3200" dirty="0"/>
          </a:p>
        </p:txBody>
      </p:sp>
      <p:sp>
        <p:nvSpPr>
          <p:cNvPr id="3" name="Content Placeholder 2"/>
          <p:cNvSpPr>
            <a:spLocks noGrp="1"/>
          </p:cNvSpPr>
          <p:nvPr>
            <p:ph idx="1"/>
          </p:nvPr>
        </p:nvSpPr>
        <p:spPr/>
        <p:txBody>
          <a:bodyPr>
            <a:normAutofit/>
          </a:bodyPr>
          <a:lstStyle/>
          <a:p>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huống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bảo</a:t>
            </a:r>
            <a:r>
              <a:rPr lang="en-US" dirty="0">
                <a:latin typeface="Arial" panose="020B0604020202020204" pitchFamily="34" charset="0"/>
                <a:cs typeface="Arial" panose="020B0604020202020204" pitchFamily="34" charset="0"/>
              </a:rPr>
              <a:t> 100% </a:t>
            </a:r>
            <a:r>
              <a:rPr lang="en-US" dirty="0" err="1">
                <a:latin typeface="Arial" panose="020B0604020202020204" pitchFamily="34" charset="0"/>
                <a:cs typeface="Arial" panose="020B0604020202020204" pitchFamily="34" charset="0"/>
              </a:rPr>
              <a:t>phạm</a:t>
            </a:r>
            <a:r>
              <a:rPr lang="en-US" dirty="0">
                <a:latin typeface="Arial" panose="020B0604020202020204" pitchFamily="34" charset="0"/>
                <a:cs typeface="Arial" panose="020B0604020202020204" pitchFamily="34" charset="0"/>
              </a:rPr>
              <a:t> vi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377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Tại</a:t>
            </a:r>
            <a:r>
              <a:rPr lang="en-US" sz="3200" dirty="0"/>
              <a:t> </a:t>
            </a:r>
            <a:r>
              <a:rPr lang="en-US" sz="3200" dirty="0" err="1"/>
              <a:t>sao</a:t>
            </a:r>
            <a:r>
              <a:rPr lang="en-US" sz="3200" dirty="0"/>
              <a:t> </a:t>
            </a:r>
            <a:r>
              <a:rPr lang="en-US" sz="3200" dirty="0" err="1"/>
              <a:t>chọn</a:t>
            </a:r>
            <a:r>
              <a:rPr lang="en-US" sz="3200" dirty="0"/>
              <a:t> </a:t>
            </a:r>
            <a:r>
              <a:rPr lang="en-US" sz="3200" dirty="0" err="1"/>
              <a:t>phương</a:t>
            </a:r>
            <a:r>
              <a:rPr lang="en-US" sz="3200" dirty="0"/>
              <a:t> </a:t>
            </a:r>
            <a:r>
              <a:rPr lang="en-US" sz="3200" dirty="0" err="1"/>
              <a:t>pháp</a:t>
            </a:r>
            <a:r>
              <a:rPr lang="en-US" sz="3200" dirty="0"/>
              <a:t> </a:t>
            </a:r>
            <a:r>
              <a:rPr lang="en-US" sz="3200" dirty="0" err="1"/>
              <a:t>bảng</a:t>
            </a:r>
            <a:r>
              <a:rPr lang="en-US" sz="3200" dirty="0"/>
              <a:t> </a:t>
            </a:r>
            <a:r>
              <a:rPr lang="en-US" sz="3200" dirty="0" err="1"/>
              <a:t>quyết</a:t>
            </a:r>
            <a:r>
              <a:rPr lang="en-US" sz="3200" dirty="0"/>
              <a:t> </a:t>
            </a:r>
            <a:r>
              <a:rPr lang="en-US" sz="3200" dirty="0" err="1"/>
              <a:t>định</a:t>
            </a:r>
            <a:r>
              <a:rPr lang="en-US" sz="3200" dirty="0"/>
              <a:t> ?</a:t>
            </a:r>
            <a:endParaRPr lang="vi-VN" sz="3200" dirty="0"/>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kiện</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tạp</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test design,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tester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a:t>
            </a:r>
          </a:p>
          <a:p>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162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của</a:t>
            </a:r>
            <a:r>
              <a:rPr lang="en-US" dirty="0"/>
              <a:t> </a:t>
            </a:r>
            <a:r>
              <a:rPr lang="en-US" dirty="0" err="1"/>
              <a:t>bảng</a:t>
            </a:r>
            <a:r>
              <a:rPr lang="en-US" dirty="0"/>
              <a:t> </a:t>
            </a:r>
            <a:r>
              <a:rPr lang="en-US" dirty="0" err="1"/>
              <a:t>quyết</a:t>
            </a:r>
            <a:r>
              <a:rPr lang="en-US" dirty="0"/>
              <a:t> </a:t>
            </a:r>
            <a:r>
              <a:rPr lang="en-US" dirty="0" err="1"/>
              <a:t>định</a:t>
            </a:r>
            <a:r>
              <a:rPr lang="en-US" dirty="0"/>
              <a:t> </a:t>
            </a:r>
            <a:endParaRPr lang="vi-V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34199911"/>
              </p:ext>
            </p:extLst>
          </p:nvPr>
        </p:nvGraphicFramePr>
        <p:xfrm>
          <a:off x="2884863" y="2253803"/>
          <a:ext cx="6336410" cy="4175568"/>
        </p:xfrm>
        <a:graphic>
          <a:graphicData uri="http://schemas.openxmlformats.org/drawingml/2006/table">
            <a:tbl>
              <a:tblPr firstRow="1" bandRow="1">
                <a:tableStyleId>{21E4AEA4-8DFA-4A89-87EB-49C32662AFE0}</a:tableStyleId>
              </a:tblPr>
              <a:tblGrid>
                <a:gridCol w="3168205">
                  <a:extLst>
                    <a:ext uri="{9D8B030D-6E8A-4147-A177-3AD203B41FA5}">
                      <a16:colId xmlns:a16="http://schemas.microsoft.com/office/drawing/2014/main" xmlns="" val="20000"/>
                    </a:ext>
                  </a:extLst>
                </a:gridCol>
                <a:gridCol w="3168205">
                  <a:extLst>
                    <a:ext uri="{9D8B030D-6E8A-4147-A177-3AD203B41FA5}">
                      <a16:colId xmlns:a16="http://schemas.microsoft.com/office/drawing/2014/main" xmlns="" val="20001"/>
                    </a:ext>
                  </a:extLst>
                </a:gridCol>
              </a:tblGrid>
              <a:tr h="2529840">
                <a:tc>
                  <a:txBody>
                    <a:bodyPr/>
                    <a:lstStyle/>
                    <a:p>
                      <a:pPr algn="ctr"/>
                      <a:endParaRPr lang="en-US" sz="3200" dirty="0">
                        <a:solidFill>
                          <a:schemeClr val="bg1"/>
                        </a:solidFill>
                      </a:endParaRPr>
                    </a:p>
                    <a:p>
                      <a:pPr algn="ctr"/>
                      <a:r>
                        <a:rPr lang="en-US" sz="3200" dirty="0">
                          <a:solidFill>
                            <a:schemeClr val="bg1"/>
                          </a:solidFill>
                        </a:rPr>
                        <a:t>Conditions</a:t>
                      </a:r>
                      <a:endParaRPr lang="vi-VN" sz="3200" dirty="0">
                        <a:solidFill>
                          <a:schemeClr val="bg1"/>
                        </a:solidFill>
                      </a:endParaRPr>
                    </a:p>
                  </a:txBody>
                  <a:tcPr/>
                </a:tc>
                <a:tc>
                  <a:txBody>
                    <a:bodyPr/>
                    <a:lstStyle/>
                    <a:p>
                      <a:pPr algn="ctr"/>
                      <a:r>
                        <a:rPr lang="en-US" sz="3200" dirty="0">
                          <a:solidFill>
                            <a:schemeClr val="bg1"/>
                          </a:solidFill>
                        </a:rPr>
                        <a:t>Conditions</a:t>
                      </a:r>
                      <a:endParaRPr lang="en-US" sz="3200" baseline="0" dirty="0">
                        <a:solidFill>
                          <a:schemeClr val="bg1"/>
                        </a:solidFill>
                      </a:endParaRPr>
                    </a:p>
                    <a:p>
                      <a:pPr algn="ctr"/>
                      <a:r>
                        <a:rPr lang="en-US" sz="3200" baseline="0" dirty="0">
                          <a:solidFill>
                            <a:schemeClr val="bg1"/>
                          </a:solidFill>
                        </a:rPr>
                        <a:t>Entries</a:t>
                      </a:r>
                    </a:p>
                    <a:p>
                      <a:pPr algn="ctr"/>
                      <a:r>
                        <a:rPr lang="en-US" sz="3200" baseline="0" dirty="0">
                          <a:solidFill>
                            <a:schemeClr val="bg1"/>
                          </a:solidFill>
                        </a:rPr>
                        <a:t>(Rule 1,Rule 2…)</a:t>
                      </a:r>
                    </a:p>
                    <a:p>
                      <a:pPr algn="ctr"/>
                      <a:endParaRPr lang="vi-VN" sz="3200" dirty="0">
                        <a:solidFill>
                          <a:schemeClr val="bg1"/>
                        </a:solidFill>
                      </a:endParaRPr>
                    </a:p>
                  </a:txBody>
                  <a:tcPr/>
                </a:tc>
                <a:extLst>
                  <a:ext uri="{0D108BD9-81ED-4DB2-BD59-A6C34878D82A}">
                    <a16:rowId xmlns:a16="http://schemas.microsoft.com/office/drawing/2014/main" xmlns="" val="10000"/>
                  </a:ext>
                </a:extLst>
              </a:tr>
              <a:tr h="1645728">
                <a:tc>
                  <a:txBody>
                    <a:bodyPr/>
                    <a:lstStyle/>
                    <a:p>
                      <a:pPr algn="ctr"/>
                      <a:endParaRPr lang="en-US" sz="3200" b="1" dirty="0">
                        <a:solidFill>
                          <a:schemeClr val="bg1"/>
                        </a:solidFill>
                      </a:endParaRPr>
                    </a:p>
                    <a:p>
                      <a:pPr algn="ctr"/>
                      <a:r>
                        <a:rPr lang="en-US" sz="3200" b="1" dirty="0">
                          <a:solidFill>
                            <a:schemeClr val="tx1">
                              <a:lumMod val="95000"/>
                              <a:lumOff val="5000"/>
                            </a:schemeClr>
                          </a:solidFill>
                        </a:rPr>
                        <a:t>Actions</a:t>
                      </a:r>
                      <a:endParaRPr lang="vi-VN" sz="3200" b="1" dirty="0">
                        <a:solidFill>
                          <a:schemeClr val="tx1">
                            <a:lumMod val="95000"/>
                            <a:lumOff val="5000"/>
                          </a:schemeClr>
                        </a:solidFill>
                      </a:endParaRPr>
                    </a:p>
                  </a:txBody>
                  <a:tcPr/>
                </a:tc>
                <a:tc>
                  <a:txBody>
                    <a:bodyPr/>
                    <a:lstStyle/>
                    <a:p>
                      <a:pPr algn="ctr"/>
                      <a:r>
                        <a:rPr lang="en-US" sz="1300" dirty="0"/>
                        <a:t> </a:t>
                      </a:r>
                    </a:p>
                    <a:p>
                      <a:pPr algn="ctr"/>
                      <a:r>
                        <a:rPr lang="en-US" sz="1300" dirty="0"/>
                        <a:t> </a:t>
                      </a:r>
                      <a:r>
                        <a:rPr lang="en-US" sz="3200" b="1" dirty="0"/>
                        <a:t>Action </a:t>
                      </a:r>
                    </a:p>
                    <a:p>
                      <a:pPr algn="ctr"/>
                      <a:r>
                        <a:rPr lang="en-US" sz="3200" b="1" dirty="0"/>
                        <a:t>Entries</a:t>
                      </a:r>
                      <a:endParaRPr lang="vi-VN" sz="3200" b="1" dirty="0"/>
                    </a:p>
                  </a:txBody>
                  <a:tcPr/>
                </a:tc>
                <a:extLst>
                  <a:ext uri="{0D108BD9-81ED-4DB2-BD59-A6C34878D82A}">
                    <a16:rowId xmlns:a16="http://schemas.microsoft.com/office/drawing/2014/main" xmlns="" val="10001"/>
                  </a:ext>
                </a:extLst>
              </a:tr>
            </a:tbl>
          </a:graphicData>
        </a:graphic>
      </p:graphicFrame>
      <p:sp>
        <p:nvSpPr>
          <p:cNvPr id="10" name="Rounded Rectangular Callout 9"/>
          <p:cNvSpPr/>
          <p:nvPr/>
        </p:nvSpPr>
        <p:spPr>
          <a:xfrm>
            <a:off x="257578" y="2097088"/>
            <a:ext cx="2174940" cy="1858045"/>
          </a:xfrm>
          <a:prstGeom prst="wedgeRoundRectCallout">
            <a:avLst>
              <a:gd name="adj1" fmla="val 103097"/>
              <a:gd name="adj2" fmla="val -15722"/>
              <a:gd name="adj3" fmla="val 16667"/>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Các</a:t>
            </a:r>
            <a:r>
              <a:rPr lang="en-US" dirty="0">
                <a:solidFill>
                  <a:schemeClr val="tx1"/>
                </a:solidFill>
              </a:rPr>
              <a:t> </a:t>
            </a:r>
            <a:r>
              <a:rPr lang="en-US" dirty="0" err="1">
                <a:solidFill>
                  <a:schemeClr val="tx1"/>
                </a:solidFill>
              </a:rPr>
              <a:t>điều</a:t>
            </a:r>
            <a:r>
              <a:rPr lang="en-US" dirty="0">
                <a:solidFill>
                  <a:schemeClr val="tx1"/>
                </a:solidFill>
              </a:rPr>
              <a:t> </a:t>
            </a:r>
            <a:r>
              <a:rPr lang="en-US" dirty="0" err="1">
                <a:solidFill>
                  <a:schemeClr val="tx1"/>
                </a:solidFill>
              </a:rPr>
              <a:t>kiện</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thể</a:t>
            </a:r>
            <a:r>
              <a:rPr lang="en-US" dirty="0">
                <a:solidFill>
                  <a:schemeClr val="tx1"/>
                </a:solidFill>
              </a:rPr>
              <a:t> </a:t>
            </a:r>
            <a:r>
              <a:rPr lang="en-US" dirty="0" err="1">
                <a:solidFill>
                  <a:schemeClr val="tx1"/>
                </a:solidFill>
              </a:rPr>
              <a:t>áp</a:t>
            </a:r>
            <a:r>
              <a:rPr lang="en-US" dirty="0">
                <a:solidFill>
                  <a:schemeClr val="tx1"/>
                </a:solidFill>
              </a:rPr>
              <a:t> </a:t>
            </a:r>
            <a:r>
              <a:rPr lang="en-US" dirty="0" err="1">
                <a:solidFill>
                  <a:schemeClr val="tx1"/>
                </a:solidFill>
              </a:rPr>
              <a:t>dụng</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endParaRPr lang="vi-VN" dirty="0">
              <a:solidFill>
                <a:schemeClr val="tx1"/>
              </a:solidFill>
            </a:endParaRPr>
          </a:p>
        </p:txBody>
      </p:sp>
      <p:sp>
        <p:nvSpPr>
          <p:cNvPr id="11" name="Rounded Rectangular Callout 10"/>
          <p:cNvSpPr/>
          <p:nvPr/>
        </p:nvSpPr>
        <p:spPr>
          <a:xfrm>
            <a:off x="257578" y="4430332"/>
            <a:ext cx="2279561" cy="1661376"/>
          </a:xfrm>
          <a:prstGeom prst="wedgeRoundRectCallout">
            <a:avLst>
              <a:gd name="adj1" fmla="val 108181"/>
              <a:gd name="adj2" fmla="val 8232"/>
              <a:gd name="adj3" fmla="val 16667"/>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Các</a:t>
            </a:r>
            <a:r>
              <a:rPr lang="en-US" dirty="0">
                <a:solidFill>
                  <a:schemeClr val="tx1"/>
                </a:solidFill>
              </a:rPr>
              <a:t> </a:t>
            </a:r>
            <a:r>
              <a:rPr lang="en-US" dirty="0" err="1">
                <a:solidFill>
                  <a:schemeClr val="tx1"/>
                </a:solidFill>
              </a:rPr>
              <a:t>hành</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dựa</a:t>
            </a:r>
            <a:r>
              <a:rPr lang="en-US" dirty="0">
                <a:solidFill>
                  <a:schemeClr val="tx1"/>
                </a:solidFill>
              </a:rPr>
              <a:t> </a:t>
            </a:r>
            <a:r>
              <a:rPr lang="en-US" dirty="0" err="1">
                <a:solidFill>
                  <a:schemeClr val="tx1"/>
                </a:solidFill>
              </a:rPr>
              <a:t>trên</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endParaRPr lang="vi-VN" dirty="0">
              <a:solidFill>
                <a:schemeClr val="tx1"/>
              </a:solidFill>
            </a:endParaRPr>
          </a:p>
        </p:txBody>
      </p:sp>
      <p:sp>
        <p:nvSpPr>
          <p:cNvPr id="13" name="Rounded Rectangular Callout 12"/>
          <p:cNvSpPr/>
          <p:nvPr/>
        </p:nvSpPr>
        <p:spPr>
          <a:xfrm rot="10800000" flipV="1">
            <a:off x="9607640" y="4250029"/>
            <a:ext cx="2584361" cy="1841681"/>
          </a:xfrm>
          <a:prstGeom prst="wedgeRoundRectCallout">
            <a:avLst>
              <a:gd name="adj1" fmla="val 81257"/>
              <a:gd name="adj2" fmla="val 5280"/>
              <a:gd name="adj3" fmla="val 16667"/>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Hành</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tương</a:t>
            </a:r>
            <a:r>
              <a:rPr lang="en-US" dirty="0">
                <a:solidFill>
                  <a:schemeClr val="tx1"/>
                </a:solidFill>
              </a:rPr>
              <a:t> </a:t>
            </a:r>
            <a:r>
              <a:rPr lang="en-US" dirty="0" err="1">
                <a:solidFill>
                  <a:schemeClr val="tx1"/>
                </a:solidFill>
              </a:rPr>
              <a:t>ứng</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quy</a:t>
            </a:r>
            <a:r>
              <a:rPr lang="en-US" dirty="0">
                <a:solidFill>
                  <a:schemeClr val="tx1"/>
                </a:solidFill>
              </a:rPr>
              <a:t> </a:t>
            </a:r>
            <a:r>
              <a:rPr lang="en-US" dirty="0" err="1">
                <a:solidFill>
                  <a:schemeClr val="tx1"/>
                </a:solidFill>
              </a:rPr>
              <a:t>tắc</a:t>
            </a:r>
            <a:endParaRPr lang="en-US" dirty="0">
              <a:solidFill>
                <a:schemeClr val="tx1"/>
              </a:solidFill>
            </a:endParaRPr>
          </a:p>
        </p:txBody>
      </p:sp>
      <p:sp>
        <p:nvSpPr>
          <p:cNvPr id="12" name="Rounded Rectangular Callout 11"/>
          <p:cNvSpPr/>
          <p:nvPr/>
        </p:nvSpPr>
        <p:spPr>
          <a:xfrm rot="10800000" flipV="1">
            <a:off x="9607641" y="2202287"/>
            <a:ext cx="2584361" cy="1752847"/>
          </a:xfrm>
          <a:prstGeom prst="wedgeRoundRectCallout">
            <a:avLst>
              <a:gd name="adj1" fmla="val 76548"/>
              <a:gd name="adj2" fmla="val -5216"/>
              <a:gd name="adj3" fmla="val 16667"/>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Kết</a:t>
            </a:r>
            <a:r>
              <a:rPr lang="en-US" dirty="0">
                <a:solidFill>
                  <a:schemeClr val="tx1"/>
                </a:solidFill>
              </a:rPr>
              <a:t> </a:t>
            </a:r>
            <a:r>
              <a:rPr lang="en-US" dirty="0" err="1">
                <a:solidFill>
                  <a:schemeClr val="tx1"/>
                </a:solidFill>
              </a:rPr>
              <a:t>hợp</a:t>
            </a:r>
            <a:r>
              <a:rPr lang="en-US" dirty="0">
                <a:solidFill>
                  <a:schemeClr val="tx1"/>
                </a:solidFill>
              </a:rPr>
              <a:t> </a:t>
            </a:r>
            <a:r>
              <a:rPr lang="en-US" dirty="0" err="1">
                <a:solidFill>
                  <a:schemeClr val="tx1"/>
                </a:solidFill>
              </a:rPr>
              <a:t>điều</a:t>
            </a:r>
            <a:r>
              <a:rPr lang="en-US" dirty="0">
                <a:solidFill>
                  <a:schemeClr val="tx1"/>
                </a:solidFill>
              </a:rPr>
              <a:t> </a:t>
            </a:r>
            <a:r>
              <a:rPr lang="en-US" dirty="0" err="1">
                <a:solidFill>
                  <a:schemeClr val="tx1"/>
                </a:solidFill>
              </a:rPr>
              <a:t>kiện</a:t>
            </a:r>
            <a:r>
              <a:rPr lang="en-US" dirty="0">
                <a:solidFill>
                  <a:schemeClr val="tx1"/>
                </a:solidFill>
              </a:rPr>
              <a:t> </a:t>
            </a:r>
            <a:r>
              <a:rPr lang="en-US" dirty="0" err="1">
                <a:solidFill>
                  <a:schemeClr val="tx1"/>
                </a:solidFill>
              </a:rPr>
              <a:t>đầu</a:t>
            </a:r>
            <a:r>
              <a:rPr lang="en-US" dirty="0">
                <a:solidFill>
                  <a:schemeClr val="tx1"/>
                </a:solidFill>
              </a:rPr>
              <a:t> </a:t>
            </a:r>
            <a:r>
              <a:rPr lang="en-US" dirty="0" err="1">
                <a:solidFill>
                  <a:schemeClr val="tx1"/>
                </a:solidFill>
              </a:rPr>
              <a:t>vào</a:t>
            </a:r>
            <a:endParaRPr lang="en-US" dirty="0">
              <a:solidFill>
                <a:schemeClr val="tx1"/>
              </a:solidFill>
            </a:endParaRPr>
          </a:p>
          <a:p>
            <a:pPr algn="ctr"/>
            <a:r>
              <a:rPr lang="en-US" dirty="0">
                <a:solidFill>
                  <a:schemeClr val="tx1"/>
                </a:solidFill>
              </a:rPr>
              <a:t>(</a:t>
            </a:r>
            <a:r>
              <a:rPr lang="en-US" dirty="0" err="1">
                <a:solidFill>
                  <a:schemeClr val="tx1"/>
                </a:solidFill>
              </a:rPr>
              <a:t>thường</a:t>
            </a:r>
            <a:r>
              <a:rPr lang="en-US" dirty="0">
                <a:solidFill>
                  <a:schemeClr val="tx1"/>
                </a:solidFill>
              </a:rPr>
              <a:t> </a:t>
            </a:r>
            <a:r>
              <a:rPr lang="en-US" dirty="0" err="1">
                <a:solidFill>
                  <a:schemeClr val="tx1"/>
                </a:solidFill>
              </a:rPr>
              <a:t>mô</a:t>
            </a:r>
            <a:r>
              <a:rPr lang="en-US" dirty="0">
                <a:solidFill>
                  <a:schemeClr val="tx1"/>
                </a:solidFill>
              </a:rPr>
              <a:t> </a:t>
            </a:r>
            <a:r>
              <a:rPr lang="en-US" dirty="0" err="1">
                <a:solidFill>
                  <a:schemeClr val="tx1"/>
                </a:solidFill>
              </a:rPr>
              <a:t>tả</a:t>
            </a:r>
            <a:r>
              <a:rPr lang="en-US" dirty="0">
                <a:solidFill>
                  <a:schemeClr val="tx1"/>
                </a:solidFill>
              </a:rPr>
              <a:t> </a:t>
            </a:r>
            <a:r>
              <a:rPr lang="en-US" dirty="0" err="1">
                <a:solidFill>
                  <a:schemeClr val="tx1"/>
                </a:solidFill>
              </a:rPr>
              <a:t>bằng</a:t>
            </a:r>
            <a:r>
              <a:rPr lang="en-US" dirty="0">
                <a:solidFill>
                  <a:schemeClr val="tx1"/>
                </a:solidFill>
              </a:rPr>
              <a:t> True/False </a:t>
            </a:r>
            <a:r>
              <a:rPr lang="en-US" dirty="0" err="1">
                <a:solidFill>
                  <a:schemeClr val="tx1"/>
                </a:solidFill>
              </a:rPr>
              <a:t>hoặc</a:t>
            </a:r>
            <a:r>
              <a:rPr lang="en-US" dirty="0">
                <a:solidFill>
                  <a:schemeClr val="tx1"/>
                </a:solidFill>
              </a:rPr>
              <a:t> Yes/No…)</a:t>
            </a:r>
            <a:endParaRPr lang="vi-VN" dirty="0">
              <a:solidFill>
                <a:schemeClr val="tx1"/>
              </a:solidFill>
            </a:endParaRPr>
          </a:p>
        </p:txBody>
      </p:sp>
    </p:spTree>
    <p:extLst>
      <p:ext uri="{BB962C8B-B14F-4D97-AF65-F5344CB8AC3E}">
        <p14:creationId xmlns:p14="http://schemas.microsoft.com/office/powerpoint/2010/main" val="2350758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60</TotalTime>
  <Words>1689</Words>
  <Application>Microsoft Office PowerPoint</Application>
  <PresentationFormat>Widescreen</PresentationFormat>
  <Paragraphs>393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Rockwell</vt:lpstr>
      <vt:lpstr>Rockwell Condensed</vt:lpstr>
      <vt:lpstr>Rockwell Extra Bold</vt:lpstr>
      <vt:lpstr>Times New Roman</vt:lpstr>
      <vt:lpstr>Wingdings</vt:lpstr>
      <vt:lpstr>Wood Type</vt:lpstr>
      <vt:lpstr>PHƯƠNG PHÁP KIỂM THỬ HỘP ĐEN  BẢNG QUYẾT ĐỊNH</vt:lpstr>
      <vt:lpstr>Kiểm thử hộp đen là gì?</vt:lpstr>
      <vt:lpstr>PowerPoint Presentation</vt:lpstr>
      <vt:lpstr> Phương pháp này cố gắng tìm ra các lỗi trong các loại sau: </vt:lpstr>
      <vt:lpstr>Tại sao chọn kiểm thử hộp đen:</vt:lpstr>
      <vt:lpstr>Các phương pháp kiểm thử hộp đen:</vt:lpstr>
      <vt:lpstr>Tại sao chọn phương pháp bảng quyết định ?</vt:lpstr>
      <vt:lpstr>Tại sao chọn phương pháp bảng quyết định ?</vt:lpstr>
      <vt:lpstr>Cấu trúc của bảng quyết định </vt:lpstr>
      <vt:lpstr>Ví dụ bài toán thẻ tín dụng</vt:lpstr>
      <vt:lpstr>PowerPoint Presentation</vt:lpstr>
      <vt:lpstr>Cách tạo bảng</vt:lpstr>
      <vt:lpstr>Bước 1: Xác định các điều kiện và giá trị</vt:lpstr>
      <vt:lpstr>Bước 2: Tính toán số lượng các quy tắc</vt:lpstr>
      <vt:lpstr>Bước 3:Xác định các hành động</vt:lpstr>
      <vt:lpstr>Bước 4:Nhập các điều kiện có thể </vt:lpstr>
      <vt:lpstr>Bước 5: Hành động tương ứng với mỗi quy tắc </vt:lpstr>
      <vt:lpstr>PowerPoint Presentation</vt:lpstr>
      <vt:lpstr>Bước 6:xác nhận chính sách</vt:lpstr>
      <vt:lpstr>Bước 7: Đơn giản hóa Bảng  </vt:lpstr>
      <vt:lpstr>PowerPoint Presentation</vt:lpstr>
      <vt:lpstr>Kết quả:</vt:lpstr>
      <vt:lpstr>Test Case</vt:lpstr>
      <vt:lpstr>Ưu điểm:  </vt:lpstr>
      <vt:lpstr>NHƯỢC ĐIỂM</vt:lpstr>
      <vt:lpstr>CẢM ƠN CÔ VÀ CÁC BẠN ĐÃ CHÚ Ý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KIỂM THỬ HỘP ĐEN  BẢNG QUYẾT ĐỊNH</dc:title>
  <dc:creator>Quan</dc:creator>
  <cp:lastModifiedBy>Minh Tâm Lương</cp:lastModifiedBy>
  <cp:revision>4</cp:revision>
  <dcterms:created xsi:type="dcterms:W3CDTF">2018-11-05T15:56:32Z</dcterms:created>
  <dcterms:modified xsi:type="dcterms:W3CDTF">2018-11-06T07:20:14Z</dcterms:modified>
</cp:coreProperties>
</file>