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34"/>
  </p:notesMasterIdLst>
  <p:sldIdLst>
    <p:sldId id="256" r:id="rId3"/>
    <p:sldId id="260" r:id="rId4"/>
    <p:sldId id="261" r:id="rId5"/>
    <p:sldId id="262" r:id="rId6"/>
    <p:sldId id="263" r:id="rId7"/>
    <p:sldId id="264" r:id="rId8"/>
    <p:sldId id="265" r:id="rId9"/>
    <p:sldId id="302" r:id="rId10"/>
    <p:sldId id="283" r:id="rId11"/>
    <p:sldId id="284" r:id="rId12"/>
    <p:sldId id="285" r:id="rId13"/>
    <p:sldId id="286" r:id="rId14"/>
    <p:sldId id="287" r:id="rId15"/>
    <p:sldId id="288" r:id="rId16"/>
    <p:sldId id="289" r:id="rId17"/>
    <p:sldId id="290" r:id="rId18"/>
    <p:sldId id="267" r:id="rId19"/>
    <p:sldId id="306" r:id="rId20"/>
    <p:sldId id="303" r:id="rId21"/>
    <p:sldId id="301" r:id="rId22"/>
    <p:sldId id="304" r:id="rId23"/>
    <p:sldId id="307" r:id="rId24"/>
    <p:sldId id="305" r:id="rId25"/>
    <p:sldId id="295" r:id="rId26"/>
    <p:sldId id="296" r:id="rId27"/>
    <p:sldId id="297" r:id="rId28"/>
    <p:sldId id="298" r:id="rId29"/>
    <p:sldId id="299" r:id="rId30"/>
    <p:sldId id="271" r:id="rId31"/>
    <p:sldId id="272" r:id="rId32"/>
    <p:sldId id="308" r:id="rId33"/>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9474" autoAdjust="0"/>
  </p:normalViewPr>
  <p:slideViewPr>
    <p:cSldViewPr>
      <p:cViewPr varScale="1">
        <p:scale>
          <a:sx n="104" d="100"/>
          <a:sy n="104" d="100"/>
        </p:scale>
        <p:origin x="450" y="96"/>
      </p:cViewPr>
      <p:guideLst>
        <p:guide orient="horz" pos="162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5F3FC1-FA1A-4F26-82F5-F2617423595A}" type="datetimeFigureOut">
              <a:rPr lang="en-US" smtClean="0"/>
              <a:t>11/6/2018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753C0F-E557-47D5-BA32-A8DB9074FC3B}" type="slidenum">
              <a:rPr lang="en-US" smtClean="0"/>
              <a:t>‹#›</a:t>
            </a:fld>
            <a:endParaRPr lang="en-US"/>
          </a:p>
        </p:txBody>
      </p:sp>
    </p:spTree>
    <p:extLst>
      <p:ext uri="{BB962C8B-B14F-4D97-AF65-F5344CB8AC3E}">
        <p14:creationId xmlns:p14="http://schemas.microsoft.com/office/powerpoint/2010/main" val="3233648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buFont typeface="Arial" charset="0"/>
              <a:buChar char="–"/>
              <a:defRPr/>
            </a:pPr>
            <a:r>
              <a:rPr lang="en-US" sz="2200" smtClean="0"/>
              <a:t>Danh sách sản phẩm (Product Breakdown Structure)</a:t>
            </a:r>
          </a:p>
          <a:p>
            <a:pPr lvl="1">
              <a:buFont typeface="Arial" charset="0"/>
              <a:buChar char="–"/>
              <a:defRPr/>
            </a:pPr>
            <a:r>
              <a:rPr lang="en-US" sz="2200" smtClean="0"/>
              <a:t>Danh sách công việc (Work Breakdown Structure)</a:t>
            </a:r>
          </a:p>
        </p:txBody>
      </p:sp>
      <p:sp>
        <p:nvSpPr>
          <p:cNvPr id="4" name="Slide Number Placeholder 3"/>
          <p:cNvSpPr>
            <a:spLocks noGrp="1"/>
          </p:cNvSpPr>
          <p:nvPr>
            <p:ph type="sldNum" sz="quarter" idx="10"/>
          </p:nvPr>
        </p:nvSpPr>
        <p:spPr/>
        <p:txBody>
          <a:bodyPr/>
          <a:lstStyle/>
          <a:p>
            <a:fld id="{D9753C0F-E557-47D5-BA32-A8DB9074FC3B}" type="slidenum">
              <a:rPr lang="en-US" smtClean="0"/>
              <a:t>20</a:t>
            </a:fld>
            <a:endParaRPr lang="en-US"/>
          </a:p>
        </p:txBody>
      </p:sp>
    </p:spTree>
    <p:extLst>
      <p:ext uri="{BB962C8B-B14F-4D97-AF65-F5344CB8AC3E}">
        <p14:creationId xmlns:p14="http://schemas.microsoft.com/office/powerpoint/2010/main" val="531378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buFont typeface="Arial" charset="0"/>
              <a:buNone/>
              <a:defRPr/>
            </a:pPr>
            <a:endParaRPr lang="en-US" sz="2200" smtClean="0"/>
          </a:p>
        </p:txBody>
      </p:sp>
      <p:sp>
        <p:nvSpPr>
          <p:cNvPr id="4" name="Slide Number Placeholder 3"/>
          <p:cNvSpPr>
            <a:spLocks noGrp="1"/>
          </p:cNvSpPr>
          <p:nvPr>
            <p:ph type="sldNum" sz="quarter" idx="10"/>
          </p:nvPr>
        </p:nvSpPr>
        <p:spPr/>
        <p:txBody>
          <a:bodyPr/>
          <a:lstStyle/>
          <a:p>
            <a:fld id="{D9753C0F-E557-47D5-BA32-A8DB9074FC3B}" type="slidenum">
              <a:rPr lang="en-US" smtClean="0"/>
              <a:t>21</a:t>
            </a:fld>
            <a:endParaRPr lang="en-US"/>
          </a:p>
        </p:txBody>
      </p:sp>
    </p:spTree>
    <p:extLst>
      <p:ext uri="{BB962C8B-B14F-4D97-AF65-F5344CB8AC3E}">
        <p14:creationId xmlns:p14="http://schemas.microsoft.com/office/powerpoint/2010/main" val="2068867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buFont typeface="Arial" charset="0"/>
              <a:buNone/>
              <a:defRPr/>
            </a:pPr>
            <a:endParaRPr lang="en-US" sz="2200" smtClean="0"/>
          </a:p>
        </p:txBody>
      </p:sp>
      <p:sp>
        <p:nvSpPr>
          <p:cNvPr id="4" name="Slide Number Placeholder 3"/>
          <p:cNvSpPr>
            <a:spLocks noGrp="1"/>
          </p:cNvSpPr>
          <p:nvPr>
            <p:ph type="sldNum" sz="quarter" idx="10"/>
          </p:nvPr>
        </p:nvSpPr>
        <p:spPr/>
        <p:txBody>
          <a:bodyPr/>
          <a:lstStyle/>
          <a:p>
            <a:fld id="{D9753C0F-E557-47D5-BA32-A8DB9074FC3B}" type="slidenum">
              <a:rPr lang="en-US" smtClean="0"/>
              <a:t>22</a:t>
            </a:fld>
            <a:endParaRPr lang="en-US"/>
          </a:p>
        </p:txBody>
      </p:sp>
    </p:spTree>
    <p:extLst>
      <p:ext uri="{BB962C8B-B14F-4D97-AF65-F5344CB8AC3E}">
        <p14:creationId xmlns:p14="http://schemas.microsoft.com/office/powerpoint/2010/main" val="27650843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9753C0F-E557-47D5-BA32-A8DB9074FC3B}" type="slidenum">
              <a:rPr lang="en-US" smtClean="0"/>
              <a:t>24</a:t>
            </a:fld>
            <a:endParaRPr lang="en-US"/>
          </a:p>
        </p:txBody>
      </p:sp>
    </p:spTree>
    <p:extLst>
      <p:ext uri="{BB962C8B-B14F-4D97-AF65-F5344CB8AC3E}">
        <p14:creationId xmlns:p14="http://schemas.microsoft.com/office/powerpoint/2010/main" val="15214400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t>11/6/2018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4035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501824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722440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810871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24009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smtClean="0"/>
              <a:t> Free PPT _ Click to add title</a:t>
            </a:r>
            <a:endParaRPr lang="ko-KR" altLang="en-US" dirty="0"/>
          </a:p>
        </p:txBody>
      </p:sp>
      <p:sp>
        <p:nvSpPr>
          <p:cNvPr id="4" name="Content Placeholder 2"/>
          <p:cNvSpPr>
            <a:spLocks noGrp="1"/>
          </p:cNvSpPr>
          <p:nvPr>
            <p:ph idx="1"/>
          </p:nvPr>
        </p:nvSpPr>
        <p:spPr>
          <a:xfrm>
            <a:off x="395536" y="1131590"/>
            <a:ext cx="8496944"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
        <p:nvSpPr>
          <p:cNvPr id="5" name="Content Placeholder 2"/>
          <p:cNvSpPr>
            <a:spLocks noGrp="1"/>
          </p:cNvSpPr>
          <p:nvPr>
            <p:ph idx="10"/>
          </p:nvPr>
        </p:nvSpPr>
        <p:spPr>
          <a:xfrm>
            <a:off x="405880" y="1808261"/>
            <a:ext cx="8496944"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Tree>
    <p:extLst>
      <p:ext uri="{BB962C8B-B14F-4D97-AF65-F5344CB8AC3E}">
        <p14:creationId xmlns:p14="http://schemas.microsoft.com/office/powerpoint/2010/main"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smtClean="0"/>
              <a:t>Free PPT _ Click to add title</a:t>
            </a:r>
            <a:endParaRPr lang="ko-KR" altLang="en-US" dirty="0"/>
          </a:p>
        </p:txBody>
      </p:sp>
      <p:sp>
        <p:nvSpPr>
          <p:cNvPr id="4" name="Content Placeholder 2"/>
          <p:cNvSpPr>
            <a:spLocks noGrp="1"/>
          </p:cNvSpPr>
          <p:nvPr>
            <p:ph idx="1"/>
          </p:nvPr>
        </p:nvSpPr>
        <p:spPr>
          <a:xfrm>
            <a:off x="1979712" y="987574"/>
            <a:ext cx="6912768"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
        <p:nvSpPr>
          <p:cNvPr id="5" name="Content Placeholder 2"/>
          <p:cNvSpPr>
            <a:spLocks noGrp="1"/>
          </p:cNvSpPr>
          <p:nvPr>
            <p:ph idx="10"/>
          </p:nvPr>
        </p:nvSpPr>
        <p:spPr>
          <a:xfrm>
            <a:off x="1990056" y="1664245"/>
            <a:ext cx="6912768"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Tree>
    <p:extLst>
      <p:ext uri="{BB962C8B-B14F-4D97-AF65-F5344CB8AC3E}">
        <p14:creationId xmlns:p14="http://schemas.microsoft.com/office/powerpoint/2010/main" val="92280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9595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815133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t>11/6/2018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6043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937D59-5EDB-4C39-B697-625748F703B6}" type="datetimeFigureOut">
              <a:rPr lang="en-US" smtClean="0"/>
              <a:t>11/6/2018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0580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937D59-5EDB-4C39-B697-625748F703B6}" type="datetimeFigureOut">
              <a:rPr lang="en-US" smtClean="0"/>
              <a:t>11/6/2018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3879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937D59-5EDB-4C39-B697-625748F703B6}" type="datetimeFigureOut">
              <a:rPr lang="en-US" smtClean="0"/>
              <a:t>11/6/2018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1505109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t>11/6/2018</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t>‹#›</a:t>
            </a:fld>
            <a:endParaRPr lang="en-US"/>
          </a:p>
        </p:txBody>
      </p:sp>
    </p:spTree>
    <p:extLst>
      <p:ext uri="{BB962C8B-B14F-4D97-AF65-F5344CB8AC3E}">
        <p14:creationId xmlns:p14="http://schemas.microsoft.com/office/powerpoint/2010/main"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free-powerpoint-templates-design.com/free-powerpoint-templates-desig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9982" y="1441489"/>
            <a:ext cx="4860030" cy="338554"/>
          </a:xfrm>
          <a:prstGeom prst="rect">
            <a:avLst/>
          </a:prstGeom>
          <a:noFill/>
        </p:spPr>
        <p:txBody>
          <a:bodyPr wrap="square">
            <a:spAutoFit/>
          </a:bodyPr>
          <a:lstStyle/>
          <a:p>
            <a:pPr fontAlgn="auto">
              <a:spcBef>
                <a:spcPts val="0"/>
              </a:spcBef>
              <a:spcAft>
                <a:spcPts val="0"/>
              </a:spcAft>
              <a:defRPr/>
            </a:pPr>
            <a:r>
              <a:rPr lang="en-US" sz="1600">
                <a:solidFill>
                  <a:schemeClr val="tx1">
                    <a:lumMod val="65000"/>
                    <a:lumOff val="35000"/>
                  </a:schemeClr>
                </a:solidFill>
                <a:latin typeface="Arial" panose="020B0604020202020204" pitchFamily="34" charset="0"/>
                <a:cs typeface="Arial" panose="020B0604020202020204" pitchFamily="34" charset="0"/>
              </a:rPr>
              <a:t>Project Planning</a:t>
            </a:r>
            <a:endParaRPr kumimoji="0" lang="en-US" altLang="ko-KR" sz="1600" b="1" dirty="0">
              <a:solidFill>
                <a:schemeClr val="tx1">
                  <a:lumMod val="65000"/>
                  <a:lumOff val="35000"/>
                </a:schemeClr>
              </a:solidFill>
              <a:latin typeface="Arial" pitchFamily="34" charset="0"/>
              <a:cs typeface="Arial" pitchFamily="34" charset="0"/>
            </a:endParaRPr>
          </a:p>
        </p:txBody>
      </p:sp>
      <p:sp>
        <p:nvSpPr>
          <p:cNvPr id="5" name="TextBox 1"/>
          <p:cNvSpPr txBox="1">
            <a:spLocks noChangeArrowheads="1"/>
          </p:cNvSpPr>
          <p:nvPr/>
        </p:nvSpPr>
        <p:spPr bwMode="auto">
          <a:xfrm>
            <a:off x="431499" y="339502"/>
            <a:ext cx="4860032" cy="1077218"/>
          </a:xfrm>
          <a:prstGeom prst="rect">
            <a:avLst/>
          </a:prstGeom>
          <a:noFill/>
          <a:ln w="9525">
            <a:noFill/>
            <a:miter lim="800000"/>
            <a:headEnd/>
            <a:tailEnd/>
          </a:ln>
        </p:spPr>
        <p:txBody>
          <a:bodyPr wrap="square">
            <a:spAutoFit/>
          </a:bodyPr>
          <a:lstStyle/>
          <a:p>
            <a:r>
              <a:rPr lang="en-US" sz="3200">
                <a:solidFill>
                  <a:schemeClr val="tx1">
                    <a:lumMod val="85000"/>
                    <a:lumOff val="15000"/>
                  </a:schemeClr>
                </a:solidFill>
                <a:latin typeface="Arial" panose="020B0604020202020204" pitchFamily="34" charset="0"/>
                <a:cs typeface="Arial" panose="020B0604020202020204" pitchFamily="34" charset="0"/>
              </a:rPr>
              <a:t>Software </a:t>
            </a:r>
            <a:endParaRPr lang="en-US" sz="3200" smtClean="0">
              <a:solidFill>
                <a:schemeClr val="tx1">
                  <a:lumMod val="85000"/>
                  <a:lumOff val="15000"/>
                </a:schemeClr>
              </a:solidFill>
              <a:latin typeface="Arial" panose="020B0604020202020204" pitchFamily="34" charset="0"/>
              <a:cs typeface="Arial" panose="020B0604020202020204" pitchFamily="34" charset="0"/>
            </a:endParaRPr>
          </a:p>
          <a:p>
            <a:r>
              <a:rPr lang="en-US" sz="3200" smtClean="0">
                <a:solidFill>
                  <a:schemeClr val="tx1">
                    <a:lumMod val="85000"/>
                    <a:lumOff val="15000"/>
                  </a:schemeClr>
                </a:solidFill>
                <a:latin typeface="Arial" panose="020B0604020202020204" pitchFamily="34" charset="0"/>
                <a:cs typeface="Arial" panose="020B0604020202020204" pitchFamily="34" charset="0"/>
              </a:rPr>
              <a:t>Project Management</a:t>
            </a:r>
            <a:endParaRPr lang="en-US" altLang="ko-KR" sz="3200" b="1" dirty="0" smtClean="0">
              <a:solidFill>
                <a:schemeClr val="tx1">
                  <a:lumMod val="85000"/>
                  <a:lumOff val="15000"/>
                </a:schemeClr>
              </a:solidFill>
              <a:latin typeface="Arial" pitchFamily="34" charset="0"/>
              <a:ea typeface="맑은 고딕" pitchFamily="50" charset="-127"/>
              <a:cs typeface="Arial" pitchFamily="34" charset="0"/>
            </a:endParaRPr>
          </a:p>
        </p:txBody>
      </p:sp>
      <p:sp>
        <p:nvSpPr>
          <p:cNvPr id="7" name="TextBox 6">
            <a:hlinkClick r:id="rId2"/>
          </p:cNvPr>
          <p:cNvSpPr txBox="1"/>
          <p:nvPr/>
        </p:nvSpPr>
        <p:spPr>
          <a:xfrm>
            <a:off x="432048" y="4844068"/>
            <a:ext cx="8351912" cy="215444"/>
          </a:xfrm>
          <a:prstGeom prst="rect">
            <a:avLst/>
          </a:prstGeom>
          <a:noFill/>
        </p:spPr>
        <p:txBody>
          <a:bodyPr wrap="square" rtlCol="0">
            <a:spAutoFit/>
          </a:bodyPr>
          <a:lstStyle/>
          <a:p>
            <a:r>
              <a:rPr lang="en-US" altLang="ko-KR" sz="800" smtClean="0">
                <a:solidFill>
                  <a:schemeClr val="tx1">
                    <a:lumMod val="65000"/>
                    <a:lumOff val="35000"/>
                  </a:schemeClr>
                </a:solidFill>
                <a:latin typeface="Arial" pitchFamily="34" charset="0"/>
                <a:cs typeface="Arial" pitchFamily="34" charset="0"/>
              </a:rPr>
              <a:t>SV thực hiện: Võ Tường Huân, Trần Phú Quy. GV hướng dẫn: Lê Thị Mỹ Hạnh</a:t>
            </a:r>
            <a:endParaRPr lang="ko-KR" altLang="en-US" sz="800" dirty="0">
              <a:solidFill>
                <a:schemeClr val="tx1">
                  <a:lumMod val="65000"/>
                  <a:lumOff val="35000"/>
                </a:schemeClr>
              </a:solidFill>
              <a:latin typeface="Arial" pitchFamily="34" charset="0"/>
              <a:cs typeface="Arial" pitchFamily="34" charset="0"/>
            </a:endParaRPr>
          </a:p>
        </p:txBody>
      </p:sp>
    </p:spTree>
    <p:extLst>
      <p:ext uri="{BB962C8B-B14F-4D97-AF65-F5344CB8AC3E}">
        <p14:creationId xmlns:p14="http://schemas.microsoft.com/office/powerpoint/2010/main" val="3034478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Project Planning</a:t>
            </a:r>
          </a:p>
        </p:txBody>
      </p:sp>
      <p:sp>
        <p:nvSpPr>
          <p:cNvPr id="3" name="Content Placeholder 2"/>
          <p:cNvSpPr>
            <a:spLocks noGrp="1"/>
          </p:cNvSpPr>
          <p:nvPr>
            <p:ph idx="1"/>
          </p:nvPr>
        </p:nvSpPr>
        <p:spPr/>
        <p:txBody>
          <a:bodyPr/>
          <a:lstStyle/>
          <a:p>
            <a:r>
              <a:rPr lang="en-US" b="1" dirty="0" err="1"/>
              <a:t>Các</a:t>
            </a:r>
            <a:r>
              <a:rPr lang="en-US" b="1" dirty="0"/>
              <a:t> </a:t>
            </a:r>
            <a:r>
              <a:rPr lang="en-US" b="1" dirty="0" err="1"/>
              <a:t>giai</a:t>
            </a:r>
            <a:r>
              <a:rPr lang="en-US" b="1" dirty="0"/>
              <a:t> </a:t>
            </a:r>
            <a:r>
              <a:rPr lang="en-US" b="1" dirty="0" err="1"/>
              <a:t>đoạn</a:t>
            </a:r>
            <a:r>
              <a:rPr lang="en-US" b="1" dirty="0"/>
              <a:t> </a:t>
            </a:r>
            <a:r>
              <a:rPr lang="en-US" b="1" dirty="0" err="1"/>
              <a:t>lập</a:t>
            </a:r>
            <a:r>
              <a:rPr lang="en-US" b="1" dirty="0"/>
              <a:t> </a:t>
            </a:r>
            <a:r>
              <a:rPr lang="en-US" b="1" dirty="0" err="1"/>
              <a:t>kế</a:t>
            </a:r>
            <a:r>
              <a:rPr lang="en-US" b="1" dirty="0"/>
              <a:t> </a:t>
            </a:r>
            <a:r>
              <a:rPr lang="en-US" b="1" dirty="0" err="1" smtClean="0"/>
              <a:t>hoạch</a:t>
            </a:r>
            <a:endParaRPr lang="en-US" b="1" dirty="0"/>
          </a:p>
        </p:txBody>
      </p:sp>
      <p:sp>
        <p:nvSpPr>
          <p:cNvPr id="4" name="Content Placeholder 3"/>
          <p:cNvSpPr>
            <a:spLocks noGrp="1"/>
          </p:cNvSpPr>
          <p:nvPr>
            <p:ph idx="10"/>
          </p:nvPr>
        </p:nvSpPr>
        <p:spPr/>
        <p:txBody>
          <a:bodyPr/>
          <a:lstStyle/>
          <a:p>
            <a:r>
              <a:rPr lang="vi-VN" sz="1800" b="1" dirty="0">
                <a:solidFill>
                  <a:schemeClr val="tx1">
                    <a:lumMod val="65000"/>
                    <a:lumOff val="35000"/>
                  </a:schemeClr>
                </a:solidFill>
              </a:rPr>
              <a:t>Bước 2: Phân tích rủi </a:t>
            </a:r>
            <a:r>
              <a:rPr lang="vi-VN" sz="1800" b="1" dirty="0" smtClean="0">
                <a:solidFill>
                  <a:schemeClr val="tx1">
                    <a:lumMod val="65000"/>
                    <a:lumOff val="35000"/>
                  </a:schemeClr>
                </a:solidFill>
              </a:rPr>
              <a:t>ro</a:t>
            </a:r>
            <a:endParaRPr lang="en-US" sz="1800" b="1" dirty="0" smtClean="0">
              <a:solidFill>
                <a:schemeClr val="tx1">
                  <a:lumMod val="65000"/>
                  <a:lumOff val="35000"/>
                </a:schemeClr>
              </a:solidFill>
            </a:endParaRPr>
          </a:p>
          <a:p>
            <a:endParaRPr lang="en-US" sz="1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9" y="2292433"/>
            <a:ext cx="3888432" cy="2612540"/>
          </a:xfrm>
          <a:prstGeom prst="rect">
            <a:avLst/>
          </a:prstGeom>
        </p:spPr>
      </p:pic>
      <p:sp>
        <p:nvSpPr>
          <p:cNvPr id="6" name="Rectangle 5"/>
          <p:cNvSpPr/>
          <p:nvPr/>
        </p:nvSpPr>
        <p:spPr>
          <a:xfrm>
            <a:off x="4716016" y="2211710"/>
            <a:ext cx="3366120" cy="2246769"/>
          </a:xfrm>
          <a:prstGeom prst="rect">
            <a:avLst/>
          </a:prstGeom>
        </p:spPr>
        <p:txBody>
          <a:bodyPr wrap="square">
            <a:spAutoFit/>
          </a:bodyPr>
          <a:lstStyle/>
          <a:p>
            <a:r>
              <a:rPr lang="vi-VN" sz="1400" dirty="0"/>
              <a:t>Mọi dự án đều có một mức độ bất định và rủi ro nào đó. Nếu bạn đang làm việc trong một môi trường có xung </a:t>
            </a:r>
            <a:r>
              <a:rPr lang="vi-VN" sz="1400" dirty="0" smtClean="0"/>
              <a:t>đột,</a:t>
            </a:r>
            <a:r>
              <a:rPr lang="en-US" sz="1400" dirty="0" smtClean="0"/>
              <a:t>       </a:t>
            </a:r>
            <a:r>
              <a:rPr lang="vi-VN" sz="1400" dirty="0" smtClean="0"/>
              <a:t>nhữ</a:t>
            </a:r>
            <a:r>
              <a:rPr lang="en-US" sz="1400" dirty="0" smtClean="0"/>
              <a:t>n</a:t>
            </a:r>
            <a:r>
              <a:rPr lang="vi-VN" sz="1400" dirty="0" smtClean="0"/>
              <a:t>g </a:t>
            </a:r>
            <a:r>
              <a:rPr lang="vi-VN" sz="1400" dirty="0"/>
              <a:t>rủi ro này có thể ảnh hưởng </a:t>
            </a:r>
            <a:r>
              <a:rPr lang="en-US" sz="1400" dirty="0" smtClean="0"/>
              <a:t>     </a:t>
            </a:r>
            <a:r>
              <a:rPr lang="vi-VN" sz="1400" dirty="0" smtClean="0"/>
              <a:t>không </a:t>
            </a:r>
            <a:r>
              <a:rPr lang="vi-VN" sz="1400" dirty="0"/>
              <a:t>chỉ đến dự án mà còn cả sự an </a:t>
            </a:r>
            <a:r>
              <a:rPr lang="en-US" sz="1400" dirty="0" smtClean="0"/>
              <a:t>  </a:t>
            </a:r>
            <a:r>
              <a:rPr lang="vi-VN" sz="1400" dirty="0" smtClean="0"/>
              <a:t>toàn </a:t>
            </a:r>
            <a:r>
              <a:rPr lang="vi-VN" sz="1400" dirty="0"/>
              <a:t>của nhân viên, đối tác và người thụ hưởng của bạn. Việc đánh giá rủi ro </a:t>
            </a:r>
            <a:r>
              <a:rPr lang="en-US" sz="1400" dirty="0" smtClean="0"/>
              <a:t>    </a:t>
            </a:r>
            <a:r>
              <a:rPr lang="vi-VN" sz="1400" dirty="0" smtClean="0"/>
              <a:t>phải </a:t>
            </a:r>
            <a:r>
              <a:rPr lang="vi-VN" sz="1400" dirty="0"/>
              <a:t>là một phần được tích hợp trong </a:t>
            </a:r>
            <a:r>
              <a:rPr lang="en-US" sz="1400" dirty="0" smtClean="0"/>
              <a:t>  </a:t>
            </a:r>
            <a:r>
              <a:rPr lang="vi-VN" sz="1400" dirty="0" smtClean="0"/>
              <a:t>quy trình </a:t>
            </a:r>
            <a:r>
              <a:rPr lang="vi-VN" sz="1400" dirty="0"/>
              <a:t>quản lý dự án của bạn và </a:t>
            </a:r>
            <a:r>
              <a:rPr lang="en-US" sz="1400" dirty="0" smtClean="0"/>
              <a:t>     </a:t>
            </a:r>
            <a:r>
              <a:rPr lang="en-US" sz="1400" dirty="0" err="1" smtClean="0">
                <a:latin typeface="Arial" panose="020B0604020202020204" pitchFamily="34" charset="0"/>
                <a:cs typeface="Arial" panose="020B0604020202020204" pitchFamily="34" charset="0"/>
              </a:rPr>
              <a:t>được</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cập</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nhập</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thường</a:t>
            </a:r>
            <a:r>
              <a:rPr lang="en-US" sz="1400" dirty="0" smtClean="0">
                <a:latin typeface="Arial" panose="020B0604020202020204" pitchFamily="34" charset="0"/>
                <a:cs typeface="Arial" panose="020B0604020202020204" pitchFamily="34" charset="0"/>
              </a:rPr>
              <a:t> </a:t>
            </a:r>
            <a:r>
              <a:rPr lang="en-US" sz="1400" dirty="0" err="1" smtClean="0">
                <a:latin typeface="Arial" panose="020B0604020202020204" pitchFamily="34" charset="0"/>
                <a:cs typeface="Arial" panose="020B0604020202020204" pitchFamily="34" charset="0"/>
              </a:rPr>
              <a:t>xuyên</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10491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Project Planning</a:t>
            </a:r>
            <a:endParaRPr lang="en-US" dirty="0"/>
          </a:p>
        </p:txBody>
      </p:sp>
      <p:sp>
        <p:nvSpPr>
          <p:cNvPr id="3" name="Content Placeholder 2"/>
          <p:cNvSpPr>
            <a:spLocks noGrp="1"/>
          </p:cNvSpPr>
          <p:nvPr>
            <p:ph idx="1"/>
          </p:nvPr>
        </p:nvSpPr>
        <p:spPr/>
        <p:txBody>
          <a:bodyPr/>
          <a:lstStyle/>
          <a:p>
            <a:r>
              <a:rPr lang="en-US" b="1" dirty="0" err="1"/>
              <a:t>Các</a:t>
            </a:r>
            <a:r>
              <a:rPr lang="en-US" b="1" dirty="0"/>
              <a:t> </a:t>
            </a:r>
            <a:r>
              <a:rPr lang="en-US" b="1" dirty="0" err="1"/>
              <a:t>giai</a:t>
            </a:r>
            <a:r>
              <a:rPr lang="en-US" b="1" dirty="0"/>
              <a:t> </a:t>
            </a:r>
            <a:r>
              <a:rPr lang="en-US" b="1" dirty="0" err="1"/>
              <a:t>đoạn</a:t>
            </a:r>
            <a:r>
              <a:rPr lang="en-US" b="1" dirty="0"/>
              <a:t> </a:t>
            </a:r>
            <a:r>
              <a:rPr lang="en-US" b="1" dirty="0" err="1"/>
              <a:t>lập</a:t>
            </a:r>
            <a:r>
              <a:rPr lang="en-US" b="1" dirty="0"/>
              <a:t> </a:t>
            </a:r>
            <a:r>
              <a:rPr lang="en-US" b="1" dirty="0" err="1"/>
              <a:t>kế</a:t>
            </a:r>
            <a:r>
              <a:rPr lang="en-US" b="1" dirty="0"/>
              <a:t> </a:t>
            </a:r>
            <a:r>
              <a:rPr lang="en-US" b="1" dirty="0" err="1" smtClean="0"/>
              <a:t>hoạch</a:t>
            </a:r>
            <a:endParaRPr lang="en-US" b="1" dirty="0"/>
          </a:p>
        </p:txBody>
      </p:sp>
      <p:pic>
        <p:nvPicPr>
          <p:cNvPr id="5" name="Content Placeholder 4"/>
          <p:cNvPicPr>
            <a:picLocks noGrp="1" noChangeAspect="1"/>
          </p:cNvPicPr>
          <p:nvPr>
            <p:ph idx="10"/>
          </p:nvPr>
        </p:nvPicPr>
        <p:blipFill>
          <a:blip r:embed="rId2">
            <a:extLst>
              <a:ext uri="{28A0092B-C50C-407E-A947-70E740481C1C}">
                <a14:useLocalDpi xmlns:a14="http://schemas.microsoft.com/office/drawing/2010/main" val="0"/>
              </a:ext>
            </a:extLst>
          </a:blip>
          <a:stretch>
            <a:fillRect/>
          </a:stretch>
        </p:blipFill>
        <p:spPr>
          <a:xfrm>
            <a:off x="323850" y="2211710"/>
            <a:ext cx="8496300" cy="2427514"/>
          </a:xfrm>
        </p:spPr>
      </p:pic>
      <p:sp>
        <p:nvSpPr>
          <p:cNvPr id="6" name="Rectangle 5"/>
          <p:cNvSpPr/>
          <p:nvPr/>
        </p:nvSpPr>
        <p:spPr>
          <a:xfrm>
            <a:off x="395536" y="1654696"/>
            <a:ext cx="2836033" cy="369332"/>
          </a:xfrm>
          <a:prstGeom prst="rect">
            <a:avLst/>
          </a:prstGeom>
        </p:spPr>
        <p:txBody>
          <a:bodyPr wrap="none">
            <a:spAutoFit/>
          </a:bodyPr>
          <a:lstStyle/>
          <a:p>
            <a:r>
              <a:rPr lang="vi-VN" b="1" dirty="0">
                <a:solidFill>
                  <a:schemeClr val="tx1">
                    <a:lumMod val="65000"/>
                    <a:lumOff val="35000"/>
                  </a:schemeClr>
                </a:solidFill>
              </a:rPr>
              <a:t>Bước 2: Phân tích rủi ro</a:t>
            </a:r>
            <a:endParaRPr lang="en-US" b="1" dirty="0">
              <a:solidFill>
                <a:schemeClr val="tx1">
                  <a:lumMod val="65000"/>
                  <a:lumOff val="35000"/>
                </a:schemeClr>
              </a:solidFill>
            </a:endParaRPr>
          </a:p>
        </p:txBody>
      </p:sp>
    </p:spTree>
    <p:extLst>
      <p:ext uri="{BB962C8B-B14F-4D97-AF65-F5344CB8AC3E}">
        <p14:creationId xmlns:p14="http://schemas.microsoft.com/office/powerpoint/2010/main" val="20656295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Project Planning</a:t>
            </a:r>
            <a:endParaRPr lang="en-US" dirty="0"/>
          </a:p>
        </p:txBody>
      </p:sp>
      <p:sp>
        <p:nvSpPr>
          <p:cNvPr id="3" name="Content Placeholder 2"/>
          <p:cNvSpPr>
            <a:spLocks noGrp="1"/>
          </p:cNvSpPr>
          <p:nvPr>
            <p:ph idx="1"/>
          </p:nvPr>
        </p:nvSpPr>
        <p:spPr/>
        <p:txBody>
          <a:bodyPr/>
          <a:lstStyle/>
          <a:p>
            <a:r>
              <a:rPr lang="en-US" b="1" dirty="0" err="1"/>
              <a:t>Các</a:t>
            </a:r>
            <a:r>
              <a:rPr lang="en-US" b="1" dirty="0"/>
              <a:t> </a:t>
            </a:r>
            <a:r>
              <a:rPr lang="en-US" b="1" dirty="0" err="1"/>
              <a:t>giai</a:t>
            </a:r>
            <a:r>
              <a:rPr lang="en-US" b="1" dirty="0"/>
              <a:t> </a:t>
            </a:r>
            <a:r>
              <a:rPr lang="en-US" b="1" dirty="0" err="1"/>
              <a:t>đoạn</a:t>
            </a:r>
            <a:r>
              <a:rPr lang="en-US" b="1" dirty="0"/>
              <a:t> </a:t>
            </a:r>
            <a:r>
              <a:rPr lang="en-US" b="1" dirty="0" err="1"/>
              <a:t>lập</a:t>
            </a:r>
            <a:r>
              <a:rPr lang="en-US" b="1" dirty="0"/>
              <a:t> </a:t>
            </a:r>
            <a:r>
              <a:rPr lang="en-US" b="1" dirty="0" err="1"/>
              <a:t>kế</a:t>
            </a:r>
            <a:r>
              <a:rPr lang="en-US" b="1" dirty="0"/>
              <a:t> </a:t>
            </a:r>
            <a:r>
              <a:rPr lang="en-US" b="1" dirty="0" err="1"/>
              <a:t>hoạch</a:t>
            </a:r>
            <a:endParaRPr lang="en-US" b="1" dirty="0"/>
          </a:p>
        </p:txBody>
      </p:sp>
      <p:sp>
        <p:nvSpPr>
          <p:cNvPr id="4" name="Content Placeholder 3"/>
          <p:cNvSpPr>
            <a:spLocks noGrp="1"/>
          </p:cNvSpPr>
          <p:nvPr>
            <p:ph idx="10"/>
          </p:nvPr>
        </p:nvSpPr>
        <p:spPr/>
        <p:txBody>
          <a:bodyPr/>
          <a:lstStyle/>
          <a:p>
            <a:r>
              <a:rPr lang="vi-VN" sz="1800" b="1" dirty="0">
                <a:solidFill>
                  <a:schemeClr val="tx1">
                    <a:lumMod val="65000"/>
                    <a:lumOff val="35000"/>
                  </a:schemeClr>
                </a:solidFill>
              </a:rPr>
              <a:t>Bước 2: Phân tích rủi </a:t>
            </a:r>
            <a:r>
              <a:rPr lang="vi-VN" sz="1800" b="1" dirty="0" smtClean="0">
                <a:solidFill>
                  <a:schemeClr val="tx1">
                    <a:lumMod val="65000"/>
                    <a:lumOff val="35000"/>
                  </a:schemeClr>
                </a:solidFill>
              </a:rPr>
              <a:t>ro</a:t>
            </a:r>
            <a:endParaRPr lang="en-US" sz="1800" b="1" dirty="0" smtClean="0">
              <a:solidFill>
                <a:schemeClr val="tx1">
                  <a:lumMod val="65000"/>
                  <a:lumOff val="35000"/>
                </a:schemeClr>
              </a:solidFill>
            </a:endParaRPr>
          </a:p>
          <a:p>
            <a:r>
              <a:rPr lang="vi-VN" sz="1800" dirty="0" smtClean="0"/>
              <a:t>Quản </a:t>
            </a:r>
            <a:r>
              <a:rPr lang="vi-VN" sz="1800" dirty="0"/>
              <a:t>lý rủi </a:t>
            </a:r>
            <a:r>
              <a:rPr lang="vi-VN" sz="1800" dirty="0" smtClean="0"/>
              <a:t>ro</a:t>
            </a:r>
            <a:endParaRPr lang="en-US" sz="1800" dirty="0" smtClean="0"/>
          </a:p>
          <a:p>
            <a:pPr marL="285750" indent="-285750">
              <a:buFont typeface="Wingdings" panose="05000000000000000000" pitchFamily="2" charset="2"/>
              <a:buChar char="Ø"/>
            </a:pPr>
            <a:r>
              <a:rPr lang="vi-VN" dirty="0" smtClean="0"/>
              <a:t>Quản </a:t>
            </a:r>
            <a:r>
              <a:rPr lang="vi-VN" dirty="0"/>
              <a:t>lý rủi ro liên quan đến việc xác định các rủi ro và lập các kế hoạch để giảm thiểu tác động </a:t>
            </a:r>
            <a:r>
              <a:rPr lang="en-US" dirty="0" smtClean="0"/>
              <a:t>   </a:t>
            </a:r>
            <a:r>
              <a:rPr lang="vi-VN" dirty="0" smtClean="0"/>
              <a:t>của</a:t>
            </a:r>
            <a:r>
              <a:rPr lang="en-US" dirty="0" smtClean="0"/>
              <a:t> </a:t>
            </a:r>
            <a:r>
              <a:rPr lang="vi-VN" dirty="0" smtClean="0"/>
              <a:t>chúng </a:t>
            </a:r>
            <a:r>
              <a:rPr lang="vi-VN" dirty="0"/>
              <a:t>đối với một dự án</a:t>
            </a:r>
            <a:r>
              <a:rPr lang="vi-VN" dirty="0" smtClean="0"/>
              <a:t>.</a:t>
            </a:r>
            <a:endParaRPr lang="en-US" dirty="0" smtClean="0"/>
          </a:p>
          <a:p>
            <a:pPr marL="285750" indent="-285750">
              <a:buFont typeface="Wingdings" panose="05000000000000000000" pitchFamily="2" charset="2"/>
              <a:buChar char="Ø"/>
            </a:pPr>
            <a:r>
              <a:rPr lang="en-US" dirty="0" smtClean="0"/>
              <a:t>R</a:t>
            </a:r>
            <a:r>
              <a:rPr lang="vi-VN" dirty="0" smtClean="0"/>
              <a:t>ủi </a:t>
            </a:r>
            <a:r>
              <a:rPr lang="vi-VN" dirty="0"/>
              <a:t>ro là xác suất mà một số trường hợp bất lợi sẽ xảy </a:t>
            </a:r>
            <a:r>
              <a:rPr lang="vi-VN" dirty="0" smtClean="0"/>
              <a:t>ra</a:t>
            </a:r>
            <a:endParaRPr lang="en-US" dirty="0" smtClean="0"/>
          </a:p>
          <a:p>
            <a:pPr marL="1028700" lvl="1">
              <a:buFont typeface="Wingdings" panose="05000000000000000000" pitchFamily="2" charset="2"/>
              <a:buChar char="ü"/>
            </a:pPr>
            <a:r>
              <a:rPr lang="vi-VN" sz="1200" i="1" dirty="0"/>
              <a:t>Các rủi ro của dự án ảnh hưởng đến lịch trình hoặc nguồn </a:t>
            </a:r>
            <a:r>
              <a:rPr lang="vi-VN" sz="1200" i="1" dirty="0" smtClean="0"/>
              <a:t>lực</a:t>
            </a:r>
            <a:endParaRPr lang="en-US" sz="1200" i="1" dirty="0"/>
          </a:p>
          <a:p>
            <a:pPr marL="1028700" lvl="1">
              <a:buFont typeface="Wingdings" panose="05000000000000000000" pitchFamily="2" charset="2"/>
              <a:buChar char="ü"/>
            </a:pPr>
            <a:r>
              <a:rPr lang="vi-VN" sz="1200" i="1" dirty="0"/>
              <a:t>Rủi ro sản phẩm ảnh hưởng đến chất lượng hoặc hiệu suất của phần mềm đang được phát </a:t>
            </a:r>
            <a:r>
              <a:rPr lang="vi-VN" sz="1200" i="1" dirty="0" smtClean="0"/>
              <a:t>triển</a:t>
            </a:r>
            <a:endParaRPr lang="en-US" sz="1200" i="1" dirty="0" smtClean="0"/>
          </a:p>
          <a:p>
            <a:pPr marL="1028700" lvl="1">
              <a:buFont typeface="Wingdings" panose="05000000000000000000" pitchFamily="2" charset="2"/>
              <a:buChar char="ü"/>
            </a:pPr>
            <a:r>
              <a:rPr lang="vi-VN" sz="1200" i="1" dirty="0"/>
              <a:t>Rủi ro kinh doanh ảnh hưởng đến việc tổ chức phát triển hoặc mua sắm phần </a:t>
            </a:r>
            <a:r>
              <a:rPr lang="vi-VN" sz="1200" i="1" dirty="0" smtClean="0"/>
              <a:t>mềm.</a:t>
            </a:r>
            <a:endParaRPr lang="en-US" sz="1200" i="1" dirty="0"/>
          </a:p>
        </p:txBody>
      </p:sp>
    </p:spTree>
    <p:extLst>
      <p:ext uri="{BB962C8B-B14F-4D97-AF65-F5344CB8AC3E}">
        <p14:creationId xmlns:p14="http://schemas.microsoft.com/office/powerpoint/2010/main" val="1817775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Project Planning</a:t>
            </a:r>
            <a:endParaRPr lang="en-US" dirty="0"/>
          </a:p>
        </p:txBody>
      </p:sp>
      <p:sp>
        <p:nvSpPr>
          <p:cNvPr id="3" name="Content Placeholder 2"/>
          <p:cNvSpPr>
            <a:spLocks noGrp="1"/>
          </p:cNvSpPr>
          <p:nvPr>
            <p:ph idx="1"/>
          </p:nvPr>
        </p:nvSpPr>
        <p:spPr/>
        <p:txBody>
          <a:bodyPr/>
          <a:lstStyle/>
          <a:p>
            <a:r>
              <a:rPr lang="en-US" b="1" dirty="0" err="1"/>
              <a:t>Các</a:t>
            </a:r>
            <a:r>
              <a:rPr lang="en-US" b="1" dirty="0"/>
              <a:t> </a:t>
            </a:r>
            <a:r>
              <a:rPr lang="en-US" b="1" dirty="0" err="1"/>
              <a:t>giai</a:t>
            </a:r>
            <a:r>
              <a:rPr lang="en-US" b="1" dirty="0"/>
              <a:t> </a:t>
            </a:r>
            <a:r>
              <a:rPr lang="en-US" b="1" dirty="0" err="1"/>
              <a:t>đoạn</a:t>
            </a:r>
            <a:r>
              <a:rPr lang="en-US" b="1" dirty="0"/>
              <a:t> </a:t>
            </a:r>
            <a:r>
              <a:rPr lang="en-US" b="1" dirty="0" err="1"/>
              <a:t>lập</a:t>
            </a:r>
            <a:r>
              <a:rPr lang="en-US" b="1" dirty="0"/>
              <a:t> </a:t>
            </a:r>
            <a:r>
              <a:rPr lang="en-US" b="1" dirty="0" err="1"/>
              <a:t>kế</a:t>
            </a:r>
            <a:r>
              <a:rPr lang="en-US" b="1" dirty="0"/>
              <a:t> </a:t>
            </a:r>
            <a:r>
              <a:rPr lang="en-US" b="1" dirty="0" err="1" smtClean="0"/>
              <a:t>hoạch</a:t>
            </a:r>
            <a:endParaRPr lang="en-US" b="1" dirty="0"/>
          </a:p>
        </p:txBody>
      </p:sp>
      <p:sp>
        <p:nvSpPr>
          <p:cNvPr id="4" name="Content Placeholder 3"/>
          <p:cNvSpPr>
            <a:spLocks noGrp="1"/>
          </p:cNvSpPr>
          <p:nvPr>
            <p:ph idx="10"/>
          </p:nvPr>
        </p:nvSpPr>
        <p:spPr/>
        <p:txBody>
          <a:bodyPr/>
          <a:lstStyle/>
          <a:p>
            <a:r>
              <a:rPr lang="vi-VN" sz="1800" b="1" dirty="0">
                <a:solidFill>
                  <a:schemeClr val="tx1">
                    <a:lumMod val="65000"/>
                    <a:lumOff val="35000"/>
                  </a:schemeClr>
                </a:solidFill>
              </a:rPr>
              <a:t>Bước 3:  Các hoạt động của dự </a:t>
            </a:r>
            <a:r>
              <a:rPr lang="vi-VN" sz="1800" b="1" dirty="0" smtClean="0">
                <a:solidFill>
                  <a:schemeClr val="tx1">
                    <a:lumMod val="65000"/>
                    <a:lumOff val="35000"/>
                  </a:schemeClr>
                </a:solidFill>
              </a:rPr>
              <a:t>án</a:t>
            </a:r>
            <a:endParaRPr lang="en-US" sz="1800" b="1" dirty="0" smtClean="0">
              <a:solidFill>
                <a:schemeClr val="tx1">
                  <a:lumMod val="65000"/>
                  <a:lumOff val="35000"/>
                </a:schemeClr>
              </a:solidFill>
            </a:endParaRPr>
          </a:p>
          <a:p>
            <a:r>
              <a:rPr lang="vi-VN" sz="1800" b="1" dirty="0"/>
              <a:t>Các hoạt động của dự án: </a:t>
            </a:r>
            <a:r>
              <a:rPr lang="vi-VN" sz="1800" dirty="0"/>
              <a:t>Hoạt động hoặc công việc được thực hiện mà </a:t>
            </a:r>
            <a:endParaRPr lang="en-US" sz="1800" dirty="0" smtClean="0"/>
          </a:p>
          <a:p>
            <a:r>
              <a:rPr lang="vi-VN" sz="1800" dirty="0" smtClean="0"/>
              <a:t>thông </a:t>
            </a:r>
            <a:r>
              <a:rPr lang="vi-VN" sz="1800" dirty="0"/>
              <a:t>qua đó, các đầu vào như ngân sách, nguồn nhân lực và các loại tài </a:t>
            </a:r>
            <a:endParaRPr lang="en-US" sz="1800" dirty="0" smtClean="0"/>
          </a:p>
          <a:p>
            <a:r>
              <a:rPr lang="vi-VN" sz="1800" dirty="0" smtClean="0"/>
              <a:t>nguyên </a:t>
            </a:r>
            <a:r>
              <a:rPr lang="vi-VN" sz="1800" dirty="0"/>
              <a:t>khác được huy động để đạt được kết quả của dự án.</a:t>
            </a:r>
            <a:endParaRPr lang="en-US" sz="1800" dirty="0"/>
          </a:p>
        </p:txBody>
      </p:sp>
    </p:spTree>
    <p:extLst>
      <p:ext uri="{BB962C8B-B14F-4D97-AF65-F5344CB8AC3E}">
        <p14:creationId xmlns:p14="http://schemas.microsoft.com/office/powerpoint/2010/main" val="755797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Project Planning</a:t>
            </a:r>
            <a:endParaRPr lang="en-US" dirty="0"/>
          </a:p>
        </p:txBody>
      </p:sp>
      <p:sp>
        <p:nvSpPr>
          <p:cNvPr id="3" name="Content Placeholder 2"/>
          <p:cNvSpPr>
            <a:spLocks noGrp="1"/>
          </p:cNvSpPr>
          <p:nvPr>
            <p:ph idx="1"/>
          </p:nvPr>
        </p:nvSpPr>
        <p:spPr/>
        <p:txBody>
          <a:bodyPr/>
          <a:lstStyle/>
          <a:p>
            <a:r>
              <a:rPr lang="en-US" b="1" dirty="0" err="1"/>
              <a:t>Các</a:t>
            </a:r>
            <a:r>
              <a:rPr lang="en-US" b="1" dirty="0"/>
              <a:t> </a:t>
            </a:r>
            <a:r>
              <a:rPr lang="en-US" b="1" dirty="0" err="1"/>
              <a:t>giai</a:t>
            </a:r>
            <a:r>
              <a:rPr lang="en-US" b="1" dirty="0"/>
              <a:t> </a:t>
            </a:r>
            <a:r>
              <a:rPr lang="en-US" b="1" dirty="0" err="1"/>
              <a:t>đoạn</a:t>
            </a:r>
            <a:r>
              <a:rPr lang="en-US" b="1" dirty="0"/>
              <a:t> </a:t>
            </a:r>
            <a:r>
              <a:rPr lang="en-US" b="1" dirty="0" err="1"/>
              <a:t>lập</a:t>
            </a:r>
            <a:r>
              <a:rPr lang="en-US" b="1" dirty="0"/>
              <a:t> </a:t>
            </a:r>
            <a:r>
              <a:rPr lang="en-US" b="1" dirty="0" err="1"/>
              <a:t>kế</a:t>
            </a:r>
            <a:r>
              <a:rPr lang="en-US" b="1" dirty="0"/>
              <a:t> </a:t>
            </a:r>
            <a:r>
              <a:rPr lang="en-US" b="1" dirty="0" err="1" smtClean="0"/>
              <a:t>hoạch</a:t>
            </a:r>
            <a:endParaRPr lang="en-US" b="1" dirty="0"/>
          </a:p>
        </p:txBody>
      </p:sp>
      <p:sp>
        <p:nvSpPr>
          <p:cNvPr id="4" name="Content Placeholder 3"/>
          <p:cNvSpPr>
            <a:spLocks noGrp="1"/>
          </p:cNvSpPr>
          <p:nvPr>
            <p:ph idx="10"/>
          </p:nvPr>
        </p:nvSpPr>
        <p:spPr/>
        <p:txBody>
          <a:bodyPr/>
          <a:lstStyle/>
          <a:p>
            <a:r>
              <a:rPr lang="vi-VN" sz="1800" b="1" dirty="0"/>
              <a:t>Bước 4:  Đối tượng thụ hưởng của dự </a:t>
            </a:r>
            <a:r>
              <a:rPr lang="vi-VN" sz="1800" b="1" dirty="0" smtClean="0"/>
              <a:t>án</a:t>
            </a:r>
            <a:endParaRPr lang="en-US" sz="1800" b="1" dirty="0" smtClean="0"/>
          </a:p>
          <a:p>
            <a:r>
              <a:rPr lang="vi-VN" sz="1800"/>
              <a:t>– </a:t>
            </a:r>
            <a:r>
              <a:rPr lang="en-US" sz="1800" smtClean="0"/>
              <a:t>H</a:t>
            </a:r>
            <a:r>
              <a:rPr lang="vi-VN" sz="1800" smtClean="0"/>
              <a:t>ọ </a:t>
            </a:r>
            <a:r>
              <a:rPr lang="vi-VN" sz="1800"/>
              <a:t>là </a:t>
            </a:r>
            <a:r>
              <a:rPr lang="vi-VN" sz="1800" smtClean="0"/>
              <a:t>ai</a:t>
            </a:r>
            <a:r>
              <a:rPr lang="en-US" sz="1800" smtClean="0"/>
              <a:t>?</a:t>
            </a:r>
          </a:p>
          <a:p>
            <a:r>
              <a:rPr lang="vi-VN" sz="1800" smtClean="0"/>
              <a:t>– Đặc điểm</a:t>
            </a:r>
            <a:r>
              <a:rPr lang="vi-VN" sz="1800" dirty="0"/>
              <a:t>, nhu cầu và những vấn đề mà họ đang phải đối mặt?</a:t>
            </a:r>
          </a:p>
          <a:p>
            <a:r>
              <a:rPr lang="vi-VN" sz="1800"/>
              <a:t>– </a:t>
            </a:r>
            <a:r>
              <a:rPr lang="en-US" sz="1800" smtClean="0"/>
              <a:t>H</a:t>
            </a:r>
            <a:r>
              <a:rPr lang="vi-VN" sz="1800" smtClean="0"/>
              <a:t>ọ </a:t>
            </a:r>
            <a:r>
              <a:rPr lang="vi-VN" sz="1800" dirty="0"/>
              <a:t>sẽ tham gia vào dự án như thế nào?</a:t>
            </a:r>
          </a:p>
          <a:p>
            <a:r>
              <a:rPr lang="vi-VN" sz="1800"/>
              <a:t>– </a:t>
            </a:r>
            <a:r>
              <a:rPr lang="en-US" sz="1800" smtClean="0"/>
              <a:t>H</a:t>
            </a:r>
            <a:r>
              <a:rPr lang="vi-VN" sz="1800" smtClean="0"/>
              <a:t>ọ </a:t>
            </a:r>
            <a:r>
              <a:rPr lang="vi-VN" sz="1800" dirty="0"/>
              <a:t>sẽ hưởng lợi như thế nào từ kết quả của </a:t>
            </a:r>
            <a:r>
              <a:rPr lang="vi-VN" sz="1800"/>
              <a:t>dự </a:t>
            </a:r>
            <a:r>
              <a:rPr lang="vi-VN" sz="1800" smtClean="0"/>
              <a:t>án</a:t>
            </a:r>
            <a:r>
              <a:rPr lang="en-US" sz="1800" smtClean="0"/>
              <a:t>?</a:t>
            </a:r>
            <a:endParaRPr lang="vi-VN" sz="1800" dirty="0"/>
          </a:p>
          <a:p>
            <a:r>
              <a:rPr lang="vi-VN" sz="1800" dirty="0"/>
              <a:t>– Có bao nhiêu người hưởng lợi trong cả hai nhóm (nhóm mục tiêu </a:t>
            </a:r>
            <a:r>
              <a:rPr lang="vi-VN" sz="1800"/>
              <a:t>/ </a:t>
            </a:r>
            <a:r>
              <a:rPr lang="vi-VN" sz="1800" smtClean="0"/>
              <a:t>người</a:t>
            </a:r>
            <a:r>
              <a:rPr lang="en-US" sz="1800" smtClean="0"/>
              <a:t>    </a:t>
            </a:r>
            <a:r>
              <a:rPr lang="vi-VN" sz="1800" smtClean="0"/>
              <a:t> </a:t>
            </a:r>
            <a:r>
              <a:rPr lang="vi-VN" sz="1800" dirty="0"/>
              <a:t>hưởng lợi cuối cùng) sẽ được hưởng lợi từ dự án?</a:t>
            </a:r>
          </a:p>
          <a:p>
            <a:endParaRPr lang="en-US" sz="1800" dirty="0"/>
          </a:p>
        </p:txBody>
      </p:sp>
    </p:spTree>
    <p:extLst>
      <p:ext uri="{BB962C8B-B14F-4D97-AF65-F5344CB8AC3E}">
        <p14:creationId xmlns:p14="http://schemas.microsoft.com/office/powerpoint/2010/main" val="21258045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Project Planning</a:t>
            </a:r>
            <a:endParaRPr lang="en-US" dirty="0"/>
          </a:p>
        </p:txBody>
      </p:sp>
      <p:sp>
        <p:nvSpPr>
          <p:cNvPr id="3" name="Content Placeholder 2"/>
          <p:cNvSpPr>
            <a:spLocks noGrp="1"/>
          </p:cNvSpPr>
          <p:nvPr>
            <p:ph idx="1"/>
          </p:nvPr>
        </p:nvSpPr>
        <p:spPr/>
        <p:txBody>
          <a:bodyPr/>
          <a:lstStyle/>
          <a:p>
            <a:r>
              <a:rPr lang="en-US" b="1" dirty="0" err="1"/>
              <a:t>Các</a:t>
            </a:r>
            <a:r>
              <a:rPr lang="en-US" b="1" dirty="0"/>
              <a:t> </a:t>
            </a:r>
            <a:r>
              <a:rPr lang="en-US" b="1" dirty="0" err="1"/>
              <a:t>giai</a:t>
            </a:r>
            <a:r>
              <a:rPr lang="en-US" b="1" dirty="0"/>
              <a:t> </a:t>
            </a:r>
            <a:r>
              <a:rPr lang="en-US" b="1" dirty="0" err="1"/>
              <a:t>đoạn</a:t>
            </a:r>
            <a:r>
              <a:rPr lang="en-US" b="1" dirty="0"/>
              <a:t> </a:t>
            </a:r>
            <a:r>
              <a:rPr lang="en-US" b="1" dirty="0" err="1"/>
              <a:t>lập</a:t>
            </a:r>
            <a:r>
              <a:rPr lang="en-US" b="1" dirty="0"/>
              <a:t> </a:t>
            </a:r>
            <a:r>
              <a:rPr lang="en-US" b="1" dirty="0" err="1"/>
              <a:t>kế</a:t>
            </a:r>
            <a:r>
              <a:rPr lang="en-US" b="1" dirty="0"/>
              <a:t> </a:t>
            </a:r>
            <a:r>
              <a:rPr lang="en-US" b="1" dirty="0" err="1" smtClean="0"/>
              <a:t>hoạch</a:t>
            </a:r>
            <a:endParaRPr lang="en-US" b="1" dirty="0"/>
          </a:p>
        </p:txBody>
      </p:sp>
      <p:sp>
        <p:nvSpPr>
          <p:cNvPr id="4" name="Content Placeholder 3"/>
          <p:cNvSpPr>
            <a:spLocks noGrp="1"/>
          </p:cNvSpPr>
          <p:nvPr>
            <p:ph idx="10"/>
          </p:nvPr>
        </p:nvSpPr>
        <p:spPr/>
        <p:txBody>
          <a:bodyPr/>
          <a:lstStyle/>
          <a:p>
            <a:r>
              <a:rPr lang="vi-VN" sz="1800" b="1" dirty="0"/>
              <a:t>Bước 5:  Người thực hiện dự </a:t>
            </a:r>
            <a:r>
              <a:rPr lang="vi-VN" sz="1800" b="1" dirty="0" smtClean="0"/>
              <a:t>án</a:t>
            </a:r>
            <a:endParaRPr lang="en-US" sz="1800" b="1" dirty="0" smtClean="0"/>
          </a:p>
          <a:p>
            <a:r>
              <a:rPr lang="en-US" sz="1800" dirty="0" err="1"/>
              <a:t>Nhóm</a:t>
            </a:r>
            <a:r>
              <a:rPr lang="en-US" sz="1800" dirty="0"/>
              <a:t> </a:t>
            </a:r>
            <a:r>
              <a:rPr lang="en-US" sz="1800" dirty="0" err="1"/>
              <a:t>dự</a:t>
            </a:r>
            <a:r>
              <a:rPr lang="en-US" sz="1800" dirty="0"/>
              <a:t> </a:t>
            </a:r>
            <a:r>
              <a:rPr lang="en-US" sz="1800" dirty="0" err="1"/>
              <a:t>án</a:t>
            </a:r>
            <a:r>
              <a:rPr lang="en-US" sz="1800" dirty="0"/>
              <a:t> </a:t>
            </a:r>
            <a:r>
              <a:rPr lang="en-US" sz="1800" dirty="0" err="1"/>
              <a:t>là</a:t>
            </a:r>
            <a:r>
              <a:rPr lang="en-US" sz="1800" dirty="0"/>
              <a:t> </a:t>
            </a:r>
            <a:r>
              <a:rPr lang="en-US" sz="1800" dirty="0" err="1"/>
              <a:t>nguồn</a:t>
            </a:r>
            <a:r>
              <a:rPr lang="en-US" sz="1800" dirty="0"/>
              <a:t> </a:t>
            </a:r>
            <a:r>
              <a:rPr lang="en-US" sz="1800" dirty="0" err="1"/>
              <a:t>lực</a:t>
            </a:r>
            <a:r>
              <a:rPr lang="en-US" sz="1800" dirty="0"/>
              <a:t> </a:t>
            </a:r>
            <a:r>
              <a:rPr lang="en-US" sz="1800" dirty="0" err="1"/>
              <a:t>chính</a:t>
            </a:r>
            <a:r>
              <a:rPr lang="en-US" sz="1800" dirty="0"/>
              <a:t> </a:t>
            </a:r>
            <a:r>
              <a:rPr lang="en-US" sz="1800" dirty="0" err="1"/>
              <a:t>cần</a:t>
            </a:r>
            <a:r>
              <a:rPr lang="en-US" sz="1800" dirty="0"/>
              <a:t> </a:t>
            </a:r>
            <a:r>
              <a:rPr lang="en-US" sz="1800" dirty="0" err="1"/>
              <a:t>thiết</a:t>
            </a:r>
            <a:r>
              <a:rPr lang="en-US" sz="1800" dirty="0"/>
              <a:t> </a:t>
            </a:r>
            <a:r>
              <a:rPr lang="en-US" sz="1800" dirty="0" err="1"/>
              <a:t>cho</a:t>
            </a:r>
            <a:r>
              <a:rPr lang="en-US" sz="1800" dirty="0"/>
              <a:t> </a:t>
            </a:r>
            <a:r>
              <a:rPr lang="en-US" sz="1800" dirty="0" err="1"/>
              <a:t>việc</a:t>
            </a:r>
            <a:r>
              <a:rPr lang="en-US" sz="1800" dirty="0"/>
              <a:t> </a:t>
            </a:r>
            <a:r>
              <a:rPr lang="en-US" sz="1800" dirty="0" err="1"/>
              <a:t>thực</a:t>
            </a:r>
            <a:r>
              <a:rPr lang="en-US" sz="1800" dirty="0"/>
              <a:t> </a:t>
            </a:r>
            <a:r>
              <a:rPr lang="en-US" sz="1800" dirty="0" err="1"/>
              <a:t>hiện</a:t>
            </a:r>
            <a:r>
              <a:rPr lang="en-US" sz="1800" dirty="0"/>
              <a:t> </a:t>
            </a:r>
            <a:r>
              <a:rPr lang="en-US" sz="1800" dirty="0" err="1"/>
              <a:t>dự</a:t>
            </a:r>
            <a:r>
              <a:rPr lang="en-US" sz="1800" dirty="0"/>
              <a:t> </a:t>
            </a:r>
            <a:r>
              <a:rPr lang="en-US" sz="1800" dirty="0" err="1"/>
              <a:t>án</a:t>
            </a:r>
            <a:r>
              <a:rPr lang="en-US" sz="1800" dirty="0"/>
              <a:t> </a:t>
            </a:r>
            <a:r>
              <a:rPr lang="en-US" sz="1800" dirty="0" err="1"/>
              <a:t>của</a:t>
            </a:r>
            <a:r>
              <a:rPr lang="en-US" sz="1800" dirty="0"/>
              <a:t> </a:t>
            </a:r>
            <a:r>
              <a:rPr lang="en-US" sz="1800" dirty="0" err="1"/>
              <a:t>bạn</a:t>
            </a:r>
            <a:r>
              <a:rPr lang="en-US" sz="1800" dirty="0"/>
              <a:t>. </a:t>
            </a:r>
            <a:r>
              <a:rPr lang="en-US" sz="1800" dirty="0" smtClean="0"/>
              <a:t>  </a:t>
            </a:r>
            <a:r>
              <a:rPr lang="en-US" sz="1800" dirty="0" err="1" smtClean="0"/>
              <a:t>Ngoài</a:t>
            </a:r>
            <a:r>
              <a:rPr lang="en-US" sz="1800" dirty="0" smtClean="0"/>
              <a:t> </a:t>
            </a:r>
            <a:r>
              <a:rPr lang="en-US" sz="1800" dirty="0" err="1"/>
              <a:t>nhóm</a:t>
            </a:r>
            <a:r>
              <a:rPr lang="en-US" sz="1800" dirty="0"/>
              <a:t> </a:t>
            </a:r>
            <a:r>
              <a:rPr lang="en-US" sz="1800" dirty="0" err="1"/>
              <a:t>dự</a:t>
            </a:r>
            <a:r>
              <a:rPr lang="en-US" sz="1800" dirty="0"/>
              <a:t> </a:t>
            </a:r>
            <a:r>
              <a:rPr lang="en-US" sz="1800" dirty="0" err="1"/>
              <a:t>án</a:t>
            </a:r>
            <a:r>
              <a:rPr lang="en-US" sz="1800" dirty="0"/>
              <a:t> </a:t>
            </a:r>
            <a:r>
              <a:rPr lang="en-US" sz="1800" dirty="0" err="1"/>
              <a:t>chính</a:t>
            </a:r>
            <a:r>
              <a:rPr lang="en-US" sz="1800" dirty="0"/>
              <a:t> </a:t>
            </a:r>
            <a:r>
              <a:rPr lang="en-US" sz="1800" dirty="0" err="1"/>
              <a:t>của</a:t>
            </a:r>
            <a:r>
              <a:rPr lang="en-US" sz="1800" dirty="0"/>
              <a:t> </a:t>
            </a:r>
            <a:r>
              <a:rPr lang="en-US" sz="1800" dirty="0" err="1"/>
              <a:t>bạn</a:t>
            </a:r>
            <a:r>
              <a:rPr lang="en-US" sz="1800" dirty="0"/>
              <a:t>, </a:t>
            </a:r>
            <a:r>
              <a:rPr lang="en-US" sz="1800" dirty="0" err="1"/>
              <a:t>bạn</a:t>
            </a:r>
            <a:r>
              <a:rPr lang="en-US" sz="1800" dirty="0"/>
              <a:t> </a:t>
            </a:r>
            <a:r>
              <a:rPr lang="en-US" sz="1800" dirty="0" err="1"/>
              <a:t>có</a:t>
            </a:r>
            <a:r>
              <a:rPr lang="en-US" sz="1800" dirty="0"/>
              <a:t> </a:t>
            </a:r>
            <a:r>
              <a:rPr lang="en-US" sz="1800" dirty="0" err="1"/>
              <a:t>thể</a:t>
            </a:r>
            <a:r>
              <a:rPr lang="en-US" sz="1800" dirty="0"/>
              <a:t> </a:t>
            </a:r>
            <a:r>
              <a:rPr lang="en-US" sz="1800" dirty="0" err="1"/>
              <a:t>kêu</a:t>
            </a:r>
            <a:r>
              <a:rPr lang="en-US" sz="1800" dirty="0"/>
              <a:t> </a:t>
            </a:r>
            <a:r>
              <a:rPr lang="en-US" sz="1800" dirty="0" err="1"/>
              <a:t>gọi</a:t>
            </a:r>
            <a:r>
              <a:rPr lang="en-US" sz="1800" dirty="0"/>
              <a:t> </a:t>
            </a:r>
            <a:r>
              <a:rPr lang="en-US" sz="1800" dirty="0" err="1"/>
              <a:t>sự</a:t>
            </a:r>
            <a:r>
              <a:rPr lang="en-US" sz="1800" dirty="0"/>
              <a:t> </a:t>
            </a:r>
            <a:r>
              <a:rPr lang="en-US" sz="1800" dirty="0" err="1"/>
              <a:t>tham</a:t>
            </a:r>
            <a:r>
              <a:rPr lang="en-US" sz="1800" dirty="0"/>
              <a:t> </a:t>
            </a:r>
            <a:r>
              <a:rPr lang="en-US" sz="1800" dirty="0" err="1"/>
              <a:t>gia</a:t>
            </a:r>
            <a:r>
              <a:rPr lang="en-US" sz="1800" dirty="0"/>
              <a:t> </a:t>
            </a:r>
            <a:r>
              <a:rPr lang="en-US" sz="1800" dirty="0" err="1"/>
              <a:t>của</a:t>
            </a:r>
            <a:r>
              <a:rPr lang="en-US" sz="1800" dirty="0"/>
              <a:t> </a:t>
            </a:r>
            <a:r>
              <a:rPr lang="en-US" sz="1800" dirty="0" err="1"/>
              <a:t>các</a:t>
            </a:r>
            <a:r>
              <a:rPr lang="en-US" sz="1800" dirty="0"/>
              <a:t> </a:t>
            </a:r>
            <a:r>
              <a:rPr lang="en-US" sz="1800" dirty="0" err="1"/>
              <a:t>tổ</a:t>
            </a:r>
            <a:r>
              <a:rPr lang="en-US" sz="1800" dirty="0"/>
              <a:t> </a:t>
            </a:r>
            <a:r>
              <a:rPr lang="en-US" sz="1800" dirty="0" smtClean="0"/>
              <a:t>  </a:t>
            </a:r>
            <a:r>
              <a:rPr lang="en-US" sz="1800" dirty="0" err="1" smtClean="0"/>
              <a:t>chức</a:t>
            </a:r>
            <a:r>
              <a:rPr lang="en-US" sz="1800" dirty="0" smtClean="0"/>
              <a:t> </a:t>
            </a:r>
            <a:r>
              <a:rPr lang="en-US" sz="1800" dirty="0" err="1"/>
              <a:t>đối</a:t>
            </a:r>
            <a:r>
              <a:rPr lang="en-US" sz="1800" dirty="0"/>
              <a:t> </a:t>
            </a:r>
            <a:r>
              <a:rPr lang="en-US" sz="1800" dirty="0" err="1"/>
              <a:t>tác</a:t>
            </a:r>
            <a:r>
              <a:rPr lang="en-US" sz="1800" dirty="0"/>
              <a:t> </a:t>
            </a:r>
            <a:r>
              <a:rPr lang="en-US" sz="1800" dirty="0" err="1"/>
              <a:t>hoặc</a:t>
            </a:r>
            <a:r>
              <a:rPr lang="en-US" sz="1800" dirty="0"/>
              <a:t> </a:t>
            </a:r>
            <a:r>
              <a:rPr lang="en-US" sz="1800" dirty="0" err="1"/>
              <a:t>nhà</a:t>
            </a:r>
            <a:r>
              <a:rPr lang="en-US" sz="1800" dirty="0"/>
              <a:t> </a:t>
            </a:r>
            <a:r>
              <a:rPr lang="en-US" sz="1800" dirty="0" err="1"/>
              <a:t>cung</a:t>
            </a:r>
            <a:r>
              <a:rPr lang="en-US" sz="1800" dirty="0"/>
              <a:t> </a:t>
            </a:r>
            <a:r>
              <a:rPr lang="en-US" sz="1800" dirty="0" err="1"/>
              <a:t>ứng</a:t>
            </a:r>
            <a:r>
              <a:rPr lang="en-US" sz="1800" dirty="0"/>
              <a:t> </a:t>
            </a:r>
            <a:r>
              <a:rPr lang="en-US" sz="1800" dirty="0" err="1"/>
              <a:t>bên</a:t>
            </a:r>
            <a:r>
              <a:rPr lang="en-US" sz="1800" dirty="0"/>
              <a:t> </a:t>
            </a:r>
            <a:r>
              <a:rPr lang="en-US" sz="1800" dirty="0" err="1" smtClean="0"/>
              <a:t>ngoài</a:t>
            </a:r>
            <a:endParaRPr lang="en-US" sz="1800" dirty="0" smtClean="0"/>
          </a:p>
          <a:p>
            <a:r>
              <a:rPr lang="vi-VN" sz="1800" b="1" dirty="0"/>
              <a:t>Bước 6: Thời gian, địa điểm thực hiện dự án</a:t>
            </a:r>
            <a:endParaRPr lang="vi-VN" sz="1800" dirty="0"/>
          </a:p>
          <a:p>
            <a:endParaRPr lang="en-US" sz="1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3435846"/>
            <a:ext cx="3240360" cy="1502041"/>
          </a:xfrm>
          <a:prstGeom prst="rect">
            <a:avLst/>
          </a:prstGeom>
        </p:spPr>
      </p:pic>
    </p:spTree>
    <p:extLst>
      <p:ext uri="{BB962C8B-B14F-4D97-AF65-F5344CB8AC3E}">
        <p14:creationId xmlns:p14="http://schemas.microsoft.com/office/powerpoint/2010/main" val="5409069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Planning</a:t>
            </a:r>
          </a:p>
        </p:txBody>
      </p:sp>
      <p:sp>
        <p:nvSpPr>
          <p:cNvPr id="4" name="Content Placeholder 3"/>
          <p:cNvSpPr>
            <a:spLocks noGrp="1"/>
          </p:cNvSpPr>
          <p:nvPr>
            <p:ph idx="10"/>
          </p:nvPr>
        </p:nvSpPr>
        <p:spPr/>
        <p:txBody>
          <a:bodyPr/>
          <a:lstStyle/>
          <a:p>
            <a:r>
              <a:rPr lang="vi-VN" sz="1800" b="1" dirty="0"/>
              <a:t>Bước </a:t>
            </a:r>
            <a:r>
              <a:rPr lang="en-US" sz="1800" b="1" dirty="0" smtClean="0"/>
              <a:t>7</a:t>
            </a:r>
            <a:r>
              <a:rPr lang="vi-VN" sz="1800" b="1" dirty="0" smtClean="0"/>
              <a:t>: </a:t>
            </a:r>
            <a:r>
              <a:rPr lang="vi-VN" sz="1800" b="1" dirty="0"/>
              <a:t>Cách đo lường kết quả dự </a:t>
            </a:r>
            <a:r>
              <a:rPr lang="vi-VN" sz="1800" b="1" dirty="0" smtClean="0"/>
              <a:t>án</a:t>
            </a:r>
            <a:endParaRPr lang="en-US" sz="1800" b="1" dirty="0" smtClean="0"/>
          </a:p>
          <a:p>
            <a:endParaRPr lang="en-US" sz="1800" b="1" dirty="0" smtClean="0"/>
          </a:p>
          <a:p>
            <a:endParaRPr lang="en-US" sz="1800" dirty="0"/>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9592" y="2427734"/>
            <a:ext cx="3180593" cy="1909184"/>
          </a:xfrm>
          <a:prstGeom prst="rect">
            <a:avLst/>
          </a:prstGeom>
        </p:spPr>
      </p:pic>
      <p:sp>
        <p:nvSpPr>
          <p:cNvPr id="15" name="Content Placeholder 14"/>
          <p:cNvSpPr>
            <a:spLocks noGrp="1"/>
          </p:cNvSpPr>
          <p:nvPr>
            <p:ph idx="1"/>
          </p:nvPr>
        </p:nvSpPr>
        <p:spPr/>
        <p:txBody>
          <a:bodyPr/>
          <a:lstStyle/>
          <a:p>
            <a:r>
              <a:rPr lang="en-US" b="1" dirty="0" err="1"/>
              <a:t>Các</a:t>
            </a:r>
            <a:r>
              <a:rPr lang="en-US" b="1" dirty="0"/>
              <a:t> </a:t>
            </a:r>
            <a:r>
              <a:rPr lang="en-US" b="1" dirty="0" err="1"/>
              <a:t>giai</a:t>
            </a:r>
            <a:r>
              <a:rPr lang="en-US" b="1" dirty="0"/>
              <a:t> </a:t>
            </a:r>
            <a:r>
              <a:rPr lang="en-US" b="1" dirty="0" err="1"/>
              <a:t>đoạn</a:t>
            </a:r>
            <a:r>
              <a:rPr lang="en-US" b="1" dirty="0"/>
              <a:t> </a:t>
            </a:r>
            <a:r>
              <a:rPr lang="en-US" b="1" dirty="0" err="1"/>
              <a:t>lập</a:t>
            </a:r>
            <a:r>
              <a:rPr lang="en-US" b="1" dirty="0"/>
              <a:t> </a:t>
            </a:r>
            <a:r>
              <a:rPr lang="en-US" b="1" dirty="0" err="1"/>
              <a:t>kế</a:t>
            </a:r>
            <a:r>
              <a:rPr lang="en-US" b="1" dirty="0"/>
              <a:t> </a:t>
            </a:r>
            <a:r>
              <a:rPr lang="en-US" b="1" dirty="0" err="1" smtClean="0"/>
              <a:t>hoạch</a:t>
            </a:r>
            <a:endParaRPr lang="en-US" b="1" dirty="0"/>
          </a:p>
        </p:txBody>
      </p:sp>
      <p:sp>
        <p:nvSpPr>
          <p:cNvPr id="16" name="Rectangle 15"/>
          <p:cNvSpPr/>
          <p:nvPr/>
        </p:nvSpPr>
        <p:spPr>
          <a:xfrm>
            <a:off x="4211960" y="2643758"/>
            <a:ext cx="3942184" cy="923330"/>
          </a:xfrm>
          <a:prstGeom prst="rect">
            <a:avLst/>
          </a:prstGeom>
        </p:spPr>
        <p:txBody>
          <a:bodyPr wrap="square">
            <a:spAutoFit/>
          </a:bodyPr>
          <a:lstStyle/>
          <a:p>
            <a:r>
              <a:rPr lang="vi-VN" dirty="0"/>
              <a:t>– Đo lường về chất lượng công </a:t>
            </a:r>
            <a:r>
              <a:rPr lang="vi-VN" dirty="0" smtClean="0"/>
              <a:t>việc</a:t>
            </a:r>
            <a:r>
              <a:rPr lang="en-US" dirty="0" smtClean="0"/>
              <a:t> </a:t>
            </a:r>
          </a:p>
          <a:p>
            <a:r>
              <a:rPr lang="vi-VN" dirty="0" smtClean="0"/>
              <a:t>– </a:t>
            </a:r>
            <a:r>
              <a:rPr lang="vi-VN" dirty="0"/>
              <a:t>Đo lường về thời gian hoàn </a:t>
            </a:r>
            <a:r>
              <a:rPr lang="vi-VN" dirty="0" smtClean="0"/>
              <a:t>thành</a:t>
            </a:r>
            <a:r>
              <a:rPr lang="en-US" dirty="0" smtClean="0"/>
              <a:t> </a:t>
            </a:r>
          </a:p>
          <a:p>
            <a:r>
              <a:rPr lang="vi-VN" dirty="0" smtClean="0"/>
              <a:t>– </a:t>
            </a:r>
            <a:r>
              <a:rPr lang="vi-VN" dirty="0"/>
              <a:t>Đo lường về ngân sách</a:t>
            </a:r>
            <a:endParaRPr lang="en-US" dirty="0"/>
          </a:p>
        </p:txBody>
      </p:sp>
    </p:spTree>
    <p:extLst>
      <p:ext uri="{BB962C8B-B14F-4D97-AF65-F5344CB8AC3E}">
        <p14:creationId xmlns:p14="http://schemas.microsoft.com/office/powerpoint/2010/main" val="25299805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Project Planning</a:t>
            </a:r>
            <a:endParaRPr lang="en-US" dirty="0"/>
          </a:p>
        </p:txBody>
      </p:sp>
      <p:sp>
        <p:nvSpPr>
          <p:cNvPr id="2" name="Content Placeholder 1"/>
          <p:cNvSpPr>
            <a:spLocks noGrp="1"/>
          </p:cNvSpPr>
          <p:nvPr>
            <p:ph idx="1"/>
          </p:nvPr>
        </p:nvSpPr>
        <p:spPr>
          <a:xfrm>
            <a:off x="323528" y="1120968"/>
            <a:ext cx="8496944" cy="460648"/>
          </a:xfrm>
        </p:spPr>
        <p:txBody>
          <a:bodyPr/>
          <a:lstStyle/>
          <a:p>
            <a:r>
              <a:rPr lang="en-US" altLang="ko-KR" b="1" smtClean="0"/>
              <a:t>Tiến trình tạo lập kế hoạch dự án</a:t>
            </a:r>
            <a:endParaRPr lang="en-US" b="1" dirty="0">
              <a:latin typeface="Arial" pitchFamily="34" charset="0"/>
              <a:cs typeface="Arial" pitchFamily="34" charset="0"/>
            </a:endParaRPr>
          </a:p>
        </p:txBody>
      </p:sp>
      <p:sp>
        <p:nvSpPr>
          <p:cNvPr id="4" name="Content Placeholder 3"/>
          <p:cNvSpPr>
            <a:spLocks noGrp="1"/>
          </p:cNvSpPr>
          <p:nvPr>
            <p:ph idx="10"/>
          </p:nvPr>
        </p:nvSpPr>
        <p:spPr/>
        <p:txBody>
          <a:bodyPr/>
          <a:lstStyle/>
          <a:p>
            <a:r>
              <a:rPr lang="ko-KR" altLang="en-US" sz="1800" smtClean="0"/>
              <a:t>✩ </a:t>
            </a:r>
            <a:r>
              <a:rPr lang="en-US" altLang="ko-KR" sz="1800" i="1" smtClean="0"/>
              <a:t>Thiết lập các ràng buộc, hạn chế </a:t>
            </a:r>
          </a:p>
          <a:p>
            <a:r>
              <a:rPr lang="ko-KR" altLang="en-US" sz="1800" smtClean="0"/>
              <a:t>✩ </a:t>
            </a:r>
            <a:r>
              <a:rPr lang="en-US" altLang="ko-KR" sz="1800" i="1" smtClean="0"/>
              <a:t>Tiến hành đánh giá sơ bộ các tham số của dự án</a:t>
            </a:r>
            <a:endParaRPr lang="en-US" altLang="ko-KR" sz="1800" smtClean="0"/>
          </a:p>
          <a:p>
            <a:r>
              <a:rPr lang="ko-KR" altLang="en-US" sz="1800" smtClean="0"/>
              <a:t>✩ </a:t>
            </a:r>
            <a:r>
              <a:rPr lang="en-US" altLang="ko-KR" sz="1800" i="1" smtClean="0"/>
              <a:t>Xác định các cột mốc (</a:t>
            </a:r>
            <a:r>
              <a:rPr lang="en-US" altLang="ko-KR" sz="1800" i="1" smtClean="0">
                <a:solidFill>
                  <a:srgbClr val="C00000"/>
                </a:solidFill>
              </a:rPr>
              <a:t>milestones</a:t>
            </a:r>
            <a:r>
              <a:rPr lang="en-US" altLang="ko-KR" sz="1800" i="1" smtClean="0"/>
              <a:t>) &amp; các xuất phẩm (</a:t>
            </a:r>
            <a:r>
              <a:rPr lang="en-US" sz="1800" i="1" smtClean="0">
                <a:solidFill>
                  <a:srgbClr val="C00000"/>
                </a:solidFill>
              </a:rPr>
              <a:t>deliverables</a:t>
            </a:r>
            <a:r>
              <a:rPr lang="en-US" sz="1800" smtClean="0"/>
              <a:t>)</a:t>
            </a:r>
            <a:r>
              <a:rPr lang="en-US" altLang="ko-KR" sz="1800" i="1" smtClean="0"/>
              <a:t> cần phải có </a:t>
            </a:r>
          </a:p>
          <a:p>
            <a:r>
              <a:rPr lang="ko-KR" altLang="en-US" sz="1600" i="1" smtClean="0"/>
              <a:t> ▪ </a:t>
            </a:r>
            <a:r>
              <a:rPr lang="en-US" altLang="ko-KR" sz="1600" smtClean="0"/>
              <a:t>Cột mốc là các điểm quan trọng trong lịch biểu mà ta có thể đánh giá tiến độ ví dụ như bàn giao hệ thống để thử nghiệm</a:t>
            </a:r>
          </a:p>
          <a:p>
            <a:r>
              <a:rPr lang="ko-KR" altLang="en-US" sz="1600" i="1" smtClean="0"/>
              <a:t> ▪ </a:t>
            </a:r>
            <a:r>
              <a:rPr lang="en-US" altLang="ko-KR" sz="1600" smtClean="0"/>
              <a:t>Xuất phẩm là các sản phẩm công việc được phần phối cho khách hàng, vd như tài liệu yêu cầu hệ thống</a:t>
            </a:r>
          </a:p>
        </p:txBody>
      </p:sp>
    </p:spTree>
    <p:extLst>
      <p:ext uri="{BB962C8B-B14F-4D97-AF65-F5344CB8AC3E}">
        <p14:creationId xmlns:p14="http://schemas.microsoft.com/office/powerpoint/2010/main" val="15841758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Project Planning</a:t>
            </a:r>
            <a:endParaRPr lang="en-US" dirty="0"/>
          </a:p>
        </p:txBody>
      </p:sp>
      <p:sp>
        <p:nvSpPr>
          <p:cNvPr id="2" name="Content Placeholder 1"/>
          <p:cNvSpPr>
            <a:spLocks noGrp="1"/>
          </p:cNvSpPr>
          <p:nvPr>
            <p:ph idx="1"/>
          </p:nvPr>
        </p:nvSpPr>
        <p:spPr>
          <a:xfrm>
            <a:off x="323528" y="1120968"/>
            <a:ext cx="8496944" cy="460648"/>
          </a:xfrm>
        </p:spPr>
        <p:txBody>
          <a:bodyPr/>
          <a:lstStyle/>
          <a:p>
            <a:r>
              <a:rPr lang="en-US" altLang="ko-KR" b="1" smtClean="0"/>
              <a:t>Tiến trình tạo lập kế hoạch dự án</a:t>
            </a:r>
            <a:endParaRPr lang="en-US" b="1" dirty="0">
              <a:latin typeface="Arial" pitchFamily="34" charset="0"/>
              <a:cs typeface="Arial" pitchFamily="34" charset="0"/>
            </a:endParaRPr>
          </a:p>
        </p:txBody>
      </p:sp>
      <p:sp>
        <p:nvSpPr>
          <p:cNvPr id="4" name="Content Placeholder 3"/>
          <p:cNvSpPr>
            <a:spLocks noGrp="1"/>
          </p:cNvSpPr>
          <p:nvPr>
            <p:ph idx="10"/>
          </p:nvPr>
        </p:nvSpPr>
        <p:spPr/>
        <p:txBody>
          <a:bodyPr/>
          <a:lstStyle/>
          <a:p>
            <a:r>
              <a:rPr lang="ko-KR" altLang="en-US" sz="1800" smtClean="0"/>
              <a:t>✩ </a:t>
            </a:r>
            <a:r>
              <a:rPr lang="en-US" altLang="ko-KR" sz="1800" i="1" smtClean="0"/>
              <a:t>Các hoạt động lặp lại suốt tiến trình</a:t>
            </a:r>
          </a:p>
          <a:p>
            <a:r>
              <a:rPr lang="ko-KR" altLang="en-US" sz="1600" i="1" smtClean="0"/>
              <a:t>▪ </a:t>
            </a:r>
            <a:r>
              <a:rPr lang="en-US" altLang="ko-KR" sz="1600" smtClean="0"/>
              <a:t>Lập </a:t>
            </a:r>
            <a:r>
              <a:rPr lang="en-US" altLang="ko-KR" sz="1600"/>
              <a:t>lịch trình dự </a:t>
            </a:r>
            <a:r>
              <a:rPr lang="en-US" altLang="ko-KR" sz="1600" smtClean="0"/>
              <a:t>án</a:t>
            </a:r>
          </a:p>
          <a:p>
            <a:r>
              <a:rPr lang="ko-KR" altLang="en-US" sz="1600" i="1" smtClean="0"/>
              <a:t>▪ </a:t>
            </a:r>
            <a:r>
              <a:rPr lang="en-US" sz="1600"/>
              <a:t>Khởi động hoạt động theo lịch trình</a:t>
            </a:r>
            <a:endParaRPr lang="en-US" altLang="ko-KR" sz="1600" i="1" smtClean="0"/>
          </a:p>
          <a:p>
            <a:r>
              <a:rPr lang="ko-KR" altLang="en-US" sz="1600" i="1" smtClean="0"/>
              <a:t>▪ </a:t>
            </a:r>
            <a:r>
              <a:rPr lang="en-US" sz="1600"/>
              <a:t>Theo dõi việc thực hiện</a:t>
            </a:r>
            <a:endParaRPr lang="en-US" altLang="ko-KR" sz="1600" i="1" smtClean="0"/>
          </a:p>
          <a:p>
            <a:r>
              <a:rPr lang="ko-KR" altLang="en-US" sz="1600" i="1" smtClean="0"/>
              <a:t>▪ </a:t>
            </a:r>
            <a:r>
              <a:rPr lang="vi-VN" sz="1600"/>
              <a:t>Ước lượng lại các tham số dự án</a:t>
            </a:r>
            <a:endParaRPr lang="en-US" altLang="ko-KR" sz="1600" i="1" smtClean="0"/>
          </a:p>
          <a:p>
            <a:r>
              <a:rPr lang="ko-KR" altLang="en-US" sz="1600" i="1" smtClean="0"/>
              <a:t>▪ </a:t>
            </a:r>
            <a:r>
              <a:rPr lang="en-US" sz="1600"/>
              <a:t>Cập nhật tiến trình</a:t>
            </a:r>
            <a:endParaRPr lang="en-US" altLang="ko-KR" sz="1600" i="1" smtClean="0"/>
          </a:p>
          <a:p>
            <a:r>
              <a:rPr lang="ko-KR" altLang="en-US" sz="1600" i="1" smtClean="0"/>
              <a:t>▪ </a:t>
            </a:r>
            <a:r>
              <a:rPr lang="en-US" sz="1600"/>
              <a:t>Thoả thuận lại về các hạn chế và xuất phẩm</a:t>
            </a:r>
            <a:endParaRPr lang="en-US" altLang="ko-KR" sz="1600" i="1" smtClean="0"/>
          </a:p>
          <a:p>
            <a:r>
              <a:rPr lang="ko-KR" altLang="en-US" sz="1600" i="1" smtClean="0"/>
              <a:t>▪ </a:t>
            </a:r>
            <a:r>
              <a:rPr lang="en-US" sz="1600"/>
              <a:t>Nếu có vấn đề: xem lại kỹ thuật và phiên bản</a:t>
            </a:r>
            <a:endParaRPr lang="en-US" altLang="ko-KR" sz="1600" smtClean="0"/>
          </a:p>
        </p:txBody>
      </p:sp>
    </p:spTree>
    <p:extLst>
      <p:ext uri="{BB962C8B-B14F-4D97-AF65-F5344CB8AC3E}">
        <p14:creationId xmlns:p14="http://schemas.microsoft.com/office/powerpoint/2010/main" val="5922770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Project Planning</a:t>
            </a:r>
            <a:endParaRPr lang="en-US" dirty="0"/>
          </a:p>
        </p:txBody>
      </p:sp>
      <p:sp>
        <p:nvSpPr>
          <p:cNvPr id="2" name="Content Placeholder 1"/>
          <p:cNvSpPr>
            <a:spLocks noGrp="1"/>
          </p:cNvSpPr>
          <p:nvPr>
            <p:ph idx="1"/>
          </p:nvPr>
        </p:nvSpPr>
        <p:spPr>
          <a:xfrm>
            <a:off x="323528" y="1120968"/>
            <a:ext cx="8496944" cy="460648"/>
          </a:xfrm>
        </p:spPr>
        <p:txBody>
          <a:bodyPr/>
          <a:lstStyle/>
          <a:p>
            <a:r>
              <a:rPr lang="en-US" altLang="ko-KR" b="1" smtClean="0"/>
              <a:t>Nội dung</a:t>
            </a:r>
            <a:endParaRPr lang="en-US" b="1" dirty="0">
              <a:latin typeface="Arial" pitchFamily="34" charset="0"/>
              <a:cs typeface="Arial" pitchFamily="34" charset="0"/>
            </a:endParaRPr>
          </a:p>
        </p:txBody>
      </p:sp>
      <p:sp>
        <p:nvSpPr>
          <p:cNvPr id="4" name="Content Placeholder 3"/>
          <p:cNvSpPr>
            <a:spLocks noGrp="1"/>
          </p:cNvSpPr>
          <p:nvPr>
            <p:ph idx="10"/>
          </p:nvPr>
        </p:nvSpPr>
        <p:spPr>
          <a:xfrm>
            <a:off x="405880" y="1808261"/>
            <a:ext cx="8496944" cy="3211761"/>
          </a:xfrm>
        </p:spPr>
        <p:txBody>
          <a:bodyPr/>
          <a:lstStyle/>
          <a:p>
            <a:r>
              <a:rPr lang="ko-KR" altLang="en-US" sz="1800" smtClean="0"/>
              <a:t>✩ </a:t>
            </a:r>
            <a:r>
              <a:rPr lang="en-US" altLang="ko-KR" sz="1800" i="1" smtClean="0"/>
              <a:t>Nội dung kế hoạch dự án</a:t>
            </a:r>
            <a:endParaRPr lang="en-US" altLang="ko-KR" sz="1800" i="1"/>
          </a:p>
          <a:p>
            <a:r>
              <a:rPr lang="ko-KR" altLang="en-US" sz="1600" i="1" smtClean="0"/>
              <a:t>▪ </a:t>
            </a:r>
            <a:r>
              <a:rPr lang="vi-VN" sz="1600"/>
              <a:t>Xác định tiến trình dự </a:t>
            </a:r>
            <a:r>
              <a:rPr lang="vi-VN" sz="1600" smtClean="0"/>
              <a:t>án</a:t>
            </a:r>
            <a:endParaRPr lang="en-US" altLang="ko-KR" sz="1600" i="1" smtClean="0"/>
          </a:p>
          <a:p>
            <a:r>
              <a:rPr lang="ko-KR" altLang="en-US" sz="1600" i="1" smtClean="0"/>
              <a:t>▪ </a:t>
            </a:r>
            <a:r>
              <a:rPr lang="en-US" sz="1600"/>
              <a:t>Phân tích rủi ro, kế hoạch quản lý rủi ro</a:t>
            </a:r>
            <a:endParaRPr lang="en-US" altLang="ko-KR" sz="1600" i="1" smtClean="0"/>
          </a:p>
          <a:p>
            <a:r>
              <a:rPr lang="ko-KR" altLang="en-US" sz="1600" i="1" smtClean="0"/>
              <a:t>▪ </a:t>
            </a:r>
            <a:r>
              <a:rPr lang="en-US" sz="1600"/>
              <a:t>Các yêu cầu về nguồn </a:t>
            </a:r>
            <a:r>
              <a:rPr lang="en-US" sz="1600" smtClean="0"/>
              <a:t>lực: nhân lực, phần cứng/mềm, ước lượng kích cỡ, nỗ lực, tài  nguyên máy tính…</a:t>
            </a:r>
            <a:endParaRPr lang="en-US" altLang="ko-KR" sz="1600" i="1" smtClean="0"/>
          </a:p>
          <a:p>
            <a:r>
              <a:rPr lang="ko-KR" altLang="en-US" sz="1600" i="1" smtClean="0"/>
              <a:t>▪ </a:t>
            </a:r>
            <a:r>
              <a:rPr lang="en-US" sz="1600"/>
              <a:t>Phân đoạn công </a:t>
            </a:r>
            <a:r>
              <a:rPr lang="en-US" sz="1600" smtClean="0"/>
              <a:t>việc</a:t>
            </a:r>
          </a:p>
          <a:p>
            <a:r>
              <a:rPr lang="ko-KR" altLang="en-US" sz="1600" i="1" smtClean="0"/>
              <a:t>▪ </a:t>
            </a:r>
            <a:r>
              <a:rPr lang="en-US" altLang="ko-KR" sz="1600" smtClean="0"/>
              <a:t>Ước lượng</a:t>
            </a:r>
            <a:endParaRPr lang="en-US" sz="1600"/>
          </a:p>
          <a:p>
            <a:r>
              <a:rPr lang="ko-KR" altLang="en-US" sz="1600" i="1" smtClean="0"/>
              <a:t>▪ </a:t>
            </a:r>
            <a:r>
              <a:rPr lang="en-US" altLang="ko-KR" sz="1600" smtClean="0"/>
              <a:t>Lập lịch</a:t>
            </a:r>
          </a:p>
          <a:p>
            <a:r>
              <a:rPr lang="ko-KR" altLang="en-US" sz="1600" i="1" smtClean="0"/>
              <a:t>▪ </a:t>
            </a:r>
            <a:r>
              <a:rPr lang="vi-VN" sz="1600"/>
              <a:t>Cơ chế điều hành và báo cáo</a:t>
            </a:r>
            <a:endParaRPr lang="en-US" altLang="ko-KR" sz="1600" smtClean="0"/>
          </a:p>
        </p:txBody>
      </p:sp>
    </p:spTree>
    <p:extLst>
      <p:ext uri="{BB962C8B-B14F-4D97-AF65-F5344CB8AC3E}">
        <p14:creationId xmlns:p14="http://schemas.microsoft.com/office/powerpoint/2010/main" val="19328168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ko-KR" b="1" smtClean="0"/>
              <a:t>Khái niệm</a:t>
            </a:r>
            <a:endParaRPr lang="en-US" b="1" dirty="0">
              <a:latin typeface="Arial" pitchFamily="34" charset="0"/>
              <a:cs typeface="Arial" pitchFamily="34" charset="0"/>
            </a:endParaRPr>
          </a:p>
        </p:txBody>
      </p:sp>
      <p:sp>
        <p:nvSpPr>
          <p:cNvPr id="5" name="Content Placeholder 4"/>
          <p:cNvSpPr>
            <a:spLocks noGrp="1"/>
          </p:cNvSpPr>
          <p:nvPr>
            <p:ph idx="10"/>
          </p:nvPr>
        </p:nvSpPr>
        <p:spPr/>
        <p:txBody>
          <a:bodyPr/>
          <a:lstStyle/>
          <a:p>
            <a:r>
              <a:rPr lang="en-US" sz="2000" b="1"/>
              <a:t>Quản lý dự án phần mềm</a:t>
            </a:r>
            <a:r>
              <a:rPr lang="en-US" sz="2000"/>
              <a:t> là các hoạt động trong lập kế hoạch, giám </a:t>
            </a:r>
            <a:r>
              <a:rPr lang="en-US" sz="2000" smtClean="0"/>
              <a:t>sát</a:t>
            </a:r>
            <a:r>
              <a:rPr lang="en-US" sz="2000"/>
              <a:t>, thời gian thực hiện, các rủi ro và quy trình thực hiện dự án nhằm </a:t>
            </a:r>
            <a:r>
              <a:rPr lang="en-US" sz="2000" smtClean="0"/>
              <a:t> đảm </a:t>
            </a:r>
            <a:r>
              <a:rPr lang="en-US" sz="2000"/>
              <a:t>bảo </a:t>
            </a:r>
            <a:r>
              <a:rPr lang="en-US" sz="2000" smtClean="0"/>
              <a:t>phần mềm được giao đúng hạn, phù hợp với yêu cầu của     khách hàng</a:t>
            </a:r>
          </a:p>
          <a:p>
            <a:endParaRPr lang="ko-KR" altLang="en-US" sz="2000" dirty="0"/>
          </a:p>
        </p:txBody>
      </p:sp>
      <p:sp>
        <p:nvSpPr>
          <p:cNvPr id="3" name="Title 2"/>
          <p:cNvSpPr>
            <a:spLocks noGrp="1"/>
          </p:cNvSpPr>
          <p:nvPr>
            <p:ph type="title"/>
          </p:nvPr>
        </p:nvSpPr>
        <p:spPr/>
        <p:txBody>
          <a:bodyPr/>
          <a:lstStyle/>
          <a:p>
            <a:r>
              <a:rPr lang="en-US"/>
              <a:t>Software project management</a:t>
            </a:r>
            <a:endParaRPr lang="en-US" dirty="0"/>
          </a:p>
        </p:txBody>
      </p:sp>
    </p:spTree>
    <p:extLst>
      <p:ext uri="{BB962C8B-B14F-4D97-AF65-F5344CB8AC3E}">
        <p14:creationId xmlns:p14="http://schemas.microsoft.com/office/powerpoint/2010/main" val="39453368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Project Planning</a:t>
            </a:r>
            <a:endParaRPr lang="en-US" dirty="0"/>
          </a:p>
        </p:txBody>
      </p:sp>
      <p:sp>
        <p:nvSpPr>
          <p:cNvPr id="2" name="Content Placeholder 1"/>
          <p:cNvSpPr>
            <a:spLocks noGrp="1"/>
          </p:cNvSpPr>
          <p:nvPr>
            <p:ph idx="1"/>
          </p:nvPr>
        </p:nvSpPr>
        <p:spPr/>
        <p:txBody>
          <a:bodyPr/>
          <a:lstStyle/>
          <a:p>
            <a:r>
              <a:rPr lang="en-US" altLang="ko-KR" b="1" smtClean="0"/>
              <a:t>Phân đoạn công việc</a:t>
            </a:r>
            <a:endParaRPr lang="en-US" b="1" dirty="0">
              <a:latin typeface="Arial" pitchFamily="34" charset="0"/>
              <a:cs typeface="Arial" pitchFamily="34" charset="0"/>
            </a:endParaRPr>
          </a:p>
        </p:txBody>
      </p:sp>
      <p:grpSp>
        <p:nvGrpSpPr>
          <p:cNvPr id="5" name="Group 3"/>
          <p:cNvGrpSpPr>
            <a:grpSpLocks/>
          </p:cNvGrpSpPr>
          <p:nvPr/>
        </p:nvGrpSpPr>
        <p:grpSpPr bwMode="auto">
          <a:xfrm>
            <a:off x="700881" y="1923678"/>
            <a:ext cx="7742237" cy="2771775"/>
            <a:chOff x="228" y="1477"/>
            <a:chExt cx="5482" cy="2003"/>
          </a:xfrm>
        </p:grpSpPr>
        <p:sp>
          <p:nvSpPr>
            <p:cNvPr id="6" name="Text Box 4"/>
            <p:cNvSpPr txBox="1">
              <a:spLocks noChangeArrowheads="1"/>
            </p:cNvSpPr>
            <p:nvPr/>
          </p:nvSpPr>
          <p:spPr bwMode="auto">
            <a:xfrm>
              <a:off x="2358" y="1477"/>
              <a:ext cx="961" cy="22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panose="02020603050405020304" pitchFamily="18" charset="0"/>
                  <a:cs typeface="Arial" panose="020B0604020202020204" pitchFamily="34" charset="0"/>
                </a:defRPr>
              </a:lvl1pPr>
              <a:lvl2pPr marL="742950" indent="-285750" eaLnBrk="0" hangingPunct="0">
                <a:defRPr sz="2400">
                  <a:solidFill>
                    <a:schemeClr val="tx1"/>
                  </a:solidFill>
                  <a:latin typeface="Times" panose="02020603050405020304" pitchFamily="18" charset="0"/>
                  <a:cs typeface="Arial" panose="020B0604020202020204" pitchFamily="34" charset="0"/>
                </a:defRPr>
              </a:lvl2pPr>
              <a:lvl3pPr marL="1143000" indent="-228600" eaLnBrk="0" hangingPunct="0">
                <a:defRPr sz="2400">
                  <a:solidFill>
                    <a:schemeClr val="tx1"/>
                  </a:solidFill>
                  <a:latin typeface="Times" panose="02020603050405020304" pitchFamily="18" charset="0"/>
                  <a:cs typeface="Arial" panose="020B0604020202020204" pitchFamily="34" charset="0"/>
                </a:defRPr>
              </a:lvl3pPr>
              <a:lvl4pPr marL="1600200" indent="-228600" eaLnBrk="0" hangingPunct="0">
                <a:defRPr sz="2400">
                  <a:solidFill>
                    <a:schemeClr val="tx1"/>
                  </a:solidFill>
                  <a:latin typeface="Times" panose="02020603050405020304" pitchFamily="18" charset="0"/>
                  <a:cs typeface="Arial" panose="020B0604020202020204" pitchFamily="34" charset="0"/>
                </a:defRPr>
              </a:lvl4pPr>
              <a:lvl5pPr marL="2057400" indent="-228600" eaLnBrk="0" hangingPunct="0">
                <a:defRPr sz="2400">
                  <a:solidFill>
                    <a:schemeClr val="tx1"/>
                  </a:solidFill>
                  <a:latin typeface="Times"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9pPr>
            </a:lstStyle>
            <a:p>
              <a:pPr algn="ctr"/>
              <a:r>
                <a:rPr lang="en-US" altLang="en-US" sz="1400"/>
                <a:t>0.0 Phần mềm</a:t>
              </a:r>
            </a:p>
          </p:txBody>
        </p:sp>
        <p:sp>
          <p:nvSpPr>
            <p:cNvPr id="7" name="Text Box 5"/>
            <p:cNvSpPr txBox="1">
              <a:spLocks noChangeArrowheads="1"/>
            </p:cNvSpPr>
            <p:nvPr/>
          </p:nvSpPr>
          <p:spPr bwMode="auto">
            <a:xfrm>
              <a:off x="243" y="2017"/>
              <a:ext cx="872" cy="37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panose="02020603050405020304" pitchFamily="18" charset="0"/>
                  <a:cs typeface="Arial" panose="020B0604020202020204" pitchFamily="34" charset="0"/>
                </a:defRPr>
              </a:lvl1pPr>
              <a:lvl2pPr marL="742950" indent="-285750" eaLnBrk="0" hangingPunct="0">
                <a:defRPr sz="2400">
                  <a:solidFill>
                    <a:schemeClr val="tx1"/>
                  </a:solidFill>
                  <a:latin typeface="Times" panose="02020603050405020304" pitchFamily="18" charset="0"/>
                  <a:cs typeface="Arial" panose="020B0604020202020204" pitchFamily="34" charset="0"/>
                </a:defRPr>
              </a:lvl2pPr>
              <a:lvl3pPr marL="1143000" indent="-228600" eaLnBrk="0" hangingPunct="0">
                <a:defRPr sz="2400">
                  <a:solidFill>
                    <a:schemeClr val="tx1"/>
                  </a:solidFill>
                  <a:latin typeface="Times" panose="02020603050405020304" pitchFamily="18" charset="0"/>
                  <a:cs typeface="Arial" panose="020B0604020202020204" pitchFamily="34" charset="0"/>
                </a:defRPr>
              </a:lvl3pPr>
              <a:lvl4pPr marL="1600200" indent="-228600" eaLnBrk="0" hangingPunct="0">
                <a:defRPr sz="2400">
                  <a:solidFill>
                    <a:schemeClr val="tx1"/>
                  </a:solidFill>
                  <a:latin typeface="Times" panose="02020603050405020304" pitchFamily="18" charset="0"/>
                  <a:cs typeface="Arial" panose="020B0604020202020204" pitchFamily="34" charset="0"/>
                </a:defRPr>
              </a:lvl4pPr>
              <a:lvl5pPr marL="2057400" indent="-228600" eaLnBrk="0" hangingPunct="0">
                <a:defRPr sz="2400">
                  <a:solidFill>
                    <a:schemeClr val="tx1"/>
                  </a:solidFill>
                  <a:latin typeface="Times"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9pPr>
            </a:lstStyle>
            <a:p>
              <a:pPr algn="ctr"/>
              <a:r>
                <a:rPr lang="en-US" altLang="en-US" sz="1400"/>
                <a:t>1.0 Yêu cầu </a:t>
              </a:r>
              <a:br>
                <a:rPr lang="en-US" altLang="en-US" sz="1400"/>
              </a:br>
              <a:r>
                <a:rPr lang="en-US" altLang="en-US" sz="1400"/>
                <a:t>phần mềm</a:t>
              </a:r>
            </a:p>
          </p:txBody>
        </p:sp>
        <p:sp>
          <p:nvSpPr>
            <p:cNvPr id="8" name="Text Box 6"/>
            <p:cNvSpPr txBox="1">
              <a:spLocks noChangeArrowheads="1"/>
            </p:cNvSpPr>
            <p:nvPr/>
          </p:nvSpPr>
          <p:spPr bwMode="auto">
            <a:xfrm>
              <a:off x="2451" y="2033"/>
              <a:ext cx="1133" cy="37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panose="02020603050405020304" pitchFamily="18" charset="0"/>
                  <a:cs typeface="Arial" panose="020B0604020202020204" pitchFamily="34" charset="0"/>
                </a:defRPr>
              </a:lvl1pPr>
              <a:lvl2pPr marL="742950" indent="-285750" eaLnBrk="0" hangingPunct="0">
                <a:defRPr sz="2400">
                  <a:solidFill>
                    <a:schemeClr val="tx1"/>
                  </a:solidFill>
                  <a:latin typeface="Times" panose="02020603050405020304" pitchFamily="18" charset="0"/>
                  <a:cs typeface="Arial" panose="020B0604020202020204" pitchFamily="34" charset="0"/>
                </a:defRPr>
              </a:lvl2pPr>
              <a:lvl3pPr marL="1143000" indent="-228600" eaLnBrk="0" hangingPunct="0">
                <a:defRPr sz="2400">
                  <a:solidFill>
                    <a:schemeClr val="tx1"/>
                  </a:solidFill>
                  <a:latin typeface="Times" panose="02020603050405020304" pitchFamily="18" charset="0"/>
                  <a:cs typeface="Arial" panose="020B0604020202020204" pitchFamily="34" charset="0"/>
                </a:defRPr>
              </a:lvl3pPr>
              <a:lvl4pPr marL="1600200" indent="-228600" eaLnBrk="0" hangingPunct="0">
                <a:defRPr sz="2400">
                  <a:solidFill>
                    <a:schemeClr val="tx1"/>
                  </a:solidFill>
                  <a:latin typeface="Times" panose="02020603050405020304" pitchFamily="18" charset="0"/>
                  <a:cs typeface="Arial" panose="020B0604020202020204" pitchFamily="34" charset="0"/>
                </a:defRPr>
              </a:lvl4pPr>
              <a:lvl5pPr marL="2057400" indent="-228600" eaLnBrk="0" hangingPunct="0">
                <a:defRPr sz="2400">
                  <a:solidFill>
                    <a:schemeClr val="tx1"/>
                  </a:solidFill>
                  <a:latin typeface="Times"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9pPr>
            </a:lstStyle>
            <a:p>
              <a:pPr algn="ctr"/>
              <a:r>
                <a:rPr lang="en-US" altLang="en-US" sz="1400"/>
                <a:t>3.0 Chương trình</a:t>
              </a:r>
            </a:p>
            <a:p>
              <a:pPr algn="ctr"/>
              <a:r>
                <a:rPr lang="en-US" altLang="en-US" sz="1400"/>
                <a:t>(Mã nguồn)</a:t>
              </a:r>
            </a:p>
          </p:txBody>
        </p:sp>
        <p:sp>
          <p:nvSpPr>
            <p:cNvPr id="9" name="Text Box 7"/>
            <p:cNvSpPr txBox="1">
              <a:spLocks noChangeArrowheads="1"/>
            </p:cNvSpPr>
            <p:nvPr/>
          </p:nvSpPr>
          <p:spPr bwMode="auto">
            <a:xfrm>
              <a:off x="4011" y="2033"/>
              <a:ext cx="977" cy="37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panose="02020603050405020304" pitchFamily="18" charset="0"/>
                  <a:cs typeface="Arial" panose="020B0604020202020204" pitchFamily="34" charset="0"/>
                </a:defRPr>
              </a:lvl1pPr>
              <a:lvl2pPr marL="742950" indent="-285750" eaLnBrk="0" hangingPunct="0">
                <a:defRPr sz="2400">
                  <a:solidFill>
                    <a:schemeClr val="tx1"/>
                  </a:solidFill>
                  <a:latin typeface="Times" panose="02020603050405020304" pitchFamily="18" charset="0"/>
                  <a:cs typeface="Arial" panose="020B0604020202020204" pitchFamily="34" charset="0"/>
                </a:defRPr>
              </a:lvl2pPr>
              <a:lvl3pPr marL="1143000" indent="-228600" eaLnBrk="0" hangingPunct="0">
                <a:defRPr sz="2400">
                  <a:solidFill>
                    <a:schemeClr val="tx1"/>
                  </a:solidFill>
                  <a:latin typeface="Times" panose="02020603050405020304" pitchFamily="18" charset="0"/>
                  <a:cs typeface="Arial" panose="020B0604020202020204" pitchFamily="34" charset="0"/>
                </a:defRPr>
              </a:lvl3pPr>
              <a:lvl4pPr marL="1600200" indent="-228600" eaLnBrk="0" hangingPunct="0">
                <a:defRPr sz="2400">
                  <a:solidFill>
                    <a:schemeClr val="tx1"/>
                  </a:solidFill>
                  <a:latin typeface="Times" panose="02020603050405020304" pitchFamily="18" charset="0"/>
                  <a:cs typeface="Arial" panose="020B0604020202020204" pitchFamily="34" charset="0"/>
                </a:defRPr>
              </a:lvl4pPr>
              <a:lvl5pPr marL="2057400" indent="-228600" eaLnBrk="0" hangingPunct="0">
                <a:defRPr sz="2400">
                  <a:solidFill>
                    <a:schemeClr val="tx1"/>
                  </a:solidFill>
                  <a:latin typeface="Times"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9pPr>
            </a:lstStyle>
            <a:p>
              <a:pPr algn="ctr"/>
              <a:r>
                <a:rPr lang="en-US" altLang="en-US" sz="1400"/>
                <a:t>4.0 Mã nguồn </a:t>
              </a:r>
              <a:br>
                <a:rPr lang="en-US" altLang="en-US" sz="1400"/>
              </a:br>
              <a:r>
                <a:rPr lang="en-US" altLang="en-US" sz="1400"/>
                <a:t>không còn lỗi</a:t>
              </a:r>
            </a:p>
          </p:txBody>
        </p:sp>
        <p:sp>
          <p:nvSpPr>
            <p:cNvPr id="10" name="Freeform 8"/>
            <p:cNvSpPr>
              <a:spLocks/>
            </p:cNvSpPr>
            <p:nvPr/>
          </p:nvSpPr>
          <p:spPr bwMode="auto">
            <a:xfrm>
              <a:off x="680" y="1872"/>
              <a:ext cx="3840" cy="144"/>
            </a:xfrm>
            <a:custGeom>
              <a:avLst/>
              <a:gdLst>
                <a:gd name="T0" fmla="*/ 0 w 1152"/>
                <a:gd name="T1" fmla="*/ 144 h 144"/>
                <a:gd name="T2" fmla="*/ 0 w 1152"/>
                <a:gd name="T3" fmla="*/ 0 h 144"/>
                <a:gd name="T4" fmla="*/ 3840 w 1152"/>
                <a:gd name="T5" fmla="*/ 0 h 144"/>
                <a:gd name="T6" fmla="*/ 3840 w 1152"/>
                <a:gd name="T7" fmla="*/ 144 h 144"/>
                <a:gd name="T8" fmla="*/ 0 60000 65536"/>
                <a:gd name="T9" fmla="*/ 0 60000 65536"/>
                <a:gd name="T10" fmla="*/ 0 60000 65536"/>
                <a:gd name="T11" fmla="*/ 0 60000 65536"/>
                <a:gd name="T12" fmla="*/ 0 w 1152"/>
                <a:gd name="T13" fmla="*/ 0 h 144"/>
                <a:gd name="T14" fmla="*/ 1152 w 1152"/>
                <a:gd name="T15" fmla="*/ 144 h 144"/>
              </a:gdLst>
              <a:ahLst/>
              <a:cxnLst>
                <a:cxn ang="T8">
                  <a:pos x="T0" y="T1"/>
                </a:cxn>
                <a:cxn ang="T9">
                  <a:pos x="T2" y="T3"/>
                </a:cxn>
                <a:cxn ang="T10">
                  <a:pos x="T4" y="T5"/>
                </a:cxn>
                <a:cxn ang="T11">
                  <a:pos x="T6" y="T7"/>
                </a:cxn>
              </a:cxnLst>
              <a:rect l="T12" t="T13" r="T14" b="T15"/>
              <a:pathLst>
                <a:path w="1152" h="144">
                  <a:moveTo>
                    <a:pt x="0" y="144"/>
                  </a:moveTo>
                  <a:lnTo>
                    <a:pt x="0" y="0"/>
                  </a:lnTo>
                  <a:lnTo>
                    <a:pt x="1152" y="0"/>
                  </a:lnTo>
                  <a:lnTo>
                    <a:pt x="1152" y="144"/>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panose="02020603050405020304" pitchFamily="18" charset="0"/>
                  <a:cs typeface="Arial" panose="020B0604020202020204" pitchFamily="34" charset="0"/>
                </a:defRPr>
              </a:lvl1pPr>
              <a:lvl2pPr marL="742950" indent="-285750" eaLnBrk="0" hangingPunct="0">
                <a:defRPr sz="2400">
                  <a:solidFill>
                    <a:schemeClr val="tx1"/>
                  </a:solidFill>
                  <a:latin typeface="Times" panose="02020603050405020304" pitchFamily="18" charset="0"/>
                  <a:cs typeface="Arial" panose="020B0604020202020204" pitchFamily="34" charset="0"/>
                </a:defRPr>
              </a:lvl2pPr>
              <a:lvl3pPr marL="1143000" indent="-228600" eaLnBrk="0" hangingPunct="0">
                <a:defRPr sz="2400">
                  <a:solidFill>
                    <a:schemeClr val="tx1"/>
                  </a:solidFill>
                  <a:latin typeface="Times" panose="02020603050405020304" pitchFamily="18" charset="0"/>
                  <a:cs typeface="Arial" panose="020B0604020202020204" pitchFamily="34" charset="0"/>
                </a:defRPr>
              </a:lvl3pPr>
              <a:lvl4pPr marL="1600200" indent="-228600" eaLnBrk="0" hangingPunct="0">
                <a:defRPr sz="2400">
                  <a:solidFill>
                    <a:schemeClr val="tx1"/>
                  </a:solidFill>
                  <a:latin typeface="Times" panose="02020603050405020304" pitchFamily="18" charset="0"/>
                  <a:cs typeface="Arial" panose="020B0604020202020204" pitchFamily="34" charset="0"/>
                </a:defRPr>
              </a:lvl4pPr>
              <a:lvl5pPr marL="2057400" indent="-228600" eaLnBrk="0" hangingPunct="0">
                <a:defRPr sz="2400">
                  <a:solidFill>
                    <a:schemeClr val="tx1"/>
                  </a:solidFill>
                  <a:latin typeface="Times"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9pPr>
            </a:lstStyle>
            <a:p>
              <a:pPr eaLnBrk="1" hangingPunct="1"/>
              <a:endParaRPr lang="en-US" altLang="en-US"/>
            </a:p>
          </p:txBody>
        </p:sp>
        <p:sp>
          <p:nvSpPr>
            <p:cNvPr id="11" name="Line 9"/>
            <p:cNvSpPr>
              <a:spLocks noChangeShapeType="1"/>
            </p:cNvSpPr>
            <p:nvPr/>
          </p:nvSpPr>
          <p:spPr bwMode="auto">
            <a:xfrm>
              <a:off x="2840" y="1690"/>
              <a:ext cx="0" cy="32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 name="Text Box 10"/>
            <p:cNvSpPr txBox="1">
              <a:spLocks noChangeArrowheads="1"/>
            </p:cNvSpPr>
            <p:nvPr/>
          </p:nvSpPr>
          <p:spPr bwMode="auto">
            <a:xfrm>
              <a:off x="1227" y="2033"/>
              <a:ext cx="1153" cy="37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panose="02020603050405020304" pitchFamily="18" charset="0"/>
                  <a:cs typeface="Arial" panose="020B0604020202020204" pitchFamily="34" charset="0"/>
                </a:defRPr>
              </a:lvl1pPr>
              <a:lvl2pPr marL="742950" indent="-285750" eaLnBrk="0" hangingPunct="0">
                <a:defRPr sz="2400">
                  <a:solidFill>
                    <a:schemeClr val="tx1"/>
                  </a:solidFill>
                  <a:latin typeface="Times" panose="02020603050405020304" pitchFamily="18" charset="0"/>
                  <a:cs typeface="Arial" panose="020B0604020202020204" pitchFamily="34" charset="0"/>
                </a:defRPr>
              </a:lvl2pPr>
              <a:lvl3pPr marL="1143000" indent="-228600" eaLnBrk="0" hangingPunct="0">
                <a:defRPr sz="2400">
                  <a:solidFill>
                    <a:schemeClr val="tx1"/>
                  </a:solidFill>
                  <a:latin typeface="Times" panose="02020603050405020304" pitchFamily="18" charset="0"/>
                  <a:cs typeface="Arial" panose="020B0604020202020204" pitchFamily="34" charset="0"/>
                </a:defRPr>
              </a:lvl3pPr>
              <a:lvl4pPr marL="1600200" indent="-228600" eaLnBrk="0" hangingPunct="0">
                <a:defRPr sz="2400">
                  <a:solidFill>
                    <a:schemeClr val="tx1"/>
                  </a:solidFill>
                  <a:latin typeface="Times" panose="02020603050405020304" pitchFamily="18" charset="0"/>
                  <a:cs typeface="Arial" panose="020B0604020202020204" pitchFamily="34" charset="0"/>
                </a:defRPr>
              </a:lvl4pPr>
              <a:lvl5pPr marL="2057400" indent="-228600" eaLnBrk="0" hangingPunct="0">
                <a:defRPr sz="2400">
                  <a:solidFill>
                    <a:schemeClr val="tx1"/>
                  </a:solidFill>
                  <a:latin typeface="Times"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9pPr>
            </a:lstStyle>
            <a:p>
              <a:pPr algn="ctr"/>
              <a:r>
                <a:rPr lang="en-US" altLang="en-US" sz="1400"/>
                <a:t>2.0 Sơ đồ thiết kế</a:t>
              </a:r>
            </a:p>
            <a:p>
              <a:pPr algn="ctr"/>
              <a:r>
                <a:rPr lang="en-US" altLang="en-US" sz="1400"/>
                <a:t>phần mềm</a:t>
              </a:r>
            </a:p>
          </p:txBody>
        </p:sp>
        <p:sp>
          <p:nvSpPr>
            <p:cNvPr id="13" name="Text Box 11"/>
            <p:cNvSpPr txBox="1">
              <a:spLocks noChangeArrowheads="1"/>
            </p:cNvSpPr>
            <p:nvPr/>
          </p:nvSpPr>
          <p:spPr bwMode="auto">
            <a:xfrm>
              <a:off x="228" y="2898"/>
              <a:ext cx="888" cy="37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panose="02020603050405020304" pitchFamily="18" charset="0"/>
                  <a:cs typeface="Arial" panose="020B0604020202020204" pitchFamily="34" charset="0"/>
                </a:defRPr>
              </a:lvl1pPr>
              <a:lvl2pPr marL="742950" indent="-285750" eaLnBrk="0" hangingPunct="0">
                <a:defRPr sz="2400">
                  <a:solidFill>
                    <a:schemeClr val="tx1"/>
                  </a:solidFill>
                  <a:latin typeface="Times" panose="02020603050405020304" pitchFamily="18" charset="0"/>
                  <a:cs typeface="Arial" panose="020B0604020202020204" pitchFamily="34" charset="0"/>
                </a:defRPr>
              </a:lvl2pPr>
              <a:lvl3pPr marL="1143000" indent="-228600" eaLnBrk="0" hangingPunct="0">
                <a:defRPr sz="2400">
                  <a:solidFill>
                    <a:schemeClr val="tx1"/>
                  </a:solidFill>
                  <a:latin typeface="Times" panose="02020603050405020304" pitchFamily="18" charset="0"/>
                  <a:cs typeface="Arial" panose="020B0604020202020204" pitchFamily="34" charset="0"/>
                </a:defRPr>
              </a:lvl3pPr>
              <a:lvl4pPr marL="1600200" indent="-228600" eaLnBrk="0" hangingPunct="0">
                <a:defRPr sz="2400">
                  <a:solidFill>
                    <a:schemeClr val="tx1"/>
                  </a:solidFill>
                  <a:latin typeface="Times" panose="02020603050405020304" pitchFamily="18" charset="0"/>
                  <a:cs typeface="Arial" panose="020B0604020202020204" pitchFamily="34" charset="0"/>
                </a:defRPr>
              </a:lvl4pPr>
              <a:lvl5pPr marL="2057400" indent="-228600" eaLnBrk="0" hangingPunct="0">
                <a:defRPr sz="2400">
                  <a:solidFill>
                    <a:schemeClr val="tx1"/>
                  </a:solidFill>
                  <a:latin typeface="Times"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9pPr>
            </a:lstStyle>
            <a:p>
              <a:pPr algn="ctr"/>
              <a:r>
                <a:rPr lang="en-US" altLang="en-US" sz="1400" b="1">
                  <a:solidFill>
                    <a:srgbClr val="EF7575"/>
                  </a:solidFill>
                </a:rPr>
                <a:t>1.1 Thu thập</a:t>
              </a:r>
            </a:p>
            <a:p>
              <a:pPr algn="ctr"/>
              <a:r>
                <a:rPr lang="en-US" altLang="en-US" sz="1400" b="1">
                  <a:solidFill>
                    <a:srgbClr val="EF7575"/>
                  </a:solidFill>
                </a:rPr>
                <a:t>yêu cầu</a:t>
              </a:r>
            </a:p>
          </p:txBody>
        </p:sp>
        <p:sp>
          <p:nvSpPr>
            <p:cNvPr id="14" name="Text Box 12"/>
            <p:cNvSpPr txBox="1">
              <a:spLocks noChangeArrowheads="1"/>
            </p:cNvSpPr>
            <p:nvPr/>
          </p:nvSpPr>
          <p:spPr bwMode="auto">
            <a:xfrm>
              <a:off x="1306" y="2898"/>
              <a:ext cx="832" cy="37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panose="02020603050405020304" pitchFamily="18" charset="0"/>
                  <a:cs typeface="Arial" panose="020B0604020202020204" pitchFamily="34" charset="0"/>
                </a:defRPr>
              </a:lvl1pPr>
              <a:lvl2pPr marL="742950" indent="-285750" eaLnBrk="0" hangingPunct="0">
                <a:defRPr sz="2400">
                  <a:solidFill>
                    <a:schemeClr val="tx1"/>
                  </a:solidFill>
                  <a:latin typeface="Times" panose="02020603050405020304" pitchFamily="18" charset="0"/>
                  <a:cs typeface="Arial" panose="020B0604020202020204" pitchFamily="34" charset="0"/>
                </a:defRPr>
              </a:lvl2pPr>
              <a:lvl3pPr marL="1143000" indent="-228600" eaLnBrk="0" hangingPunct="0">
                <a:defRPr sz="2400">
                  <a:solidFill>
                    <a:schemeClr val="tx1"/>
                  </a:solidFill>
                  <a:latin typeface="Times" panose="02020603050405020304" pitchFamily="18" charset="0"/>
                  <a:cs typeface="Arial" panose="020B0604020202020204" pitchFamily="34" charset="0"/>
                </a:defRPr>
              </a:lvl3pPr>
              <a:lvl4pPr marL="1600200" indent="-228600" eaLnBrk="0" hangingPunct="0">
                <a:defRPr sz="2400">
                  <a:solidFill>
                    <a:schemeClr val="tx1"/>
                  </a:solidFill>
                  <a:latin typeface="Times" panose="02020603050405020304" pitchFamily="18" charset="0"/>
                  <a:cs typeface="Arial" panose="020B0604020202020204" pitchFamily="34" charset="0"/>
                </a:defRPr>
              </a:lvl4pPr>
              <a:lvl5pPr marL="2057400" indent="-228600" eaLnBrk="0" hangingPunct="0">
                <a:defRPr sz="2400">
                  <a:solidFill>
                    <a:schemeClr val="tx1"/>
                  </a:solidFill>
                  <a:latin typeface="Times"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9pPr>
            </a:lstStyle>
            <a:p>
              <a:pPr algn="ctr"/>
              <a:r>
                <a:rPr lang="en-US" altLang="en-US" sz="1400" b="1">
                  <a:solidFill>
                    <a:srgbClr val="EF7575"/>
                  </a:solidFill>
                </a:rPr>
                <a:t>2.1 Thiết kế</a:t>
              </a:r>
            </a:p>
            <a:p>
              <a:pPr algn="ctr"/>
              <a:r>
                <a:rPr lang="en-US" altLang="en-US" sz="1400" b="1">
                  <a:solidFill>
                    <a:srgbClr val="EF7575"/>
                  </a:solidFill>
                </a:rPr>
                <a:t>phần mềm</a:t>
              </a:r>
            </a:p>
          </p:txBody>
        </p:sp>
        <p:sp>
          <p:nvSpPr>
            <p:cNvPr id="15" name="Text Box 13"/>
            <p:cNvSpPr txBox="1">
              <a:spLocks noChangeArrowheads="1"/>
            </p:cNvSpPr>
            <p:nvPr/>
          </p:nvSpPr>
          <p:spPr bwMode="auto">
            <a:xfrm>
              <a:off x="2499" y="2898"/>
              <a:ext cx="895" cy="22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panose="02020603050405020304" pitchFamily="18" charset="0"/>
                  <a:cs typeface="Arial" panose="020B0604020202020204" pitchFamily="34" charset="0"/>
                </a:defRPr>
              </a:lvl1pPr>
              <a:lvl2pPr marL="742950" indent="-285750" eaLnBrk="0" hangingPunct="0">
                <a:defRPr sz="2400">
                  <a:solidFill>
                    <a:schemeClr val="tx1"/>
                  </a:solidFill>
                  <a:latin typeface="Times" panose="02020603050405020304" pitchFamily="18" charset="0"/>
                  <a:cs typeface="Arial" panose="020B0604020202020204" pitchFamily="34" charset="0"/>
                </a:defRPr>
              </a:lvl2pPr>
              <a:lvl3pPr marL="1143000" indent="-228600" eaLnBrk="0" hangingPunct="0">
                <a:defRPr sz="2400">
                  <a:solidFill>
                    <a:schemeClr val="tx1"/>
                  </a:solidFill>
                  <a:latin typeface="Times" panose="02020603050405020304" pitchFamily="18" charset="0"/>
                  <a:cs typeface="Arial" panose="020B0604020202020204" pitchFamily="34" charset="0"/>
                </a:defRPr>
              </a:lvl3pPr>
              <a:lvl4pPr marL="1600200" indent="-228600" eaLnBrk="0" hangingPunct="0">
                <a:defRPr sz="2400">
                  <a:solidFill>
                    <a:schemeClr val="tx1"/>
                  </a:solidFill>
                  <a:latin typeface="Times" panose="02020603050405020304" pitchFamily="18" charset="0"/>
                  <a:cs typeface="Arial" panose="020B0604020202020204" pitchFamily="34" charset="0"/>
                </a:defRPr>
              </a:lvl4pPr>
              <a:lvl5pPr marL="2057400" indent="-228600" eaLnBrk="0" hangingPunct="0">
                <a:defRPr sz="2400">
                  <a:solidFill>
                    <a:schemeClr val="tx1"/>
                  </a:solidFill>
                  <a:latin typeface="Times"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9pPr>
            </a:lstStyle>
            <a:p>
              <a:pPr algn="ctr"/>
              <a:r>
                <a:rPr lang="en-US" altLang="en-US" sz="1400" b="1">
                  <a:solidFill>
                    <a:srgbClr val="EF7575"/>
                  </a:solidFill>
                </a:rPr>
                <a:t>3.1 Lập trình</a:t>
              </a:r>
            </a:p>
          </p:txBody>
        </p:sp>
        <p:sp>
          <p:nvSpPr>
            <p:cNvPr id="16" name="Text Box 14"/>
            <p:cNvSpPr txBox="1">
              <a:spLocks noChangeArrowheads="1"/>
            </p:cNvSpPr>
            <p:nvPr/>
          </p:nvSpPr>
          <p:spPr bwMode="auto">
            <a:xfrm>
              <a:off x="3467" y="2945"/>
              <a:ext cx="1277" cy="53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panose="02020603050405020304" pitchFamily="18" charset="0"/>
                  <a:cs typeface="Arial" panose="020B0604020202020204" pitchFamily="34" charset="0"/>
                </a:defRPr>
              </a:lvl1pPr>
              <a:lvl2pPr marL="742950" indent="-285750" eaLnBrk="0" hangingPunct="0">
                <a:defRPr sz="2400">
                  <a:solidFill>
                    <a:schemeClr val="tx1"/>
                  </a:solidFill>
                  <a:latin typeface="Times" panose="02020603050405020304" pitchFamily="18" charset="0"/>
                  <a:cs typeface="Arial" panose="020B0604020202020204" pitchFamily="34" charset="0"/>
                </a:defRPr>
              </a:lvl2pPr>
              <a:lvl3pPr marL="1143000" indent="-228600" eaLnBrk="0" hangingPunct="0">
                <a:defRPr sz="2400">
                  <a:solidFill>
                    <a:schemeClr val="tx1"/>
                  </a:solidFill>
                  <a:latin typeface="Times" panose="02020603050405020304" pitchFamily="18" charset="0"/>
                  <a:cs typeface="Arial" panose="020B0604020202020204" pitchFamily="34" charset="0"/>
                </a:defRPr>
              </a:lvl3pPr>
              <a:lvl4pPr marL="1600200" indent="-228600" eaLnBrk="0" hangingPunct="0">
                <a:defRPr sz="2400">
                  <a:solidFill>
                    <a:schemeClr val="tx1"/>
                  </a:solidFill>
                  <a:latin typeface="Times" panose="02020603050405020304" pitchFamily="18" charset="0"/>
                  <a:cs typeface="Arial" panose="020B0604020202020204" pitchFamily="34" charset="0"/>
                </a:defRPr>
              </a:lvl4pPr>
              <a:lvl5pPr marL="2057400" indent="-228600" eaLnBrk="0" hangingPunct="0">
                <a:defRPr sz="2400">
                  <a:solidFill>
                    <a:schemeClr val="tx1"/>
                  </a:solidFill>
                  <a:latin typeface="Times"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9pPr>
            </a:lstStyle>
            <a:p>
              <a:pPr algn="ctr"/>
              <a:r>
                <a:rPr lang="en-US" altLang="en-US" sz="1400" b="1">
                  <a:solidFill>
                    <a:srgbClr val="EF7575"/>
                  </a:solidFill>
                </a:rPr>
                <a:t>4.1 Xây dựng</a:t>
              </a:r>
            </a:p>
            <a:p>
              <a:pPr algn="ctr"/>
              <a:r>
                <a:rPr lang="en-US" altLang="en-US" sz="1400" b="1">
                  <a:solidFill>
                    <a:srgbClr val="EF7575"/>
                  </a:solidFill>
                </a:rPr>
                <a:t>kế hoạch kiểm thử </a:t>
              </a:r>
              <a:br>
                <a:rPr lang="en-US" altLang="en-US" sz="1400" b="1">
                  <a:solidFill>
                    <a:srgbClr val="EF7575"/>
                  </a:solidFill>
                </a:rPr>
              </a:br>
              <a:r>
                <a:rPr lang="en-US" altLang="en-US" sz="1400" b="1">
                  <a:solidFill>
                    <a:srgbClr val="EF7575"/>
                  </a:solidFill>
                </a:rPr>
                <a:t>phần mềm</a:t>
              </a:r>
            </a:p>
          </p:txBody>
        </p:sp>
        <p:sp>
          <p:nvSpPr>
            <p:cNvPr id="17" name="Text Box 15"/>
            <p:cNvSpPr txBox="1">
              <a:spLocks noChangeArrowheads="1"/>
            </p:cNvSpPr>
            <p:nvPr/>
          </p:nvSpPr>
          <p:spPr bwMode="auto">
            <a:xfrm>
              <a:off x="4813" y="2944"/>
              <a:ext cx="897" cy="381"/>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panose="02020603050405020304" pitchFamily="18" charset="0"/>
                  <a:cs typeface="Arial" panose="020B0604020202020204" pitchFamily="34" charset="0"/>
                </a:defRPr>
              </a:lvl1pPr>
              <a:lvl2pPr marL="742950" indent="-285750" eaLnBrk="0" hangingPunct="0">
                <a:defRPr sz="2400">
                  <a:solidFill>
                    <a:schemeClr val="tx1"/>
                  </a:solidFill>
                  <a:latin typeface="Times" panose="02020603050405020304" pitchFamily="18" charset="0"/>
                  <a:cs typeface="Arial" panose="020B0604020202020204" pitchFamily="34" charset="0"/>
                </a:defRPr>
              </a:lvl2pPr>
              <a:lvl3pPr marL="1143000" indent="-228600" eaLnBrk="0" hangingPunct="0">
                <a:defRPr sz="2400">
                  <a:solidFill>
                    <a:schemeClr val="tx1"/>
                  </a:solidFill>
                  <a:latin typeface="Times" panose="02020603050405020304" pitchFamily="18" charset="0"/>
                  <a:cs typeface="Arial" panose="020B0604020202020204" pitchFamily="34" charset="0"/>
                </a:defRPr>
              </a:lvl3pPr>
              <a:lvl4pPr marL="1600200" indent="-228600" eaLnBrk="0" hangingPunct="0">
                <a:defRPr sz="2400">
                  <a:solidFill>
                    <a:schemeClr val="tx1"/>
                  </a:solidFill>
                  <a:latin typeface="Times" panose="02020603050405020304" pitchFamily="18" charset="0"/>
                  <a:cs typeface="Arial" panose="020B0604020202020204" pitchFamily="34" charset="0"/>
                </a:defRPr>
              </a:lvl4pPr>
              <a:lvl5pPr marL="2057400" indent="-228600" eaLnBrk="0" hangingPunct="0">
                <a:defRPr sz="2400">
                  <a:solidFill>
                    <a:schemeClr val="tx1"/>
                  </a:solidFill>
                  <a:latin typeface="Times"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9pPr>
            </a:lstStyle>
            <a:p>
              <a:pPr algn="ctr"/>
              <a:r>
                <a:rPr lang="en-US" altLang="en-US" sz="1400" b="1">
                  <a:solidFill>
                    <a:srgbClr val="EF7575"/>
                  </a:solidFill>
                </a:rPr>
                <a:t>5.1 Kiểm thử</a:t>
              </a:r>
            </a:p>
            <a:p>
              <a:pPr algn="ctr"/>
              <a:r>
                <a:rPr lang="en-US" altLang="en-US" sz="1400" b="1">
                  <a:solidFill>
                    <a:srgbClr val="EF7575"/>
                  </a:solidFill>
                </a:rPr>
                <a:t>phần mềm</a:t>
              </a:r>
            </a:p>
          </p:txBody>
        </p:sp>
        <p:sp>
          <p:nvSpPr>
            <p:cNvPr id="18" name="Line 16"/>
            <p:cNvSpPr>
              <a:spLocks noChangeShapeType="1"/>
            </p:cNvSpPr>
            <p:nvPr/>
          </p:nvSpPr>
          <p:spPr bwMode="auto">
            <a:xfrm>
              <a:off x="668" y="2400"/>
              <a:ext cx="0" cy="4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Line 17"/>
            <p:cNvSpPr>
              <a:spLocks noChangeShapeType="1"/>
            </p:cNvSpPr>
            <p:nvPr/>
          </p:nvSpPr>
          <p:spPr bwMode="auto">
            <a:xfrm>
              <a:off x="1676" y="2403"/>
              <a:ext cx="0" cy="4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Line 18"/>
            <p:cNvSpPr>
              <a:spLocks noChangeShapeType="1"/>
            </p:cNvSpPr>
            <p:nvPr/>
          </p:nvSpPr>
          <p:spPr bwMode="auto">
            <a:xfrm>
              <a:off x="2984" y="2409"/>
              <a:ext cx="0" cy="48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Freeform 19"/>
            <p:cNvSpPr>
              <a:spLocks/>
            </p:cNvSpPr>
            <p:nvPr/>
          </p:nvSpPr>
          <p:spPr bwMode="auto">
            <a:xfrm>
              <a:off x="4082" y="2736"/>
              <a:ext cx="1158" cy="192"/>
            </a:xfrm>
            <a:custGeom>
              <a:avLst/>
              <a:gdLst>
                <a:gd name="T0" fmla="*/ 0 w 1152"/>
                <a:gd name="T1" fmla="*/ 192 h 144"/>
                <a:gd name="T2" fmla="*/ 0 w 1152"/>
                <a:gd name="T3" fmla="*/ 0 h 144"/>
                <a:gd name="T4" fmla="*/ 1158 w 1152"/>
                <a:gd name="T5" fmla="*/ 0 h 144"/>
                <a:gd name="T6" fmla="*/ 1158 w 1152"/>
                <a:gd name="T7" fmla="*/ 192 h 144"/>
                <a:gd name="T8" fmla="*/ 0 60000 65536"/>
                <a:gd name="T9" fmla="*/ 0 60000 65536"/>
                <a:gd name="T10" fmla="*/ 0 60000 65536"/>
                <a:gd name="T11" fmla="*/ 0 60000 65536"/>
                <a:gd name="T12" fmla="*/ 0 w 1152"/>
                <a:gd name="T13" fmla="*/ 0 h 144"/>
                <a:gd name="T14" fmla="*/ 1152 w 1152"/>
                <a:gd name="T15" fmla="*/ 144 h 144"/>
              </a:gdLst>
              <a:ahLst/>
              <a:cxnLst>
                <a:cxn ang="T8">
                  <a:pos x="T0" y="T1"/>
                </a:cxn>
                <a:cxn ang="T9">
                  <a:pos x="T2" y="T3"/>
                </a:cxn>
                <a:cxn ang="T10">
                  <a:pos x="T4" y="T5"/>
                </a:cxn>
                <a:cxn ang="T11">
                  <a:pos x="T6" y="T7"/>
                </a:cxn>
              </a:cxnLst>
              <a:rect l="T12" t="T13" r="T14" b="T15"/>
              <a:pathLst>
                <a:path w="1152" h="144">
                  <a:moveTo>
                    <a:pt x="0" y="144"/>
                  </a:moveTo>
                  <a:lnTo>
                    <a:pt x="0" y="0"/>
                  </a:lnTo>
                  <a:lnTo>
                    <a:pt x="1152" y="0"/>
                  </a:lnTo>
                  <a:lnTo>
                    <a:pt x="1152" y="144"/>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panose="02020603050405020304" pitchFamily="18" charset="0"/>
                  <a:cs typeface="Arial" panose="020B0604020202020204" pitchFamily="34" charset="0"/>
                </a:defRPr>
              </a:lvl1pPr>
              <a:lvl2pPr marL="742950" indent="-285750" eaLnBrk="0" hangingPunct="0">
                <a:defRPr sz="2400">
                  <a:solidFill>
                    <a:schemeClr val="tx1"/>
                  </a:solidFill>
                  <a:latin typeface="Times" panose="02020603050405020304" pitchFamily="18" charset="0"/>
                  <a:cs typeface="Arial" panose="020B0604020202020204" pitchFamily="34" charset="0"/>
                </a:defRPr>
              </a:lvl2pPr>
              <a:lvl3pPr marL="1143000" indent="-228600" eaLnBrk="0" hangingPunct="0">
                <a:defRPr sz="2400">
                  <a:solidFill>
                    <a:schemeClr val="tx1"/>
                  </a:solidFill>
                  <a:latin typeface="Times" panose="02020603050405020304" pitchFamily="18" charset="0"/>
                  <a:cs typeface="Arial" panose="020B0604020202020204" pitchFamily="34" charset="0"/>
                </a:defRPr>
              </a:lvl3pPr>
              <a:lvl4pPr marL="1600200" indent="-228600" eaLnBrk="0" hangingPunct="0">
                <a:defRPr sz="2400">
                  <a:solidFill>
                    <a:schemeClr val="tx1"/>
                  </a:solidFill>
                  <a:latin typeface="Times" panose="02020603050405020304" pitchFamily="18" charset="0"/>
                  <a:cs typeface="Arial" panose="020B0604020202020204" pitchFamily="34" charset="0"/>
                </a:defRPr>
              </a:lvl4pPr>
              <a:lvl5pPr marL="2057400" indent="-228600" eaLnBrk="0" hangingPunct="0">
                <a:defRPr sz="2400">
                  <a:solidFill>
                    <a:schemeClr val="tx1"/>
                  </a:solidFill>
                  <a:latin typeface="Times"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Arial" panose="020B0604020202020204" pitchFamily="34" charset="0"/>
                </a:defRPr>
              </a:lvl9pPr>
            </a:lstStyle>
            <a:p>
              <a:pPr eaLnBrk="1" hangingPunct="1"/>
              <a:endParaRPr lang="en-US" altLang="en-US"/>
            </a:p>
          </p:txBody>
        </p:sp>
        <p:sp>
          <p:nvSpPr>
            <p:cNvPr id="22" name="Line 20"/>
            <p:cNvSpPr>
              <a:spLocks noChangeShapeType="1"/>
            </p:cNvSpPr>
            <p:nvPr/>
          </p:nvSpPr>
          <p:spPr bwMode="auto">
            <a:xfrm>
              <a:off x="4520" y="2400"/>
              <a:ext cx="0" cy="3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cxnSp>
        <p:nvCxnSpPr>
          <p:cNvPr id="23" name="Straight Connector 22"/>
          <p:cNvCxnSpPr/>
          <p:nvPr/>
        </p:nvCxnSpPr>
        <p:spPr>
          <a:xfrm>
            <a:off x="2699792" y="2470284"/>
            <a:ext cx="0" cy="21602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0628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Project Planning</a:t>
            </a:r>
            <a:endParaRPr lang="en-US" dirty="0"/>
          </a:p>
        </p:txBody>
      </p:sp>
      <p:sp>
        <p:nvSpPr>
          <p:cNvPr id="2" name="Content Placeholder 1"/>
          <p:cNvSpPr>
            <a:spLocks noGrp="1"/>
          </p:cNvSpPr>
          <p:nvPr>
            <p:ph idx="1"/>
          </p:nvPr>
        </p:nvSpPr>
        <p:spPr/>
        <p:txBody>
          <a:bodyPr/>
          <a:lstStyle/>
          <a:p>
            <a:r>
              <a:rPr lang="en-US" altLang="ko-KR" b="1" smtClean="0"/>
              <a:t>Phân đoạn công việc</a:t>
            </a:r>
            <a:endParaRPr lang="en-US" b="1" dirty="0">
              <a:latin typeface="Arial" pitchFamily="34" charset="0"/>
              <a:cs typeface="Arial" pitchFamily="34" charset="0"/>
            </a:endParaRPr>
          </a:p>
        </p:txBody>
      </p:sp>
      <p:sp>
        <p:nvSpPr>
          <p:cNvPr id="4" name="Content Placeholder 3"/>
          <p:cNvSpPr>
            <a:spLocks noGrp="1"/>
          </p:cNvSpPr>
          <p:nvPr>
            <p:ph idx="10"/>
          </p:nvPr>
        </p:nvSpPr>
        <p:spPr/>
        <p:txBody>
          <a:bodyPr/>
          <a:lstStyle/>
          <a:p>
            <a:r>
              <a:rPr lang="ko-KR" altLang="en-US" sz="1600" smtClean="0"/>
              <a:t>✩ </a:t>
            </a:r>
            <a:r>
              <a:rPr lang="en-US" altLang="ko-KR" sz="1600" i="1" smtClean="0"/>
              <a:t>Các bước thực hiện</a:t>
            </a:r>
          </a:p>
          <a:p>
            <a:r>
              <a:rPr lang="ko-KR" altLang="en-US" sz="1600" i="1"/>
              <a:t>▪ </a:t>
            </a:r>
            <a:r>
              <a:rPr lang="en-US" sz="1600" smtClean="0"/>
              <a:t>Bước </a:t>
            </a:r>
            <a:r>
              <a:rPr lang="en-US" sz="1600"/>
              <a:t>1: Viết ra sản phẩm chung </a:t>
            </a:r>
            <a:r>
              <a:rPr lang="en-US" sz="1600" smtClean="0"/>
              <a:t>nhất</a:t>
            </a:r>
          </a:p>
          <a:p>
            <a:r>
              <a:rPr lang="ko-KR" altLang="en-US" sz="1600" i="1"/>
              <a:t>▪ </a:t>
            </a:r>
            <a:r>
              <a:rPr lang="en-US" sz="1600" smtClean="0"/>
              <a:t>Bước </a:t>
            </a:r>
            <a:r>
              <a:rPr lang="en-US" sz="1600"/>
              <a:t>2: Tạo danh sách sản phẩm (deliverables</a:t>
            </a:r>
            <a:r>
              <a:rPr lang="en-US" sz="1600" smtClean="0"/>
              <a:t>?)</a:t>
            </a:r>
          </a:p>
          <a:p>
            <a:r>
              <a:rPr lang="ko-KR" altLang="en-US" sz="1600" i="1"/>
              <a:t>▪ </a:t>
            </a:r>
            <a:r>
              <a:rPr lang="en-US" sz="1600" smtClean="0"/>
              <a:t>Bước </a:t>
            </a:r>
            <a:r>
              <a:rPr lang="en-US" sz="1600"/>
              <a:t>3: Tạo lập danh sách công việc, mô tả công việc ở dưới mỗi sản phẩm mức thấp </a:t>
            </a:r>
            <a:endParaRPr lang="en-US" sz="1600" smtClean="0"/>
          </a:p>
          <a:p>
            <a:r>
              <a:rPr lang="en-US" sz="1600" smtClean="0"/>
              <a:t>nhất</a:t>
            </a:r>
          </a:p>
          <a:p>
            <a:r>
              <a:rPr lang="ko-KR" altLang="en-US" sz="1600" i="1"/>
              <a:t>▪ </a:t>
            </a:r>
            <a:r>
              <a:rPr lang="en-US" sz="1600" smtClean="0"/>
              <a:t>Bước </a:t>
            </a:r>
            <a:r>
              <a:rPr lang="en-US" sz="1600"/>
              <a:t>4: Đánh mã cho mỗi ô của bảng công </a:t>
            </a:r>
            <a:r>
              <a:rPr lang="en-US" sz="1600" smtClean="0"/>
              <a:t>việc</a:t>
            </a:r>
          </a:p>
          <a:p>
            <a:r>
              <a:rPr lang="ko-KR" altLang="en-US" sz="1600" i="1"/>
              <a:t>▪ </a:t>
            </a:r>
            <a:r>
              <a:rPr lang="en-US" sz="1600" smtClean="0"/>
              <a:t>Bước </a:t>
            </a:r>
            <a:r>
              <a:rPr lang="en-US" sz="1600"/>
              <a:t>5: Xét duyệt lại bảng công việc</a:t>
            </a:r>
          </a:p>
          <a:p>
            <a:endParaRPr lang="en-US" sz="1600"/>
          </a:p>
        </p:txBody>
      </p:sp>
    </p:spTree>
    <p:extLst>
      <p:ext uri="{BB962C8B-B14F-4D97-AF65-F5344CB8AC3E}">
        <p14:creationId xmlns:p14="http://schemas.microsoft.com/office/powerpoint/2010/main" val="9718948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Project Planning</a:t>
            </a:r>
            <a:endParaRPr lang="en-US" dirty="0"/>
          </a:p>
        </p:txBody>
      </p:sp>
      <p:sp>
        <p:nvSpPr>
          <p:cNvPr id="2" name="Content Placeholder 1"/>
          <p:cNvSpPr>
            <a:spLocks noGrp="1"/>
          </p:cNvSpPr>
          <p:nvPr>
            <p:ph idx="1"/>
          </p:nvPr>
        </p:nvSpPr>
        <p:spPr/>
        <p:txBody>
          <a:bodyPr/>
          <a:lstStyle/>
          <a:p>
            <a:r>
              <a:rPr lang="en-US" b="1" smtClean="0"/>
              <a:t>Ước lượng</a:t>
            </a:r>
            <a:endParaRPr lang="en-US" b="1" dirty="0">
              <a:latin typeface="Arial" pitchFamily="34" charset="0"/>
              <a:cs typeface="Arial" pitchFamily="34" charset="0"/>
            </a:endParaRPr>
          </a:p>
        </p:txBody>
      </p:sp>
      <p:sp>
        <p:nvSpPr>
          <p:cNvPr id="4" name="Content Placeholder 3"/>
          <p:cNvSpPr>
            <a:spLocks noGrp="1"/>
          </p:cNvSpPr>
          <p:nvPr>
            <p:ph idx="10"/>
          </p:nvPr>
        </p:nvSpPr>
        <p:spPr/>
        <p:txBody>
          <a:bodyPr/>
          <a:lstStyle/>
          <a:p>
            <a:r>
              <a:rPr lang="ko-KR" altLang="en-US" sz="1600" i="1" smtClean="0"/>
              <a:t>▪ </a:t>
            </a:r>
            <a:r>
              <a:rPr lang="en-US" sz="1600" smtClean="0"/>
              <a:t>Kích cỡ phần mềm</a:t>
            </a:r>
          </a:p>
          <a:p>
            <a:r>
              <a:rPr lang="ko-KR" altLang="en-US" sz="1600" i="1"/>
              <a:t>▪ </a:t>
            </a:r>
            <a:r>
              <a:rPr lang="en-US" sz="1600" smtClean="0"/>
              <a:t>Thời gian</a:t>
            </a:r>
          </a:p>
          <a:p>
            <a:r>
              <a:rPr lang="ko-KR" altLang="en-US" sz="1600" i="1"/>
              <a:t>▪ </a:t>
            </a:r>
            <a:r>
              <a:rPr lang="en-US" sz="1600" smtClean="0"/>
              <a:t>Số người</a:t>
            </a:r>
          </a:p>
          <a:p>
            <a:r>
              <a:rPr lang="ko-KR" altLang="en-US" sz="1600" i="1"/>
              <a:t>▪ </a:t>
            </a:r>
            <a:r>
              <a:rPr lang="en-US" sz="1600" smtClean="0"/>
              <a:t>Chi phí</a:t>
            </a:r>
          </a:p>
        </p:txBody>
      </p:sp>
      <p:graphicFrame>
        <p:nvGraphicFramePr>
          <p:cNvPr id="6" name="Table 5"/>
          <p:cNvGraphicFramePr>
            <a:graphicFrameLocks noGrp="1"/>
          </p:cNvGraphicFramePr>
          <p:nvPr>
            <p:extLst>
              <p:ext uri="{D42A27DB-BD31-4B8C-83A1-F6EECF244321}">
                <p14:modId xmlns:p14="http://schemas.microsoft.com/office/powerpoint/2010/main" val="3641141820"/>
              </p:ext>
            </p:extLst>
          </p:nvPr>
        </p:nvGraphicFramePr>
        <p:xfrm>
          <a:off x="5364088" y="1131590"/>
          <a:ext cx="2521456" cy="3962400"/>
        </p:xfrm>
        <a:graphic>
          <a:graphicData uri="http://schemas.openxmlformats.org/drawingml/2006/table">
            <a:tbl>
              <a:tblPr firstRow="1" bandRow="1">
                <a:tableStyleId>{EB344D84-9AFB-497E-A393-DC336BA19D2E}</a:tableStyleId>
              </a:tblPr>
              <a:tblGrid>
                <a:gridCol w="1260728">
                  <a:extLst>
                    <a:ext uri="{9D8B030D-6E8A-4147-A177-3AD203B41FA5}">
                      <a16:colId xmlns:a16="http://schemas.microsoft.com/office/drawing/2014/main" val="3109003125"/>
                    </a:ext>
                  </a:extLst>
                </a:gridCol>
                <a:gridCol w="1260728">
                  <a:extLst>
                    <a:ext uri="{9D8B030D-6E8A-4147-A177-3AD203B41FA5}">
                      <a16:colId xmlns:a16="http://schemas.microsoft.com/office/drawing/2014/main" val="1869675464"/>
                    </a:ext>
                  </a:extLst>
                </a:gridCol>
              </a:tblGrid>
              <a:tr h="274320">
                <a:tc>
                  <a:txBody>
                    <a:bodyPr/>
                    <a:lstStyle/>
                    <a:p>
                      <a:pPr algn="l"/>
                      <a:r>
                        <a:rPr lang="en-US" sz="1400" smtClean="0"/>
                        <a:t>Task</a:t>
                      </a:r>
                      <a:endParaRPr lang="en-US" sz="1400"/>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5400" cmpd="sng">
                      <a:noFill/>
                    </a:lnB>
                    <a:lnTlToBr w="12700" cmpd="sng">
                      <a:noFill/>
                      <a:prstDash val="solid"/>
                    </a:lnTlToBr>
                    <a:lnBlToTr w="12700" cmpd="sng">
                      <a:noFill/>
                      <a:prstDash val="solid"/>
                    </a:lnBlToTr>
                  </a:tcPr>
                </a:tc>
                <a:tc>
                  <a:txBody>
                    <a:bodyPr/>
                    <a:lstStyle/>
                    <a:p>
                      <a:pPr algn="l"/>
                      <a:r>
                        <a:rPr lang="en-US" sz="1400" smtClean="0"/>
                        <a:t>Week</a:t>
                      </a:r>
                      <a:endParaRPr lang="en-US" sz="1400"/>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5400" cmpd="sng">
                      <a:noFill/>
                    </a:lnB>
                    <a:lnTlToBr w="12700" cmpd="sng">
                      <a:noFill/>
                      <a:prstDash val="solid"/>
                    </a:lnTlToBr>
                    <a:lnBlToTr w="12700" cmpd="sng">
                      <a:noFill/>
                      <a:prstDash val="solid"/>
                    </a:lnBlToTr>
                  </a:tcPr>
                </a:tc>
                <a:extLst>
                  <a:ext uri="{0D108BD9-81ED-4DB2-BD59-A6C34878D82A}">
                    <a16:rowId xmlns:a16="http://schemas.microsoft.com/office/drawing/2014/main" val="4262523439"/>
                  </a:ext>
                </a:extLst>
              </a:tr>
              <a:tr h="274320">
                <a:tc>
                  <a:txBody>
                    <a:bodyPr/>
                    <a:lstStyle/>
                    <a:p>
                      <a:pPr algn="l"/>
                      <a:r>
                        <a:rPr lang="en-US" sz="1400" smtClean="0"/>
                        <a:t>T1</a:t>
                      </a:r>
                      <a:endParaRPr lang="en-US" sz="1400"/>
                    </a:p>
                  </a:txBody>
                  <a:tcPr anchor="ctr">
                    <a:lnL w="12700" cap="flat" cmpd="sng" algn="ctr">
                      <a:solidFill>
                        <a:schemeClr val="tx1"/>
                      </a:solidFill>
                      <a:prstDash val="solid"/>
                      <a:round/>
                      <a:headEnd type="none" w="med" len="med"/>
                      <a:tailEnd type="none" w="med" len="med"/>
                    </a:lnL>
                    <a:lnR>
                      <a:noFill/>
                    </a:lnR>
                    <a:lnT w="25400" cmpd="sng">
                      <a:noFill/>
                    </a:lnT>
                    <a:lnB>
                      <a:noFill/>
                    </a:lnB>
                    <a:lnTlToBr w="12700" cmpd="sng">
                      <a:noFill/>
                      <a:prstDash val="solid"/>
                    </a:lnTlToBr>
                    <a:lnBlToTr w="12700" cmpd="sng">
                      <a:noFill/>
                      <a:prstDash val="solid"/>
                    </a:lnBlToTr>
                  </a:tcPr>
                </a:tc>
                <a:tc>
                  <a:txBody>
                    <a:bodyPr/>
                    <a:lstStyle/>
                    <a:p>
                      <a:pPr algn="l"/>
                      <a:r>
                        <a:rPr lang="en-US" sz="1400" smtClean="0"/>
                        <a:t>2</a:t>
                      </a:r>
                      <a:endParaRPr lang="en-US" sz="1400"/>
                    </a:p>
                  </a:txBody>
                  <a:tcPr anchor="ctr">
                    <a:lnL>
                      <a:noFill/>
                    </a:lnL>
                    <a:lnR w="12700" cap="flat" cmpd="sng" algn="ctr">
                      <a:solidFill>
                        <a:schemeClr val="tx1"/>
                      </a:solidFill>
                      <a:prstDash val="solid"/>
                      <a:round/>
                      <a:headEnd type="none" w="med" len="med"/>
                      <a:tailEnd type="none" w="med" len="med"/>
                    </a:lnR>
                    <a:lnT w="25400" cmpd="sng">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634285093"/>
                  </a:ext>
                </a:extLst>
              </a:tr>
              <a:tr h="274320">
                <a:tc>
                  <a:txBody>
                    <a:bodyPr/>
                    <a:lstStyle/>
                    <a:p>
                      <a:pPr algn="l"/>
                      <a:r>
                        <a:rPr lang="en-US" sz="1400" smtClean="0"/>
                        <a:t>T2</a:t>
                      </a:r>
                      <a:endParaRPr lang="en-US" sz="1400"/>
                    </a:p>
                  </a:txBody>
                  <a:tcPr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lgn="l"/>
                      <a:r>
                        <a:rPr lang="en-US" sz="1400" smtClean="0"/>
                        <a:t>3</a:t>
                      </a:r>
                      <a:endParaRPr lang="en-US" sz="1400"/>
                    </a:p>
                  </a:txBody>
                  <a:tcPr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921908693"/>
                  </a:ext>
                </a:extLst>
              </a:tr>
              <a:tr h="274320">
                <a:tc>
                  <a:txBody>
                    <a:bodyPr/>
                    <a:lstStyle/>
                    <a:p>
                      <a:pPr algn="l"/>
                      <a:r>
                        <a:rPr lang="en-US" sz="1400" smtClean="0"/>
                        <a:t>T3</a:t>
                      </a:r>
                      <a:endParaRPr lang="en-US" sz="1400"/>
                    </a:p>
                  </a:txBody>
                  <a:tcPr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lgn="l"/>
                      <a:r>
                        <a:rPr lang="en-US" sz="1400" smtClean="0"/>
                        <a:t>3</a:t>
                      </a:r>
                      <a:endParaRPr lang="en-US" sz="1400"/>
                    </a:p>
                  </a:txBody>
                  <a:tcPr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95754974"/>
                  </a:ext>
                </a:extLst>
              </a:tr>
              <a:tr h="274320">
                <a:tc>
                  <a:txBody>
                    <a:bodyPr/>
                    <a:lstStyle/>
                    <a:p>
                      <a:pPr algn="l"/>
                      <a:r>
                        <a:rPr lang="en-US" sz="1400" smtClean="0"/>
                        <a:t>T4</a:t>
                      </a:r>
                      <a:endParaRPr lang="en-US" sz="1400"/>
                    </a:p>
                  </a:txBody>
                  <a:tcPr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lgn="l"/>
                      <a:r>
                        <a:rPr lang="en-US" sz="1400" smtClean="0"/>
                        <a:t>2</a:t>
                      </a:r>
                      <a:endParaRPr lang="en-US" sz="1400"/>
                    </a:p>
                  </a:txBody>
                  <a:tcPr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611187868"/>
                  </a:ext>
                </a:extLst>
              </a:tr>
              <a:tr h="274320">
                <a:tc>
                  <a:txBody>
                    <a:bodyPr/>
                    <a:lstStyle/>
                    <a:p>
                      <a:pPr algn="l"/>
                      <a:r>
                        <a:rPr lang="en-US" sz="1400" smtClean="0"/>
                        <a:t>T5</a:t>
                      </a:r>
                      <a:endParaRPr lang="en-US" sz="1400"/>
                    </a:p>
                  </a:txBody>
                  <a:tcPr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lgn="l"/>
                      <a:r>
                        <a:rPr lang="en-US" sz="1400" smtClean="0"/>
                        <a:t>2</a:t>
                      </a:r>
                      <a:endParaRPr lang="en-US" sz="1400"/>
                    </a:p>
                  </a:txBody>
                  <a:tcPr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146430168"/>
                  </a:ext>
                </a:extLst>
              </a:tr>
              <a:tr h="274320">
                <a:tc>
                  <a:txBody>
                    <a:bodyPr/>
                    <a:lstStyle/>
                    <a:p>
                      <a:pPr algn="l"/>
                      <a:r>
                        <a:rPr lang="en-US" sz="1400" smtClean="0"/>
                        <a:t>T6</a:t>
                      </a:r>
                      <a:endParaRPr lang="en-US" sz="1400"/>
                    </a:p>
                  </a:txBody>
                  <a:tcPr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lgn="l"/>
                      <a:r>
                        <a:rPr lang="en-US" sz="1400" smtClean="0"/>
                        <a:t>1</a:t>
                      </a:r>
                      <a:endParaRPr lang="en-US" sz="1400"/>
                    </a:p>
                  </a:txBody>
                  <a:tcPr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72778708"/>
                  </a:ext>
                </a:extLst>
              </a:tr>
              <a:tr h="274320">
                <a:tc>
                  <a:txBody>
                    <a:bodyPr/>
                    <a:lstStyle/>
                    <a:p>
                      <a:pPr algn="l"/>
                      <a:r>
                        <a:rPr lang="en-US" sz="1400" smtClean="0"/>
                        <a:t>T7</a:t>
                      </a:r>
                      <a:endParaRPr lang="en-US" sz="1400"/>
                    </a:p>
                  </a:txBody>
                  <a:tcPr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lgn="l"/>
                      <a:r>
                        <a:rPr lang="en-US" sz="1400" smtClean="0"/>
                        <a:t>4</a:t>
                      </a:r>
                      <a:endParaRPr lang="en-US" sz="1400"/>
                    </a:p>
                  </a:txBody>
                  <a:tcPr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204126064"/>
                  </a:ext>
                </a:extLst>
              </a:tr>
              <a:tr h="274320">
                <a:tc>
                  <a:txBody>
                    <a:bodyPr/>
                    <a:lstStyle/>
                    <a:p>
                      <a:pPr algn="l"/>
                      <a:r>
                        <a:rPr lang="en-US" sz="1400" smtClean="0"/>
                        <a:t>T8</a:t>
                      </a:r>
                      <a:endParaRPr lang="en-US" sz="1400"/>
                    </a:p>
                  </a:txBody>
                  <a:tcPr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lgn="l"/>
                      <a:r>
                        <a:rPr lang="en-US" sz="1400" smtClean="0"/>
                        <a:t>5</a:t>
                      </a:r>
                      <a:endParaRPr lang="en-US" sz="1400"/>
                    </a:p>
                  </a:txBody>
                  <a:tcPr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386538935"/>
                  </a:ext>
                </a:extLst>
              </a:tr>
              <a:tr h="274320">
                <a:tc>
                  <a:txBody>
                    <a:bodyPr/>
                    <a:lstStyle/>
                    <a:p>
                      <a:pPr algn="l"/>
                      <a:r>
                        <a:rPr lang="en-US" sz="1400" smtClean="0"/>
                        <a:t>T9</a:t>
                      </a:r>
                      <a:endParaRPr lang="en-US" sz="1400"/>
                    </a:p>
                  </a:txBody>
                  <a:tcPr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lgn="l"/>
                      <a:r>
                        <a:rPr lang="en-US" sz="1400" smtClean="0"/>
                        <a:t>3</a:t>
                      </a:r>
                      <a:endParaRPr lang="en-US" sz="1400"/>
                    </a:p>
                  </a:txBody>
                  <a:tcPr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991815613"/>
                  </a:ext>
                </a:extLst>
              </a:tr>
              <a:tr h="274320">
                <a:tc>
                  <a:txBody>
                    <a:bodyPr/>
                    <a:lstStyle/>
                    <a:p>
                      <a:pPr algn="l"/>
                      <a:r>
                        <a:rPr lang="en-US" sz="1400" smtClean="0"/>
                        <a:t>T10</a:t>
                      </a:r>
                      <a:endParaRPr lang="en-US" sz="1400"/>
                    </a:p>
                  </a:txBody>
                  <a:tcPr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lgn="l"/>
                      <a:r>
                        <a:rPr lang="en-US" sz="1400" smtClean="0"/>
                        <a:t>3</a:t>
                      </a:r>
                      <a:endParaRPr lang="en-US" sz="1400"/>
                    </a:p>
                  </a:txBody>
                  <a:tcPr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959672453"/>
                  </a:ext>
                </a:extLst>
              </a:tr>
              <a:tr h="274320">
                <a:tc>
                  <a:txBody>
                    <a:bodyPr/>
                    <a:lstStyle/>
                    <a:p>
                      <a:pPr algn="l"/>
                      <a:r>
                        <a:rPr lang="en-US" sz="1400" smtClean="0"/>
                        <a:t>T11</a:t>
                      </a:r>
                      <a:endParaRPr lang="en-US" sz="1400"/>
                    </a:p>
                  </a:txBody>
                  <a:tcPr anchor="ctr">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lgn="l"/>
                      <a:r>
                        <a:rPr lang="en-US" sz="1400" smtClean="0"/>
                        <a:t>2</a:t>
                      </a:r>
                      <a:endParaRPr lang="en-US" sz="1400"/>
                    </a:p>
                  </a:txBody>
                  <a:tcPr anchor="ctr">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04791181"/>
                  </a:ext>
                </a:extLst>
              </a:tr>
              <a:tr h="274320">
                <a:tc>
                  <a:txBody>
                    <a:bodyPr/>
                    <a:lstStyle/>
                    <a:p>
                      <a:pPr algn="l"/>
                      <a:r>
                        <a:rPr lang="en-US" sz="1400" smtClean="0"/>
                        <a:t>T12</a:t>
                      </a:r>
                      <a:endParaRPr lang="en-US" sz="1400"/>
                    </a:p>
                  </a:txBody>
                  <a:tcPr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400" smtClean="0"/>
                        <a:t>2</a:t>
                      </a:r>
                      <a:endParaRPr lang="en-US" sz="1400"/>
                    </a:p>
                  </a:txBody>
                  <a:tcPr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97308912"/>
                  </a:ext>
                </a:extLst>
              </a:tr>
            </a:tbl>
          </a:graphicData>
        </a:graphic>
      </p:graphicFrame>
    </p:spTree>
    <p:extLst>
      <p:ext uri="{BB962C8B-B14F-4D97-AF65-F5344CB8AC3E}">
        <p14:creationId xmlns:p14="http://schemas.microsoft.com/office/powerpoint/2010/main" val="35831052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Project Planning</a:t>
            </a:r>
            <a:endParaRPr lang="en-US" dirty="0"/>
          </a:p>
        </p:txBody>
      </p:sp>
      <p:sp>
        <p:nvSpPr>
          <p:cNvPr id="2" name="Content Placeholder 1"/>
          <p:cNvSpPr>
            <a:spLocks noGrp="1"/>
          </p:cNvSpPr>
          <p:nvPr>
            <p:ph idx="1"/>
          </p:nvPr>
        </p:nvSpPr>
        <p:spPr/>
        <p:txBody>
          <a:bodyPr/>
          <a:lstStyle/>
          <a:p>
            <a:r>
              <a:rPr lang="en-US" altLang="ko-KR" b="1"/>
              <a:t>Lập lịch trình dự </a:t>
            </a:r>
            <a:r>
              <a:rPr lang="en-US" altLang="ko-KR" b="1" smtClean="0"/>
              <a:t>án – </a:t>
            </a:r>
            <a:r>
              <a:rPr lang="en-US" altLang="ko-KR" b="1" smtClean="0">
                <a:solidFill>
                  <a:srgbClr val="C00000"/>
                </a:solidFill>
              </a:rPr>
              <a:t>Các hoạt động</a:t>
            </a:r>
            <a:endParaRPr lang="en-US" altLang="ko-KR" b="1">
              <a:solidFill>
                <a:srgbClr val="C00000"/>
              </a:solidFill>
            </a:endParaRPr>
          </a:p>
        </p:txBody>
      </p:sp>
      <p:sp>
        <p:nvSpPr>
          <p:cNvPr id="4" name="Content Placeholder 3"/>
          <p:cNvSpPr>
            <a:spLocks noGrp="1"/>
          </p:cNvSpPr>
          <p:nvPr>
            <p:ph idx="10"/>
          </p:nvPr>
        </p:nvSpPr>
        <p:spPr/>
        <p:txBody>
          <a:bodyPr/>
          <a:lstStyle/>
          <a:p>
            <a:r>
              <a:rPr lang="ko-KR" altLang="en-US" sz="1800" smtClean="0"/>
              <a:t>✩ </a:t>
            </a:r>
            <a:r>
              <a:rPr lang="en-US" sz="1800" i="1" smtClean="0"/>
              <a:t>Xác định được nhiệm vụ</a:t>
            </a:r>
          </a:p>
          <a:p>
            <a:r>
              <a:rPr lang="ko-KR" altLang="en-US" sz="1800" smtClean="0"/>
              <a:t>✩ </a:t>
            </a:r>
            <a:r>
              <a:rPr lang="en-US" sz="1800" i="1" smtClean="0"/>
              <a:t>Thời điểm bắt đầu, kết thúc</a:t>
            </a:r>
          </a:p>
          <a:p>
            <a:r>
              <a:rPr lang="ko-KR" altLang="en-US" sz="1800"/>
              <a:t>✩ </a:t>
            </a:r>
            <a:r>
              <a:rPr lang="en-US" sz="1800" i="1" smtClean="0"/>
              <a:t>Người thực hiện (số người, yêu cầu … )</a:t>
            </a:r>
          </a:p>
          <a:p>
            <a:r>
              <a:rPr lang="ko-KR" altLang="en-US" sz="1800"/>
              <a:t>✩ </a:t>
            </a:r>
            <a:r>
              <a:rPr lang="en-US" sz="1800" i="1" smtClean="0"/>
              <a:t>Rằng buộc (mối quan hệ giữa các nhiệm vụ)</a:t>
            </a:r>
          </a:p>
          <a:p>
            <a:r>
              <a:rPr lang="en-US" altLang="ko-KR" sz="1800" smtClean="0">
                <a:solidFill>
                  <a:srgbClr val="C00000"/>
                </a:solidFill>
              </a:rPr>
              <a:t>=&gt;</a:t>
            </a:r>
            <a:r>
              <a:rPr lang="ko-KR" altLang="en-US" sz="1800" smtClean="0">
                <a:solidFill>
                  <a:srgbClr val="C00000"/>
                </a:solidFill>
              </a:rPr>
              <a:t> </a:t>
            </a:r>
            <a:r>
              <a:rPr lang="en-US" altLang="ko-KR" sz="1800" smtClean="0">
                <a:solidFill>
                  <a:srgbClr val="C00000"/>
                </a:solidFill>
              </a:rPr>
              <a:t>Cần có sự mềm dẻo về mặt thời gian</a:t>
            </a:r>
            <a:endParaRPr lang="en-US" sz="1800" i="1">
              <a:solidFill>
                <a:srgbClr val="C00000"/>
              </a:solidFill>
            </a:endParaRPr>
          </a:p>
        </p:txBody>
      </p:sp>
    </p:spTree>
    <p:extLst>
      <p:ext uri="{BB962C8B-B14F-4D97-AF65-F5344CB8AC3E}">
        <p14:creationId xmlns:p14="http://schemas.microsoft.com/office/powerpoint/2010/main" val="32618142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Project Planning</a:t>
            </a:r>
            <a:endParaRPr lang="en-US" dirty="0"/>
          </a:p>
        </p:txBody>
      </p:sp>
      <p:sp>
        <p:nvSpPr>
          <p:cNvPr id="2" name="Content Placeholder 1"/>
          <p:cNvSpPr>
            <a:spLocks noGrp="1"/>
          </p:cNvSpPr>
          <p:nvPr>
            <p:ph idx="1"/>
          </p:nvPr>
        </p:nvSpPr>
        <p:spPr/>
        <p:txBody>
          <a:bodyPr/>
          <a:lstStyle/>
          <a:p>
            <a:r>
              <a:rPr lang="en-US" altLang="ko-KR" b="1"/>
              <a:t>Lập lịch trình dự </a:t>
            </a:r>
            <a:r>
              <a:rPr lang="en-US" altLang="ko-KR" b="1" smtClean="0"/>
              <a:t>án – </a:t>
            </a:r>
            <a:r>
              <a:rPr lang="en-US" altLang="ko-KR" b="1" smtClean="0">
                <a:solidFill>
                  <a:srgbClr val="C00000"/>
                </a:solidFill>
              </a:rPr>
              <a:t>Ràng buộc</a:t>
            </a:r>
            <a:endParaRPr lang="en-US" altLang="ko-KR" b="1">
              <a:solidFill>
                <a:srgbClr val="C00000"/>
              </a:solidFill>
            </a:endParaRPr>
          </a:p>
        </p:txBody>
      </p:sp>
      <p:sp>
        <p:nvSpPr>
          <p:cNvPr id="4" name="Content Placeholder 3"/>
          <p:cNvSpPr>
            <a:spLocks noGrp="1"/>
          </p:cNvSpPr>
          <p:nvPr>
            <p:ph idx="10"/>
          </p:nvPr>
        </p:nvSpPr>
        <p:spPr>
          <a:xfrm>
            <a:off x="405880" y="1808261"/>
            <a:ext cx="8496944" cy="3335239"/>
          </a:xfrm>
        </p:spPr>
        <p:txBody>
          <a:bodyPr/>
          <a:lstStyle/>
          <a:p>
            <a:r>
              <a:rPr lang="ko-KR" altLang="en-US" sz="1800" smtClean="0"/>
              <a:t>✩ </a:t>
            </a:r>
            <a:r>
              <a:rPr lang="en-US" sz="1800" i="1" smtClean="0"/>
              <a:t>Nhiệm vụ được giao phải:</a:t>
            </a:r>
          </a:p>
          <a:p>
            <a:r>
              <a:rPr lang="ko-KR" altLang="en-US" sz="1600" i="1" smtClean="0"/>
              <a:t>▪ </a:t>
            </a:r>
            <a:r>
              <a:rPr lang="en-US" sz="1600"/>
              <a:t>Là công việc có kết quả bàn giao</a:t>
            </a:r>
            <a:endParaRPr lang="en-US" altLang="ko-KR" sz="1600" i="1" smtClean="0"/>
          </a:p>
          <a:p>
            <a:r>
              <a:rPr lang="ko-KR" altLang="en-US" sz="1600" i="1" smtClean="0"/>
              <a:t>▪ </a:t>
            </a:r>
            <a:r>
              <a:rPr lang="en-US" altLang="ko-KR" sz="1600" smtClean="0"/>
              <a:t>Quy trách nhiệm cho 1 cá nhân</a:t>
            </a:r>
            <a:endParaRPr lang="en-US" altLang="ko-KR" sz="1600" i="1" smtClean="0"/>
          </a:p>
          <a:p>
            <a:r>
              <a:rPr lang="ko-KR" altLang="en-US" sz="1600" i="1" smtClean="0"/>
              <a:t>▪ </a:t>
            </a:r>
            <a:r>
              <a:rPr lang="en-US" altLang="ko-KR" sz="1600" smtClean="0"/>
              <a:t>Có hạn về mặt thời gian</a:t>
            </a:r>
            <a:endParaRPr lang="en-US" altLang="ko-KR" sz="1600" i="1" smtClean="0"/>
          </a:p>
          <a:p>
            <a:r>
              <a:rPr lang="ko-KR" altLang="en-US" sz="1600" i="1" smtClean="0"/>
              <a:t>▪ </a:t>
            </a:r>
            <a:r>
              <a:rPr lang="en-US" altLang="ko-KR" sz="1600" smtClean="0"/>
              <a:t>Có thể đo được (tiến độ, chất lượng)</a:t>
            </a:r>
            <a:endParaRPr lang="en-US" sz="1600" i="1" smtClean="0"/>
          </a:p>
          <a:p>
            <a:r>
              <a:rPr lang="ko-KR" altLang="en-US" sz="1800" smtClean="0"/>
              <a:t>✩ </a:t>
            </a:r>
            <a:r>
              <a:rPr lang="en-US" sz="1800" i="1" smtClean="0"/>
              <a:t>Xác định các ràng buộc nhiệm vụ</a:t>
            </a:r>
          </a:p>
          <a:p>
            <a:pPr lvl="0"/>
            <a:r>
              <a:rPr lang="ko-KR" altLang="en-US" sz="1600" i="1">
                <a:solidFill>
                  <a:prstClr val="black">
                    <a:lumMod val="75000"/>
                    <a:lumOff val="25000"/>
                  </a:prstClr>
                </a:solidFill>
              </a:rPr>
              <a:t>▪ </a:t>
            </a:r>
            <a:r>
              <a:rPr lang="en-US" sz="1600" smtClean="0">
                <a:solidFill>
                  <a:prstClr val="black">
                    <a:lumMod val="75000"/>
                    <a:lumOff val="25000"/>
                  </a:prstClr>
                </a:solidFill>
              </a:rPr>
              <a:t>Ràng buộc về tài nguyên (con người, thiết bị)</a:t>
            </a:r>
          </a:p>
          <a:p>
            <a:pPr lvl="0"/>
            <a:r>
              <a:rPr lang="ko-KR" altLang="en-US" sz="1600" i="1" smtClean="0">
                <a:solidFill>
                  <a:prstClr val="black">
                    <a:lumMod val="75000"/>
                    <a:lumOff val="25000"/>
                  </a:prstClr>
                </a:solidFill>
              </a:rPr>
              <a:t>▪ </a:t>
            </a:r>
            <a:r>
              <a:rPr lang="en-US" altLang="ko-KR" sz="1600" smtClean="0">
                <a:solidFill>
                  <a:prstClr val="black">
                    <a:lumMod val="75000"/>
                    <a:lumOff val="25000"/>
                  </a:prstClr>
                </a:solidFill>
              </a:rPr>
              <a:t>Ràng buộc về tiến trình</a:t>
            </a:r>
          </a:p>
          <a:p>
            <a:pPr lvl="0"/>
            <a:r>
              <a:rPr lang="en-US" altLang="ko-KR" sz="1600" i="1">
                <a:solidFill>
                  <a:prstClr val="black">
                    <a:lumMod val="75000"/>
                    <a:lumOff val="25000"/>
                  </a:prstClr>
                </a:solidFill>
              </a:rPr>
              <a:t> </a:t>
            </a:r>
            <a:r>
              <a:rPr lang="en-US" altLang="ko-KR" sz="1600" i="1" smtClean="0">
                <a:solidFill>
                  <a:prstClr val="black">
                    <a:lumMod val="75000"/>
                    <a:lumOff val="25000"/>
                  </a:prstClr>
                </a:solidFill>
              </a:rPr>
              <a:t>          * </a:t>
            </a:r>
            <a:r>
              <a:rPr lang="en-US" altLang="ko-KR" sz="1600" smtClean="0">
                <a:solidFill>
                  <a:prstClr val="black">
                    <a:lumMod val="75000"/>
                    <a:lumOff val="25000"/>
                  </a:prstClr>
                </a:solidFill>
              </a:rPr>
              <a:t>Nhiệm vụ nào phải kết thực trước</a:t>
            </a:r>
          </a:p>
          <a:p>
            <a:pPr lvl="0"/>
            <a:r>
              <a:rPr lang="en-US" altLang="ko-KR" sz="1600" i="1" smtClean="0">
                <a:solidFill>
                  <a:prstClr val="black">
                    <a:lumMod val="75000"/>
                    <a:lumOff val="25000"/>
                  </a:prstClr>
                </a:solidFill>
              </a:rPr>
              <a:t>           * </a:t>
            </a:r>
            <a:r>
              <a:rPr lang="en-US" altLang="ko-KR" sz="1600" smtClean="0">
                <a:solidFill>
                  <a:prstClr val="black">
                    <a:lumMod val="75000"/>
                    <a:lumOff val="25000"/>
                  </a:prstClr>
                </a:solidFill>
              </a:rPr>
              <a:t>Nhiệm vụ kế tiếp là gì</a:t>
            </a:r>
          </a:p>
          <a:p>
            <a:pPr lvl="0"/>
            <a:r>
              <a:rPr lang="en-US" altLang="ko-KR" sz="1600" i="1">
                <a:solidFill>
                  <a:prstClr val="black">
                    <a:lumMod val="75000"/>
                    <a:lumOff val="25000"/>
                  </a:prstClr>
                </a:solidFill>
              </a:rPr>
              <a:t> </a:t>
            </a:r>
            <a:r>
              <a:rPr lang="en-US" altLang="ko-KR" sz="1600" i="1" smtClean="0">
                <a:solidFill>
                  <a:prstClr val="black">
                    <a:lumMod val="75000"/>
                    <a:lumOff val="25000"/>
                  </a:prstClr>
                </a:solidFill>
              </a:rPr>
              <a:t>          * </a:t>
            </a:r>
            <a:r>
              <a:rPr lang="en-US" altLang="ko-KR" sz="1600" smtClean="0">
                <a:solidFill>
                  <a:prstClr val="black">
                    <a:lumMod val="75000"/>
                    <a:lumOff val="25000"/>
                  </a:prstClr>
                </a:solidFill>
              </a:rPr>
              <a:t>Thời gian thực hiện</a:t>
            </a:r>
            <a:endParaRPr lang="en-US" altLang="ko-KR" sz="1600" i="1">
              <a:solidFill>
                <a:prstClr val="black">
                  <a:lumMod val="75000"/>
                  <a:lumOff val="25000"/>
                </a:prstClr>
              </a:solidFill>
            </a:endParaRPr>
          </a:p>
          <a:p>
            <a:endParaRPr lang="en-US" sz="1800" i="1" smtClean="0"/>
          </a:p>
        </p:txBody>
      </p:sp>
    </p:spTree>
    <p:extLst>
      <p:ext uri="{BB962C8B-B14F-4D97-AF65-F5344CB8AC3E}">
        <p14:creationId xmlns:p14="http://schemas.microsoft.com/office/powerpoint/2010/main" val="31394402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Project Planning</a:t>
            </a:r>
            <a:endParaRPr lang="en-US" dirty="0"/>
          </a:p>
        </p:txBody>
      </p:sp>
      <p:sp>
        <p:nvSpPr>
          <p:cNvPr id="2" name="Content Placeholder 1"/>
          <p:cNvSpPr>
            <a:spLocks noGrp="1"/>
          </p:cNvSpPr>
          <p:nvPr>
            <p:ph idx="1"/>
          </p:nvPr>
        </p:nvSpPr>
        <p:spPr>
          <a:xfrm>
            <a:off x="251520" y="1116039"/>
            <a:ext cx="8496944" cy="460648"/>
          </a:xfrm>
        </p:spPr>
        <p:txBody>
          <a:bodyPr/>
          <a:lstStyle/>
          <a:p>
            <a:r>
              <a:rPr lang="en-US" altLang="ko-KR" b="1"/>
              <a:t>Lập lịch trình dự </a:t>
            </a:r>
            <a:r>
              <a:rPr lang="en-US" altLang="ko-KR" b="1" smtClean="0"/>
              <a:t>án – </a:t>
            </a:r>
            <a:r>
              <a:rPr lang="en-US" altLang="ko-KR" b="1" smtClean="0">
                <a:solidFill>
                  <a:srgbClr val="C00000"/>
                </a:solidFill>
              </a:rPr>
              <a:t>Ràng buộc</a:t>
            </a:r>
            <a:endParaRPr lang="en-US" altLang="ko-KR" b="1">
              <a:solidFill>
                <a:srgbClr val="C00000"/>
              </a:solidFill>
            </a:endParaRPr>
          </a:p>
        </p:txBody>
      </p:sp>
      <p:sp>
        <p:nvSpPr>
          <p:cNvPr id="4" name="Content Placeholder 3"/>
          <p:cNvSpPr>
            <a:spLocks noGrp="1"/>
          </p:cNvSpPr>
          <p:nvPr>
            <p:ph idx="10"/>
          </p:nvPr>
        </p:nvSpPr>
        <p:spPr>
          <a:xfrm>
            <a:off x="395536" y="1604785"/>
            <a:ext cx="8496944" cy="3335239"/>
          </a:xfrm>
        </p:spPr>
        <p:txBody>
          <a:bodyPr/>
          <a:lstStyle/>
          <a:p>
            <a:r>
              <a:rPr lang="ko-KR" altLang="en-US" sz="1600" i="1" smtClean="0"/>
              <a:t>▪ </a:t>
            </a:r>
            <a:r>
              <a:rPr lang="en-US" sz="1600" smtClean="0"/>
              <a:t>Giảm tối đa các nhiệm vụ phụ thuộc</a:t>
            </a:r>
            <a:endParaRPr lang="en-US" altLang="ko-KR" sz="1600" i="1" smtClean="0"/>
          </a:p>
          <a:p>
            <a:r>
              <a:rPr lang="ko-KR" altLang="en-US" sz="1600" i="1" smtClean="0"/>
              <a:t>▪ </a:t>
            </a:r>
            <a:r>
              <a:rPr lang="en-US" altLang="ko-KR" sz="1600" smtClean="0"/>
              <a:t>Thực hiện các nhiệm vụ song song khi có thể</a:t>
            </a:r>
            <a:endParaRPr lang="en-US" sz="1800" i="1" smtClean="0"/>
          </a:p>
        </p:txBody>
      </p:sp>
      <p:graphicFrame>
        <p:nvGraphicFramePr>
          <p:cNvPr id="5" name="Content Placeholder 4"/>
          <p:cNvGraphicFramePr>
            <a:graphicFrameLocks/>
          </p:cNvGraphicFramePr>
          <p:nvPr>
            <p:extLst>
              <p:ext uri="{D42A27DB-BD31-4B8C-83A1-F6EECF244321}">
                <p14:modId xmlns:p14="http://schemas.microsoft.com/office/powerpoint/2010/main" val="3962449585"/>
              </p:ext>
            </p:extLst>
          </p:nvPr>
        </p:nvGraphicFramePr>
        <p:xfrm>
          <a:off x="5148064" y="1116039"/>
          <a:ext cx="3799344" cy="3962400"/>
        </p:xfrm>
        <a:graphic>
          <a:graphicData uri="http://schemas.openxmlformats.org/drawingml/2006/table">
            <a:tbl>
              <a:tblPr firstRow="1" bandRow="1">
                <a:tableStyleId>{5C22544A-7EE6-4342-B048-85BDC9FD1C3A}</a:tableStyleId>
              </a:tblPr>
              <a:tblGrid>
                <a:gridCol w="1266448">
                  <a:extLst>
                    <a:ext uri="{9D8B030D-6E8A-4147-A177-3AD203B41FA5}">
                      <a16:colId xmlns:a16="http://schemas.microsoft.com/office/drawing/2014/main" val="2067341745"/>
                    </a:ext>
                  </a:extLst>
                </a:gridCol>
                <a:gridCol w="1266448">
                  <a:extLst>
                    <a:ext uri="{9D8B030D-6E8A-4147-A177-3AD203B41FA5}">
                      <a16:colId xmlns:a16="http://schemas.microsoft.com/office/drawing/2014/main" val="2985612014"/>
                    </a:ext>
                  </a:extLst>
                </a:gridCol>
                <a:gridCol w="1266448">
                  <a:extLst>
                    <a:ext uri="{9D8B030D-6E8A-4147-A177-3AD203B41FA5}">
                      <a16:colId xmlns:a16="http://schemas.microsoft.com/office/drawing/2014/main" val="765182044"/>
                    </a:ext>
                  </a:extLst>
                </a:gridCol>
              </a:tblGrid>
              <a:tr h="274320">
                <a:tc>
                  <a:txBody>
                    <a:bodyPr/>
                    <a:lstStyle/>
                    <a:p>
                      <a:pPr algn="l"/>
                      <a:r>
                        <a:rPr lang="en-US" sz="1400" smtClean="0"/>
                        <a:t>CV</a:t>
                      </a:r>
                      <a:endParaRPr lang="en-US" sz="1400"/>
                    </a:p>
                  </a:txBody>
                  <a:tcPr anchor="ctr"/>
                </a:tc>
                <a:tc>
                  <a:txBody>
                    <a:bodyPr/>
                    <a:lstStyle/>
                    <a:p>
                      <a:pPr algn="l"/>
                      <a:r>
                        <a:rPr lang="en-US" sz="1400" smtClean="0"/>
                        <a:t>Thời</a:t>
                      </a:r>
                      <a:r>
                        <a:rPr lang="en-US" sz="1400" baseline="0" smtClean="0"/>
                        <a:t> gian</a:t>
                      </a:r>
                      <a:endParaRPr lang="en-US" sz="1400"/>
                    </a:p>
                  </a:txBody>
                  <a:tcPr anchor="ctr"/>
                </a:tc>
                <a:tc>
                  <a:txBody>
                    <a:bodyPr/>
                    <a:lstStyle/>
                    <a:p>
                      <a:r>
                        <a:rPr lang="en-US" sz="1400" smtClean="0"/>
                        <a:t>Sau CV</a:t>
                      </a:r>
                      <a:endParaRPr lang="en-US" sz="1400"/>
                    </a:p>
                  </a:txBody>
                  <a:tcPr/>
                </a:tc>
                <a:extLst>
                  <a:ext uri="{0D108BD9-81ED-4DB2-BD59-A6C34878D82A}">
                    <a16:rowId xmlns:a16="http://schemas.microsoft.com/office/drawing/2014/main" val="2260101619"/>
                  </a:ext>
                </a:extLst>
              </a:tr>
              <a:tr h="274320">
                <a:tc>
                  <a:txBody>
                    <a:bodyPr/>
                    <a:lstStyle/>
                    <a:p>
                      <a:pPr algn="l"/>
                      <a:r>
                        <a:rPr lang="en-US" sz="1400" smtClean="0"/>
                        <a:t>T1</a:t>
                      </a:r>
                      <a:endParaRPr lang="en-US" sz="1400"/>
                    </a:p>
                  </a:txBody>
                  <a:tcPr anchor="ctr"/>
                </a:tc>
                <a:tc>
                  <a:txBody>
                    <a:bodyPr/>
                    <a:lstStyle/>
                    <a:p>
                      <a:pPr algn="l"/>
                      <a:r>
                        <a:rPr lang="en-US" sz="1400" smtClean="0"/>
                        <a:t>2</a:t>
                      </a:r>
                      <a:endParaRPr lang="en-US" sz="1400"/>
                    </a:p>
                  </a:txBody>
                  <a:tcPr anchor="ctr"/>
                </a:tc>
                <a:tc>
                  <a:txBody>
                    <a:bodyPr/>
                    <a:lstStyle/>
                    <a:p>
                      <a:pPr algn="ctr"/>
                      <a:r>
                        <a:rPr lang="en-US" sz="1400" smtClean="0"/>
                        <a:t>-</a:t>
                      </a:r>
                      <a:endParaRPr lang="en-US" sz="1400"/>
                    </a:p>
                  </a:txBody>
                  <a:tcPr/>
                </a:tc>
                <a:extLst>
                  <a:ext uri="{0D108BD9-81ED-4DB2-BD59-A6C34878D82A}">
                    <a16:rowId xmlns:a16="http://schemas.microsoft.com/office/drawing/2014/main" val="1781816619"/>
                  </a:ext>
                </a:extLst>
              </a:tr>
              <a:tr h="274320">
                <a:tc>
                  <a:txBody>
                    <a:bodyPr/>
                    <a:lstStyle/>
                    <a:p>
                      <a:pPr algn="l"/>
                      <a:r>
                        <a:rPr lang="en-US" sz="1400" smtClean="0"/>
                        <a:t>T2</a:t>
                      </a:r>
                      <a:endParaRPr lang="en-US" sz="1400"/>
                    </a:p>
                  </a:txBody>
                  <a:tcPr anchor="ctr"/>
                </a:tc>
                <a:tc>
                  <a:txBody>
                    <a:bodyPr/>
                    <a:lstStyle/>
                    <a:p>
                      <a:pPr algn="l"/>
                      <a:r>
                        <a:rPr lang="en-US" sz="1400" smtClean="0"/>
                        <a:t>3</a:t>
                      </a:r>
                      <a:endParaRPr lang="en-US" sz="1400"/>
                    </a:p>
                  </a:txBody>
                  <a:tcPr anchor="ctr"/>
                </a:tc>
                <a:tc>
                  <a:txBody>
                    <a:bodyPr/>
                    <a:lstStyle/>
                    <a:p>
                      <a:pPr algn="ctr"/>
                      <a:r>
                        <a:rPr lang="en-US" sz="1400" smtClean="0"/>
                        <a:t>-</a:t>
                      </a:r>
                      <a:endParaRPr lang="en-US" sz="1400"/>
                    </a:p>
                  </a:txBody>
                  <a:tcPr/>
                </a:tc>
                <a:extLst>
                  <a:ext uri="{0D108BD9-81ED-4DB2-BD59-A6C34878D82A}">
                    <a16:rowId xmlns:a16="http://schemas.microsoft.com/office/drawing/2014/main" val="2294138767"/>
                  </a:ext>
                </a:extLst>
              </a:tr>
              <a:tr h="274320">
                <a:tc>
                  <a:txBody>
                    <a:bodyPr/>
                    <a:lstStyle/>
                    <a:p>
                      <a:pPr algn="l"/>
                      <a:r>
                        <a:rPr lang="en-US" sz="1400" smtClean="0"/>
                        <a:t>T3</a:t>
                      </a:r>
                      <a:endParaRPr lang="en-US" sz="1400"/>
                    </a:p>
                  </a:txBody>
                  <a:tcPr anchor="ctr"/>
                </a:tc>
                <a:tc>
                  <a:txBody>
                    <a:bodyPr/>
                    <a:lstStyle/>
                    <a:p>
                      <a:pPr algn="l"/>
                      <a:r>
                        <a:rPr lang="en-US" sz="1400" smtClean="0"/>
                        <a:t>3</a:t>
                      </a:r>
                      <a:endParaRPr lang="en-US" sz="1400"/>
                    </a:p>
                  </a:txBody>
                  <a:tcPr anchor="ctr"/>
                </a:tc>
                <a:tc>
                  <a:txBody>
                    <a:bodyPr/>
                    <a:lstStyle/>
                    <a:p>
                      <a:pPr algn="ctr"/>
                      <a:r>
                        <a:rPr lang="en-US" sz="1400" smtClean="0"/>
                        <a:t>T1</a:t>
                      </a:r>
                      <a:endParaRPr lang="en-US" sz="1400"/>
                    </a:p>
                  </a:txBody>
                  <a:tcPr/>
                </a:tc>
                <a:extLst>
                  <a:ext uri="{0D108BD9-81ED-4DB2-BD59-A6C34878D82A}">
                    <a16:rowId xmlns:a16="http://schemas.microsoft.com/office/drawing/2014/main" val="1649472162"/>
                  </a:ext>
                </a:extLst>
              </a:tr>
              <a:tr h="274320">
                <a:tc>
                  <a:txBody>
                    <a:bodyPr/>
                    <a:lstStyle/>
                    <a:p>
                      <a:pPr algn="l"/>
                      <a:r>
                        <a:rPr lang="en-US" sz="1400" smtClean="0"/>
                        <a:t>T4</a:t>
                      </a:r>
                      <a:endParaRPr lang="en-US" sz="1400"/>
                    </a:p>
                  </a:txBody>
                  <a:tcPr anchor="ctr"/>
                </a:tc>
                <a:tc>
                  <a:txBody>
                    <a:bodyPr/>
                    <a:lstStyle/>
                    <a:p>
                      <a:pPr algn="l"/>
                      <a:r>
                        <a:rPr lang="en-US" sz="1400" smtClean="0"/>
                        <a:t>2</a:t>
                      </a:r>
                      <a:endParaRPr lang="en-US" sz="1400"/>
                    </a:p>
                  </a:txBody>
                  <a:tcPr anchor="ctr"/>
                </a:tc>
                <a:tc>
                  <a:txBody>
                    <a:bodyPr/>
                    <a:lstStyle/>
                    <a:p>
                      <a:pPr algn="ctr"/>
                      <a:r>
                        <a:rPr lang="en-US" sz="1400" smtClean="0"/>
                        <a:t>-</a:t>
                      </a:r>
                      <a:endParaRPr lang="en-US" sz="1400"/>
                    </a:p>
                  </a:txBody>
                  <a:tcPr/>
                </a:tc>
                <a:extLst>
                  <a:ext uri="{0D108BD9-81ED-4DB2-BD59-A6C34878D82A}">
                    <a16:rowId xmlns:a16="http://schemas.microsoft.com/office/drawing/2014/main" val="1919986439"/>
                  </a:ext>
                </a:extLst>
              </a:tr>
              <a:tr h="274320">
                <a:tc>
                  <a:txBody>
                    <a:bodyPr/>
                    <a:lstStyle/>
                    <a:p>
                      <a:pPr algn="l"/>
                      <a:r>
                        <a:rPr lang="en-US" sz="1400" smtClean="0"/>
                        <a:t>T5</a:t>
                      </a:r>
                      <a:endParaRPr lang="en-US" sz="1400"/>
                    </a:p>
                  </a:txBody>
                  <a:tcPr anchor="ctr"/>
                </a:tc>
                <a:tc>
                  <a:txBody>
                    <a:bodyPr/>
                    <a:lstStyle/>
                    <a:p>
                      <a:pPr algn="l"/>
                      <a:r>
                        <a:rPr lang="en-US" sz="1400" smtClean="0"/>
                        <a:t>2</a:t>
                      </a:r>
                      <a:endParaRPr lang="en-US" sz="1400"/>
                    </a:p>
                  </a:txBody>
                  <a:tcPr anchor="ctr"/>
                </a:tc>
                <a:tc>
                  <a:txBody>
                    <a:bodyPr/>
                    <a:lstStyle/>
                    <a:p>
                      <a:pPr algn="ctr"/>
                      <a:r>
                        <a:rPr lang="en-US" sz="1400" smtClean="0"/>
                        <a:t>T2, T4</a:t>
                      </a:r>
                      <a:endParaRPr lang="en-US" sz="1400"/>
                    </a:p>
                  </a:txBody>
                  <a:tcPr/>
                </a:tc>
                <a:extLst>
                  <a:ext uri="{0D108BD9-81ED-4DB2-BD59-A6C34878D82A}">
                    <a16:rowId xmlns:a16="http://schemas.microsoft.com/office/drawing/2014/main" val="3610697454"/>
                  </a:ext>
                </a:extLst>
              </a:tr>
              <a:tr h="274320">
                <a:tc>
                  <a:txBody>
                    <a:bodyPr/>
                    <a:lstStyle/>
                    <a:p>
                      <a:pPr algn="l"/>
                      <a:r>
                        <a:rPr lang="en-US" sz="1400" smtClean="0"/>
                        <a:t>T6</a:t>
                      </a:r>
                      <a:endParaRPr lang="en-US" sz="1400"/>
                    </a:p>
                  </a:txBody>
                  <a:tcPr anchor="ctr"/>
                </a:tc>
                <a:tc>
                  <a:txBody>
                    <a:bodyPr/>
                    <a:lstStyle/>
                    <a:p>
                      <a:pPr algn="l"/>
                      <a:r>
                        <a:rPr lang="en-US" sz="1400" smtClean="0"/>
                        <a:t>1</a:t>
                      </a:r>
                      <a:endParaRPr lang="en-US" sz="1400"/>
                    </a:p>
                  </a:txBody>
                  <a:tcPr anchor="ctr"/>
                </a:tc>
                <a:tc>
                  <a:txBody>
                    <a:bodyPr/>
                    <a:lstStyle/>
                    <a:p>
                      <a:pPr algn="ctr"/>
                      <a:r>
                        <a:rPr lang="en-US" sz="1400" smtClean="0"/>
                        <a:t>T1 &amp; T2</a:t>
                      </a:r>
                      <a:endParaRPr lang="en-US" sz="1400"/>
                    </a:p>
                  </a:txBody>
                  <a:tcPr/>
                </a:tc>
                <a:extLst>
                  <a:ext uri="{0D108BD9-81ED-4DB2-BD59-A6C34878D82A}">
                    <a16:rowId xmlns:a16="http://schemas.microsoft.com/office/drawing/2014/main" val="690039818"/>
                  </a:ext>
                </a:extLst>
              </a:tr>
              <a:tr h="274320">
                <a:tc>
                  <a:txBody>
                    <a:bodyPr/>
                    <a:lstStyle/>
                    <a:p>
                      <a:pPr algn="l"/>
                      <a:r>
                        <a:rPr lang="en-US" sz="1400" smtClean="0"/>
                        <a:t>T7</a:t>
                      </a:r>
                      <a:endParaRPr lang="en-US" sz="1400"/>
                    </a:p>
                  </a:txBody>
                  <a:tcPr anchor="ctr"/>
                </a:tc>
                <a:tc>
                  <a:txBody>
                    <a:bodyPr/>
                    <a:lstStyle/>
                    <a:p>
                      <a:pPr algn="l"/>
                      <a:r>
                        <a:rPr lang="en-US" sz="1400" smtClean="0"/>
                        <a:t>4</a:t>
                      </a:r>
                      <a:endParaRPr lang="en-US" sz="1400"/>
                    </a:p>
                  </a:txBody>
                  <a:tcPr anchor="ctr"/>
                </a:tc>
                <a:tc>
                  <a:txBody>
                    <a:bodyPr/>
                    <a:lstStyle/>
                    <a:p>
                      <a:pPr algn="ctr"/>
                      <a:r>
                        <a:rPr lang="en-US" sz="1400" smtClean="0"/>
                        <a:t>-</a:t>
                      </a:r>
                      <a:endParaRPr lang="en-US" sz="1400"/>
                    </a:p>
                  </a:txBody>
                  <a:tcPr/>
                </a:tc>
                <a:extLst>
                  <a:ext uri="{0D108BD9-81ED-4DB2-BD59-A6C34878D82A}">
                    <a16:rowId xmlns:a16="http://schemas.microsoft.com/office/drawing/2014/main" val="3722730781"/>
                  </a:ext>
                </a:extLst>
              </a:tr>
              <a:tr h="274320">
                <a:tc>
                  <a:txBody>
                    <a:bodyPr/>
                    <a:lstStyle/>
                    <a:p>
                      <a:pPr algn="l"/>
                      <a:r>
                        <a:rPr lang="en-US" sz="1400" smtClean="0"/>
                        <a:t>T8</a:t>
                      </a:r>
                      <a:endParaRPr lang="en-US" sz="1400"/>
                    </a:p>
                  </a:txBody>
                  <a:tcPr anchor="ctr"/>
                </a:tc>
                <a:tc>
                  <a:txBody>
                    <a:bodyPr/>
                    <a:lstStyle/>
                    <a:p>
                      <a:pPr algn="l"/>
                      <a:r>
                        <a:rPr lang="en-US" sz="1400" smtClean="0"/>
                        <a:t>5</a:t>
                      </a:r>
                      <a:endParaRPr lang="en-US" sz="1400"/>
                    </a:p>
                  </a:txBody>
                  <a:tcPr anchor="ctr"/>
                </a:tc>
                <a:tc>
                  <a:txBody>
                    <a:bodyPr/>
                    <a:lstStyle/>
                    <a:p>
                      <a:pPr algn="ctr"/>
                      <a:r>
                        <a:rPr lang="en-US" sz="1400" smtClean="0"/>
                        <a:t>T4</a:t>
                      </a:r>
                      <a:endParaRPr lang="en-US" sz="1400"/>
                    </a:p>
                  </a:txBody>
                  <a:tcPr/>
                </a:tc>
                <a:extLst>
                  <a:ext uri="{0D108BD9-81ED-4DB2-BD59-A6C34878D82A}">
                    <a16:rowId xmlns:a16="http://schemas.microsoft.com/office/drawing/2014/main" val="3173034782"/>
                  </a:ext>
                </a:extLst>
              </a:tr>
              <a:tr h="274320">
                <a:tc>
                  <a:txBody>
                    <a:bodyPr/>
                    <a:lstStyle/>
                    <a:p>
                      <a:pPr algn="l"/>
                      <a:r>
                        <a:rPr lang="en-US" sz="1400" smtClean="0"/>
                        <a:t>T9</a:t>
                      </a:r>
                      <a:endParaRPr lang="en-US" sz="1400"/>
                    </a:p>
                  </a:txBody>
                  <a:tcPr anchor="ctr"/>
                </a:tc>
                <a:tc>
                  <a:txBody>
                    <a:bodyPr/>
                    <a:lstStyle/>
                    <a:p>
                      <a:pPr algn="l"/>
                      <a:r>
                        <a:rPr lang="en-US" sz="1400" smtClean="0"/>
                        <a:t>3</a:t>
                      </a:r>
                      <a:endParaRPr lang="en-US" sz="1400"/>
                    </a:p>
                  </a:txBody>
                  <a:tcPr anchor="ctr"/>
                </a:tc>
                <a:tc>
                  <a:txBody>
                    <a:bodyPr/>
                    <a:lstStyle/>
                    <a:p>
                      <a:pPr algn="ctr"/>
                      <a:r>
                        <a:rPr lang="en-US" sz="1400" smtClean="0"/>
                        <a:t>T3,</a:t>
                      </a:r>
                      <a:r>
                        <a:rPr lang="en-US" sz="1400" baseline="0" smtClean="0"/>
                        <a:t> T6</a:t>
                      </a:r>
                      <a:endParaRPr lang="en-US" sz="1400"/>
                    </a:p>
                  </a:txBody>
                  <a:tcPr/>
                </a:tc>
                <a:extLst>
                  <a:ext uri="{0D108BD9-81ED-4DB2-BD59-A6C34878D82A}">
                    <a16:rowId xmlns:a16="http://schemas.microsoft.com/office/drawing/2014/main" val="2766533305"/>
                  </a:ext>
                </a:extLst>
              </a:tr>
              <a:tr h="274320">
                <a:tc>
                  <a:txBody>
                    <a:bodyPr/>
                    <a:lstStyle/>
                    <a:p>
                      <a:pPr algn="l"/>
                      <a:r>
                        <a:rPr lang="en-US" sz="1400" smtClean="0"/>
                        <a:t>T10</a:t>
                      </a:r>
                      <a:endParaRPr lang="en-US" sz="1400"/>
                    </a:p>
                  </a:txBody>
                  <a:tcPr anchor="ctr"/>
                </a:tc>
                <a:tc>
                  <a:txBody>
                    <a:bodyPr/>
                    <a:lstStyle/>
                    <a:p>
                      <a:pPr algn="l"/>
                      <a:r>
                        <a:rPr lang="en-US" sz="1400" smtClean="0"/>
                        <a:t>3</a:t>
                      </a:r>
                      <a:endParaRPr lang="en-US" sz="1400"/>
                    </a:p>
                  </a:txBody>
                  <a:tcPr anchor="ctr"/>
                </a:tc>
                <a:tc>
                  <a:txBody>
                    <a:bodyPr/>
                    <a:lstStyle/>
                    <a:p>
                      <a:pPr algn="ctr"/>
                      <a:r>
                        <a:rPr lang="en-US" sz="1400" smtClean="0"/>
                        <a:t>T7, T8</a:t>
                      </a:r>
                      <a:endParaRPr lang="en-US" sz="1400"/>
                    </a:p>
                  </a:txBody>
                  <a:tcPr/>
                </a:tc>
                <a:extLst>
                  <a:ext uri="{0D108BD9-81ED-4DB2-BD59-A6C34878D82A}">
                    <a16:rowId xmlns:a16="http://schemas.microsoft.com/office/drawing/2014/main" val="1654862817"/>
                  </a:ext>
                </a:extLst>
              </a:tr>
              <a:tr h="274320">
                <a:tc>
                  <a:txBody>
                    <a:bodyPr/>
                    <a:lstStyle/>
                    <a:p>
                      <a:pPr algn="l"/>
                      <a:r>
                        <a:rPr lang="en-US" sz="1400" smtClean="0"/>
                        <a:t>T11</a:t>
                      </a:r>
                      <a:endParaRPr lang="en-US" sz="1400"/>
                    </a:p>
                  </a:txBody>
                  <a:tcPr anchor="ctr"/>
                </a:tc>
                <a:tc>
                  <a:txBody>
                    <a:bodyPr/>
                    <a:lstStyle/>
                    <a:p>
                      <a:pPr algn="l"/>
                      <a:r>
                        <a:rPr lang="en-US" sz="1400" smtClean="0"/>
                        <a:t>2</a:t>
                      </a:r>
                      <a:endParaRPr lang="en-US" sz="1400"/>
                    </a:p>
                  </a:txBody>
                  <a:tcPr anchor="ctr"/>
                </a:tc>
                <a:tc>
                  <a:txBody>
                    <a:bodyPr/>
                    <a:lstStyle/>
                    <a:p>
                      <a:pPr algn="ctr"/>
                      <a:r>
                        <a:rPr lang="en-US" sz="1400" smtClean="0"/>
                        <a:t>T9</a:t>
                      </a:r>
                      <a:endParaRPr lang="en-US" sz="1400"/>
                    </a:p>
                  </a:txBody>
                  <a:tcPr/>
                </a:tc>
                <a:extLst>
                  <a:ext uri="{0D108BD9-81ED-4DB2-BD59-A6C34878D82A}">
                    <a16:rowId xmlns:a16="http://schemas.microsoft.com/office/drawing/2014/main" val="1316393715"/>
                  </a:ext>
                </a:extLst>
              </a:tr>
              <a:tr h="274320">
                <a:tc>
                  <a:txBody>
                    <a:bodyPr/>
                    <a:lstStyle/>
                    <a:p>
                      <a:pPr algn="l"/>
                      <a:r>
                        <a:rPr lang="en-US" sz="1400" smtClean="0"/>
                        <a:t>T12</a:t>
                      </a:r>
                      <a:endParaRPr lang="en-US" sz="1400"/>
                    </a:p>
                  </a:txBody>
                  <a:tcPr anchor="ctr"/>
                </a:tc>
                <a:tc>
                  <a:txBody>
                    <a:bodyPr/>
                    <a:lstStyle/>
                    <a:p>
                      <a:pPr algn="l"/>
                      <a:r>
                        <a:rPr lang="en-US" sz="1400" smtClean="0"/>
                        <a:t>2</a:t>
                      </a:r>
                      <a:endParaRPr lang="en-US" sz="1400"/>
                    </a:p>
                  </a:txBody>
                  <a:tcPr anchor="ctr"/>
                </a:tc>
                <a:tc>
                  <a:txBody>
                    <a:bodyPr/>
                    <a:lstStyle/>
                    <a:p>
                      <a:pPr algn="ctr"/>
                      <a:r>
                        <a:rPr lang="en-US" sz="1400" smtClean="0"/>
                        <a:t>T10, T11</a:t>
                      </a:r>
                      <a:endParaRPr lang="en-US" sz="1400"/>
                    </a:p>
                  </a:txBody>
                  <a:tcPr/>
                </a:tc>
                <a:extLst>
                  <a:ext uri="{0D108BD9-81ED-4DB2-BD59-A6C34878D82A}">
                    <a16:rowId xmlns:a16="http://schemas.microsoft.com/office/drawing/2014/main" val="872528252"/>
                  </a:ext>
                </a:extLst>
              </a:tr>
            </a:tbl>
          </a:graphicData>
        </a:graphic>
      </p:graphicFrame>
    </p:spTree>
    <p:extLst>
      <p:ext uri="{BB962C8B-B14F-4D97-AF65-F5344CB8AC3E}">
        <p14:creationId xmlns:p14="http://schemas.microsoft.com/office/powerpoint/2010/main" val="501160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Project Planning</a:t>
            </a:r>
            <a:endParaRPr lang="en-US" dirty="0"/>
          </a:p>
        </p:txBody>
      </p:sp>
      <p:sp>
        <p:nvSpPr>
          <p:cNvPr id="2" name="Content Placeholder 1"/>
          <p:cNvSpPr>
            <a:spLocks noGrp="1"/>
          </p:cNvSpPr>
          <p:nvPr>
            <p:ph idx="1"/>
          </p:nvPr>
        </p:nvSpPr>
        <p:spPr>
          <a:xfrm>
            <a:off x="251520" y="1116039"/>
            <a:ext cx="8496944" cy="460648"/>
          </a:xfrm>
        </p:spPr>
        <p:txBody>
          <a:bodyPr/>
          <a:lstStyle/>
          <a:p>
            <a:r>
              <a:rPr lang="en-US" altLang="ko-KR" b="1"/>
              <a:t>Lập lịch trình dự </a:t>
            </a:r>
            <a:r>
              <a:rPr lang="en-US" altLang="ko-KR" b="1" smtClean="0"/>
              <a:t>án – </a:t>
            </a:r>
            <a:r>
              <a:rPr lang="en-US" altLang="ko-KR" b="1" smtClean="0">
                <a:solidFill>
                  <a:srgbClr val="C00000"/>
                </a:solidFill>
              </a:rPr>
              <a:t>Nội dung</a:t>
            </a:r>
            <a:endParaRPr lang="en-US" altLang="ko-KR" b="1">
              <a:solidFill>
                <a:srgbClr val="C00000"/>
              </a:solidFill>
            </a:endParaRPr>
          </a:p>
        </p:txBody>
      </p:sp>
      <p:sp>
        <p:nvSpPr>
          <p:cNvPr id="4" name="Content Placeholder 3"/>
          <p:cNvSpPr>
            <a:spLocks noGrp="1"/>
          </p:cNvSpPr>
          <p:nvPr>
            <p:ph idx="10"/>
          </p:nvPr>
        </p:nvSpPr>
        <p:spPr>
          <a:xfrm>
            <a:off x="395536" y="1604785"/>
            <a:ext cx="8496944" cy="3335239"/>
          </a:xfrm>
        </p:spPr>
        <p:txBody>
          <a:bodyPr/>
          <a:lstStyle/>
          <a:p>
            <a:pPr>
              <a:lnSpc>
                <a:spcPct val="150000"/>
              </a:lnSpc>
            </a:pPr>
            <a:r>
              <a:rPr lang="ko-KR" altLang="en-US" sz="1600" i="1" smtClean="0"/>
              <a:t>▪ </a:t>
            </a:r>
            <a:r>
              <a:rPr lang="en-US" altLang="ko-KR" sz="1600" smtClean="0"/>
              <a:t>Phân dự án thành các nhiệm vụ và ước lượng thời gian, nguồn lực thực hiện chúng</a:t>
            </a:r>
            <a:endParaRPr lang="en-US" altLang="ko-KR" sz="1600" i="1" smtClean="0"/>
          </a:p>
          <a:p>
            <a:pPr>
              <a:lnSpc>
                <a:spcPct val="150000"/>
              </a:lnSpc>
            </a:pPr>
            <a:r>
              <a:rPr lang="ko-KR" altLang="en-US" sz="1600" i="1"/>
              <a:t>▪ </a:t>
            </a:r>
            <a:r>
              <a:rPr lang="vi-VN" sz="1600"/>
              <a:t>Tổ chức thực hiện đồng thời các nhiệm vụ để tối ưu luồng công việc </a:t>
            </a:r>
            <a:endParaRPr lang="en-US" sz="1600" smtClean="0"/>
          </a:p>
          <a:p>
            <a:pPr>
              <a:lnSpc>
                <a:spcPct val="150000"/>
              </a:lnSpc>
            </a:pPr>
            <a:r>
              <a:rPr lang="ko-KR" altLang="en-US" sz="1800" i="1" smtClean="0"/>
              <a:t>▪ </a:t>
            </a:r>
            <a:r>
              <a:rPr lang="en-US" sz="1600"/>
              <a:t>Hạn chế sự phụ thuộc giữa các nhiệm vụ để tránh tác động gây chậm trễ lẫn nhau</a:t>
            </a:r>
            <a:endParaRPr lang="en-US" altLang="ko-KR" sz="1600" i="1" smtClean="0"/>
          </a:p>
          <a:p>
            <a:pPr>
              <a:lnSpc>
                <a:spcPct val="150000"/>
              </a:lnSpc>
            </a:pPr>
            <a:r>
              <a:rPr lang="ko-KR" altLang="en-US" sz="1800" i="1" smtClean="0"/>
              <a:t>▪ </a:t>
            </a:r>
            <a:r>
              <a:rPr lang="vi-VN" sz="1600"/>
              <a:t>Sắp xếp các nhiệm vụ để tận dụng các </a:t>
            </a:r>
            <a:r>
              <a:rPr lang="vi-VN" sz="1600" smtClean="0"/>
              <a:t>nguồn </a:t>
            </a:r>
            <a:r>
              <a:rPr lang="vi-VN" sz="1600"/>
              <a:t>lực khác: người, thiết bị</a:t>
            </a:r>
            <a:r>
              <a:rPr lang="vi-VN" sz="1600" smtClean="0"/>
              <a:t>,..</a:t>
            </a:r>
            <a:endParaRPr lang="en-US" sz="1600" smtClean="0"/>
          </a:p>
          <a:p>
            <a:pPr>
              <a:lnSpc>
                <a:spcPct val="150000"/>
              </a:lnSpc>
            </a:pPr>
            <a:r>
              <a:rPr lang="en-US" sz="1600" b="1" smtClean="0"/>
              <a:t>=&gt; Sự hiệu quả của lập lịch phụ thuộc vào trình độ &amp; kinh nghiệm của người quản lý</a:t>
            </a:r>
          </a:p>
        </p:txBody>
      </p:sp>
    </p:spTree>
    <p:extLst>
      <p:ext uri="{BB962C8B-B14F-4D97-AF65-F5344CB8AC3E}">
        <p14:creationId xmlns:p14="http://schemas.microsoft.com/office/powerpoint/2010/main" val="134341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additive="base">
                                        <p:cTn id="2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Project Planning</a:t>
            </a:r>
            <a:endParaRPr lang="en-US" dirty="0"/>
          </a:p>
        </p:txBody>
      </p:sp>
      <p:sp>
        <p:nvSpPr>
          <p:cNvPr id="2" name="Content Placeholder 1"/>
          <p:cNvSpPr>
            <a:spLocks noGrp="1"/>
          </p:cNvSpPr>
          <p:nvPr>
            <p:ph idx="1"/>
          </p:nvPr>
        </p:nvSpPr>
        <p:spPr/>
        <p:txBody>
          <a:bodyPr/>
          <a:lstStyle/>
          <a:p>
            <a:r>
              <a:rPr lang="en-US" altLang="ko-KR" b="1"/>
              <a:t>Lập </a:t>
            </a:r>
            <a:r>
              <a:rPr lang="en-US" altLang="ko-KR" b="1" smtClean="0"/>
              <a:t>kế hoạch– </a:t>
            </a:r>
            <a:r>
              <a:rPr lang="en-US" altLang="ko-KR" b="1" smtClean="0">
                <a:solidFill>
                  <a:srgbClr val="C00000"/>
                </a:solidFill>
              </a:rPr>
              <a:t>Các vấn đề</a:t>
            </a:r>
            <a:endParaRPr lang="en-US" altLang="ko-KR" b="1">
              <a:solidFill>
                <a:srgbClr val="C00000"/>
              </a:solidFill>
            </a:endParaRPr>
          </a:p>
        </p:txBody>
      </p:sp>
      <p:sp>
        <p:nvSpPr>
          <p:cNvPr id="4" name="Content Placeholder 3"/>
          <p:cNvSpPr>
            <a:spLocks noGrp="1"/>
          </p:cNvSpPr>
          <p:nvPr>
            <p:ph idx="10"/>
          </p:nvPr>
        </p:nvSpPr>
        <p:spPr/>
        <p:txBody>
          <a:bodyPr/>
          <a:lstStyle/>
          <a:p>
            <a:pPr>
              <a:lnSpc>
                <a:spcPct val="150000"/>
              </a:lnSpc>
            </a:pPr>
            <a:r>
              <a:rPr lang="ko-KR" altLang="en-US" sz="1800" smtClean="0"/>
              <a:t>✩ </a:t>
            </a:r>
            <a:r>
              <a:rPr lang="en-US" altLang="ko-KR" sz="1800" i="1" smtClean="0"/>
              <a:t>Ước lượng độ khó của dự án và sau đó đưa ra kinh phí phát triển là một khó khăn</a:t>
            </a:r>
            <a:endParaRPr lang="en-US" sz="1800" i="1" smtClean="0"/>
          </a:p>
          <a:p>
            <a:pPr>
              <a:lnSpc>
                <a:spcPct val="150000"/>
              </a:lnSpc>
            </a:pPr>
            <a:r>
              <a:rPr lang="ko-KR" altLang="en-US" sz="1800" smtClean="0"/>
              <a:t>✩ </a:t>
            </a:r>
            <a:r>
              <a:rPr lang="en-US" altLang="ko-KR" sz="1800" i="1" smtClean="0"/>
              <a:t>Năng suất không tỷ lệ thuận với số người làm việc trên một task</a:t>
            </a:r>
          </a:p>
          <a:p>
            <a:pPr>
              <a:lnSpc>
                <a:spcPct val="150000"/>
              </a:lnSpc>
            </a:pPr>
            <a:r>
              <a:rPr lang="ko-KR" altLang="en-US" sz="1800" smtClean="0"/>
              <a:t>✩ </a:t>
            </a:r>
            <a:r>
              <a:rPr lang="en-US" altLang="ko-KR" sz="1800" i="1" smtClean="0"/>
              <a:t>Thêm một người vào dự án muộn sẽ khiến cho dự án muộn hơn vì phải tốn thêm chi phí vd: thời gian training…</a:t>
            </a:r>
            <a:endParaRPr lang="en-US" altLang="ko-KR" sz="1800" smtClean="0"/>
          </a:p>
          <a:p>
            <a:pPr>
              <a:lnSpc>
                <a:spcPct val="150000"/>
              </a:lnSpc>
            </a:pPr>
            <a:r>
              <a:rPr lang="ko-KR" altLang="en-US" sz="1800" smtClean="0"/>
              <a:t>✩ </a:t>
            </a:r>
            <a:r>
              <a:rPr lang="en-US" altLang="ko-KR" sz="1800" i="1" smtClean="0"/>
              <a:t>Điều bất ngờ luôn xảy ra, vì vậy phải luôn có kế hoạch dự phòng</a:t>
            </a:r>
          </a:p>
        </p:txBody>
      </p:sp>
    </p:spTree>
    <p:extLst>
      <p:ext uri="{BB962C8B-B14F-4D97-AF65-F5344CB8AC3E}">
        <p14:creationId xmlns:p14="http://schemas.microsoft.com/office/powerpoint/2010/main" val="8987274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0"/>
          </p:nvPr>
        </p:nvSpPr>
        <p:spPr/>
        <p:txBody>
          <a:bodyPr/>
          <a:lstStyle/>
          <a:p>
            <a:pPr>
              <a:lnSpc>
                <a:spcPct val="150000"/>
              </a:lnSpc>
            </a:pPr>
            <a:r>
              <a:rPr lang="ko-KR" altLang="en-US" sz="1600" smtClean="0"/>
              <a:t>▪ </a:t>
            </a:r>
            <a:r>
              <a:rPr lang="en-US" altLang="ko-KR" sz="1600" smtClean="0"/>
              <a:t>Giảm tối đa thời gian thừa</a:t>
            </a:r>
          </a:p>
          <a:p>
            <a:pPr>
              <a:lnSpc>
                <a:spcPct val="150000"/>
              </a:lnSpc>
            </a:pPr>
            <a:r>
              <a:rPr lang="ko-KR" altLang="en-US" sz="1600" smtClean="0"/>
              <a:t>▪ </a:t>
            </a:r>
            <a:r>
              <a:rPr lang="en-US" altLang="ko-KR" sz="1600" smtClean="0"/>
              <a:t>Tận dụng tối đa các nguồn lực</a:t>
            </a:r>
          </a:p>
          <a:p>
            <a:pPr>
              <a:lnSpc>
                <a:spcPct val="150000"/>
              </a:lnSpc>
            </a:pPr>
            <a:r>
              <a:rPr lang="ko-KR" altLang="en-US" sz="1600" smtClean="0"/>
              <a:t>▪ </a:t>
            </a:r>
            <a:r>
              <a:rPr lang="en-US" altLang="ko-KR" sz="1600" smtClean="0"/>
              <a:t>Điều phối tài nguyên (chỗ thừa/ thiếu)</a:t>
            </a:r>
          </a:p>
          <a:p>
            <a:pPr>
              <a:lnSpc>
                <a:spcPct val="150000"/>
              </a:lnSpc>
            </a:pPr>
            <a:r>
              <a:rPr lang="ko-KR" altLang="en-US" sz="1600" smtClean="0"/>
              <a:t>▪ </a:t>
            </a:r>
            <a:r>
              <a:rPr lang="en-US" altLang="ko-KR" sz="1600" smtClean="0"/>
              <a:t>Xem xét các hạn chế</a:t>
            </a:r>
          </a:p>
          <a:p>
            <a:pPr>
              <a:lnSpc>
                <a:spcPct val="150000"/>
              </a:lnSpc>
            </a:pPr>
            <a:r>
              <a:rPr lang="ko-KR" altLang="en-US" sz="1600" smtClean="0"/>
              <a:t>▪ </a:t>
            </a:r>
            <a:r>
              <a:rPr lang="en-US" altLang="ko-KR" sz="1600" smtClean="0"/>
              <a:t>Là quy trình lặp lại</a:t>
            </a:r>
          </a:p>
          <a:p>
            <a:pPr>
              <a:lnSpc>
                <a:spcPct val="150000"/>
              </a:lnSpc>
            </a:pPr>
            <a:r>
              <a:rPr lang="ko-KR" altLang="en-US" sz="1600" smtClean="0"/>
              <a:t>▪ </a:t>
            </a:r>
            <a:r>
              <a:rPr lang="en-US" altLang="ko-KR" sz="1600" smtClean="0"/>
              <a:t>Sử dụng các công cụ tự động</a:t>
            </a:r>
          </a:p>
        </p:txBody>
      </p:sp>
      <p:sp>
        <p:nvSpPr>
          <p:cNvPr id="3" name="Title 2"/>
          <p:cNvSpPr>
            <a:spLocks noGrp="1"/>
          </p:cNvSpPr>
          <p:nvPr>
            <p:ph type="title"/>
          </p:nvPr>
        </p:nvSpPr>
        <p:spPr/>
        <p:txBody>
          <a:bodyPr/>
          <a:lstStyle/>
          <a:p>
            <a:r>
              <a:rPr lang="en-US" smtClean="0"/>
              <a:t>Project Planning</a:t>
            </a:r>
            <a:endParaRPr lang="en-US" dirty="0"/>
          </a:p>
        </p:txBody>
      </p:sp>
      <p:sp>
        <p:nvSpPr>
          <p:cNvPr id="2" name="Content Placeholder 1"/>
          <p:cNvSpPr>
            <a:spLocks noGrp="1"/>
          </p:cNvSpPr>
          <p:nvPr>
            <p:ph idx="1"/>
          </p:nvPr>
        </p:nvSpPr>
        <p:spPr/>
        <p:txBody>
          <a:bodyPr/>
          <a:lstStyle/>
          <a:p>
            <a:r>
              <a:rPr lang="en-US" altLang="ko-KR" b="1"/>
              <a:t>Lập </a:t>
            </a:r>
            <a:r>
              <a:rPr lang="en-US" altLang="ko-KR" b="1" smtClean="0"/>
              <a:t>kế hoạch – </a:t>
            </a:r>
            <a:r>
              <a:rPr lang="en-US" altLang="ko-KR" b="1" smtClean="0">
                <a:solidFill>
                  <a:srgbClr val="C00000"/>
                </a:solidFill>
              </a:rPr>
              <a:t>Khuyến cáo</a:t>
            </a:r>
            <a:endParaRPr lang="en-US" altLang="ko-KR" b="1">
              <a:solidFill>
                <a:srgbClr val="C00000"/>
              </a:solidFill>
            </a:endParaRPr>
          </a:p>
        </p:txBody>
      </p:sp>
    </p:spTree>
    <p:extLst>
      <p:ext uri="{BB962C8B-B14F-4D97-AF65-F5344CB8AC3E}">
        <p14:creationId xmlns:p14="http://schemas.microsoft.com/office/powerpoint/2010/main" val="16032293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Project Planning</a:t>
            </a:r>
            <a:endParaRPr lang="en-US" dirty="0"/>
          </a:p>
        </p:txBody>
      </p:sp>
      <p:sp>
        <p:nvSpPr>
          <p:cNvPr id="2" name="Content Placeholder 1"/>
          <p:cNvSpPr>
            <a:spLocks noGrp="1"/>
          </p:cNvSpPr>
          <p:nvPr>
            <p:ph idx="1"/>
          </p:nvPr>
        </p:nvSpPr>
        <p:spPr/>
        <p:txBody>
          <a:bodyPr/>
          <a:lstStyle/>
          <a:p>
            <a:r>
              <a:rPr lang="en-US" altLang="ko-KR" b="1"/>
              <a:t>Lập lịch trình dự </a:t>
            </a:r>
            <a:r>
              <a:rPr lang="en-US" altLang="ko-KR" b="1" smtClean="0"/>
              <a:t>án – </a:t>
            </a:r>
            <a:r>
              <a:rPr lang="en-US" altLang="ko-KR" b="1" smtClean="0">
                <a:solidFill>
                  <a:srgbClr val="C00000"/>
                </a:solidFill>
              </a:rPr>
              <a:t>Bảng lập lịch</a:t>
            </a:r>
            <a:endParaRPr lang="en-US" altLang="ko-KR" b="1">
              <a:solidFill>
                <a:srgbClr val="C00000"/>
              </a:solidFill>
            </a:endParaRPr>
          </a:p>
        </p:txBody>
      </p:sp>
      <p:pic>
        <p:nvPicPr>
          <p:cNvPr id="5" name="Content Placeholder 4"/>
          <p:cNvPicPr>
            <a:picLocks noGrp="1" noChangeAspect="1"/>
          </p:cNvPicPr>
          <p:nvPr>
            <p:ph idx="10"/>
          </p:nvPr>
        </p:nvPicPr>
        <p:blipFill>
          <a:blip r:embed="rId2"/>
          <a:stretch>
            <a:fillRect/>
          </a:stretch>
        </p:blipFill>
        <p:spPr>
          <a:xfrm>
            <a:off x="3553880" y="1582911"/>
            <a:ext cx="4106843" cy="3365103"/>
          </a:xfrm>
          <a:prstGeom prst="rect">
            <a:avLst/>
          </a:prstGeom>
        </p:spPr>
      </p:pic>
    </p:spTree>
    <p:extLst>
      <p:ext uri="{BB962C8B-B14F-4D97-AF65-F5344CB8AC3E}">
        <p14:creationId xmlns:p14="http://schemas.microsoft.com/office/powerpoint/2010/main" val="12336032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ko-KR" b="1" smtClean="0"/>
              <a:t>Khái niệm</a:t>
            </a:r>
            <a:endParaRPr lang="en-US" b="1" dirty="0">
              <a:latin typeface="Arial" pitchFamily="34" charset="0"/>
              <a:cs typeface="Arial" pitchFamily="34" charset="0"/>
            </a:endParaRPr>
          </a:p>
        </p:txBody>
      </p:sp>
      <p:sp>
        <p:nvSpPr>
          <p:cNvPr id="5" name="Content Placeholder 4"/>
          <p:cNvSpPr>
            <a:spLocks noGrp="1"/>
          </p:cNvSpPr>
          <p:nvPr>
            <p:ph idx="10"/>
          </p:nvPr>
        </p:nvSpPr>
        <p:spPr/>
        <p:txBody>
          <a:bodyPr/>
          <a:lstStyle/>
          <a:p>
            <a:r>
              <a:rPr lang="vi-VN" sz="2000" b="1"/>
              <a:t>Quản lý dự án phần mềm</a:t>
            </a:r>
            <a:r>
              <a:rPr lang="vi-VN" sz="2000"/>
              <a:t> cần đảm bảo cân bằng giữa </a:t>
            </a:r>
            <a:r>
              <a:rPr lang="en-US" sz="2000" smtClean="0"/>
              <a:t>các</a:t>
            </a:r>
            <a:r>
              <a:rPr lang="vi-VN" sz="2000" smtClean="0"/>
              <a:t> </a:t>
            </a:r>
            <a:r>
              <a:rPr lang="vi-VN" sz="2000"/>
              <a:t>yếu tố: </a:t>
            </a:r>
            <a:r>
              <a:rPr lang="en-US" sz="2000" smtClean="0"/>
              <a:t>     phạm vi, </a:t>
            </a:r>
            <a:r>
              <a:rPr lang="vi-VN" sz="2000" smtClean="0"/>
              <a:t>thời </a:t>
            </a:r>
            <a:r>
              <a:rPr lang="vi-VN" sz="2000"/>
              <a:t>gian, tài nguyên và chất lượng. </a:t>
            </a:r>
            <a:r>
              <a:rPr lang="en-US" sz="2000" smtClean="0"/>
              <a:t>Các</a:t>
            </a:r>
            <a:r>
              <a:rPr lang="vi-VN" sz="2000" smtClean="0"/>
              <a:t> </a:t>
            </a:r>
            <a:r>
              <a:rPr lang="vi-VN" sz="2000"/>
              <a:t>yếu tố này được gọi </a:t>
            </a:r>
            <a:r>
              <a:rPr lang="en-US" sz="2000" smtClean="0"/>
              <a:t> </a:t>
            </a:r>
            <a:r>
              <a:rPr lang="vi-VN" sz="2000" smtClean="0"/>
              <a:t>là </a:t>
            </a:r>
            <a:r>
              <a:rPr lang="vi-VN" sz="2000"/>
              <a:t>tam giác dự án.</a:t>
            </a:r>
            <a:endParaRPr lang="ko-KR" altLang="en-US" sz="2000" dirty="0"/>
          </a:p>
        </p:txBody>
      </p:sp>
      <p:sp>
        <p:nvSpPr>
          <p:cNvPr id="3" name="Title 2"/>
          <p:cNvSpPr>
            <a:spLocks noGrp="1"/>
          </p:cNvSpPr>
          <p:nvPr>
            <p:ph type="title"/>
          </p:nvPr>
        </p:nvSpPr>
        <p:spPr/>
        <p:txBody>
          <a:bodyPr/>
          <a:lstStyle/>
          <a:p>
            <a:r>
              <a:rPr lang="en-US"/>
              <a:t>Software project management</a:t>
            </a:r>
            <a:endParaRPr lang="en-US" dirty="0"/>
          </a:p>
        </p:txBody>
      </p:sp>
      <p:pic>
        <p:nvPicPr>
          <p:cNvPr id="4" name="Picture 3"/>
          <p:cNvPicPr>
            <a:picLocks noChangeAspect="1"/>
          </p:cNvPicPr>
          <p:nvPr/>
        </p:nvPicPr>
        <p:blipFill>
          <a:blip r:embed="rId2"/>
          <a:stretch>
            <a:fillRect/>
          </a:stretch>
        </p:blipFill>
        <p:spPr>
          <a:xfrm>
            <a:off x="2987824" y="2728133"/>
            <a:ext cx="3968619" cy="2355726"/>
          </a:xfrm>
          <a:prstGeom prst="rect">
            <a:avLst/>
          </a:prstGeom>
        </p:spPr>
      </p:pic>
    </p:spTree>
    <p:extLst>
      <p:ext uri="{BB962C8B-B14F-4D97-AF65-F5344CB8AC3E}">
        <p14:creationId xmlns:p14="http://schemas.microsoft.com/office/powerpoint/2010/main" val="28036024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Project Planning</a:t>
            </a:r>
            <a:endParaRPr lang="en-US" dirty="0"/>
          </a:p>
        </p:txBody>
      </p:sp>
      <p:sp>
        <p:nvSpPr>
          <p:cNvPr id="2" name="Content Placeholder 1"/>
          <p:cNvSpPr>
            <a:spLocks noGrp="1"/>
          </p:cNvSpPr>
          <p:nvPr>
            <p:ph idx="1"/>
          </p:nvPr>
        </p:nvSpPr>
        <p:spPr/>
        <p:txBody>
          <a:bodyPr/>
          <a:lstStyle/>
          <a:p>
            <a:r>
              <a:rPr lang="en-US" altLang="ko-KR" b="1" smtClean="0"/>
              <a:t>Ví dụ lập lịch – </a:t>
            </a:r>
            <a:r>
              <a:rPr lang="en-US" altLang="ko-KR" b="1" smtClean="0">
                <a:solidFill>
                  <a:srgbClr val="C00000"/>
                </a:solidFill>
              </a:rPr>
              <a:t>Bảng lập lịch</a:t>
            </a:r>
            <a:endParaRPr lang="en-US" altLang="ko-KR" b="1">
              <a:solidFill>
                <a:srgbClr val="C00000"/>
              </a:solidFill>
            </a:endParaRPr>
          </a:p>
        </p:txBody>
      </p:sp>
      <p:pic>
        <p:nvPicPr>
          <p:cNvPr id="6" name="Picture 5"/>
          <p:cNvPicPr>
            <a:picLocks noChangeAspect="1"/>
          </p:cNvPicPr>
          <p:nvPr/>
        </p:nvPicPr>
        <p:blipFill>
          <a:blip r:embed="rId2"/>
          <a:stretch>
            <a:fillRect/>
          </a:stretch>
        </p:blipFill>
        <p:spPr>
          <a:xfrm>
            <a:off x="3131840" y="1428617"/>
            <a:ext cx="4873572" cy="3695278"/>
          </a:xfrm>
          <a:prstGeom prst="rect">
            <a:avLst/>
          </a:prstGeom>
        </p:spPr>
      </p:pic>
    </p:spTree>
    <p:extLst>
      <p:ext uri="{BB962C8B-B14F-4D97-AF65-F5344CB8AC3E}">
        <p14:creationId xmlns:p14="http://schemas.microsoft.com/office/powerpoint/2010/main" val="3498130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93105" y="2879700"/>
            <a:ext cx="8180938" cy="740718"/>
          </a:xfrm>
        </p:spPr>
        <p:txBody>
          <a:bodyPr>
            <a:normAutofit fontScale="90000"/>
          </a:bodyPr>
          <a:lstStyle/>
          <a:p>
            <a:endParaRPr lang="en-US"/>
          </a:p>
        </p:txBody>
      </p:sp>
      <p:pic>
        <p:nvPicPr>
          <p:cNvPr id="1026" name="Picture 2" descr="Káº¿t quáº£ hÃ¬nh áº£nh cho owl compu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76" y="-308570"/>
            <a:ext cx="9252520" cy="614907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0" y="2765966"/>
            <a:ext cx="3995936" cy="523220"/>
          </a:xfrm>
          <a:prstGeom prst="rect">
            <a:avLst/>
          </a:prstGeom>
          <a:noFill/>
        </p:spPr>
        <p:txBody>
          <a:bodyPr wrap="square" rtlCol="0">
            <a:spAutoFit/>
          </a:bodyPr>
          <a:lstStyle/>
          <a:p>
            <a:r>
              <a:rPr lang="en-US" sz="2800" smtClean="0">
                <a:solidFill>
                  <a:schemeClr val="bg1"/>
                </a:solidFill>
                <a:latin typeface="Arial" panose="020B0604020202020204" pitchFamily="34" charset="0"/>
                <a:cs typeface="Arial" panose="020B0604020202020204" pitchFamily="34" charset="0"/>
              </a:rPr>
              <a:t>Thanks For Watching!</a:t>
            </a:r>
            <a:endParaRPr lang="en-US" sz="280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990992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smtClean="0"/>
              <a:t>Các hoạt động quản lý</a:t>
            </a:r>
            <a:endParaRPr lang="en-US" b="1" dirty="0"/>
          </a:p>
        </p:txBody>
      </p:sp>
      <p:sp>
        <p:nvSpPr>
          <p:cNvPr id="5" name="Content Placeholder 4"/>
          <p:cNvSpPr>
            <a:spLocks noGrp="1"/>
          </p:cNvSpPr>
          <p:nvPr>
            <p:ph idx="10"/>
          </p:nvPr>
        </p:nvSpPr>
        <p:spPr/>
        <p:txBody>
          <a:bodyPr/>
          <a:lstStyle/>
          <a:p>
            <a:r>
              <a:rPr lang="ko-KR" altLang="en-US" sz="1800" smtClean="0"/>
              <a:t>✩ </a:t>
            </a:r>
            <a:r>
              <a:rPr lang="en-US" altLang="ko-KR" sz="1800" i="1" smtClean="0"/>
              <a:t>Lập kế hoạch dự án</a:t>
            </a:r>
          </a:p>
          <a:p>
            <a:r>
              <a:rPr lang="ko-KR" altLang="en-US" sz="1800" i="1" smtClean="0"/>
              <a:t>▪ </a:t>
            </a:r>
            <a:r>
              <a:rPr lang="en-US" altLang="ko-KR" sz="1800" smtClean="0"/>
              <a:t>Người quản lý dự án chịu trách nhiệm lên kế hoạch phát triển dự án, ước tính và giao task cho mọi người</a:t>
            </a:r>
          </a:p>
          <a:p>
            <a:r>
              <a:rPr lang="ko-KR" altLang="en-US" sz="1800"/>
              <a:t>✩ </a:t>
            </a:r>
            <a:r>
              <a:rPr lang="en-US" altLang="ko-KR" sz="1800" i="1" smtClean="0"/>
              <a:t>Báo cáo &amp; kiểm soát</a:t>
            </a:r>
          </a:p>
          <a:p>
            <a:r>
              <a:rPr lang="ko-KR" altLang="en-US" sz="1800" smtClean="0"/>
              <a:t>▪ </a:t>
            </a:r>
            <a:r>
              <a:rPr lang="en-US" altLang="ko-KR" sz="1800" smtClean="0"/>
              <a:t>Người quản lý dự án chịu trách nhiệm báo cáo tiến độ dự án cho khách hang và cho người quản lý của công ty phát triển phần mềm</a:t>
            </a:r>
          </a:p>
          <a:p>
            <a:r>
              <a:rPr lang="ko-KR" altLang="en-US" sz="1800"/>
              <a:t>✩ </a:t>
            </a:r>
            <a:r>
              <a:rPr lang="en-US" altLang="ko-KR" sz="1800" i="1" smtClean="0"/>
              <a:t>Kiểm soát rủi ro</a:t>
            </a:r>
          </a:p>
          <a:p>
            <a:r>
              <a:rPr lang="en-US" altLang="ko-KR" sz="1800" smtClean="0"/>
              <a:t>Người quản lý dự án đánh giá các rủi ro ảnh hưởng đến dự án, theo dõi chúng và giải quyết khi có vấn đề phát sinh</a:t>
            </a:r>
            <a:endParaRPr lang="en-US" altLang="ko-KR" sz="1800"/>
          </a:p>
          <a:p>
            <a:endParaRPr lang="en-US" altLang="ko-KR" sz="1800"/>
          </a:p>
        </p:txBody>
      </p:sp>
      <p:sp>
        <p:nvSpPr>
          <p:cNvPr id="3" name="Title 2"/>
          <p:cNvSpPr>
            <a:spLocks noGrp="1"/>
          </p:cNvSpPr>
          <p:nvPr>
            <p:ph type="title"/>
          </p:nvPr>
        </p:nvSpPr>
        <p:spPr/>
        <p:txBody>
          <a:bodyPr/>
          <a:lstStyle/>
          <a:p>
            <a:r>
              <a:rPr lang="en-US"/>
              <a:t>Software project management</a:t>
            </a:r>
            <a:endParaRPr lang="en-US" dirty="0"/>
          </a:p>
        </p:txBody>
      </p:sp>
    </p:spTree>
    <p:extLst>
      <p:ext uri="{BB962C8B-B14F-4D97-AF65-F5344CB8AC3E}">
        <p14:creationId xmlns:p14="http://schemas.microsoft.com/office/powerpoint/2010/main" val="1948362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smtClean="0"/>
              <a:t>Các hoạt động quản lý</a:t>
            </a:r>
            <a:endParaRPr lang="en-US" b="1" dirty="0"/>
          </a:p>
        </p:txBody>
      </p:sp>
      <p:sp>
        <p:nvSpPr>
          <p:cNvPr id="5" name="Content Placeholder 4"/>
          <p:cNvSpPr>
            <a:spLocks noGrp="1"/>
          </p:cNvSpPr>
          <p:nvPr>
            <p:ph idx="10"/>
          </p:nvPr>
        </p:nvSpPr>
        <p:spPr/>
        <p:txBody>
          <a:bodyPr/>
          <a:lstStyle/>
          <a:p>
            <a:r>
              <a:rPr lang="ko-KR" altLang="en-US" sz="1800" smtClean="0"/>
              <a:t>✩ </a:t>
            </a:r>
            <a:r>
              <a:rPr lang="en-US" altLang="ko-KR" sz="1800" i="1" smtClean="0"/>
              <a:t>Quản lý nhân sự</a:t>
            </a:r>
          </a:p>
          <a:p>
            <a:r>
              <a:rPr lang="ko-KR" altLang="en-US" sz="1800" i="1" smtClean="0"/>
              <a:t>▪ </a:t>
            </a:r>
            <a:r>
              <a:rPr lang="en-US" altLang="ko-KR" sz="1800" smtClean="0"/>
              <a:t>Người quản lý dự án phải chọn người cho team của họ và thiết lập cách làm việc hiệu quả</a:t>
            </a:r>
            <a:endParaRPr lang="en-US" altLang="ko-KR" sz="1800"/>
          </a:p>
        </p:txBody>
      </p:sp>
      <p:sp>
        <p:nvSpPr>
          <p:cNvPr id="3" name="Title 2"/>
          <p:cNvSpPr>
            <a:spLocks noGrp="1"/>
          </p:cNvSpPr>
          <p:nvPr>
            <p:ph type="title"/>
          </p:nvPr>
        </p:nvSpPr>
        <p:spPr/>
        <p:txBody>
          <a:bodyPr/>
          <a:lstStyle/>
          <a:p>
            <a:r>
              <a:rPr lang="en-US"/>
              <a:t>Software project management</a:t>
            </a:r>
            <a:endParaRPr lang="en-US" dirty="0"/>
          </a:p>
        </p:txBody>
      </p:sp>
    </p:spTree>
    <p:extLst>
      <p:ext uri="{BB962C8B-B14F-4D97-AF65-F5344CB8AC3E}">
        <p14:creationId xmlns:p14="http://schemas.microsoft.com/office/powerpoint/2010/main" val="40524476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smtClean="0"/>
              <a:t>Quy trình quản lý dự án</a:t>
            </a:r>
            <a:endParaRPr lang="en-US" b="1" dirty="0"/>
          </a:p>
        </p:txBody>
      </p:sp>
      <p:sp>
        <p:nvSpPr>
          <p:cNvPr id="5" name="Content Placeholder 4"/>
          <p:cNvSpPr>
            <a:spLocks noGrp="1"/>
          </p:cNvSpPr>
          <p:nvPr>
            <p:ph idx="10"/>
          </p:nvPr>
        </p:nvSpPr>
        <p:spPr/>
        <p:txBody>
          <a:bodyPr/>
          <a:lstStyle/>
          <a:p>
            <a:r>
              <a:rPr lang="ko-KR" altLang="en-US" sz="1800" smtClean="0"/>
              <a:t>✩ </a:t>
            </a:r>
            <a:r>
              <a:rPr lang="en-US" altLang="ko-KR" sz="1800" i="1"/>
              <a:t>Khởi tạo dự án (Initiating</a:t>
            </a:r>
            <a:r>
              <a:rPr lang="en-US" altLang="ko-KR" sz="1800" i="1" smtClean="0"/>
              <a:t>)</a:t>
            </a:r>
          </a:p>
          <a:p>
            <a:r>
              <a:rPr lang="ko-KR" altLang="en-US" sz="1800"/>
              <a:t>✩ </a:t>
            </a:r>
            <a:r>
              <a:rPr lang="en-US" altLang="ko-KR" sz="1800" i="1"/>
              <a:t>Lập kế hoạch dự án (Planning</a:t>
            </a:r>
            <a:r>
              <a:rPr lang="en-US" altLang="ko-KR" sz="1800" i="1" smtClean="0"/>
              <a:t>)</a:t>
            </a:r>
          </a:p>
          <a:p>
            <a:r>
              <a:rPr lang="ko-KR" altLang="en-US" sz="1800" smtClean="0"/>
              <a:t>✩ </a:t>
            </a:r>
            <a:r>
              <a:rPr lang="en-US" altLang="ko-KR" sz="1800" i="1"/>
              <a:t>Triển khai (Executing</a:t>
            </a:r>
            <a:r>
              <a:rPr lang="en-US" altLang="ko-KR" sz="1800" i="1" smtClean="0"/>
              <a:t>)</a:t>
            </a:r>
          </a:p>
          <a:p>
            <a:r>
              <a:rPr lang="ko-KR" altLang="en-US" sz="1800" smtClean="0"/>
              <a:t>✩ </a:t>
            </a:r>
            <a:r>
              <a:rPr lang="en-US" altLang="ko-KR" sz="1800" i="1"/>
              <a:t>Giám sát và kiểm soát (Monitoring &amp; Control</a:t>
            </a:r>
            <a:r>
              <a:rPr lang="en-US" altLang="ko-KR" sz="1800" i="1" smtClean="0"/>
              <a:t>)</a:t>
            </a:r>
          </a:p>
          <a:p>
            <a:r>
              <a:rPr lang="ko-KR" altLang="en-US" sz="1800"/>
              <a:t>✩ </a:t>
            </a:r>
            <a:r>
              <a:rPr lang="en-US" altLang="ko-KR" sz="1800" i="1" smtClean="0"/>
              <a:t>Kết </a:t>
            </a:r>
            <a:r>
              <a:rPr lang="en-US" altLang="ko-KR" sz="1800" i="1"/>
              <a:t>thúc (Closing)</a:t>
            </a:r>
          </a:p>
        </p:txBody>
      </p:sp>
      <p:sp>
        <p:nvSpPr>
          <p:cNvPr id="3" name="Title 2"/>
          <p:cNvSpPr>
            <a:spLocks noGrp="1"/>
          </p:cNvSpPr>
          <p:nvPr>
            <p:ph type="title"/>
          </p:nvPr>
        </p:nvSpPr>
        <p:spPr/>
        <p:txBody>
          <a:bodyPr/>
          <a:lstStyle/>
          <a:p>
            <a:r>
              <a:rPr lang="en-US"/>
              <a:t>Software project management</a:t>
            </a:r>
            <a:endParaRPr lang="en-US" dirty="0"/>
          </a:p>
        </p:txBody>
      </p:sp>
      <p:pic>
        <p:nvPicPr>
          <p:cNvPr id="1028" name="Picture 4" descr="https://upload.wikimedia.org/wikipedia/commons/1/16/Quytrinh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3576545"/>
            <a:ext cx="6192688" cy="1443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86757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ko-KR" b="1" smtClean="0"/>
              <a:t>Lập kế hoạch thực hiện dự án</a:t>
            </a:r>
            <a:endParaRPr lang="en-US" b="1" dirty="0">
              <a:latin typeface="Arial" pitchFamily="34" charset="0"/>
              <a:cs typeface="Arial" pitchFamily="34" charset="0"/>
            </a:endParaRPr>
          </a:p>
        </p:txBody>
      </p:sp>
      <p:sp>
        <p:nvSpPr>
          <p:cNvPr id="5" name="Content Placeholder 4"/>
          <p:cNvSpPr>
            <a:spLocks noGrp="1"/>
          </p:cNvSpPr>
          <p:nvPr>
            <p:ph idx="10"/>
          </p:nvPr>
        </p:nvSpPr>
        <p:spPr/>
        <p:txBody>
          <a:bodyPr/>
          <a:lstStyle/>
          <a:p>
            <a:r>
              <a:rPr lang="en-US" altLang="ko-KR" sz="1800" b="1" smtClean="0"/>
              <a:t>Lập kế hoạch dự án</a:t>
            </a:r>
            <a:r>
              <a:rPr lang="en-US" altLang="ko-KR" sz="1800" smtClean="0"/>
              <a:t> liên quan đến việc chia nhỏ công việc thành các task và giao chúng cho các thành viên trong team, dự đoán các vấn đề có thể phát sinh và chuẩn bị các giải pháp cho các những vấn đề đó đồng thời đánh giá tiến độ dự án</a:t>
            </a:r>
          </a:p>
          <a:p>
            <a:endParaRPr lang="en-US" altLang="ko-KR" sz="1800"/>
          </a:p>
          <a:p>
            <a:r>
              <a:rPr lang="en-US" altLang="ko-KR" sz="1800" smtClean="0"/>
              <a:t>Là hoạt động diễn ra trong suốt quá trình từ khi bắt đầu thực hiện đến khi bàn giao sản phẩm và được điều chỉnh thường xuyên khi có thông tin mới</a:t>
            </a:r>
            <a:endParaRPr lang="ko-KR" altLang="en-US" sz="1800" dirty="0"/>
          </a:p>
        </p:txBody>
      </p:sp>
      <p:sp>
        <p:nvSpPr>
          <p:cNvPr id="3" name="Title 2"/>
          <p:cNvSpPr>
            <a:spLocks noGrp="1"/>
          </p:cNvSpPr>
          <p:nvPr>
            <p:ph type="title"/>
          </p:nvPr>
        </p:nvSpPr>
        <p:spPr/>
        <p:txBody>
          <a:bodyPr/>
          <a:lstStyle/>
          <a:p>
            <a:r>
              <a:rPr lang="en-US" smtClean="0"/>
              <a:t>Project Planning</a:t>
            </a:r>
            <a:endParaRPr lang="en-US" dirty="0"/>
          </a:p>
        </p:txBody>
      </p:sp>
    </p:spTree>
    <p:extLst>
      <p:ext uri="{BB962C8B-B14F-4D97-AF65-F5344CB8AC3E}">
        <p14:creationId xmlns:p14="http://schemas.microsoft.com/office/powerpoint/2010/main" val="1265215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Project Planning</a:t>
            </a:r>
            <a:endParaRPr lang="en-US" dirty="0"/>
          </a:p>
        </p:txBody>
      </p:sp>
      <p:sp>
        <p:nvSpPr>
          <p:cNvPr id="2" name="Content Placeholder 1"/>
          <p:cNvSpPr>
            <a:spLocks noGrp="1"/>
          </p:cNvSpPr>
          <p:nvPr>
            <p:ph idx="1"/>
          </p:nvPr>
        </p:nvSpPr>
        <p:spPr>
          <a:xfrm>
            <a:off x="323528" y="1120968"/>
            <a:ext cx="8496944" cy="460648"/>
          </a:xfrm>
        </p:spPr>
        <p:txBody>
          <a:bodyPr/>
          <a:lstStyle/>
          <a:p>
            <a:r>
              <a:rPr lang="en-US" altLang="ko-KR" b="1" smtClean="0"/>
              <a:t>Các loại kế hoạch dự án</a:t>
            </a:r>
            <a:endParaRPr lang="en-US" b="1" dirty="0">
              <a:latin typeface="Arial" pitchFamily="34" charset="0"/>
              <a:cs typeface="Arial" pitchFamily="34" charset="0"/>
            </a:endParaRPr>
          </a:p>
        </p:txBody>
      </p:sp>
      <p:graphicFrame>
        <p:nvGraphicFramePr>
          <p:cNvPr id="6" name="Content Placeholder 5"/>
          <p:cNvGraphicFramePr>
            <a:graphicFrameLocks noGrp="1"/>
          </p:cNvGraphicFramePr>
          <p:nvPr>
            <p:ph idx="10"/>
            <p:extLst/>
          </p:nvPr>
        </p:nvGraphicFramePr>
        <p:xfrm>
          <a:off x="336886" y="1691704"/>
          <a:ext cx="8496300" cy="3302000"/>
        </p:xfrm>
        <a:graphic>
          <a:graphicData uri="http://schemas.openxmlformats.org/drawingml/2006/table">
            <a:tbl>
              <a:tblPr firstRow="1" bandRow="1">
                <a:tableStyleId>{EB344D84-9AFB-497E-A393-DC336BA19D2E}</a:tableStyleId>
              </a:tblPr>
              <a:tblGrid>
                <a:gridCol w="4248150">
                  <a:extLst>
                    <a:ext uri="{9D8B030D-6E8A-4147-A177-3AD203B41FA5}">
                      <a16:colId xmlns:a16="http://schemas.microsoft.com/office/drawing/2014/main" val="1547969157"/>
                    </a:ext>
                  </a:extLst>
                </a:gridCol>
                <a:gridCol w="4248150">
                  <a:extLst>
                    <a:ext uri="{9D8B030D-6E8A-4147-A177-3AD203B41FA5}">
                      <a16:colId xmlns:a16="http://schemas.microsoft.com/office/drawing/2014/main" val="3392572841"/>
                    </a:ext>
                  </a:extLst>
                </a:gridCol>
              </a:tblGrid>
              <a:tr h="370840">
                <a:tc>
                  <a:txBody>
                    <a:bodyPr/>
                    <a:lstStyle/>
                    <a:p>
                      <a:r>
                        <a:rPr lang="en-US" smtClean="0">
                          <a:latin typeface="Arial" panose="020B0604020202020204" pitchFamily="34" charset="0"/>
                          <a:cs typeface="Arial" panose="020B0604020202020204" pitchFamily="34" charset="0"/>
                        </a:rPr>
                        <a:t>Plan</a:t>
                      </a:r>
                      <a:endParaRPr lang="en-US">
                        <a:latin typeface="Arial" panose="020B0604020202020204" pitchFamily="34" charset="0"/>
                        <a:cs typeface="Arial" panose="020B0604020202020204" pitchFamily="34" charset="0"/>
                      </a:endParaRPr>
                    </a:p>
                  </a:txBody>
                  <a:tcPr>
                    <a:lnB w="12700" cap="flat" cmpd="sng" algn="ctr">
                      <a:solidFill>
                        <a:schemeClr val="tx1"/>
                      </a:solidFill>
                      <a:prstDash val="solid"/>
                      <a:round/>
                      <a:headEnd type="none" w="med" len="med"/>
                      <a:tailEnd type="none" w="med" len="med"/>
                    </a:lnB>
                  </a:tcPr>
                </a:tc>
                <a:tc>
                  <a:txBody>
                    <a:bodyPr/>
                    <a:lstStyle/>
                    <a:p>
                      <a:r>
                        <a:rPr lang="en-US" smtClean="0">
                          <a:latin typeface="Arial" panose="020B0604020202020204" pitchFamily="34" charset="0"/>
                          <a:cs typeface="Arial" panose="020B0604020202020204" pitchFamily="34" charset="0"/>
                        </a:rPr>
                        <a:t>Description</a:t>
                      </a:r>
                      <a:endParaRPr lang="en-US">
                        <a:latin typeface="Arial" panose="020B0604020202020204" pitchFamily="34" charset="0"/>
                        <a:cs typeface="Arial" panose="020B0604020202020204" pitchFamily="34" charset="0"/>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2248742"/>
                  </a:ext>
                </a:extLst>
              </a:tr>
              <a:tr h="370840">
                <a:tc>
                  <a:txBody>
                    <a:bodyPr/>
                    <a:lstStyle/>
                    <a:p>
                      <a:r>
                        <a:rPr lang="en-US" smtClean="0">
                          <a:latin typeface="Arial" panose="020B0604020202020204" pitchFamily="34" charset="0"/>
                          <a:cs typeface="Arial" panose="020B0604020202020204" pitchFamily="34" charset="0"/>
                        </a:rPr>
                        <a:t>Kế</a:t>
                      </a:r>
                      <a:r>
                        <a:rPr lang="en-US" baseline="0" smtClean="0">
                          <a:latin typeface="Arial" panose="020B0604020202020204" pitchFamily="34" charset="0"/>
                          <a:cs typeface="Arial" panose="020B0604020202020204" pitchFamily="34" charset="0"/>
                        </a:rPr>
                        <a:t> hoạch chất lượng</a:t>
                      </a:r>
                      <a:endParaRPr lang="en-US">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vi-VN" smtClean="0"/>
                        <a:t>Mô tả thủ tục và các chuẩn chất lượng áp dụng</a:t>
                      </a:r>
                      <a:r>
                        <a:rPr lang="en-US" smtClean="0"/>
                        <a:t> </a:t>
                      </a:r>
                      <a:r>
                        <a:rPr lang="en-US" smtClean="0">
                          <a:latin typeface="Arial" panose="020B0604020202020204" pitchFamily="34" charset="0"/>
                          <a:cs typeface="Arial" panose="020B0604020202020204" pitchFamily="34" charset="0"/>
                        </a:rPr>
                        <a:t>trong dự án</a:t>
                      </a:r>
                      <a:endParaRPr lang="en-US">
                        <a:latin typeface="Arial" panose="020B0604020202020204" pitchFamily="34" charset="0"/>
                        <a:cs typeface="Arial" panose="020B0604020202020204" pitchFamily="34"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216402775"/>
                  </a:ext>
                </a:extLst>
              </a:tr>
              <a:tr h="370840">
                <a:tc>
                  <a:txBody>
                    <a:bodyPr/>
                    <a:lstStyle/>
                    <a:p>
                      <a:r>
                        <a:rPr lang="en-US" smtClean="0">
                          <a:latin typeface="Arial" panose="020B0604020202020204" pitchFamily="34" charset="0"/>
                          <a:cs typeface="Arial" panose="020B0604020202020204" pitchFamily="34" charset="0"/>
                        </a:rPr>
                        <a:t>Kế hoạch thẩm định </a:t>
                      </a:r>
                      <a:endParaRPr lang="en-US">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tcPr>
                </a:tc>
                <a:tc>
                  <a:txBody>
                    <a:bodyPr/>
                    <a:lstStyle/>
                    <a:p>
                      <a:r>
                        <a:rPr lang="en-US" smtClean="0">
                          <a:latin typeface="Arial" panose="020B0604020202020204" pitchFamily="34" charset="0"/>
                          <a:cs typeface="Arial" panose="020B0604020202020204" pitchFamily="34" charset="0"/>
                        </a:rPr>
                        <a:t>Mô tả cách thức, nguồn lực và lịch trình thẩm</a:t>
                      </a:r>
                      <a:r>
                        <a:rPr lang="en-US" baseline="0" smtClean="0">
                          <a:latin typeface="Arial" panose="020B0604020202020204" pitchFamily="34" charset="0"/>
                          <a:cs typeface="Arial" panose="020B0604020202020204" pitchFamily="34" charset="0"/>
                        </a:rPr>
                        <a:t> </a:t>
                      </a:r>
                      <a:r>
                        <a:rPr lang="en-US" smtClean="0">
                          <a:latin typeface="Arial" panose="020B0604020202020204" pitchFamily="34" charset="0"/>
                          <a:cs typeface="Arial" panose="020B0604020202020204" pitchFamily="34" charset="0"/>
                        </a:rPr>
                        <a:t>định hệ thống</a:t>
                      </a:r>
                      <a:endParaRPr lang="en-US">
                        <a:latin typeface="Arial" panose="020B0604020202020204" pitchFamily="34" charset="0"/>
                        <a:cs typeface="Arial" panose="020B0604020202020204" pitchFamily="34"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6099780"/>
                  </a:ext>
                </a:extLst>
              </a:tr>
              <a:tr h="370840">
                <a:tc>
                  <a:txBody>
                    <a:bodyPr/>
                    <a:lstStyle/>
                    <a:p>
                      <a:r>
                        <a:rPr lang="en-US" smtClean="0">
                          <a:latin typeface="Arial" panose="020B0604020202020204" pitchFamily="34" charset="0"/>
                          <a:cs typeface="Arial" panose="020B0604020202020204" pitchFamily="34" charset="0"/>
                        </a:rPr>
                        <a:t>Kế hoạch quản lý cấu hình</a:t>
                      </a:r>
                      <a:endParaRPr lang="en-US">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tcPr>
                </a:tc>
                <a:tc>
                  <a:txBody>
                    <a:bodyPr/>
                    <a:lstStyle/>
                    <a:p>
                      <a:r>
                        <a:rPr lang="en-US" smtClean="0">
                          <a:latin typeface="Arial" panose="020B0604020202020204" pitchFamily="34" charset="0"/>
                          <a:cs typeface="Arial" panose="020B0604020202020204" pitchFamily="34" charset="0"/>
                        </a:rPr>
                        <a:t>Mô tả thủ tục, cấu trúc quản lý cấu hình</a:t>
                      </a:r>
                      <a:endParaRPr lang="en-US">
                        <a:latin typeface="Arial" panose="020B0604020202020204" pitchFamily="34" charset="0"/>
                        <a:cs typeface="Arial" panose="020B0604020202020204" pitchFamily="34"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944800087"/>
                  </a:ext>
                </a:extLst>
              </a:tr>
              <a:tr h="370840">
                <a:tc>
                  <a:txBody>
                    <a:bodyPr/>
                    <a:lstStyle/>
                    <a:p>
                      <a:r>
                        <a:rPr lang="en-US" smtClean="0">
                          <a:latin typeface="Arial" panose="020B0604020202020204" pitchFamily="34" charset="0"/>
                          <a:cs typeface="Arial" panose="020B0604020202020204" pitchFamily="34" charset="0"/>
                        </a:rPr>
                        <a:t>Kế hoạch bảo trì</a:t>
                      </a:r>
                      <a:endParaRPr lang="en-US">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tcPr>
                </a:tc>
                <a:tc>
                  <a:txBody>
                    <a:bodyPr/>
                    <a:lstStyle/>
                    <a:p>
                      <a:r>
                        <a:rPr lang="en-US" smtClean="0">
                          <a:latin typeface="Arial" panose="020B0604020202020204" pitchFamily="34" charset="0"/>
                          <a:cs typeface="Arial" panose="020B0604020202020204" pitchFamily="34" charset="0"/>
                        </a:rPr>
                        <a:t>Chỉ ra yêu cầu, chi phí và nguồn lực</a:t>
                      </a:r>
                      <a:r>
                        <a:rPr lang="en-US" baseline="0" smtClean="0">
                          <a:latin typeface="Arial" panose="020B0604020202020204" pitchFamily="34" charset="0"/>
                          <a:cs typeface="Arial" panose="020B0604020202020204" pitchFamily="34" charset="0"/>
                        </a:rPr>
                        <a:t>     </a:t>
                      </a:r>
                      <a:r>
                        <a:rPr lang="en-US" smtClean="0">
                          <a:latin typeface="Arial" panose="020B0604020202020204" pitchFamily="34" charset="0"/>
                          <a:cs typeface="Arial" panose="020B0604020202020204" pitchFamily="34" charset="0"/>
                        </a:rPr>
                        <a:t>cần cho</a:t>
                      </a:r>
                      <a:r>
                        <a:rPr lang="en-US" baseline="0" smtClean="0">
                          <a:latin typeface="Arial" panose="020B0604020202020204" pitchFamily="34" charset="0"/>
                          <a:cs typeface="Arial" panose="020B0604020202020204" pitchFamily="34" charset="0"/>
                        </a:rPr>
                        <a:t> </a:t>
                      </a:r>
                      <a:r>
                        <a:rPr lang="en-US" smtClean="0">
                          <a:latin typeface="Arial" panose="020B0604020202020204" pitchFamily="34" charset="0"/>
                          <a:cs typeface="Arial" panose="020B0604020202020204" pitchFamily="34" charset="0"/>
                        </a:rPr>
                        <a:t>bảo trì</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165230087"/>
                  </a:ext>
                </a:extLst>
              </a:tr>
              <a:tr h="370840">
                <a:tc>
                  <a:txBody>
                    <a:bodyPr/>
                    <a:lstStyle/>
                    <a:p>
                      <a:r>
                        <a:rPr lang="en-US" smtClean="0">
                          <a:latin typeface="Arial" panose="020B0604020202020204" pitchFamily="34" charset="0"/>
                          <a:cs typeface="Arial" panose="020B0604020202020204" pitchFamily="34" charset="0"/>
                        </a:rPr>
                        <a:t>Kế hoạch phát triển đội ngũ </a:t>
                      </a:r>
                      <a:endParaRPr lang="en-US">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smtClean="0">
                          <a:latin typeface="Arial" panose="020B0604020202020204" pitchFamily="34" charset="0"/>
                          <a:cs typeface="Arial" panose="020B0604020202020204" pitchFamily="34" charset="0"/>
                        </a:rPr>
                        <a:t>Mô tả kỹ năng và kinh nghiệm của         thành viên</a:t>
                      </a:r>
                      <a:r>
                        <a:rPr lang="en-US" baseline="0" smtClean="0">
                          <a:latin typeface="Arial" panose="020B0604020202020204" pitchFamily="34" charset="0"/>
                          <a:cs typeface="Arial" panose="020B0604020202020204" pitchFamily="34" charset="0"/>
                        </a:rPr>
                        <a:t> </a:t>
                      </a:r>
                      <a:r>
                        <a:rPr lang="en-US" smtClean="0">
                          <a:latin typeface="Arial" panose="020B0604020202020204" pitchFamily="34" charset="0"/>
                          <a:cs typeface="Arial" panose="020B0604020202020204" pitchFamily="34" charset="0"/>
                        </a:rPr>
                        <a:t>dự án sẽ cần</a:t>
                      </a:r>
                      <a:endParaRPr lang="en-US">
                        <a:latin typeface="Arial" panose="020B0604020202020204" pitchFamily="34" charset="0"/>
                        <a:cs typeface="Arial" panose="020B0604020202020204" pitchFamily="34"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3909032"/>
                  </a:ext>
                </a:extLst>
              </a:tr>
            </a:tbl>
          </a:graphicData>
        </a:graphic>
      </p:graphicFrame>
    </p:spTree>
    <p:extLst>
      <p:ext uri="{BB962C8B-B14F-4D97-AF65-F5344CB8AC3E}">
        <p14:creationId xmlns:p14="http://schemas.microsoft.com/office/powerpoint/2010/main" val="18745276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Project Planning</a:t>
            </a:r>
            <a:endParaRPr lang="en-US" dirty="0"/>
          </a:p>
        </p:txBody>
      </p:sp>
      <p:sp>
        <p:nvSpPr>
          <p:cNvPr id="3" name="Content Placeholder 2"/>
          <p:cNvSpPr>
            <a:spLocks noGrp="1"/>
          </p:cNvSpPr>
          <p:nvPr>
            <p:ph idx="1"/>
          </p:nvPr>
        </p:nvSpPr>
        <p:spPr/>
        <p:txBody>
          <a:bodyPr/>
          <a:lstStyle/>
          <a:p>
            <a:r>
              <a:rPr lang="en-US" b="1" dirty="0" err="1" smtClean="0"/>
              <a:t>Các</a:t>
            </a:r>
            <a:r>
              <a:rPr lang="en-US" b="1" dirty="0" smtClean="0"/>
              <a:t> </a:t>
            </a:r>
            <a:r>
              <a:rPr lang="en-US" b="1" dirty="0" err="1" smtClean="0"/>
              <a:t>giai</a:t>
            </a:r>
            <a:r>
              <a:rPr lang="en-US" b="1" dirty="0" smtClean="0"/>
              <a:t> </a:t>
            </a:r>
            <a:r>
              <a:rPr lang="en-US" b="1" dirty="0" err="1" smtClean="0"/>
              <a:t>đoạn</a:t>
            </a:r>
            <a:r>
              <a:rPr lang="en-US" b="1" dirty="0" smtClean="0"/>
              <a:t> </a:t>
            </a:r>
            <a:r>
              <a:rPr lang="en-US" b="1" dirty="0" err="1" smtClean="0"/>
              <a:t>lập</a:t>
            </a:r>
            <a:r>
              <a:rPr lang="en-US" b="1" dirty="0" smtClean="0"/>
              <a:t> </a:t>
            </a:r>
            <a:r>
              <a:rPr lang="en-US" b="1" dirty="0" err="1" smtClean="0"/>
              <a:t>kế</a:t>
            </a:r>
            <a:r>
              <a:rPr lang="en-US" b="1" dirty="0" smtClean="0"/>
              <a:t> </a:t>
            </a:r>
            <a:r>
              <a:rPr lang="en-US" b="1" dirty="0" err="1" smtClean="0"/>
              <a:t>hoạch</a:t>
            </a:r>
            <a:endParaRPr lang="en-US" b="1" dirty="0"/>
          </a:p>
        </p:txBody>
      </p:sp>
      <p:sp>
        <p:nvSpPr>
          <p:cNvPr id="4" name="Content Placeholder 3"/>
          <p:cNvSpPr>
            <a:spLocks noGrp="1"/>
          </p:cNvSpPr>
          <p:nvPr>
            <p:ph idx="10"/>
          </p:nvPr>
        </p:nvSpPr>
        <p:spPr>
          <a:xfrm>
            <a:off x="251520" y="1808261"/>
            <a:ext cx="8651304" cy="2995737"/>
          </a:xfrm>
        </p:spPr>
        <p:txBody>
          <a:bodyPr/>
          <a:lstStyle/>
          <a:p>
            <a:r>
              <a:rPr lang="vi-VN" sz="1800" b="1" dirty="0"/>
              <a:t>Bước 1: Xây dựng mục tiêu của dự </a:t>
            </a:r>
            <a:r>
              <a:rPr lang="vi-VN" sz="1800" b="1"/>
              <a:t>án </a:t>
            </a:r>
            <a:r>
              <a:rPr lang="vi-VN" sz="1800" b="1" smtClean="0"/>
              <a:t>(mục </a:t>
            </a:r>
            <a:r>
              <a:rPr lang="vi-VN" sz="1800" b="1" dirty="0"/>
              <a:t>tiêu chung &amp; kết quả cụ thể</a:t>
            </a:r>
            <a:r>
              <a:rPr lang="vi-VN" sz="1800" b="1" dirty="0" smtClean="0"/>
              <a:t>)</a:t>
            </a:r>
            <a:endParaRPr lang="en-US" sz="1800" b="1" dirty="0" smtClean="0"/>
          </a:p>
          <a:p>
            <a:r>
              <a:rPr lang="vi-VN" sz="1800" dirty="0" smtClean="0"/>
              <a:t>.</a:t>
            </a:r>
            <a:endParaRPr lang="en-US" sz="1800" dirty="0" smtClean="0"/>
          </a:p>
          <a:p>
            <a:endParaRPr lang="en-US" sz="1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44" y="2270843"/>
            <a:ext cx="4272136" cy="2336324"/>
          </a:xfrm>
          <a:prstGeom prst="rect">
            <a:avLst/>
          </a:prstGeom>
          <a:noFill/>
          <a:ln>
            <a:noFill/>
          </a:ln>
        </p:spPr>
      </p:pic>
      <p:sp>
        <p:nvSpPr>
          <p:cNvPr id="8" name="Rectangle 7"/>
          <p:cNvSpPr/>
          <p:nvPr/>
        </p:nvSpPr>
        <p:spPr>
          <a:xfrm>
            <a:off x="4139952" y="2270843"/>
            <a:ext cx="4572000" cy="2246769"/>
          </a:xfrm>
          <a:prstGeom prst="rect">
            <a:avLst/>
          </a:prstGeom>
        </p:spPr>
        <p:txBody>
          <a:bodyPr>
            <a:spAutoFit/>
          </a:bodyPr>
          <a:lstStyle/>
          <a:p>
            <a:r>
              <a:rPr lang="vi-VN" sz="1400" b="1" dirty="0"/>
              <a:t>Mục tiêu chung</a:t>
            </a:r>
            <a:r>
              <a:rPr lang="vi-VN" sz="1400" dirty="0"/>
              <a:t> của dự án là kết quả ở thứ tự cao hơn mà sự can thiệp của dự án có ý định đem lại. Nó được thể hiện như là một tình trạng tốt, đáng mong muốn</a:t>
            </a:r>
            <a:r>
              <a:rPr lang="vi-VN" sz="1400"/>
              <a:t>. </a:t>
            </a:r>
            <a:r>
              <a:rPr lang="en-US" sz="1400" smtClean="0"/>
              <a:t>  </a:t>
            </a:r>
            <a:r>
              <a:rPr lang="vi-VN" sz="1400" smtClean="0"/>
              <a:t>Mặc </a:t>
            </a:r>
            <a:r>
              <a:rPr lang="vi-VN" sz="1400" dirty="0"/>
              <a:t>dù nó nằm ngoài tầm kiểm soát của một tổ </a:t>
            </a:r>
            <a:r>
              <a:rPr lang="vi-VN" sz="1400"/>
              <a:t>chức </a:t>
            </a:r>
            <a:r>
              <a:rPr lang="en-US" sz="1400" smtClean="0"/>
              <a:t>  </a:t>
            </a:r>
            <a:r>
              <a:rPr lang="vi-VN" sz="1400" smtClean="0"/>
              <a:t>nhưng </a:t>
            </a:r>
            <a:r>
              <a:rPr lang="vi-VN" sz="1400" dirty="0"/>
              <a:t>nó giúp cho dự án của bạn có một </a:t>
            </a:r>
            <a:r>
              <a:rPr lang="vi-VN" sz="1400"/>
              <a:t>định </a:t>
            </a:r>
            <a:r>
              <a:rPr lang="vi-VN" sz="1400" smtClean="0"/>
              <a:t>hướng</a:t>
            </a:r>
            <a:r>
              <a:rPr lang="en-US" sz="1400" smtClean="0"/>
              <a:t>  </a:t>
            </a:r>
            <a:r>
              <a:rPr lang="vi-VN" sz="1400" smtClean="0"/>
              <a:t> </a:t>
            </a:r>
            <a:r>
              <a:rPr lang="vi-VN" sz="1400" dirty="0"/>
              <a:t>rõ ràng</a:t>
            </a:r>
            <a:r>
              <a:rPr lang="vi-VN" sz="1400" dirty="0" smtClean="0"/>
              <a:t>.</a:t>
            </a:r>
            <a:endParaRPr lang="en-US" sz="1400" dirty="0" smtClean="0"/>
          </a:p>
          <a:p>
            <a:r>
              <a:rPr lang="vi-VN" sz="1400" b="1" dirty="0"/>
              <a:t>Kết quả của dự án: </a:t>
            </a:r>
            <a:r>
              <a:rPr lang="vi-VN" sz="1400" dirty="0"/>
              <a:t>Các kết quả mang tính phát </a:t>
            </a:r>
            <a:r>
              <a:rPr lang="vi-VN" sz="1400"/>
              <a:t>triển </a:t>
            </a:r>
            <a:r>
              <a:rPr lang="en-US" sz="1400" smtClean="0"/>
              <a:t> </a:t>
            </a:r>
            <a:r>
              <a:rPr lang="vi-VN" sz="1400" smtClean="0"/>
              <a:t>về </a:t>
            </a:r>
            <a:r>
              <a:rPr lang="vi-VN" sz="1400" dirty="0"/>
              <a:t>thể chất, tài chính, thể chế, xã hội, môi trường hoặc các kết quả phát triển khác mà dự án được kỳ vọng sẽ đạt được.</a:t>
            </a:r>
            <a:endParaRPr lang="en-US" sz="1400" dirty="0"/>
          </a:p>
        </p:txBody>
      </p:sp>
    </p:spTree>
    <p:extLst>
      <p:ext uri="{BB962C8B-B14F-4D97-AF65-F5344CB8AC3E}">
        <p14:creationId xmlns:p14="http://schemas.microsoft.com/office/powerpoint/2010/main" val="33952328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1484</TotalTime>
  <Words>1805</Words>
  <Application>Microsoft Office PowerPoint</Application>
  <PresentationFormat>On-screen Show (16:9)</PresentationFormat>
  <Paragraphs>276</Paragraphs>
  <Slides>31</Slides>
  <Notes>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31</vt:i4>
      </vt:variant>
    </vt:vector>
  </HeadingPairs>
  <TitlesOfParts>
    <vt:vector size="38" baseType="lpstr">
      <vt:lpstr>맑은 고딕</vt:lpstr>
      <vt:lpstr>Arial</vt:lpstr>
      <vt:lpstr>Calibri</vt:lpstr>
      <vt:lpstr>Times</vt:lpstr>
      <vt:lpstr>Wingdings</vt:lpstr>
      <vt:lpstr>Office Theme</vt:lpstr>
      <vt:lpstr>Custom Design</vt:lpstr>
      <vt:lpstr>PowerPoint Presentation</vt:lpstr>
      <vt:lpstr>Software project management</vt:lpstr>
      <vt:lpstr>Software project management</vt:lpstr>
      <vt:lpstr>Software project management</vt:lpstr>
      <vt:lpstr>Software project management</vt:lpstr>
      <vt:lpstr>Software project management</vt:lpstr>
      <vt:lpstr>Project Planning</vt:lpstr>
      <vt:lpstr>Project Planning</vt:lpstr>
      <vt:lpstr>Project Planning</vt:lpstr>
      <vt:lpstr>Project Planning</vt:lpstr>
      <vt:lpstr>Project Planning</vt:lpstr>
      <vt:lpstr>Project Planning</vt:lpstr>
      <vt:lpstr>Project Planning</vt:lpstr>
      <vt:lpstr>Project Planning</vt:lpstr>
      <vt:lpstr>Project Planning</vt:lpstr>
      <vt:lpstr>Planning</vt:lpstr>
      <vt:lpstr>Project Planning</vt:lpstr>
      <vt:lpstr>Project Planning</vt:lpstr>
      <vt:lpstr>Project Planning</vt:lpstr>
      <vt:lpstr>Project Planning</vt:lpstr>
      <vt:lpstr>Project Planning</vt:lpstr>
      <vt:lpstr>Project Planning</vt:lpstr>
      <vt:lpstr>Project Planning</vt:lpstr>
      <vt:lpstr>Project Planning</vt:lpstr>
      <vt:lpstr>Project Planning</vt:lpstr>
      <vt:lpstr>Project Planning</vt:lpstr>
      <vt:lpstr>Project Planning</vt:lpstr>
      <vt:lpstr>Project Planning</vt:lpstr>
      <vt:lpstr>Project Planning</vt:lpstr>
      <vt:lpstr>Project Planning</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Phú Quy Trần</cp:lastModifiedBy>
  <cp:revision>75</cp:revision>
  <dcterms:created xsi:type="dcterms:W3CDTF">2014-04-01T16:27:38Z</dcterms:created>
  <dcterms:modified xsi:type="dcterms:W3CDTF">2018-11-06T07:15:58Z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