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sldIdLst>
    <p:sldId id="256" r:id="rId3"/>
    <p:sldId id="258" r:id="rId4"/>
    <p:sldId id="259" r:id="rId5"/>
    <p:sldId id="260" r:id="rId6"/>
    <p:sldId id="372" r:id="rId7"/>
    <p:sldId id="399" r:id="rId8"/>
    <p:sldId id="265" r:id="rId9"/>
    <p:sldId id="264" r:id="rId10"/>
    <p:sldId id="318" r:id="rId11"/>
    <p:sldId id="317" r:id="rId12"/>
    <p:sldId id="347" r:id="rId13"/>
    <p:sldId id="266" r:id="rId14"/>
    <p:sldId id="268" r:id="rId15"/>
    <p:sldId id="348" r:id="rId16"/>
    <p:sldId id="269" r:id="rId17"/>
    <p:sldId id="270" r:id="rId18"/>
    <p:sldId id="400" r:id="rId19"/>
    <p:sldId id="401" r:id="rId20"/>
    <p:sldId id="277" r:id="rId21"/>
    <p:sldId id="373" r:id="rId22"/>
    <p:sldId id="319" r:id="rId23"/>
    <p:sldId id="275" r:id="rId24"/>
    <p:sldId id="349" r:id="rId25"/>
    <p:sldId id="273" r:id="rId26"/>
    <p:sldId id="281" r:id="rId27"/>
    <p:sldId id="350" r:id="rId28"/>
    <p:sldId id="283" r:id="rId29"/>
    <p:sldId id="284" r:id="rId30"/>
    <p:sldId id="285" r:id="rId32"/>
    <p:sldId id="282" r:id="rId33"/>
    <p:sldId id="286" r:id="rId34"/>
    <p:sldId id="287" r:id="rId35"/>
    <p:sldId id="32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9900"/>
    <a:srgbClr val="1966B3"/>
    <a:srgbClr val="FF3300"/>
    <a:srgbClr val="FFFF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880" autoAdjust="0"/>
  </p:normalViewPr>
  <p:slideViewPr>
    <p:cSldViewPr>
      <p:cViewPr varScale="1">
        <p:scale>
          <a:sx n="84" d="100"/>
          <a:sy n="84" d="100"/>
        </p:scale>
        <p:origin x="965" y="77"/>
      </p:cViewPr>
      <p:guideLst>
        <p:guide orient="horz" pos="2160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7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59882-3AA1-469A-ADE9-FB1E75039D6E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6F66D715-7499-4BC2-BD1A-B65A81EFEF0B}">
      <dgm:prSet phldrT="[Text]"/>
      <dgm:spPr/>
      <dgm:t>
        <a:bodyPr/>
        <a:lstStyle/>
        <a:p>
          <a:r>
            <a:rPr lang="en-US" dirty="0" smtClean="0"/>
            <a:t>Create Keys</a:t>
          </a:r>
          <a:endParaRPr lang="en-US" dirty="0"/>
        </a:p>
      </dgm:t>
    </dgm:pt>
    <dgm:pt modelId="{BA35B7AC-8085-49A3-8DD9-86A21D2AC17A}" cxnId="{D6521410-34F0-4947-B45F-BB010BA73EC3}" type="parTrans">
      <dgm:prSet/>
      <dgm:spPr/>
      <dgm:t>
        <a:bodyPr/>
        <a:lstStyle/>
        <a:p>
          <a:endParaRPr lang="en-US"/>
        </a:p>
      </dgm:t>
    </dgm:pt>
    <dgm:pt modelId="{BB0BA5DA-0581-4323-91D9-C0DFF189F03D}" cxnId="{D6521410-34F0-4947-B45F-BB010BA73EC3}" type="sibTrans">
      <dgm:prSet/>
      <dgm:spPr/>
      <dgm:t>
        <a:bodyPr/>
        <a:lstStyle/>
        <a:p>
          <a:endParaRPr lang="en-US"/>
        </a:p>
      </dgm:t>
    </dgm:pt>
    <dgm:pt modelId="{52D23029-5926-45FB-981C-ADF51895C875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2D7B3B46-6525-4984-B9F2-00B1778D0B91}" cxnId="{8B1E506D-D18D-433F-AC6C-18E689A2A84F}" type="parTrans">
      <dgm:prSet/>
      <dgm:spPr/>
      <dgm:t>
        <a:bodyPr/>
        <a:lstStyle/>
        <a:p>
          <a:endParaRPr lang="en-US"/>
        </a:p>
      </dgm:t>
    </dgm:pt>
    <dgm:pt modelId="{BBD42F3A-410A-4FA1-B592-58135893884E}" cxnId="{8B1E506D-D18D-433F-AC6C-18E689A2A84F}" type="sibTrans">
      <dgm:prSet/>
      <dgm:spPr/>
      <dgm:t>
        <a:bodyPr/>
        <a:lstStyle/>
        <a:p>
          <a:endParaRPr lang="en-US"/>
        </a:p>
      </dgm:t>
    </dgm:pt>
    <dgm:pt modelId="{D75E316D-3FC6-417C-BE1E-1C06041899F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9B4DD1A2-809C-4ED1-807A-A5D556A81E7B}" cxnId="{FB992381-48F8-43F8-AFF6-F8928F26FA3E}" type="parTrans">
      <dgm:prSet/>
      <dgm:spPr/>
      <dgm:t>
        <a:bodyPr/>
        <a:lstStyle/>
        <a:p>
          <a:endParaRPr lang="en-US"/>
        </a:p>
      </dgm:t>
    </dgm:pt>
    <dgm:pt modelId="{D0128D12-6222-428E-91A9-45272B8BDBEA}" cxnId="{FB992381-48F8-43F8-AFF6-F8928F26FA3E}" type="sibTrans">
      <dgm:prSet/>
      <dgm:spPr/>
      <dgm:t>
        <a:bodyPr/>
        <a:lstStyle/>
        <a:p>
          <a:endParaRPr lang="en-US"/>
        </a:p>
      </dgm:t>
    </dgm:pt>
    <dgm:pt modelId="{FD65094A-05E2-4FF8-A89E-CF05C3374D93}" type="pres">
      <dgm:prSet presAssocID="{86759882-3AA1-469A-ADE9-FB1E75039D6E}" presName="Name0" presStyleCnt="0">
        <dgm:presLayoutVars>
          <dgm:dir/>
          <dgm:resizeHandles val="exact"/>
        </dgm:presLayoutVars>
      </dgm:prSet>
      <dgm:spPr/>
    </dgm:pt>
    <dgm:pt modelId="{505EB53F-9785-42CB-B96B-B7646758A198}" type="pres">
      <dgm:prSet presAssocID="{6F66D715-7499-4BC2-BD1A-B65A81EFEF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B8CC33-4469-46BC-87E1-E81060B14E1B}" type="pres">
      <dgm:prSet presAssocID="{BB0BA5DA-0581-4323-91D9-C0DFF189F03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2579BA9-535D-4154-A3DB-CC12F1BD98D9}" type="pres">
      <dgm:prSet presAssocID="{BB0BA5DA-0581-4323-91D9-C0DFF189F03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29E65A-B2B5-4B94-AA02-91E0F69540ED}" type="pres">
      <dgm:prSet presAssocID="{52D23029-5926-45FB-981C-ADF51895C87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CB656F-8AB3-4ECA-B258-F494C45B6DA3}" type="pres">
      <dgm:prSet presAssocID="{BBD42F3A-410A-4FA1-B592-58135893884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7AFFB29B-6C27-460B-BE35-DBAC84675206}" type="pres">
      <dgm:prSet presAssocID="{BBD42F3A-410A-4FA1-B592-58135893884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D5D4615E-3399-48E6-8A99-CAB737B3DB12}" type="pres">
      <dgm:prSet presAssocID="{D75E316D-3FC6-417C-BE1E-1C06041899F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91A34-3932-468D-BE7A-EDD79F8781D1}" type="presOf" srcId="{BBD42F3A-410A-4FA1-B592-58135893884E}" destId="{3ACB656F-8AB3-4ECA-B258-F494C45B6DA3}" srcOrd="0" destOrd="0" presId="urn:microsoft.com/office/officeart/2005/8/layout/process1"/>
    <dgm:cxn modelId="{C494E329-2011-4DA0-858F-B226F335C862}" type="presOf" srcId="{6F66D715-7499-4BC2-BD1A-B65A81EFEF0B}" destId="{505EB53F-9785-42CB-B96B-B7646758A198}" srcOrd="0" destOrd="0" presId="urn:microsoft.com/office/officeart/2005/8/layout/process1"/>
    <dgm:cxn modelId="{A88C5A99-EBBF-429D-B627-A9DF8E07DE5F}" type="presOf" srcId="{52D23029-5926-45FB-981C-ADF51895C875}" destId="{9029E65A-B2B5-4B94-AA02-91E0F69540ED}" srcOrd="0" destOrd="0" presId="urn:microsoft.com/office/officeart/2005/8/layout/process1"/>
    <dgm:cxn modelId="{470F7E95-2B3E-4459-8649-DF24C585C51E}" type="presOf" srcId="{BBD42F3A-410A-4FA1-B592-58135893884E}" destId="{7AFFB29B-6C27-460B-BE35-DBAC84675206}" srcOrd="1" destOrd="0" presId="urn:microsoft.com/office/officeart/2005/8/layout/process1"/>
    <dgm:cxn modelId="{D6521410-34F0-4947-B45F-BB010BA73EC3}" srcId="{86759882-3AA1-469A-ADE9-FB1E75039D6E}" destId="{6F66D715-7499-4BC2-BD1A-B65A81EFEF0B}" srcOrd="0" destOrd="0" parTransId="{BA35B7AC-8085-49A3-8DD9-86A21D2AC17A}" sibTransId="{BB0BA5DA-0581-4323-91D9-C0DFF189F03D}"/>
    <dgm:cxn modelId="{FB992381-48F8-43F8-AFF6-F8928F26FA3E}" srcId="{86759882-3AA1-469A-ADE9-FB1E75039D6E}" destId="{D75E316D-3FC6-417C-BE1E-1C06041899F5}" srcOrd="2" destOrd="0" parTransId="{9B4DD1A2-809C-4ED1-807A-A5D556A81E7B}" sibTransId="{D0128D12-6222-428E-91A9-45272B8BDBEA}"/>
    <dgm:cxn modelId="{27E80393-EF8E-4D17-ACA0-ABB6586FC748}" type="presOf" srcId="{D75E316D-3FC6-417C-BE1E-1C06041899F5}" destId="{D5D4615E-3399-48E6-8A99-CAB737B3DB12}" srcOrd="0" destOrd="0" presId="urn:microsoft.com/office/officeart/2005/8/layout/process1"/>
    <dgm:cxn modelId="{21CB96A4-9742-4C23-AFC6-9A3C3C6F68D8}" type="presOf" srcId="{BB0BA5DA-0581-4323-91D9-C0DFF189F03D}" destId="{02579BA9-535D-4154-A3DB-CC12F1BD98D9}" srcOrd="1" destOrd="0" presId="urn:microsoft.com/office/officeart/2005/8/layout/process1"/>
    <dgm:cxn modelId="{8B1E506D-D18D-433F-AC6C-18E689A2A84F}" srcId="{86759882-3AA1-469A-ADE9-FB1E75039D6E}" destId="{52D23029-5926-45FB-981C-ADF51895C875}" srcOrd="1" destOrd="0" parTransId="{2D7B3B46-6525-4984-B9F2-00B1778D0B91}" sibTransId="{BBD42F3A-410A-4FA1-B592-58135893884E}"/>
    <dgm:cxn modelId="{6D510DB0-D4EB-4175-8A5D-1664612413D9}" type="presOf" srcId="{86759882-3AA1-469A-ADE9-FB1E75039D6E}" destId="{FD65094A-05E2-4FF8-A89E-CF05C3374D93}" srcOrd="0" destOrd="0" presId="urn:microsoft.com/office/officeart/2005/8/layout/process1"/>
    <dgm:cxn modelId="{61ABB654-6C9B-429A-8FA4-5781234B26D0}" type="presOf" srcId="{BB0BA5DA-0581-4323-91D9-C0DFF189F03D}" destId="{1BB8CC33-4469-46BC-87E1-E81060B14E1B}" srcOrd="0" destOrd="0" presId="urn:microsoft.com/office/officeart/2005/8/layout/process1"/>
    <dgm:cxn modelId="{3F0EB882-8DDD-4D3E-BC42-59C77A297873}" type="presParOf" srcId="{FD65094A-05E2-4FF8-A89E-CF05C3374D93}" destId="{505EB53F-9785-42CB-B96B-B7646758A198}" srcOrd="0" destOrd="0" presId="urn:microsoft.com/office/officeart/2005/8/layout/process1"/>
    <dgm:cxn modelId="{771D352F-705A-4F07-99CD-CCB182E01111}" type="presParOf" srcId="{FD65094A-05E2-4FF8-A89E-CF05C3374D93}" destId="{1BB8CC33-4469-46BC-87E1-E81060B14E1B}" srcOrd="1" destOrd="0" presId="urn:microsoft.com/office/officeart/2005/8/layout/process1"/>
    <dgm:cxn modelId="{E9896EA5-77A2-45F8-A43D-7521FC55AB82}" type="presParOf" srcId="{1BB8CC33-4469-46BC-87E1-E81060B14E1B}" destId="{02579BA9-535D-4154-A3DB-CC12F1BD98D9}" srcOrd="0" destOrd="0" presId="urn:microsoft.com/office/officeart/2005/8/layout/process1"/>
    <dgm:cxn modelId="{854591E0-ED55-4E20-BB56-DF33A602236F}" type="presParOf" srcId="{FD65094A-05E2-4FF8-A89E-CF05C3374D93}" destId="{9029E65A-B2B5-4B94-AA02-91E0F69540ED}" srcOrd="2" destOrd="0" presId="urn:microsoft.com/office/officeart/2005/8/layout/process1"/>
    <dgm:cxn modelId="{74A7D9AF-A205-4B03-9D85-4DA07B544ECA}" type="presParOf" srcId="{FD65094A-05E2-4FF8-A89E-CF05C3374D93}" destId="{3ACB656F-8AB3-4ECA-B258-F494C45B6DA3}" srcOrd="3" destOrd="0" presId="urn:microsoft.com/office/officeart/2005/8/layout/process1"/>
    <dgm:cxn modelId="{B2EE00EA-5F16-4B86-BEC6-4D4EEEE68ABD}" type="presParOf" srcId="{3ACB656F-8AB3-4ECA-B258-F494C45B6DA3}" destId="{7AFFB29B-6C27-460B-BE35-DBAC84675206}" srcOrd="0" destOrd="0" presId="urn:microsoft.com/office/officeart/2005/8/layout/process1"/>
    <dgm:cxn modelId="{2CF9503F-BE91-49B7-B33B-34C61B7FB60A}" type="presParOf" srcId="{FD65094A-05E2-4FF8-A89E-CF05C3374D93}" destId="{D5D4615E-3399-48E6-8A99-CAB737B3DB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EB53F-9785-42CB-B96B-B7646758A198}">
      <dsp:nvSpPr>
        <dsp:cNvPr id="0" name=""/>
        <dsp:cNvSpPr/>
      </dsp:nvSpPr>
      <dsp:spPr>
        <a:xfrm>
          <a:off x="4018" y="325487"/>
          <a:ext cx="1201042" cy="720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Keys</a:t>
          </a:r>
          <a:endParaRPr lang="en-US" sz="1900" kern="1200" dirty="0"/>
        </a:p>
      </dsp:txBody>
      <dsp:txXfrm>
        <a:off x="25124" y="346593"/>
        <a:ext cx="1158830" cy="678413"/>
      </dsp:txXfrm>
    </dsp:sp>
    <dsp:sp modelId="{1BB8CC33-4469-46BC-87E1-E81060B14E1B}">
      <dsp:nvSpPr>
        <dsp:cNvPr id="0" name=""/>
        <dsp:cNvSpPr/>
      </dsp:nvSpPr>
      <dsp:spPr>
        <a:xfrm>
          <a:off x="1325165" y="536870"/>
          <a:ext cx="254621" cy="297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25165" y="596442"/>
        <a:ext cx="178235" cy="178714"/>
      </dsp:txXfrm>
    </dsp:sp>
    <dsp:sp modelId="{9029E65A-B2B5-4B94-AA02-91E0F69540ED}">
      <dsp:nvSpPr>
        <dsp:cNvPr id="0" name=""/>
        <dsp:cNvSpPr/>
      </dsp:nvSpPr>
      <dsp:spPr>
        <a:xfrm>
          <a:off x="1685478" y="325487"/>
          <a:ext cx="1201042" cy="720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Sort</a:t>
          </a:r>
          <a:endParaRPr lang="en-US" sz="1900" kern="1200" dirty="0"/>
        </a:p>
      </dsp:txBody>
      <dsp:txXfrm>
        <a:off x="1706584" y="346593"/>
        <a:ext cx="1158830" cy="678413"/>
      </dsp:txXfrm>
    </dsp:sp>
    <dsp:sp modelId="{3ACB656F-8AB3-4ECA-B258-F494C45B6DA3}">
      <dsp:nvSpPr>
        <dsp:cNvPr id="0" name=""/>
        <dsp:cNvSpPr/>
      </dsp:nvSpPr>
      <dsp:spPr>
        <a:xfrm>
          <a:off x="3006625" y="536870"/>
          <a:ext cx="254621" cy="297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06625" y="596442"/>
        <a:ext cx="178235" cy="178714"/>
      </dsp:txXfrm>
    </dsp:sp>
    <dsp:sp modelId="{D5D4615E-3399-48E6-8A99-CAB737B3DB12}">
      <dsp:nvSpPr>
        <dsp:cNvPr id="0" name=""/>
        <dsp:cNvSpPr/>
      </dsp:nvSpPr>
      <dsp:spPr>
        <a:xfrm>
          <a:off x="3366938" y="325487"/>
          <a:ext cx="1201042" cy="720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Merge</a:t>
          </a:r>
          <a:endParaRPr lang="en-US" sz="1900" kern="1200" dirty="0"/>
        </a:p>
      </dsp:txBody>
      <dsp:txXfrm>
        <a:off x="3388044" y="346593"/>
        <a:ext cx="1158830" cy="67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load </a:t>
            </a:r>
            <a:r>
              <a:rPr lang="en-US" altLang="zh-CN" dirty="0" err="1" smtClean="0"/>
              <a:t>carsmall</a:t>
            </a:r>
            <a:endParaRPr lang="en-US" altLang="zh-CN" dirty="0" smtClean="0"/>
          </a:p>
          <a:p>
            <a:r>
              <a:rPr lang="en-US" altLang="zh-CN" dirty="0" smtClean="0"/>
              <a:t>plot(Displacement, Acceleration,'</a:t>
            </a:r>
            <a:r>
              <a:rPr lang="en-US" altLang="zh-CN" dirty="0" err="1" smtClean="0"/>
              <a:t>ro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r>
              <a:rPr lang="en-US" altLang="zh-CN" dirty="0" smtClean="0"/>
              <a:t>regress(Acceleration,[ones(100,1),Displacement])</a:t>
            </a:r>
            <a:endParaRPr lang="en-US" altLang="zh-CN" dirty="0" smtClean="0"/>
          </a:p>
          <a:p>
            <a:r>
              <a:rPr lang="en-US" altLang="zh-CN" dirty="0" smtClean="0"/>
              <a:t>hold on</a:t>
            </a:r>
            <a:endParaRPr lang="en-US" altLang="zh-CN" dirty="0" smtClean="0"/>
          </a:p>
          <a:p>
            <a:r>
              <a:rPr lang="en-US" altLang="zh-CN" dirty="0" smtClean="0"/>
              <a:t>line([0,19.35/0.021],[19.35,0])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[X,Y]=</a:t>
            </a:r>
            <a:r>
              <a:rPr lang="en-US" altLang="zh-CN" dirty="0" err="1" smtClean="0"/>
              <a:t>meshgrid</a:t>
            </a:r>
            <a:r>
              <a:rPr lang="en-US" altLang="zh-CN" dirty="0" smtClean="0"/>
              <a:t>(-3:0.1:3,-3:0.1:3);</a:t>
            </a:r>
            <a:endParaRPr lang="en-US" altLang="zh-CN" dirty="0" smtClean="0"/>
          </a:p>
          <a:p>
            <a:r>
              <a:rPr lang="en-US" altLang="zh-CN" dirty="0" smtClean="0"/>
              <a:t>Z=peaks(X,Y);</a:t>
            </a:r>
            <a:endParaRPr lang="en-US" altLang="zh-CN" dirty="0" smtClean="0"/>
          </a:p>
          <a:p>
            <a:r>
              <a:rPr lang="en-US" altLang="zh-CN" dirty="0" err="1" smtClean="0"/>
              <a:t>surfc</a:t>
            </a:r>
            <a:r>
              <a:rPr lang="en-US" altLang="zh-CN" dirty="0" smtClean="0"/>
              <a:t>(X,Y,Z);</a:t>
            </a:r>
            <a:endParaRPr lang="en-US" altLang="zh-CN" dirty="0" smtClean="0"/>
          </a:p>
          <a:p>
            <a:r>
              <a:rPr lang="en-US" altLang="zh-CN" dirty="0" smtClean="0"/>
              <a:t>shading </a:t>
            </a:r>
            <a:r>
              <a:rPr lang="en-US" altLang="zh-CN" dirty="0" err="1" smtClean="0"/>
              <a:t>interp</a:t>
            </a:r>
            <a:endParaRPr lang="en-US" altLang="zh-CN" dirty="0" smtClean="0"/>
          </a:p>
          <a:p>
            <a:r>
              <a:rPr lang="en-US" altLang="zh-CN" dirty="0" err="1" smtClean="0"/>
              <a:t>colormap</a:t>
            </a:r>
            <a:r>
              <a:rPr lang="en-US" altLang="zh-CN" dirty="0" smtClean="0"/>
              <a:t>(gray);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S=</a:t>
            </a:r>
            <a:r>
              <a:rPr lang="en-US" altLang="zh-CN" dirty="0" err="1" smtClean="0"/>
              <a:t>diag</a:t>
            </a:r>
            <a:r>
              <a:rPr lang="en-US" altLang="zh-CN" dirty="0" smtClean="0"/>
              <a:t>([1,2,0.5,1])</a:t>
            </a:r>
            <a:endParaRPr lang="en-US" altLang="zh-CN" dirty="0" smtClean="0"/>
          </a:p>
          <a:p>
            <a:r>
              <a:rPr lang="pl-PL" altLang="zh-CN" dirty="0" smtClean="0"/>
              <a:t>M=[0,1,3,-1];</a:t>
            </a:r>
            <a:endParaRPr lang="pl-PL" altLang="zh-CN" dirty="0" smtClean="0"/>
          </a:p>
          <a:p>
            <a:r>
              <a:rPr lang="pl-PL" altLang="zh-CN" dirty="0" smtClean="0"/>
              <a:t>Z=mvnrnd(M,S,10000);</a:t>
            </a:r>
            <a:endParaRPr lang="pl-PL" altLang="zh-CN" dirty="0" smtClean="0"/>
          </a:p>
          <a:p>
            <a:r>
              <a:rPr lang="pl-PL" altLang="zh-CN" dirty="0" smtClean="0"/>
              <a:t>boxplot(Z)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8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31"/>
          <p:cNvGrpSpPr/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8" name="Group 33"/>
            <p:cNvGrpSpPr/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7"/>
            <p:cNvGrpSpPr/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41"/>
            <p:cNvGrpSpPr/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45"/>
            <p:cNvGrpSpPr/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49"/>
            <p:cNvGrpSpPr/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53"/>
            <p:cNvGrpSpPr/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57"/>
            <p:cNvGrpSpPr/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61"/>
            <p:cNvGrpSpPr/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grpSp>
        <p:nvGrpSpPr>
          <p:cNvPr id="1044" name="Group 104"/>
          <p:cNvGrpSpPr/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055" name="Group 106"/>
            <p:cNvGrpSpPr/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" name="Group 110"/>
            <p:cNvGrpSpPr/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7" name="Group 114"/>
            <p:cNvGrpSpPr/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8" name="Group 118"/>
            <p:cNvGrpSpPr/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9" name="Group 122"/>
            <p:cNvGrpSpPr/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0" name="Group 126"/>
            <p:cNvGrpSpPr/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1" name="Group 130"/>
            <p:cNvGrpSpPr/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2" name="Group 134"/>
            <p:cNvGrpSpPr/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://upload.wikimedia.org/wikipedia/commons/5/59/LOF.sv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hyperlink" Target="http://player.vimeo.com/video/9726202" TargetMode="External"/><Relationship Id="rId3" Type="http://schemas.openxmlformats.org/officeDocument/2006/relationships/image" Target="../media/image38.png"/><Relationship Id="rId2" Type="http://schemas.openxmlformats.org/officeDocument/2006/relationships/hyperlink" Target="https://gephi.org/wp-content/themes/gephi/images/screenshots/layout1.png" TargetMode="Externa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Data Preprocessing </a:t>
            </a:r>
            <a:endParaRPr lang="en-US" altLang="zh-CN" sz="4000" i="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9875" y="4419739"/>
            <a:ext cx="606454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王宗尧</a:t>
            </a:r>
            <a:r>
              <a:rPr lang="en-US" altLang="zh-CN" sz="2000" dirty="0" smtClean="0"/>
              <a:t>  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E-mail: wzy@dlmu.edu.cn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Outlier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73730" name="Picture 2" descr="File:LOF.svg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43000"/>
            <a:ext cx="5812285" cy="5191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离群点检测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看实例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8" y="1981200"/>
            <a:ext cx="8084082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Duplicate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Right Brace 4"/>
          <p:cNvSpPr/>
          <p:nvPr/>
        </p:nvSpPr>
        <p:spPr>
          <a:xfrm>
            <a:off x="6781800" y="2209800"/>
            <a:ext cx="228600" cy="1066800"/>
          </a:xfrm>
          <a:prstGeom prst="rightBrace">
            <a:avLst/>
          </a:prstGeom>
          <a:ln w="158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rot="5400000">
            <a:off x="6629400" y="3124200"/>
            <a:ext cx="1295400" cy="381000"/>
          </a:xfrm>
          <a:prstGeom prst="ben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43800" y="4419600"/>
            <a:ext cx="838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8" name="Diagram 7"/>
          <p:cNvGraphicFramePr/>
          <p:nvPr/>
        </p:nvGraphicFramePr>
        <p:xfrm>
          <a:off x="2286000" y="1066800"/>
          <a:ext cx="457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4286250"/>
            <a:ext cx="67532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60294"/>
            <a:ext cx="8001000" cy="219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Pandas</a:t>
            </a:r>
            <a:r>
              <a:rPr lang="zh-CN" altLang="en-US">
                <a:ea typeface="宋体" panose="02010600030101010101" pitchFamily="2" charset="-122"/>
              </a:rPr>
              <a:t>数据库操作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请看实例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Data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7336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Now we have an error free dataset.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Still needs to be standardized.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Type Conversion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Normalization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Sampling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1026" name="Picture 2" descr="http://www.7gadgets.com/wp-content/uploads/2007/12/f_takaratomy_transformer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76800" y="3626427"/>
            <a:ext cx="3220085" cy="2514600"/>
          </a:xfrm>
          <a:prstGeom prst="rect">
            <a:avLst/>
          </a:prstGeom>
          <a:noFill/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14800"/>
            <a:ext cx="2856634" cy="222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Attribute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4867276"/>
          </a:xfrm>
        </p:spPr>
        <p:txBody>
          <a:bodyPr>
            <a:normAutofit/>
          </a:bodyPr>
          <a:lstStyle/>
          <a:p>
            <a:r>
              <a:rPr lang="en-AU" altLang="zh-CN" sz="1700" dirty="0" smtClean="0"/>
              <a:t>Continuous</a:t>
            </a:r>
            <a:endParaRPr lang="en-AU" altLang="zh-CN" sz="1700" dirty="0" smtClean="0"/>
          </a:p>
          <a:p>
            <a:pPr lvl="1"/>
            <a:r>
              <a:rPr lang="en-AU" altLang="zh-CN" sz="1700" dirty="0" smtClean="0"/>
              <a:t>Real values: Temperature, Height, Weight …</a:t>
            </a:r>
            <a:endParaRPr lang="en-AU" altLang="zh-CN" sz="1700" dirty="0" smtClean="0"/>
          </a:p>
          <a:p>
            <a:endParaRPr lang="en-AU" altLang="zh-CN" sz="1700" dirty="0" smtClean="0"/>
          </a:p>
          <a:p>
            <a:r>
              <a:rPr lang="en-AU" altLang="zh-CN" sz="1700" dirty="0" smtClean="0"/>
              <a:t>Discrete</a:t>
            </a:r>
            <a:endParaRPr lang="en-AU" altLang="zh-CN" sz="1700" dirty="0" smtClean="0"/>
          </a:p>
          <a:p>
            <a:pPr lvl="1"/>
            <a:r>
              <a:rPr lang="en-AU" altLang="zh-CN" sz="1700" dirty="0" smtClean="0"/>
              <a:t>Integer values: Number of people …</a:t>
            </a:r>
            <a:endParaRPr lang="en-AU" altLang="zh-CN" sz="1700" dirty="0" smtClean="0"/>
          </a:p>
          <a:p>
            <a:endParaRPr lang="en-AU" altLang="zh-CN" sz="1700" dirty="0" smtClean="0"/>
          </a:p>
          <a:p>
            <a:r>
              <a:rPr lang="en-AU" altLang="zh-CN" sz="1700" dirty="0" smtClean="0"/>
              <a:t>Ordinal</a:t>
            </a:r>
            <a:endParaRPr lang="en-AU" altLang="zh-CN" sz="1700" dirty="0" smtClean="0"/>
          </a:p>
          <a:p>
            <a:pPr lvl="1"/>
            <a:r>
              <a:rPr lang="en-AU" altLang="zh-CN" sz="1700" dirty="0" smtClean="0"/>
              <a:t>Rankings: {Average, Good, Best}, {Low, Medium, High} …</a:t>
            </a:r>
            <a:endParaRPr lang="en-AU" altLang="zh-CN" sz="1700" dirty="0" smtClean="0"/>
          </a:p>
          <a:p>
            <a:endParaRPr lang="en-AU" altLang="zh-CN" sz="1700" dirty="0" smtClean="0"/>
          </a:p>
          <a:p>
            <a:r>
              <a:rPr lang="en-AU" altLang="zh-CN" sz="1700" dirty="0" smtClean="0"/>
              <a:t>Nominal</a:t>
            </a:r>
            <a:endParaRPr lang="en-AU" altLang="zh-CN" sz="1700" dirty="0" smtClean="0"/>
          </a:p>
          <a:p>
            <a:pPr lvl="1"/>
            <a:r>
              <a:rPr lang="en-AU" altLang="zh-CN" sz="1700" dirty="0" smtClean="0"/>
              <a:t>Symbols: {Teacher, Worker, Salesman}, {Red, Green, Blue} …</a:t>
            </a:r>
            <a:endParaRPr lang="en-AU" altLang="zh-CN" sz="1700" dirty="0" smtClean="0"/>
          </a:p>
          <a:p>
            <a:endParaRPr lang="en-AU" altLang="zh-CN" sz="1700" dirty="0" smtClean="0"/>
          </a:p>
          <a:p>
            <a:r>
              <a:rPr lang="en-AU" altLang="zh-CN" sz="1700" dirty="0" smtClean="0"/>
              <a:t>String</a:t>
            </a:r>
            <a:endParaRPr lang="en-AU" altLang="zh-CN" sz="1700" dirty="0" smtClean="0"/>
          </a:p>
          <a:p>
            <a:pPr lvl="1"/>
            <a:r>
              <a:rPr lang="en-AU" altLang="zh-CN" sz="1700" dirty="0" smtClean="0"/>
              <a:t>Text: “Tsinghua University”,  “No. 123, Pingan Avenue” …</a:t>
            </a:r>
            <a:endParaRPr lang="zh-CN" altLang="en-US" sz="1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在机器学习算法中，我们经常会遇到分类特征，例如：人的性别有男女，国籍有中国，美国，法国等。这些特征值并不是连续的，而是离散的，无序的。通常我们需要对其进行特征数字化。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例子如下：</a:t>
            </a:r>
            <a:endParaRPr lang="zh-CN" altLang="en-US" sz="2000"/>
          </a:p>
          <a:p>
            <a:r>
              <a:rPr lang="zh-CN" altLang="en-US" sz="2000"/>
              <a:t>性别特征：["男"，"女"]</a:t>
            </a:r>
            <a:endParaRPr lang="zh-CN" altLang="en-US" sz="2000"/>
          </a:p>
          <a:p>
            <a:r>
              <a:rPr lang="zh-CN" altLang="en-US" sz="2000"/>
              <a:t>祖国特征：["中国"，"美国，"法国"]</a:t>
            </a:r>
            <a:endParaRPr lang="zh-CN" altLang="en-US" sz="2000"/>
          </a:p>
          <a:p>
            <a:r>
              <a:rPr lang="zh-CN" altLang="en-US" sz="2000"/>
              <a:t>运动特征：["足球"，"篮球"，"羽毛球"，"乒乓球"]</a:t>
            </a:r>
            <a:endParaRPr lang="zh-CN" altLang="en-US" sz="2000"/>
          </a:p>
          <a:p>
            <a:r>
              <a:rPr lang="zh-CN" altLang="en-US" sz="2000"/>
              <a:t>假如某个样本，他的特征是这样的["男","中国","乒乓球"]，我们可以用 [0,0,4] 来表示，</a:t>
            </a:r>
            <a:endParaRPr lang="zh-CN" altLang="en-US" sz="2000"/>
          </a:p>
          <a:p>
            <a:r>
              <a:rPr lang="zh-CN" altLang="en-US" sz="2000"/>
              <a:t>但是这样的特征处理并不能直接放入机器学习算法中。因为类别之间是无序的（运动数据就是任意排序的）。</a:t>
            </a:r>
            <a:endParaRPr lang="zh-CN" altLang="en-US" sz="2000"/>
          </a:p>
          <a:p>
            <a:r>
              <a:rPr lang="zh-CN" altLang="en-US" sz="2000"/>
              <a:t>这时需要采用</a:t>
            </a:r>
            <a:r>
              <a:rPr lang="en-US" altLang="zh-CN" sz="2000"/>
              <a:t>One-Hot</a:t>
            </a:r>
            <a:r>
              <a:rPr lang="zh-CN" altLang="en-US" sz="2000">
                <a:ea typeface="宋体" panose="02010600030101010101" pitchFamily="2" charset="-122"/>
              </a:rPr>
              <a:t>编码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One-Hot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性别特征：["男","女"]，按照N位状态寄存器来对N个状态进行编码，处理后应该是这样的：</a:t>
            </a:r>
            <a:endParaRPr lang="zh-CN" altLang="en-US" sz="1600"/>
          </a:p>
          <a:p>
            <a:r>
              <a:rPr lang="zh-CN" altLang="en-US" sz="1600"/>
              <a:t>男  =&gt;  10</a:t>
            </a:r>
            <a:endParaRPr lang="zh-CN" altLang="en-US" sz="1600"/>
          </a:p>
          <a:p>
            <a:r>
              <a:rPr lang="zh-CN" altLang="en-US" sz="1600"/>
              <a:t>女  =&gt;  01</a:t>
            </a:r>
            <a:endParaRPr lang="zh-CN" altLang="en-US" sz="1600"/>
          </a:p>
          <a:p>
            <a:r>
              <a:rPr lang="zh-CN" altLang="en-US" sz="1600"/>
              <a:t>国籍特征：["中国"，"美国，"英国"]</a:t>
            </a:r>
            <a:endParaRPr lang="zh-CN" altLang="en-US" sz="1600"/>
          </a:p>
          <a:p>
            <a:r>
              <a:rPr lang="zh-CN" altLang="en-US" sz="1600"/>
              <a:t>中国  =&gt;  100</a:t>
            </a:r>
            <a:endParaRPr lang="zh-CN" altLang="en-US" sz="1600"/>
          </a:p>
          <a:p>
            <a:r>
              <a:rPr lang="zh-CN" altLang="en-US" sz="1600"/>
              <a:t>美国  =&gt;  010</a:t>
            </a:r>
            <a:endParaRPr lang="zh-CN" altLang="en-US" sz="1600"/>
          </a:p>
          <a:p>
            <a:r>
              <a:rPr lang="zh-CN" altLang="en-US" sz="1600"/>
              <a:t>法国  =&gt;  001</a:t>
            </a:r>
            <a:endParaRPr lang="zh-CN" altLang="en-US" sz="1600"/>
          </a:p>
          <a:p>
            <a:r>
              <a:rPr lang="zh-CN" altLang="en-US" sz="1600"/>
              <a:t>运动特征：["足球"，"篮球"，"羽毛球"，"乒乓球"]：</a:t>
            </a:r>
            <a:endParaRPr lang="zh-CN" altLang="en-US" sz="1600"/>
          </a:p>
          <a:p>
            <a:r>
              <a:rPr lang="zh-CN" altLang="en-US" sz="1600"/>
              <a:t>足球  =&gt;  1000</a:t>
            </a:r>
            <a:endParaRPr lang="zh-CN" altLang="en-US" sz="1600"/>
          </a:p>
          <a:p>
            <a:r>
              <a:rPr lang="zh-CN" altLang="en-US" sz="1600"/>
              <a:t>篮球  =&gt;  0100</a:t>
            </a:r>
            <a:endParaRPr lang="zh-CN" altLang="en-US" sz="1600"/>
          </a:p>
          <a:p>
            <a:r>
              <a:rPr lang="zh-CN" altLang="en-US" sz="1600"/>
              <a:t>羽毛球  =&gt;  0010</a:t>
            </a:r>
            <a:endParaRPr lang="zh-CN" altLang="en-US" sz="1600"/>
          </a:p>
          <a:p>
            <a:r>
              <a:rPr lang="zh-CN" altLang="en-US" sz="1600"/>
              <a:t>乒乓球  =&gt;  0001</a:t>
            </a:r>
            <a:endParaRPr lang="zh-CN" altLang="en-US" sz="1600"/>
          </a:p>
          <a:p>
            <a:r>
              <a:rPr lang="zh-CN" altLang="en-US" sz="1600"/>
              <a:t>所以，当一个样本为["男","中国","乒乓球"]的时候，完整的特征数字化的结果为：</a:t>
            </a:r>
            <a:endParaRPr lang="zh-CN" altLang="en-US" sz="1600"/>
          </a:p>
          <a:p>
            <a:r>
              <a:rPr lang="zh-CN" altLang="en-US" sz="1600"/>
              <a:t>[1，0，1，0，0，0，0，0，1]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Type Conversion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07160" y="1155700"/>
            <a:ext cx="63296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from sklearn import preprocessing  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r>
              <a:rPr lang="zh-CN" altLang="en-US"/>
              <a:t>enc = preprocessing.OneHotEncoder()  </a:t>
            </a:r>
            <a:endParaRPr lang="zh-CN" altLang="en-US"/>
          </a:p>
          <a:p>
            <a:r>
              <a:rPr lang="zh-CN" altLang="en-US"/>
              <a:t>enc.fit([[0,0,3],[1,1,0],[0,2,1],[1,0,2]])  #这里一共有4个数据，3种特征</a:t>
            </a:r>
            <a:endParaRPr lang="zh-CN" altLang="en-US"/>
          </a:p>
          <a:p>
            <a:r>
              <a:rPr lang="zh-CN" altLang="en-US"/>
              <a:t>array = enc.transform([[0,1,3]]).toarray()  #这里使用一个新的数据来测试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print array   # [[ 1  0  0  1  0  0  0  0  1]]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Why Data Preprocessing?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0958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Real data are notoriously dirty!</a:t>
            </a:r>
            <a:endParaRPr lang="en-AU" altLang="zh-CN" dirty="0" smtClean="0"/>
          </a:p>
          <a:p>
            <a:pPr lvl="1"/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biggest challenge </a:t>
            </a:r>
            <a:r>
              <a:rPr lang="en-AU" altLang="zh-CN" dirty="0" smtClean="0"/>
              <a:t>in many data mining projects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Incomplete</a:t>
            </a:r>
            <a:endParaRPr lang="en-AU" altLang="zh-CN" dirty="0" smtClean="0"/>
          </a:p>
          <a:p>
            <a:pPr lvl="1"/>
            <a:r>
              <a:rPr lang="en-AU" altLang="zh-CN" dirty="0" smtClean="0"/>
              <a:t>Occupancy = “ ”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Noisy</a:t>
            </a:r>
            <a:endParaRPr lang="en-AU" altLang="zh-CN" dirty="0" smtClean="0"/>
          </a:p>
          <a:p>
            <a:pPr lvl="1"/>
            <a:r>
              <a:rPr lang="en-AU" altLang="zh-CN" dirty="0" smtClean="0"/>
              <a:t>Salary = “-100”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Inconsistent</a:t>
            </a:r>
            <a:endParaRPr lang="en-AU" altLang="zh-CN" dirty="0" smtClean="0"/>
          </a:p>
          <a:p>
            <a:pPr lvl="1"/>
            <a:r>
              <a:rPr lang="en-AU" altLang="zh-CN" dirty="0" smtClean="0"/>
              <a:t>Age = “42” vs. Birthday = “01/09/1985”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Redundant</a:t>
            </a:r>
            <a:endParaRPr lang="en-AU" altLang="zh-CN" dirty="0" smtClean="0"/>
          </a:p>
          <a:p>
            <a:pPr lvl="1"/>
            <a:r>
              <a:rPr lang="en-AU" altLang="zh-CN" dirty="0" smtClean="0"/>
              <a:t>Too much data or too many features for analytical analysis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Others</a:t>
            </a:r>
            <a:endParaRPr lang="en-AU" altLang="zh-CN" dirty="0" smtClean="0"/>
          </a:p>
          <a:p>
            <a:pPr lvl="1"/>
            <a:r>
              <a:rPr lang="en-AU" altLang="zh-CN" dirty="0" smtClean="0"/>
              <a:t>Data types</a:t>
            </a:r>
            <a:endParaRPr lang="en-AU" altLang="zh-CN" dirty="0" smtClean="0"/>
          </a:p>
          <a:p>
            <a:pPr lvl="1"/>
            <a:r>
              <a:rPr lang="en-AU" altLang="zh-CN" dirty="0" smtClean="0"/>
              <a:t>Imbalanced datasets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75777" name="Picture 1" descr="C:\Users\BOYUAN~1\AppData\Local\Temp\D3@OJ[XIB16Q4~{GZRE{$IE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15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幸存者偏差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3395" y="1560195"/>
            <a:ext cx="571500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5410200"/>
            <a:ext cx="69342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-762000" y="3352800"/>
            <a:ext cx="41148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0" y="3200400"/>
            <a:ext cx="3124200" cy="5334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85%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3200400"/>
            <a:ext cx="914400" cy="533400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5%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342106" y="3543300"/>
            <a:ext cx="4343400" cy="1588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934494" y="3542506"/>
            <a:ext cx="4343400" cy="1588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19200" y="5943600"/>
            <a:ext cx="120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Classifier A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28507" y="5943600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Classifier B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900" y="145946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LHS      </a:t>
            </a:r>
            <a:r>
              <a:rPr lang="en-US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RHS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981200" y="3200400"/>
            <a:ext cx="1524000" cy="5334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10%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981950" y="990600"/>
            <a:ext cx="0" cy="1295400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 descr="SMOTE算法(人工合成数据) - jiede1的博客 - CSDN博客 - 360极速浏览器 11.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37490" r="25000" b="6910"/>
          <a:stretch>
            <a:fillRect/>
          </a:stretch>
        </p:blipFill>
        <p:spPr>
          <a:xfrm>
            <a:off x="609600" y="1044389"/>
            <a:ext cx="8009477" cy="527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请看实例</a:t>
            </a:r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Normalization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3400" y="1295400"/>
            <a:ext cx="8077200" cy="487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AU" altLang="ko-KR" sz="2000" kern="0" dirty="0" smtClean="0">
                <a:latin typeface="+mn-lt"/>
                <a:ea typeface="굴림" pitchFamily="50" charset="-127"/>
              </a:rPr>
              <a:t>The height of someone can be 1.7 or 170 or 1700 …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Min-max normalization: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7"/>
              </a:rPr>
              <a:t>Let income range $12,000 to $98,000 be normalized to [0.0, 1.0].  Then $73,600 is mapped to 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Z-score normalization (</a:t>
            </a: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μ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: mean, </a:t>
            </a: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: standard deviation):</a:t>
            </a:r>
            <a:endParaRPr lang="en-US" altLang="ko-KR" sz="2000" kern="0" dirty="0">
              <a:latin typeface="+mn-lt"/>
              <a:ea typeface="굴림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7"/>
              </a:rPr>
              <a:t>Let </a:t>
            </a: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μ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7"/>
              </a:rPr>
              <a:t> = 54,000, </a:t>
            </a: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σ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7"/>
              </a:rPr>
              <a:t> = 16,000.  Then</a:t>
            </a:r>
            <a:endParaRPr kumimoji="0" lang="el-G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71600" y="3819525"/>
          <a:ext cx="31686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0" name="Equation" r:id="rId1" imgW="2222500" imgH="419100" progId="Equation.3">
                  <p:embed/>
                </p:oleObj>
              </mc:Choice>
              <mc:Fallback>
                <p:oleObj name="Equation" r:id="rId1" imgW="22225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9525"/>
                        <a:ext cx="31686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76800" y="5638800"/>
          <a:ext cx="2167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1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38800"/>
                        <a:ext cx="2167663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47800" y="5105400"/>
                <a:ext cx="1297856" cy="5653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𝜇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1297856" cy="565348"/>
              </a:xfrm>
              <a:prstGeom prst="rect">
                <a:avLst/>
              </a:prstGeom>
              <a:blipFill rotWithShape="1">
                <a:blip r:embed="rId5"/>
                <a:stretch>
                  <a:fillRect l="-734" t="-1685" r="-691" b="-165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95400" y="2286000"/>
                <a:ext cx="5699252" cy="60901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𝑚𝑖𝑛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𝑚𝑎𝑥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𝑚𝑖𝑛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𝑛𝑒𝑤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𝑚𝑎𝑥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𝑛𝑒𝑤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𝑚𝑖𝑛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𝑛𝑒𝑤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_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𝑚𝑖𝑛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86000"/>
                <a:ext cx="5699252" cy="609013"/>
              </a:xfrm>
              <a:prstGeom prst="rect">
                <a:avLst/>
              </a:prstGeom>
              <a:blipFill rotWithShape="1">
                <a:blip r:embed="rId6"/>
                <a:stretch>
                  <a:fillRect l="-167" t="-1564" r="-165" b="-155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Data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791075"/>
          </a:xfrm>
        </p:spPr>
        <p:txBody>
          <a:bodyPr>
            <a:normAutofit fontScale="70000" lnSpcReduction="20000"/>
          </a:bodyPr>
          <a:lstStyle/>
          <a:p>
            <a:r>
              <a:rPr lang="en-AU" altLang="zh-CN" dirty="0" smtClean="0"/>
              <a:t>Mean</a:t>
            </a:r>
            <a:endParaRPr lang="en-AU" altLang="zh-CN" dirty="0" smtClean="0"/>
          </a:p>
          <a:p>
            <a:pPr lvl="1"/>
            <a:r>
              <a:rPr lang="en-AU" dirty="0" smtClean="0">
                <a:latin typeface="+mn-lt"/>
              </a:rPr>
              <a:t>Arithmetic mean</a:t>
            </a:r>
            <a:endParaRPr lang="en-AU" altLang="zh-CN" dirty="0" smtClean="0">
              <a:latin typeface="+mn-lt"/>
            </a:endParaRPr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Median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Mode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The most frequently occurring value in a list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Can be used with non-numerical data.</a:t>
            </a:r>
            <a:endParaRPr lang="en-US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Variance</a:t>
            </a:r>
            <a:endParaRPr lang="en-AU" altLang="zh-CN" dirty="0" smtClean="0"/>
          </a:p>
          <a:p>
            <a:pPr lvl="1"/>
            <a:r>
              <a:rPr lang="en-AU" altLang="zh-CN" dirty="0" smtClean="0"/>
              <a:t>Degree of diversity</a:t>
            </a:r>
            <a:endParaRPr lang="en-AU" altLang="zh-CN" dirty="0" smtClean="0"/>
          </a:p>
          <a:p>
            <a:pPr lvl="1"/>
            <a:endParaRPr lang="en-AU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93" y="1065752"/>
            <a:ext cx="326900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71600" y="1872575"/>
                <a:ext cx="3266407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72575"/>
                <a:ext cx="3266407" cy="848566"/>
              </a:xfrm>
              <a:prstGeom prst="rect">
                <a:avLst/>
              </a:prstGeom>
              <a:blipFill rotWithShape="1">
                <a:blip r:embed="rId2"/>
                <a:stretch>
                  <a:fillRect t="-70" r="18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71600" y="3048000"/>
                <a:ext cx="4340612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𝑑𝑥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40612" cy="690830"/>
              </a:xfrm>
              <a:prstGeom prst="rect">
                <a:avLst/>
              </a:prstGeom>
              <a:blipFill rotWithShape="1">
                <a:blip r:embed="rId3"/>
                <a:stretch>
                  <a:fillRect r="9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49839" y="5791200"/>
                <a:ext cx="2460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𝑉𝑎𝑟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𝑋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9" y="5791200"/>
                <a:ext cx="246016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43887" y="5616000"/>
                <a:ext cx="3023713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𝑉𝑎𝑟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887" y="5616000"/>
                <a:ext cx="3023713" cy="818879"/>
              </a:xfrm>
              <a:prstGeom prst="rect">
                <a:avLst/>
              </a:prstGeom>
              <a:blipFill rotWithShape="1">
                <a:blip r:embed="rId5"/>
                <a:stretch>
                  <a:fillRect l="-5" t="-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请看实例</a:t>
            </a:r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Data Visualization </a:t>
            </a:r>
            <a:r>
              <a:rPr lang="en-AU" altLang="zh-CN" i="0" dirty="0" smtClean="0"/>
              <a:t>(</a:t>
            </a:r>
            <a:r>
              <a:rPr lang="en-AU" altLang="zh-CN" dirty="0" smtClean="0"/>
              <a:t>1D</a:t>
            </a:r>
            <a:r>
              <a:rPr lang="en-AU" altLang="zh-CN" i="0" dirty="0" smtClean="0"/>
              <a:t>)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/>
          <a:srcRect l="18571" t="15238" r="14286" b="20000"/>
          <a:stretch>
            <a:fillRect/>
          </a:stretch>
        </p:blipFill>
        <p:spPr bwMode="auto">
          <a:xfrm>
            <a:off x="990600" y="914400"/>
            <a:ext cx="3581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914400"/>
            <a:ext cx="345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2" name="Picture 2" descr="http://www.mathworks.com/help/examples/matlab/SpecifyNumOfHistogramBinsExampl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31068"/>
            <a:ext cx="381000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41496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Data Visualization </a:t>
            </a:r>
            <a:r>
              <a:rPr lang="en-AU" altLang="zh-CN" i="0" dirty="0" smtClean="0"/>
              <a:t>(</a:t>
            </a:r>
            <a:r>
              <a:rPr lang="en-AU" altLang="zh-CN" dirty="0" smtClean="0"/>
              <a:t>2D</a:t>
            </a:r>
            <a:r>
              <a:rPr lang="en-AU" altLang="zh-CN" i="0" dirty="0" smtClean="0"/>
              <a:t>)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14413"/>
            <a:ext cx="75533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Surf Plots </a:t>
            </a:r>
            <a:r>
              <a:rPr lang="en-AU" altLang="zh-CN" i="0" dirty="0" smtClean="0"/>
              <a:t>(</a:t>
            </a:r>
            <a:r>
              <a:rPr lang="en-AU" altLang="zh-CN" dirty="0" smtClean="0"/>
              <a:t>3D</a:t>
            </a:r>
            <a:r>
              <a:rPr lang="en-AU" altLang="zh-CN" i="0" dirty="0" smtClean="0"/>
              <a:t>)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00600" y="1828800"/>
            <a:ext cx="396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8288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Missing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0958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dirty="0" smtClean="0"/>
              <a:t>Data are not always available.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One or more attributes of a sample may have empty values.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Many data mining algorithms cannot handle missing values directly.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May cause significant troubles.</a:t>
            </a:r>
            <a:endParaRPr lang="en-AU" altLang="zh-CN" dirty="0" smtClean="0"/>
          </a:p>
          <a:p>
            <a:pPr lvl="1"/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Possible Reasons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Equipment malfunction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Data not provided 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>
                <a:solidFill>
                  <a:srgbClr val="FF0000"/>
                </a:solidFill>
              </a:rPr>
              <a:t>Not Applicable </a:t>
            </a:r>
            <a:r>
              <a:rPr lang="en-AU" altLang="zh-CN" dirty="0" smtClean="0"/>
              <a:t>(N/A)</a:t>
            </a:r>
            <a:endParaRPr lang="en-AU" altLang="zh-CN" dirty="0" smtClean="0"/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Different Types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Missing completely at random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Missing conditionally at random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Not missing at random</a:t>
            </a:r>
            <a:endParaRPr lang="en-AU" altLang="zh-CN" dirty="0" smtClean="0"/>
          </a:p>
          <a:p>
            <a:pPr lvl="1"/>
            <a:endParaRPr lang="en-AU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3074" name="Picture 2" descr="Puzzle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858000" y="4343400"/>
            <a:ext cx="1844297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Box Plots </a:t>
            </a:r>
            <a:r>
              <a:rPr lang="en-AU" altLang="zh-CN" i="0" dirty="0" smtClean="0"/>
              <a:t>(</a:t>
            </a:r>
            <a:r>
              <a:rPr lang="en-AU" altLang="zh-CN" dirty="0" smtClean="0"/>
              <a:t>High Dimensional</a:t>
            </a:r>
            <a:r>
              <a:rPr lang="en-AU" altLang="zh-CN" i="0" dirty="0" smtClean="0"/>
              <a:t>)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8729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8" name="Picture 12" descr="http://michaelvandaniker.com/images/pcp-selecte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514600"/>
            <a:ext cx="4857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848600" cy="563562"/>
          </a:xfrm>
        </p:spPr>
        <p:txBody>
          <a:bodyPr/>
          <a:lstStyle/>
          <a:p>
            <a:r>
              <a:rPr lang="en-AU" altLang="zh-CN" sz="2600" dirty="0" smtClean="0"/>
              <a:t>Parallel Coordinates </a:t>
            </a:r>
            <a:r>
              <a:rPr lang="en-AU" altLang="zh-CN" sz="2600" i="0" dirty="0" smtClean="0"/>
              <a:t>(</a:t>
            </a:r>
            <a:r>
              <a:rPr lang="en-AU" altLang="zh-CN" sz="2600" dirty="0" smtClean="0"/>
              <a:t>High Dimensional</a:t>
            </a:r>
            <a:r>
              <a:rPr lang="en-AU" altLang="zh-CN" sz="2600" i="0" dirty="0" smtClean="0"/>
              <a:t>)</a:t>
            </a:r>
            <a:endParaRPr lang="zh-CN" altLang="en-US" sz="260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75780" name="Picture 4" descr="http://i.stack.imgur.com/bLz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29600" cy="45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CiteSpace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39938" name="Picture 2" descr="http://cluster.cis.drexel.edu/~cchen/citespace/gallery/index_files/nano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457199" y="914400"/>
            <a:ext cx="8305801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74758" name="Picture 6" descr=" 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057400" y="4584192"/>
            <a:ext cx="2895600" cy="1969008"/>
          </a:xfrm>
          <a:prstGeom prst="rect">
            <a:avLst/>
          </a:prstGeom>
          <a:noFill/>
        </p:spPr>
      </p:pic>
      <p:pic>
        <p:nvPicPr>
          <p:cNvPr id="74760" name="Picture 8" descr="https://gephi.org/wp-content/themes/gephi/images/screenshots/layout1-mini.png">
            <a:hlinkClick r:id="rId2" tooltip="Force-based Layout"/>
          </p:cNvPr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588558" y="2438400"/>
            <a:ext cx="3098242" cy="2819400"/>
          </a:xfrm>
          <a:prstGeom prst="rect">
            <a:avLst/>
          </a:prstGeom>
          <a:noFill/>
        </p:spPr>
      </p:pic>
      <p:pic>
        <p:nvPicPr>
          <p:cNvPr id="48130" name="Picture 2" descr="screenshot">
            <a:hlinkClick r:id="rId4" tooltip="Introducing Gephi 0.7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399" y="973754"/>
            <a:ext cx="5486401" cy="3445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How to handle missing data?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4827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AU" altLang="zh-CN" sz="1600" dirty="0" smtClean="0"/>
              <a:t>Ignore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Remove samples/attributes with missing values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The easiest and most straightforward way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Work well with low missing rates</a:t>
            </a:r>
            <a:endParaRPr lang="en-AU" altLang="zh-CN" sz="1600" dirty="0" smtClean="0"/>
          </a:p>
          <a:p>
            <a:pPr lvl="1"/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Fill in the missing values manually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Recollect the data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Domain knowledge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Tedious/Infeasible</a:t>
            </a:r>
            <a:endParaRPr lang="en-AU" altLang="zh-CN" sz="1600" dirty="0" smtClean="0"/>
          </a:p>
          <a:p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Fill in the missing values automatically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A global constant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The mean or median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Most probable values</a:t>
            </a:r>
            <a:endParaRPr lang="en-AU" altLang="zh-CN" sz="1600" dirty="0" smtClean="0"/>
          </a:p>
          <a:p>
            <a:pPr lvl="1"/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More art than science</a:t>
            </a:r>
            <a:endParaRPr lang="en-AU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Picture 2" descr="http://webstaging.uvu.edu/wds/lib/images/missing_puzzle.JP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781800" y="4120510"/>
            <a:ext cx="1981200" cy="1975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缺失数据插值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请看实例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48276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A database/data warehouse may store terabytes of data.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Processing limits: CPU, Memory, I/O …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Sampling is applied to reduce the </a:t>
            </a:r>
            <a:r>
              <a:rPr lang="en-AU" altLang="zh-CN" dirty="0" smtClean="0">
                <a:solidFill>
                  <a:srgbClr val="FF0000"/>
                </a:solidFill>
              </a:rPr>
              <a:t>time complexity</a:t>
            </a:r>
            <a:r>
              <a:rPr lang="en-AU" altLang="zh-CN" dirty="0" smtClean="0"/>
              <a:t>.</a:t>
            </a:r>
            <a:endParaRPr lang="en-AU" altLang="zh-CN" dirty="0" smtClean="0"/>
          </a:p>
          <a:p>
            <a:endParaRPr lang="en-AU" altLang="zh-CN" dirty="0" smtClean="0"/>
          </a:p>
          <a:p>
            <a:pPr algn="just">
              <a:lnSpc>
                <a:spcPct val="120000"/>
              </a:lnSpc>
            </a:pPr>
            <a:r>
              <a:rPr lang="en-AU" altLang="zh-CN" dirty="0" smtClean="0"/>
              <a:t>In statistics, sampling is applied often because obtaining the entire set of data is </a:t>
            </a:r>
            <a:r>
              <a:rPr lang="en-AU" altLang="zh-CN" dirty="0" smtClean="0">
                <a:solidFill>
                  <a:srgbClr val="FF0000"/>
                </a:solidFill>
              </a:rPr>
              <a:t>expensive</a:t>
            </a:r>
            <a:r>
              <a:rPr lang="en-AU" altLang="zh-CN" dirty="0" smtClean="0"/>
              <a:t>.</a:t>
            </a:r>
            <a:endParaRPr lang="en-AU" altLang="zh-CN" dirty="0" smtClean="0"/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Aggregation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Change of scale:   </a:t>
            </a:r>
            <a:endParaRPr lang="en-AU" altLang="zh-CN" dirty="0" smtClean="0"/>
          </a:p>
          <a:p>
            <a:pPr lvl="2">
              <a:lnSpc>
                <a:spcPct val="120000"/>
              </a:lnSpc>
            </a:pPr>
            <a:r>
              <a:rPr lang="en-AU" altLang="zh-CN" dirty="0" smtClean="0">
                <a:solidFill>
                  <a:srgbClr val="7030A0"/>
                </a:solidFill>
              </a:rPr>
              <a:t>Cities</a:t>
            </a:r>
            <a:r>
              <a:rPr lang="en-AU" altLang="zh-CN" dirty="0" smtClean="0"/>
              <a:t> </a:t>
            </a:r>
            <a:r>
              <a:rPr lang="en-AU" altLang="zh-CN" dirty="0" smtClean="0">
                <a:sym typeface="Wingdings" panose="05000000000000000000" pitchFamily="2" charset="2"/>
              </a:rPr>
              <a:t> States;         </a:t>
            </a:r>
            <a:r>
              <a:rPr lang="en-AU" altLang="zh-CN" dirty="0" smtClean="0">
                <a:solidFill>
                  <a:srgbClr val="7030A0"/>
                </a:solidFill>
                <a:sym typeface="Wingdings" panose="05000000000000000000" pitchFamily="2" charset="2"/>
              </a:rPr>
              <a:t>Days</a:t>
            </a:r>
            <a:r>
              <a:rPr lang="en-AU" altLang="zh-CN" dirty="0" smtClean="0">
                <a:sym typeface="Wingdings" panose="05000000000000000000" pitchFamily="2" charset="2"/>
              </a:rPr>
              <a:t>  Months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More stable and less variability</a:t>
            </a:r>
            <a:endParaRPr lang="en-AU" altLang="zh-CN" dirty="0" smtClean="0"/>
          </a:p>
          <a:p>
            <a:pPr lvl="1"/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Sampling can be also used to adjust the class distributions.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Imbalanced 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Outliers</a:t>
            </a:r>
            <a:r>
              <a:rPr lang="zh-CN" altLang="en-AU" dirty="0" smtClean="0">
                <a:ea typeface="宋体" panose="02010600030101010101" pitchFamily="2" charset="-122"/>
              </a:rPr>
              <a:t>离群点</a:t>
            </a:r>
            <a:endParaRPr lang="zh-CN" altLang="en-AU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 flipV="1">
            <a:off x="4265613" y="40655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 flipV="1">
            <a:off x="3848100" y="417036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 flipV="1">
            <a:off x="3673475" y="32464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 flipV="1">
            <a:off x="3498850" y="46386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 flipV="1">
            <a:off x="4370388" y="371316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 flipV="1">
            <a:off x="4572000" y="3440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 flipV="1">
            <a:off x="3140075" y="47355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 flipV="1">
            <a:off x="4892675" y="34353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 flipV="1">
            <a:off x="4913313" y="319563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 flipV="1">
            <a:off x="5327650" y="31686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 flipV="1">
            <a:off x="3095625" y="50022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V="1">
            <a:off x="5307013" y="2917825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V="1">
            <a:off x="5637213" y="279241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2862263" y="2705100"/>
            <a:ext cx="2906712" cy="22701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2484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dirty="0">
                <a:latin typeface="Times New Roman" panose="02020603050405020304" pitchFamily="18" charset="0"/>
              </a:rPr>
              <a:t>x</a:t>
            </a:r>
            <a:endParaRPr lang="en-US" altLang="ko-KR" sz="24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dirty="0">
                <a:latin typeface="Times New Roman" panose="02020603050405020304" pitchFamily="18" charset="0"/>
              </a:rPr>
              <a:t>y</a:t>
            </a:r>
            <a:endParaRPr lang="en-US" altLang="ko-KR" sz="2400" dirty="0">
              <a:latin typeface="Times New Roman" panose="02020603050405020304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267200" y="4343400"/>
            <a:ext cx="1289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dirty="0">
                <a:latin typeface="Times New Roman" panose="02020603050405020304" pitchFamily="18" charset="0"/>
              </a:rPr>
              <a:t>y = x + 1</a:t>
            </a:r>
            <a:endParaRPr lang="en-US" altLang="ko-KR" sz="2400" dirty="0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4800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Outliers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10800000" flipV="1">
            <a:off x="3733800" y="2438400"/>
            <a:ext cx="838200" cy="762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5"/>
          <p:cNvSpPr>
            <a:spLocks noChangeArrowheads="1"/>
          </p:cNvSpPr>
          <p:nvPr/>
        </p:nvSpPr>
        <p:spPr bwMode="auto">
          <a:xfrm flipV="1">
            <a:off x="5715000" y="376713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5" name="直接箭头连接符 34"/>
          <p:cNvCxnSpPr>
            <a:endCxn id="33" idx="4"/>
          </p:cNvCxnSpPr>
          <p:nvPr/>
        </p:nvCxnSpPr>
        <p:spPr>
          <a:xfrm rot="16200000" flipH="1">
            <a:off x="4489846" y="2520553"/>
            <a:ext cx="1328738" cy="116443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209800" y="5486400"/>
            <a:ext cx="472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 flipH="1" flipV="1">
            <a:off x="457200" y="3733800"/>
            <a:ext cx="35052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auto">
          <a:xfrm>
            <a:off x="2438400" y="1524000"/>
            <a:ext cx="4267200" cy="3505200"/>
            <a:chOff x="3648" y="2448"/>
            <a:chExt cx="2112" cy="1872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Outliers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2677845" y="5726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Outliers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2933700" y="4762500"/>
            <a:ext cx="1143000" cy="6096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V="1">
            <a:off x="1562100" y="4000500"/>
            <a:ext cx="28956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200400" y="4343400"/>
            <a:ext cx="3276600" cy="1295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Outlier Factor </a:t>
            </a:r>
            <a:r>
              <a:rPr lang="zh-CN" altLang="en-US" dirty="0" smtClean="0">
                <a:ea typeface="宋体" panose="02010600030101010101" pitchFamily="2" charset="-122"/>
              </a:rPr>
              <a:t>局部异常因子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1" name="Oval 10"/>
          <p:cNvSpPr/>
          <p:nvPr/>
        </p:nvSpPr>
        <p:spPr>
          <a:xfrm>
            <a:off x="6367880" y="1219200"/>
            <a:ext cx="18288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82280" y="2057400"/>
            <a:ext cx="76200" cy="76200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44280" y="2590800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72680" y="1828800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15480" y="2895600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39480" y="1828800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2" idx="5"/>
            <a:endCxn id="13" idx="0"/>
          </p:cNvCxnSpPr>
          <p:nvPr/>
        </p:nvCxnSpPr>
        <p:spPr>
          <a:xfrm rot="16200000" flipH="1">
            <a:off x="7480671" y="1989090"/>
            <a:ext cx="468359" cy="73505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5"/>
          </p:cNvCxnSpPr>
          <p:nvPr/>
        </p:nvCxnSpPr>
        <p:spPr>
          <a:xfrm rot="5400000" flipH="1" flipV="1">
            <a:off x="7472779" y="1550941"/>
            <a:ext cx="446041" cy="69695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15" idx="6"/>
          </p:cNvCxnSpPr>
          <p:nvPr/>
        </p:nvCxnSpPr>
        <p:spPr>
          <a:xfrm rot="5400000">
            <a:off x="6386931" y="2027191"/>
            <a:ext cx="811259" cy="100175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26070" y="1688068"/>
            <a:ext cx="307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31374" y="18404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8060334" y="26024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970014" y="29072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612534" y="14594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30" idx="2"/>
          </p:cNvCxnSpPr>
          <p:nvPr/>
        </p:nvCxnSpPr>
        <p:spPr>
          <a:xfrm rot="5400000" flipH="1">
            <a:off x="6706457" y="1482604"/>
            <a:ext cx="304800" cy="84225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82380" y="108516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41212" y="3276600"/>
                <a:ext cx="4215000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𝑙𝑟𝑑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</a:rPr>
                                        <m:t>𝐵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  <a:ea typeface="Cambria Math" panose="02040503050406030204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  <a:ea typeface="Cambria Math" panose="02040503050406030204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  <a:ea typeface="Cambria Math" panose="02040503050406030204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  <a:ea typeface="Cambria Math" panose="02040503050406030204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</a:rPr>
                                            <m:t>𝑖𝑠𝑡𝑎𝑛𝑐𝑒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2" y="3276600"/>
                <a:ext cx="4215000" cy="727892"/>
              </a:xfrm>
              <a:prstGeom prst="rect">
                <a:avLst/>
              </a:prstGeom>
              <a:blipFill rotWithShape="1">
                <a:blip r:embed="rId1"/>
                <a:stretch>
                  <a:fillRect l="-4" r="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" y="4576086"/>
                <a:ext cx="5891735" cy="9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𝐿𝑂𝐹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𝐴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𝑙𝑟𝑑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𝑙𝑟𝑑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</a:rPr>
                                        <m:t>𝐴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  <a:ea typeface="Cambria Math" panose="02040503050406030204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  <a:ea typeface="Cambria Math" panose="02040503050406030204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  <a:ea typeface="Cambria Math" panose="02040503050406030204"/>
                                        </a:rPr>
                                        <m:t>𝐴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𝑙𝑟𝑑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  <a:ea typeface="Cambria Math" panose="02040503050406030204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𝑙𝑟𝑑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76086"/>
                <a:ext cx="5891735" cy="910314"/>
              </a:xfrm>
              <a:prstGeom prst="rect">
                <a:avLst/>
              </a:prstGeom>
              <a:blipFill rotWithShape="1">
                <a:blip r:embed="rId2"/>
                <a:stretch>
                  <a:fillRect t="-30" r="3" b="-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4470" y="2209800"/>
                <a:ext cx="4948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𝑑𝑖𝑠𝑡𝑎𝑛𝑐𝑒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𝐴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𝑑𝑖𝑠𝑡𝑎𝑛𝑐𝑒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70" y="2209800"/>
                <a:ext cx="49480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" r="1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675815" y="1212501"/>
                <a:ext cx="1648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𝑑𝑖𝑠𝑡𝑎𝑛𝑐𝑒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𝑂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15" y="1212501"/>
                <a:ext cx="16487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" t="-7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29"/>
          <p:cNvSpPr txBox="1"/>
          <p:nvPr/>
        </p:nvSpPr>
        <p:spPr>
          <a:xfrm>
            <a:off x="5787390" y="1219200"/>
            <a:ext cx="3746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i="1" dirty="0" smtClean="0">
                <a:solidFill>
                  <a:srgbClr val="FF0000"/>
                </a:solidFill>
              </a:rPr>
              <a:t>(A)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6820" y="3359150"/>
            <a:ext cx="2778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local reachability density：局部可达密度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91580" y="4963795"/>
            <a:ext cx="23539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local locallocal outlier：局部离群因子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4160</Words>
  <Application>WPS 演示</Application>
  <PresentationFormat>全屏显示(4:3)</PresentationFormat>
  <Paragraphs>356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宋体</vt:lpstr>
      <vt:lpstr>Wingdings</vt:lpstr>
      <vt:lpstr>Verdana</vt:lpstr>
      <vt:lpstr>Times New Roman</vt:lpstr>
      <vt:lpstr>Cambria Math</vt:lpstr>
      <vt:lpstr>Cambria Math</vt:lpstr>
      <vt:lpstr>굴림</vt:lpstr>
      <vt:lpstr>Baekmuk Batang</vt:lpstr>
      <vt:lpstr>微软雅黑</vt:lpstr>
      <vt:lpstr>Arial Unicode MS</vt:lpstr>
      <vt:lpstr>Calibri</vt:lpstr>
      <vt:lpstr>文鼎ＰＬ简中楷</vt:lpstr>
      <vt:lpstr>sample</vt:lpstr>
      <vt:lpstr>Equation.3</vt:lpstr>
      <vt:lpstr>Equation.3</vt:lpstr>
      <vt:lpstr>Data Preprocessing </vt:lpstr>
      <vt:lpstr>Why Data Preprocessing?</vt:lpstr>
      <vt:lpstr>Missing Data</vt:lpstr>
      <vt:lpstr>How to handle missing data?</vt:lpstr>
      <vt:lpstr>缺失数据插值</vt:lpstr>
      <vt:lpstr>Sampling</vt:lpstr>
      <vt:lpstr>Outliers离群点</vt:lpstr>
      <vt:lpstr>Outliers</vt:lpstr>
      <vt:lpstr>Local Outlier Factor 局部异常因子</vt:lpstr>
      <vt:lpstr>Local Outlier Factor</vt:lpstr>
      <vt:lpstr>离群点检测</vt:lpstr>
      <vt:lpstr>Duplicate Data</vt:lpstr>
      <vt:lpstr>Duplicate Data</vt:lpstr>
      <vt:lpstr>Pandas数据库操作</vt:lpstr>
      <vt:lpstr>Data Transformation</vt:lpstr>
      <vt:lpstr>Attribute Types</vt:lpstr>
      <vt:lpstr>PowerPoint 演示文稿</vt:lpstr>
      <vt:lpstr>PowerPoint 演示文稿</vt:lpstr>
      <vt:lpstr>Type Conversion</vt:lpstr>
      <vt:lpstr>幸存者偏差</vt:lpstr>
      <vt:lpstr>Imbalanced Datasets</vt:lpstr>
      <vt:lpstr>SMOTE</vt:lpstr>
      <vt:lpstr>PowerPoint 演示文稿</vt:lpstr>
      <vt:lpstr>Normalization</vt:lpstr>
      <vt:lpstr>Data Description</vt:lpstr>
      <vt:lpstr>PowerPoint 演示文稿</vt:lpstr>
      <vt:lpstr>Data Visualization (1D)</vt:lpstr>
      <vt:lpstr>Data Visualization (2D)</vt:lpstr>
      <vt:lpstr>Surf Plots (3D)</vt:lpstr>
      <vt:lpstr>Box Plots (High Dimensional)</vt:lpstr>
      <vt:lpstr>Parallel Coordinates (High Dimensional)</vt:lpstr>
      <vt:lpstr>CiteSpace</vt:lpstr>
      <vt:lpstr>Gephi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王宗尧</cp:lastModifiedBy>
  <cp:revision>1967</cp:revision>
  <dcterms:created xsi:type="dcterms:W3CDTF">2019-09-15T05:15:04Z</dcterms:created>
  <dcterms:modified xsi:type="dcterms:W3CDTF">2019-09-15T05:15:04Z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