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3"/>
    <p:sldId id="273" r:id="rId4"/>
    <p:sldId id="281" r:id="rId5"/>
    <p:sldId id="350" r:id="rId6"/>
    <p:sldId id="283" r:id="rId7"/>
    <p:sldId id="284" r:id="rId8"/>
    <p:sldId id="285" r:id="rId10"/>
    <p:sldId id="379" r:id="rId11"/>
    <p:sldId id="354" r:id="rId12"/>
    <p:sldId id="40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405" r:id="rId25"/>
    <p:sldId id="366" r:id="rId26"/>
    <p:sldId id="367" r:id="rId27"/>
    <p:sldId id="368" r:id="rId28"/>
    <p:sldId id="369" r:id="rId29"/>
    <p:sldId id="370" r:id="rId30"/>
    <p:sldId id="371" r:id="rId31"/>
    <p:sldId id="406" r:id="rId32"/>
    <p:sldId id="372" r:id="rId33"/>
    <p:sldId id="373" r:id="rId34"/>
    <p:sldId id="374" r:id="rId35"/>
    <p:sldId id="375" r:id="rId36"/>
    <p:sldId id="376" r:id="rId37"/>
    <p:sldId id="37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1966B3"/>
    <a:srgbClr val="FF33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880" autoAdjust="0"/>
  </p:normalViewPr>
  <p:slideViewPr>
    <p:cSldViewPr>
      <p:cViewPr varScale="1">
        <p:scale>
          <a:sx n="84" d="100"/>
          <a:sy n="84" d="100"/>
        </p:scale>
        <p:origin x="965" y="77"/>
      </p:cViewPr>
      <p:guideLst>
        <p:guide orient="horz" pos="2160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7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load </a:t>
            </a:r>
            <a:r>
              <a:rPr lang="en-US" altLang="zh-CN" dirty="0" err="1" smtClean="0"/>
              <a:t>carsmall</a:t>
            </a:r>
            <a:endParaRPr lang="en-US" altLang="zh-CN" dirty="0" smtClean="0"/>
          </a:p>
          <a:p>
            <a:r>
              <a:rPr lang="en-US" altLang="zh-CN" dirty="0" smtClean="0"/>
              <a:t>plot(Displacement, Acceleration,'</a:t>
            </a:r>
            <a:r>
              <a:rPr lang="en-US" altLang="zh-CN" dirty="0" err="1" smtClean="0"/>
              <a:t>ro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r>
              <a:rPr lang="en-US" altLang="zh-CN" dirty="0" smtClean="0"/>
              <a:t>regress(Acceleration,[ones(100,1),Displacement])</a:t>
            </a:r>
            <a:endParaRPr lang="en-US" altLang="zh-CN" dirty="0" smtClean="0"/>
          </a:p>
          <a:p>
            <a:r>
              <a:rPr lang="en-US" altLang="zh-CN" dirty="0" smtClean="0"/>
              <a:t>hold on</a:t>
            </a:r>
            <a:endParaRPr lang="en-US" altLang="zh-CN" dirty="0" smtClean="0"/>
          </a:p>
          <a:p>
            <a:r>
              <a:rPr lang="en-US" altLang="zh-CN" dirty="0" smtClean="0"/>
              <a:t>line([0,19.35/0.021],[19.35,0])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[X,Y]=</a:t>
            </a:r>
            <a:r>
              <a:rPr lang="en-US" altLang="zh-CN" dirty="0" err="1" smtClean="0"/>
              <a:t>meshgrid</a:t>
            </a:r>
            <a:r>
              <a:rPr lang="en-US" altLang="zh-CN" dirty="0" smtClean="0"/>
              <a:t>(-3:0.1:3,-3:0.1:3);</a:t>
            </a:r>
            <a:endParaRPr lang="en-US" altLang="zh-CN" dirty="0" smtClean="0"/>
          </a:p>
          <a:p>
            <a:r>
              <a:rPr lang="en-US" altLang="zh-CN" dirty="0" smtClean="0"/>
              <a:t>Z=peaks(X,Y);</a:t>
            </a:r>
            <a:endParaRPr lang="en-US" altLang="zh-CN" dirty="0" smtClean="0"/>
          </a:p>
          <a:p>
            <a:r>
              <a:rPr lang="en-US" altLang="zh-CN" dirty="0" err="1" smtClean="0"/>
              <a:t>surfc</a:t>
            </a:r>
            <a:r>
              <a:rPr lang="en-US" altLang="zh-CN" dirty="0" smtClean="0"/>
              <a:t>(X,Y,Z);</a:t>
            </a:r>
            <a:endParaRPr lang="en-US" altLang="zh-CN" dirty="0" smtClean="0"/>
          </a:p>
          <a:p>
            <a:r>
              <a:rPr lang="en-US" altLang="zh-CN" dirty="0" smtClean="0"/>
              <a:t>shading </a:t>
            </a:r>
            <a:r>
              <a:rPr lang="en-US" altLang="zh-CN" dirty="0" err="1" smtClean="0"/>
              <a:t>interp</a:t>
            </a:r>
            <a:endParaRPr lang="en-US" altLang="zh-CN" dirty="0" smtClean="0"/>
          </a:p>
          <a:p>
            <a:r>
              <a:rPr lang="en-US" altLang="zh-CN" dirty="0" err="1" smtClean="0"/>
              <a:t>colormap</a:t>
            </a:r>
            <a:r>
              <a:rPr lang="en-US" altLang="zh-CN" dirty="0" smtClean="0"/>
              <a:t>(gray);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8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" name="Group 33"/>
            <p:cNvGrpSpPr/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7"/>
            <p:cNvGrpSpPr/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/>
            <p:cNvGrpSpPr/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5"/>
            <p:cNvGrpSpPr/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49"/>
            <p:cNvGrpSpPr/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53"/>
            <p:cNvGrpSpPr/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57"/>
            <p:cNvGrpSpPr/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61"/>
            <p:cNvGrpSpPr/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44" name="Group 104"/>
          <p:cNvGrpSpPr/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55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7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8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9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0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1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2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GIF"/><Relationship Id="rId4" Type="http://schemas.openxmlformats.org/officeDocument/2006/relationships/image" Target="../media/image40.GIF"/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image" Target="../media/image37.GI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GIF"/><Relationship Id="rId1" Type="http://schemas.openxmlformats.org/officeDocument/2006/relationships/image" Target="../media/image4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zh-CN" altLang="en-US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数据归一化</a:t>
            </a:r>
            <a:endParaRPr lang="zh-CN" altLang="en-US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9875" y="4419739"/>
            <a:ext cx="606454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王宗尧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E-mail: wzy@dlmu.edu.cn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先看看</a:t>
            </a:r>
            <a:r>
              <a:rPr lang="en-US" altLang="zh-CN"/>
              <a:t>example_pca0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7350" y="2490853"/>
            <a:ext cx="219456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2" name="Picture 4" descr="http://fileadmin.cs.lth.se/cs/Personal/Calle_Lejdfors/pyip/ed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4053" y="2490854"/>
            <a:ext cx="2339747" cy="2195447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057650" y="3576703"/>
            <a:ext cx="1028700" cy="28575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Principal Component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1" descr="http://www.rspb.org.uk/Images/golden%20eagle_300_tcm9-139839.jp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501" y="1714501"/>
            <a:ext cx="2141696" cy="226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www.doe-mbi.ucla.edu/~parag/multivar/images/torches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0550" y="2400301"/>
            <a:ext cx="3118485" cy="29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1" y="1778795"/>
            <a:ext cx="6017419" cy="153590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Data: Gaussian Distribution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Variance</a:t>
            </a:r>
            <a:r>
              <a:rPr lang="en-US" altLang="zh-CN" dirty="0" smtClean="0"/>
              <a:t>: Information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Ellipse: Major Axis vs. Minor Axis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Select the attribute corresponding to the Major Axis.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454316" y="3943350"/>
            <a:ext cx="2000250" cy="62865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" idx="2"/>
            <a:endCxn id="5" idx="6"/>
          </p:cNvCxnSpPr>
          <p:nvPr/>
        </p:nvCxnSpPr>
        <p:spPr>
          <a:xfrm>
            <a:off x="3454316" y="4257675"/>
            <a:ext cx="200025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5" idx="4"/>
          </p:cNvCxnSpPr>
          <p:nvPr/>
        </p:nvCxnSpPr>
        <p:spPr>
          <a:xfrm>
            <a:off x="4454441" y="3943350"/>
            <a:ext cx="0" cy="62865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174007" y="410018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11566" y="4145369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40116" y="428824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54416" y="440254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97216" y="438593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81368" y="411679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66108" y="441583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24218" y="4373969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30248" y="404303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611936" y="432878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911516" y="405964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25816" y="417394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66108" y="411679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111666" y="4128755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87398" y="4323464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054391" y="4411847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380014" y="4476971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625766" y="415733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353432" y="4005816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线形标注 1 28"/>
          <p:cNvSpPr/>
          <p:nvPr/>
        </p:nvSpPr>
        <p:spPr>
          <a:xfrm>
            <a:off x="4664436" y="3535325"/>
            <a:ext cx="475807" cy="228600"/>
          </a:xfrm>
          <a:prstGeom prst="borderCallout1">
            <a:avLst>
              <a:gd name="adj1" fmla="val 92006"/>
              <a:gd name="adj2" fmla="val -3305"/>
              <a:gd name="adj3" fmla="val 168314"/>
              <a:gd name="adj4" fmla="val -43361"/>
            </a:avLst>
          </a:prstGeom>
          <a:noFill/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47500" lnSpcReduction="20000"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Minor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5683167" y="3886200"/>
            <a:ext cx="475807" cy="228600"/>
          </a:xfrm>
          <a:prstGeom prst="borderCallout1">
            <a:avLst>
              <a:gd name="adj1" fmla="val 92006"/>
              <a:gd name="adj2" fmla="val -3305"/>
              <a:gd name="adj3" fmla="val 168314"/>
              <a:gd name="adj4" fmla="val -43361"/>
            </a:avLst>
          </a:prstGeom>
          <a:noFill/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47500" lnSpcReduction="20000"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Major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882816" y="5143500"/>
            <a:ext cx="3771900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82816" y="3314700"/>
            <a:ext cx="0" cy="18288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84794" y="515225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Feature X</a:t>
            </a:r>
            <a:r>
              <a:rPr lang="en-US" altLang="zh-CN" sz="1200" baseline="-25000" dirty="0">
                <a:solidFill>
                  <a:srgbClr val="000000"/>
                </a:solidFill>
              </a:rPr>
              <a:t>1</a:t>
            </a:r>
            <a:endParaRPr lang="zh-CN" alt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2240088" y="402601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Feature X</a:t>
            </a:r>
            <a:r>
              <a:rPr lang="en-US" altLang="zh-CN" sz="1200" baseline="-25000" dirty="0">
                <a:solidFill>
                  <a:srgbClr val="000000"/>
                </a:solidFill>
              </a:rPr>
              <a:t>2</a:t>
            </a:r>
            <a:endParaRPr lang="zh-CN" altLang="en-US" sz="1200" baseline="-25000" dirty="0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68716" y="428625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83016" y="4171950"/>
            <a:ext cx="57150" cy="5715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/>
          <a:stretch>
            <a:fillRect/>
          </a:stretch>
        </p:blipFill>
        <p:spPr bwMode="auto">
          <a:xfrm>
            <a:off x="1543050" y="1714501"/>
            <a:ext cx="2943932" cy="365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>
            <a:fillRect/>
          </a:stretch>
        </p:blipFill>
        <p:spPr bwMode="auto">
          <a:xfrm>
            <a:off x="4586052" y="1585912"/>
            <a:ext cx="3072048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4271727" y="3200400"/>
            <a:ext cx="628650" cy="17145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457450" y="4629150"/>
            <a:ext cx="0" cy="514350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829050" y="26289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057400" y="4629150"/>
            <a:ext cx="400050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057400" y="2514600"/>
            <a:ext cx="1600200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1714500" y="2514600"/>
            <a:ext cx="285750" cy="2114550"/>
          </a:xfrm>
          <a:prstGeom prst="leftBrac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3057525" y="4600575"/>
            <a:ext cx="171450" cy="1371600"/>
          </a:xfrm>
          <a:prstGeom prst="leftBrac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3" grpId="0" bldLvl="0" animBg="1"/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2571751"/>
            <a:ext cx="3207544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1" y="1885950"/>
            <a:ext cx="3164681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3314701"/>
            <a:ext cx="1721644" cy="73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800601"/>
            <a:ext cx="1571625" cy="6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>
          <a:xfrm rot="18942148">
            <a:off x="3971925" y="3257550"/>
            <a:ext cx="628650" cy="17145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700712" y="4057651"/>
            <a:ext cx="128588" cy="732235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9300" y="43434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Remove correlation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 bldLvl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Math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504238"/>
            <a:ext cx="9572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85900" y="1771649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Goal</a:t>
            </a:r>
            <a:r>
              <a:rPr lang="en-US" altLang="zh-CN" dirty="0"/>
              <a:t>: S(Y) has nonzero diagonal entries and all off-diagonal elements are zero.</a:t>
            </a:r>
            <a:endParaRPr lang="zh-CN" alt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376005"/>
            <a:ext cx="1578769" cy="72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7" y="2290279"/>
            <a:ext cx="1871663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64807"/>
            <a:ext cx="1371600" cy="57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9" y="3714750"/>
            <a:ext cx="2650331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2"/>
          <a:stretch>
            <a:fillRect/>
          </a:stretch>
        </p:blipFill>
        <p:spPr bwMode="auto">
          <a:xfrm>
            <a:off x="1600200" y="4238404"/>
            <a:ext cx="771525" cy="39898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2686050" y="2686050"/>
            <a:ext cx="628650" cy="17145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43500" y="2686050"/>
            <a:ext cx="628650" cy="17145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686550" y="3371850"/>
            <a:ext cx="114300" cy="628650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5600700" y="4356590"/>
            <a:ext cx="571500" cy="158261"/>
          </a:xfrm>
          <a:prstGeom prst="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2686050" y="4356590"/>
            <a:ext cx="628650" cy="158261"/>
          </a:xfrm>
          <a:prstGeom prst="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86450" y="529075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7030A0"/>
                </a:solidFill>
              </a:rPr>
              <a:t>Eigendecomposition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1" name="直接箭头连接符 10"/>
          <p:cNvCxnSpPr>
            <a:stCxn id="3" idx="0"/>
          </p:cNvCxnSpPr>
          <p:nvPr/>
        </p:nvCxnSpPr>
        <p:spPr>
          <a:xfrm flipV="1">
            <a:off x="6734759" y="4743450"/>
            <a:ext cx="0" cy="5473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 bldLvl="0" animBg="1"/>
      <p:bldP spid="7" grpId="0" bldLvl="0" animBg="1"/>
      <p:bldP spid="8" grpId="0" bldLvl="0" animBg="1"/>
      <p:bldP spid="16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PCA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"/>
          <a:srcRect l="6709" t="6522" r="6080" b="4348"/>
          <a:stretch>
            <a:fillRect/>
          </a:stretch>
        </p:blipFill>
        <p:spPr bwMode="auto">
          <a:xfrm>
            <a:off x="1828800" y="1600200"/>
            <a:ext cx="2800350" cy="220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87913" y="1885950"/>
          <a:ext cx="2682875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公式" r:id="rId2" imgW="52120800" imgH="72542400" progId="Equation.3">
                  <p:embed/>
                </p:oleObj>
              </mc:Choice>
              <mc:Fallback>
                <p:oleObj name="公式" r:id="rId2" imgW="52120800" imgH="72542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885950"/>
                        <a:ext cx="2682875" cy="337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/>
          <a:srcRect l="6292" t="4878" r="7195" b="4878"/>
          <a:stretch>
            <a:fillRect/>
          </a:stretch>
        </p:blipFill>
        <p:spPr bwMode="auto">
          <a:xfrm>
            <a:off x="1828800" y="3829050"/>
            <a:ext cx="2800350" cy="199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</a:t>
            </a:r>
            <a:r>
              <a:rPr lang="zh-CN" altLang="en-US" dirty="0" smtClean="0"/>
              <a:t>看</a:t>
            </a:r>
            <a:r>
              <a:rPr lang="en-US" altLang="zh-CN">
                <a:sym typeface="+mn-ea"/>
              </a:rPr>
              <a:t>example_pca1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Fish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7" descr="some fish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771651"/>
            <a:ext cx="3092768" cy="185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fish measure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4950" y="2228850"/>
            <a:ext cx="1462088" cy="84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http://www.doe-mbi.ucla.edu/~parag/multivar/images/pcag2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4000500"/>
            <a:ext cx="1817846" cy="121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centred plot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7651" y="3943351"/>
            <a:ext cx="1630204" cy="128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http://www.doe-mbi.ucla.edu/~parag/multivar/images/corr75eig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2680" y="3943350"/>
            <a:ext cx="1293971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Normalization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3400" y="1295400"/>
            <a:ext cx="80772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AU" altLang="ko-KR" sz="2000" kern="0" dirty="0" smtClean="0">
                <a:latin typeface="+mn-lt"/>
                <a:ea typeface="굴림" pitchFamily="50" charset="-127"/>
              </a:rPr>
              <a:t>The height of someone can be 1.7 or 170 or 1700 …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Min-max normalization: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Let income range $12,000 to $98,000 be normalized to [0.0, 1.0].  Then $73,600 is mapped to 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Z-score normalization (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: mean, 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: standard deviation):</a:t>
            </a:r>
            <a:endParaRPr lang="en-US" altLang="ko-KR" sz="2000" kern="0" dirty="0">
              <a:latin typeface="+mn-lt"/>
              <a:ea typeface="굴림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Let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μ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 = 54,000,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σ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7"/>
              </a:rPr>
              <a:t> = 16,000.  Then</a:t>
            </a: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3819525"/>
          <a:ext cx="31686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" name="Equation" r:id="rId1" imgW="2222500" imgH="419100" progId="Equation.3">
                  <p:embed/>
                </p:oleObj>
              </mc:Choice>
              <mc:Fallback>
                <p:oleObj name="Equation" r:id="rId1" imgW="22225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9525"/>
                        <a:ext cx="31686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76800" y="5638800"/>
          <a:ext cx="2167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1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2167663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47800" y="5105400"/>
                <a:ext cx="1297856" cy="5653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1297856" cy="565348"/>
              </a:xfrm>
              <a:prstGeom prst="rect">
                <a:avLst/>
              </a:prstGeom>
              <a:blipFill rotWithShape="1">
                <a:blip r:embed="rId5"/>
                <a:stretch>
                  <a:fillRect l="-734" t="-1685" r="-691" b="-165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95400" y="2286000"/>
                <a:ext cx="5699252" cy="6090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𝑚𝑖𝑛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𝑚𝑎𝑥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𝑚𝑖𝑛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𝑛𝑒𝑤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𝑚𝑎𝑥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𝑛𝑒𝑤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𝑚𝑖𝑛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𝑛𝑒𝑤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_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𝑚𝑖𝑛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86000"/>
                <a:ext cx="5699252" cy="609013"/>
              </a:xfrm>
              <a:prstGeom prst="rect">
                <a:avLst/>
              </a:prstGeom>
              <a:blipFill rotWithShape="1">
                <a:blip r:embed="rId6"/>
                <a:stretch>
                  <a:fillRect l="-167" t="-1564" r="-165" b="-155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4545" y="5105400"/>
            <a:ext cx="142875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Fish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22" descr="Some different fish!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1650" y="2171701"/>
            <a:ext cx="3771900" cy="219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 descr="http://www.doe-mbi.ucla.edu/~parag/multivar/images/corr25eig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2914650"/>
            <a:ext cx="1061085" cy="10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Issue of PCA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43200" y="1771651"/>
            <a:ext cx="3686175" cy="319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86100" y="5086350"/>
            <a:ext cx="415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Now, let’s consider class information ...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最后再看看 </a:t>
            </a:r>
            <a:r>
              <a:rPr lang="en-US" altLang="zh-CN">
                <a:sym typeface="+mn-ea"/>
              </a:rPr>
              <a:t>example_pca2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ym typeface="+mn-ea"/>
              </a:rPr>
              <a:t>example_pca3</a:t>
            </a:r>
            <a:endParaRPr lang="en-US" altLang="zh-CN"/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657351"/>
            <a:ext cx="6000750" cy="3993356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Hernandez and S. J. </a:t>
            </a:r>
            <a:r>
              <a:rPr lang="en-AU" altLang="zh-CN" sz="2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Stolfo</a:t>
            </a:r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is Dirty: Data Cleansing and The Merge/Purge Problem,</a:t>
            </a:r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Knowledge Discovery, vol. 2, pp. 9–37, 1998.</a:t>
            </a:r>
            <a:endParaRPr lang="nl-NL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nl-NL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Donders, G. van der Heijden, T. Stijnen, and K. Moons, “Review: A </a:t>
            </a:r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Gentle Introduction to Imputation of Missing Values,” Journal of Clinical </a:t>
            </a:r>
            <a:r>
              <a:rPr lang="nl-NL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Epidemiology, vol. 59, pp. 1087-1091, 2006.</a:t>
            </a:r>
            <a:endParaRPr lang="nl-NL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nl-NL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V. </a:t>
            </a:r>
            <a:r>
              <a:rPr lang="en-US" altLang="zh-CN" sz="2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Chawla</a:t>
            </a:r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W. Bowyer, L. O. Hall and W. P. </a:t>
            </a:r>
            <a:r>
              <a:rPr lang="en-US" altLang="zh-CN" sz="2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Kegelmeyer</a:t>
            </a:r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“SMOTE: Synthetic Minority Over-Sampling Technique,” Journal of Artificial Intelligence Research, vol. 16, pp. 321–357, 2002.</a:t>
            </a:r>
            <a:endParaRPr lang="en-US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AU" altLang="zh-CN" sz="2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Japkowicz</a:t>
            </a:r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Stephen, “</a:t>
            </a:r>
            <a:r>
              <a:rPr lang="en-US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Imbalance Problem: A Systematic Study,</a:t>
            </a:r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Intelligent Data Analysis, vol. 6, pp. 429–449, 2002.</a:t>
            </a:r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AU" altLang="zh-CN" sz="2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“Information Visualization and Visual Data Mining,” IEEE Transactions on Visualization and Computer Graphics, vol. 8, pp. 1-8, 2002.</a:t>
            </a:r>
            <a:endParaRPr lang="en-US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zh-CN" sz="2175" dirty="0"/>
          </a:p>
          <a:p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Tutorials</a:t>
            </a:r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http://www.cs.princeton.edu/picasso/mats/PCA-Tutorial-Intuition_jp.pdf</a:t>
            </a:r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http://www.cs.otago.ac.nz/cosc453/student_tutorials/principal_components.pdf </a:t>
            </a:r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Multipliers</a:t>
            </a:r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altLang="zh-CN" sz="2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http://diglib.stanford.edu:8091/~klein/lagrange-multipliers.pdf</a:t>
            </a:r>
            <a:endParaRPr lang="en-AU" altLang="zh-CN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zh-CN" dirty="0" smtClean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36" y="1228725"/>
            <a:ext cx="6950752" cy="492125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第一个例子请看</a:t>
            </a:r>
            <a:r>
              <a:rPr lang="en-US" altLang="zh-CN" dirty="0" smtClean="0"/>
              <a:t>example_webworm1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数据定向爬取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541589" cy="4325519"/>
          </a:xfrm>
        </p:spPr>
      </p:pic>
      <p:sp>
        <p:nvSpPr>
          <p:cNvPr id="7" name="文本框 6"/>
          <p:cNvSpPr txBox="1"/>
          <p:nvPr/>
        </p:nvSpPr>
        <p:spPr>
          <a:xfrm>
            <a:off x="1524000" y="990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获取链家网某一区域的房屋价格信息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9996"/>
            <a:ext cx="8023225" cy="4921250"/>
          </a:xfrm>
        </p:spPr>
        <p:txBody>
          <a:bodyPr/>
          <a:lstStyle/>
          <a:p>
            <a:r>
              <a:rPr lang="zh-CN" altLang="en-US" sz="1600" dirty="0" smtClean="0"/>
              <a:t>在</a:t>
            </a:r>
            <a:r>
              <a:rPr lang="zh-CN" altLang="en-US" sz="1600" dirty="0"/>
              <a:t>链</a:t>
            </a:r>
            <a:r>
              <a:rPr lang="zh-CN" altLang="en-US" sz="1600" dirty="0" smtClean="0"/>
              <a:t>家网搜索‘中山区’，获取第一页、第二页、第三页网址：</a:t>
            </a:r>
            <a:endParaRPr lang="en-US" altLang="zh-CN" sz="1600" dirty="0" smtClean="0"/>
          </a:p>
          <a:p>
            <a:r>
              <a:rPr lang="en-US" altLang="zh-CN" sz="1600" dirty="0"/>
              <a:t>https://dl.lianjia.com/zufang/rs</a:t>
            </a:r>
            <a:r>
              <a:rPr lang="zh-CN" altLang="en-US" sz="1600" dirty="0"/>
              <a:t>中山区</a:t>
            </a:r>
            <a:r>
              <a:rPr lang="en-US" altLang="zh-CN" sz="1600" dirty="0"/>
              <a:t>/</a:t>
            </a:r>
            <a:endParaRPr lang="en-US" altLang="zh-CN" sz="1600" dirty="0" smtClean="0"/>
          </a:p>
          <a:p>
            <a:r>
              <a:rPr lang="en-US" altLang="zh-CN" sz="1600" dirty="0"/>
              <a:t>https://dl.lianjia.com/zufang/pg2rs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山区</a:t>
            </a:r>
            <a:r>
              <a:rPr lang="en-US" altLang="zh-CN" sz="1600" dirty="0"/>
              <a:t>#</a:t>
            </a:r>
            <a:r>
              <a:rPr lang="en-US" altLang="zh-CN" sz="1600" dirty="0" err="1"/>
              <a:t>contentList</a:t>
            </a:r>
            <a:endParaRPr lang="en-US" altLang="zh-CN" sz="1600" dirty="0" smtClean="0"/>
          </a:p>
          <a:p>
            <a:r>
              <a:rPr lang="en-US" altLang="zh-CN" sz="1600" dirty="0" smtClean="0"/>
              <a:t>https</a:t>
            </a:r>
            <a:r>
              <a:rPr lang="en-US" altLang="zh-CN" sz="1600" dirty="0"/>
              <a:t>://</a:t>
            </a:r>
            <a:r>
              <a:rPr lang="en-US" altLang="zh-CN" sz="1600" dirty="0" smtClean="0"/>
              <a:t>dl.lianjia.com/zufang/pg3rs</a:t>
            </a:r>
            <a:r>
              <a:rPr lang="zh-CN" altLang="en-US" sz="1600" dirty="0"/>
              <a:t>中山区</a:t>
            </a:r>
            <a:r>
              <a:rPr lang="en-US" altLang="zh-CN" sz="1600" dirty="0"/>
              <a:t>/#</a:t>
            </a:r>
            <a:r>
              <a:rPr lang="en-US" altLang="zh-CN" sz="1600" dirty="0" err="1"/>
              <a:t>contentList</a:t>
            </a:r>
            <a:endParaRPr lang="en-US" altLang="zh-CN" sz="1600" dirty="0" smtClean="0"/>
          </a:p>
          <a:p>
            <a:r>
              <a:rPr lang="en-US" altLang="zh-CN" sz="1600" dirty="0" smtClean="0"/>
              <a:t>https</a:t>
            </a:r>
            <a:r>
              <a:rPr lang="en-US" altLang="zh-CN" sz="1600" dirty="0"/>
              <a:t>://</a:t>
            </a:r>
            <a:r>
              <a:rPr lang="en-US" altLang="zh-CN" sz="1600" dirty="0" smtClean="0"/>
              <a:t>dl.lianjia.com/zufang/pg4rs</a:t>
            </a:r>
            <a:r>
              <a:rPr lang="zh-CN" altLang="en-US" sz="1600" dirty="0"/>
              <a:t>中山区</a:t>
            </a:r>
            <a:r>
              <a:rPr lang="en-US" altLang="zh-CN" sz="1600" dirty="0"/>
              <a:t>/#</a:t>
            </a:r>
            <a:r>
              <a:rPr lang="en-US" altLang="zh-CN" sz="1600" dirty="0" err="1" smtClean="0"/>
              <a:t>contentList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第二个例子请看</a:t>
            </a:r>
            <a:r>
              <a:rPr lang="en-US" altLang="zh-CN" dirty="0" smtClean="0"/>
              <a:t>example_webworm2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791075"/>
          </a:xfrm>
        </p:spPr>
        <p:txBody>
          <a:bodyPr>
            <a:normAutofit fontScale="70000" lnSpcReduction="20000"/>
          </a:bodyPr>
          <a:lstStyle/>
          <a:p>
            <a:r>
              <a:rPr lang="en-AU" altLang="zh-CN" dirty="0" smtClean="0"/>
              <a:t>Mean</a:t>
            </a:r>
            <a:endParaRPr lang="en-AU" altLang="zh-CN" dirty="0" smtClean="0"/>
          </a:p>
          <a:p>
            <a:pPr lvl="1"/>
            <a:r>
              <a:rPr lang="en-AU" dirty="0" smtClean="0">
                <a:latin typeface="+mn-lt"/>
              </a:rPr>
              <a:t>Arithmetic mean</a:t>
            </a:r>
            <a:endParaRPr lang="en-AU" altLang="zh-CN" dirty="0" smtClean="0">
              <a:latin typeface="+mn-lt"/>
            </a:endParaRPr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Median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Mode</a:t>
            </a:r>
            <a:endParaRPr lang="en-AU" altLang="zh-CN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most frequently occurring value in a list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Can be used with non-numerical data.</a:t>
            </a:r>
            <a:endParaRPr lang="en-US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Variance</a:t>
            </a:r>
            <a:endParaRPr lang="en-AU" altLang="zh-CN" dirty="0" smtClean="0"/>
          </a:p>
          <a:p>
            <a:pPr lvl="1"/>
            <a:r>
              <a:rPr lang="en-AU" altLang="zh-CN" dirty="0" smtClean="0"/>
              <a:t>Degree of diversity</a:t>
            </a:r>
            <a:endParaRPr lang="en-AU" altLang="zh-CN" dirty="0" smtClean="0"/>
          </a:p>
          <a:p>
            <a:pPr lvl="1"/>
            <a:endParaRPr lang="en-AU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93" y="1065752"/>
            <a:ext cx="32690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71600" y="1872575"/>
                <a:ext cx="326640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2575"/>
                <a:ext cx="3266407" cy="848566"/>
              </a:xfrm>
              <a:prstGeom prst="rect">
                <a:avLst/>
              </a:prstGeom>
              <a:blipFill rotWithShape="1">
                <a:blip r:embed="rId2"/>
                <a:stretch>
                  <a:fillRect t="-70" r="1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71600" y="3048000"/>
                <a:ext cx="4340612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𝑑𝑥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40612" cy="690830"/>
              </a:xfrm>
              <a:prstGeom prst="rect">
                <a:avLst/>
              </a:prstGeom>
              <a:blipFill rotWithShape="1">
                <a:blip r:embed="rId3"/>
                <a:stretch>
                  <a:fillRect r="9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49839" y="5791200"/>
                <a:ext cx="2460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𝑉𝑎𝑟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9" y="5791200"/>
                <a:ext cx="2460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43887" y="5616000"/>
                <a:ext cx="302371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𝑉𝑎𝑟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87" y="5616000"/>
                <a:ext cx="3023713" cy="818879"/>
              </a:xfrm>
              <a:prstGeom prst="rect">
                <a:avLst/>
              </a:prstGeom>
              <a:blipFill rotWithShape="1">
                <a:blip r:embed="rId5"/>
                <a:stretch>
                  <a:fillRect l="-5" t="-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获取网页元素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53186"/>
          <a:stretch>
            <a:fillRect/>
          </a:stretch>
        </p:blipFill>
        <p:spPr>
          <a:xfrm>
            <a:off x="685800" y="1463675"/>
            <a:ext cx="7923147" cy="51196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0600" y="1066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右键点击网页上需要抓取的元素，查看其标签性质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2" y="1307893"/>
            <a:ext cx="7171041" cy="4762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033870" cy="486960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3717"/>
            <a:ext cx="8023225" cy="405126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6265"/>
            <a:ext cx="8023225" cy="394616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</a:t>
            </a:r>
            <a:r>
              <a:rPr lang="zh-CN" altLang="en-US" dirty="0" smtClean="0"/>
              <a:t>爬吧，请看</a:t>
            </a:r>
            <a:r>
              <a:rPr lang="en-US" altLang="zh-CN" dirty="0" smtClean="0">
                <a:sym typeface="+mn-ea"/>
              </a:rPr>
              <a:t>example_webworm3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请看实例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Visualization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1D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/>
          <a:srcRect l="18571" t="15238" r="14286" b="20000"/>
          <a:stretch>
            <a:fillRect/>
          </a:stretch>
        </p:blipFill>
        <p:spPr bwMode="auto">
          <a:xfrm>
            <a:off x="990600" y="914400"/>
            <a:ext cx="3581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914400"/>
            <a:ext cx="345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 descr="http://www.mathworks.com/help/examples/matlab/SpecifyNumOfHistogramBinsExampl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31068"/>
            <a:ext cx="381000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41496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Data Visualization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2D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14413"/>
            <a:ext cx="7553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Surf Plots </a:t>
            </a:r>
            <a:r>
              <a:rPr lang="en-AU" altLang="zh-CN" i="0" dirty="0" smtClean="0"/>
              <a:t>(</a:t>
            </a:r>
            <a:r>
              <a:rPr lang="en-AU" altLang="zh-CN" dirty="0" smtClean="0"/>
              <a:t>3D</a:t>
            </a:r>
            <a:r>
              <a:rPr lang="en-AU" altLang="zh-CN" i="0" dirty="0" smtClean="0"/>
              <a:t>)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0600" y="1828800"/>
            <a:ext cx="396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请看</a:t>
            </a:r>
            <a:r>
              <a:rPr lang="en-US" altLang="zh-CN">
                <a:ea typeface="宋体" panose="02010600030101010101" pitchFamily="2" charset="-122"/>
              </a:rPr>
              <a:t>example5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example6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/>
              <a:t>降维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WPS 演示</Application>
  <PresentationFormat>全屏显示(4:3)</PresentationFormat>
  <Paragraphs>222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Verdana</vt:lpstr>
      <vt:lpstr>Times New Roman</vt:lpstr>
      <vt:lpstr>굴림</vt:lpstr>
      <vt:lpstr>Arial Unicode MS</vt:lpstr>
      <vt:lpstr>Cambria Math</vt:lpstr>
      <vt:lpstr>Cambria Math</vt:lpstr>
      <vt:lpstr>微软雅黑</vt:lpstr>
      <vt:lpstr>Calibri</vt:lpstr>
      <vt:lpstr>sample</vt:lpstr>
      <vt:lpstr>Equation.3</vt:lpstr>
      <vt:lpstr>Equation.3</vt:lpstr>
      <vt:lpstr>Equation.3</vt:lpstr>
      <vt:lpstr>PCA降维</vt:lpstr>
      <vt:lpstr>Normalization</vt:lpstr>
      <vt:lpstr>Data Description</vt:lpstr>
      <vt:lpstr>PowerPoint 演示文稿</vt:lpstr>
      <vt:lpstr>Data Visualization (1D)</vt:lpstr>
      <vt:lpstr>Data Visualization (2D)</vt:lpstr>
      <vt:lpstr>Surf Plots (3D)</vt:lpstr>
      <vt:lpstr>PowerPoint 演示文稿</vt:lpstr>
      <vt:lpstr>PCA降维</vt:lpstr>
      <vt:lpstr>PowerPoint 演示文稿</vt:lpstr>
      <vt:lpstr>Feature Extraction</vt:lpstr>
      <vt:lpstr>Principal Component Analysis</vt:lpstr>
      <vt:lpstr>2D Example</vt:lpstr>
      <vt:lpstr>2D Example</vt:lpstr>
      <vt:lpstr>2D Example</vt:lpstr>
      <vt:lpstr>Some Math</vt:lpstr>
      <vt:lpstr>PCA Examples</vt:lpstr>
      <vt:lpstr>PowerPoint 演示文稿</vt:lpstr>
      <vt:lpstr>Fish</vt:lpstr>
      <vt:lpstr>Fish</vt:lpstr>
      <vt:lpstr>The Issue of PCA </vt:lpstr>
      <vt:lpstr>PowerPoint 演示文稿</vt:lpstr>
      <vt:lpstr>Reading Materials</vt:lpstr>
      <vt:lpstr>Python数据爬虫</vt:lpstr>
      <vt:lpstr>PowerPoint 演示文稿</vt:lpstr>
      <vt:lpstr>PowerPoint 演示文稿</vt:lpstr>
      <vt:lpstr>数据定向爬取</vt:lpstr>
      <vt:lpstr>分析网址</vt:lpstr>
      <vt:lpstr>PowerPoint 演示文稿</vt:lpstr>
      <vt:lpstr>获取网页元素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zongyaowang</cp:lastModifiedBy>
  <cp:revision>1977</cp:revision>
  <dcterms:created xsi:type="dcterms:W3CDTF">2019-09-25T02:37:12Z</dcterms:created>
  <dcterms:modified xsi:type="dcterms:W3CDTF">2019-09-25T02:37:12Z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