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348" r:id="rId5"/>
    <p:sldId id="282" r:id="rId6"/>
    <p:sldId id="279" r:id="rId7"/>
    <p:sldId id="283" r:id="rId8"/>
    <p:sldId id="284" r:id="rId9"/>
    <p:sldId id="285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350" r:id="rId18"/>
    <p:sldId id="351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</p:sldIdLst>
  <p:sldSz cx="9144000" cy="6858000" type="screen4x3"/>
  <p:notesSz cx="6668770" cy="992632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00"/>
    <a:srgbClr val="0000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ä¸­åº¦æ ·å¼ 3 - å¼ºè°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 autoAdjust="0"/>
  </p:normalViewPr>
  <p:slideViewPr>
    <p:cSldViewPr>
      <p:cViewPr varScale="1">
        <p:scale>
          <a:sx n="91" d="100"/>
          <a:sy n="91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://images.google.com/imgres?imgurl=http://carolynncarreno.files.wordpress.com/2009/02/09_08_58-fruit-pineapple_web.jpg&amp;imgrefurl=http://carolynncarreno.wordpress.com/2009/02/03/pushing-up-edible-daisies/&amp;usg=__zYOc5eqh4JhKK9PweX0vm3YIgDQ=&amp;h=600&amp;w=400&amp;sz=76&amp;hl=en&amp;start=3&amp;tbnid=SrPseIEb1hrwyM:&amp;tbnh=135&amp;tbnw=90&amp;prev=/images?q=fruit&amp;gbv=2&amp;hl=en&amp;newwindow=1" TargetMode="External"/><Relationship Id="rId8" Type="http://schemas.openxmlformats.org/officeDocument/2006/relationships/image" Target="../media/image5.jpeg"/><Relationship Id="rId7" Type="http://schemas.openxmlformats.org/officeDocument/2006/relationships/hyperlink" Target="http://images.google.com/imgres?imgurl=http://thevitaminm.files.wordpress.com/2009/02/beer-styles1.jpg&amp;imgrefurl=http://thevitaminm.wordpress.com/2009/01/22/beer-me/&amp;usg=__P-sfC-FdQMixmvxjX197KJV_Pq0=&amp;h=314&amp;w=311&amp;sz=26&amp;hl=en&amp;start=3&amp;tbnid=GJ2X5xKvvm4iuM:&amp;tbnh=117&amp;tbnw=116&amp;prev=/images?q=beer&amp;gbv=2&amp;hl=en&amp;newwindow=1" TargetMode="External"/><Relationship Id="rId6" Type="http://schemas.openxmlformats.org/officeDocument/2006/relationships/image" Target="../media/image4.jpeg"/><Relationship Id="rId5" Type="http://schemas.openxmlformats.org/officeDocument/2006/relationships/hyperlink" Target="http://images.google.com/imgres?imgurl=http://www.wackypackages2007.com/images/ANS3/not-butter.jpg&amp;imgrefurl=http://www.wackypackages2007.com/ans3/allnewseries3/not-better.htm&amp;usg=__s-EqN8vrFGrjpFg7xxny2COrmDw=&amp;h=301&amp;w=488&amp;sz=32&amp;hl=en&amp;start=15&amp;tbnid=yd27SKNfMdXhHM:&amp;tbnh=80&amp;tbnw=130&amp;prev=/images?q=butter&amp;gbv=2&amp;hl=en&amp;newwindow=1" TargetMode="Externa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.jpeg"/><Relationship Id="rId16" Type="http://schemas.openxmlformats.org/officeDocument/2006/relationships/image" Target="../media/image9.jpeg"/><Relationship Id="rId15" Type="http://schemas.openxmlformats.org/officeDocument/2006/relationships/hyperlink" Target="http://images.google.com/imgres?imgurl=http://www.twu.ca/life/parents/cookies-gngrsn.jpg&amp;imgrefurl=http://www.twu.ca/life/parents/touchofhome.html&amp;usg=__gITQZUMtZx230-mz6kNwrad_2cg=&amp;h=400&amp;w=400&amp;sz=61&amp;hl=en&amp;start=3&amp;um=1&amp;tbnid=qeKjGe8j7wQL3M:&amp;tbnh=124&amp;tbnw=124&amp;prev=/images?q=cookies&amp;hl=en&amp;sa=N&amp;um=1&amp;newwindow=1" TargetMode="External"/><Relationship Id="rId14" Type="http://schemas.openxmlformats.org/officeDocument/2006/relationships/image" Target="../media/image8.jpeg"/><Relationship Id="rId13" Type="http://schemas.openxmlformats.org/officeDocument/2006/relationships/hyperlink" Target="http://images.google.com/imgres?imgurl=http://jownby.files.wordpress.com/2009/03/carrot-cake01.jpg&amp;imgrefurl=http://jownby.wordpress.com/2009/03/24/carrot-cake/&amp;usg=__CsYRpQeaL9Hs7mS-6skJb_YIDnM=&amp;h=487&amp;w=365&amp;sz=80&amp;hl=en&amp;start=5&amp;tbnid=EzhiAQKQJANWqM:&amp;tbnh=129&amp;tbnw=97&amp;prev=/images?q=carrot&amp;gbv=2&amp;hl=en&amp;newwindow=1" TargetMode="External"/><Relationship Id="rId12" Type="http://schemas.openxmlformats.org/officeDocument/2006/relationships/image" Target="../media/image7.jpeg"/><Relationship Id="rId11" Type="http://schemas.openxmlformats.org/officeDocument/2006/relationships/hyperlink" Target="http://images.google.com/imgres?imgurl=http://www.pizzahutpizza.com/menu/_images/3_pizzas.jpg&amp;imgrefurl=http://www.pizzahutpizza.com/menu/&amp;usg=__T1aN2hq6CoSsjAY_eN7BjF7LAG4=&amp;h=360&amp;w=362&amp;sz=70&amp;hl=en&amp;start=7&amp;tbnid=gbOIW8wY-qM-UM:&amp;tbnh=120&amp;tbnw=121&amp;prev=/images?q=pizza&amp;gbv=2&amp;hl=en&amp;newwindow=1" TargetMode="External"/><Relationship Id="rId10" Type="http://schemas.openxmlformats.org/officeDocument/2006/relationships/image" Target="../media/image6.jpeg"/><Relationship Id="rId1" Type="http://schemas.openxmlformats.org/officeDocument/2006/relationships/hyperlink" Target="http://images.google.com/imgres?imgurl=http://blog.craftzine.com/PaperMilk.jpg&amp;imgrefurl=http://www.seouleats.com/2009_05_01_archive.html&amp;usg=__qs-EUPLa3xhm44saqrjlkuEE2qY=&amp;h=375&amp;w=500&amp;sz=121&amp;hl=en&amp;start=12&amp;tbnid=J6suHIntfTD8aM:&amp;tbnh=98&amp;tbnw=130&amp;prev=/images?q=milk&amp;gbv=2&amp;hl=en&amp;newwindow=1" TargetMode="Externa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GIF"/><Relationship Id="rId3" Type="http://schemas.openxmlformats.org/officeDocument/2006/relationships/hyperlink" Target="http://www.movielens.org/main" TargetMode="External"/><Relationship Id="rId2" Type="http://schemas.openxmlformats.org/officeDocument/2006/relationships/image" Target="../media/image27.png"/><Relationship Id="rId1" Type="http://schemas.openxmlformats.org/officeDocument/2006/relationships/hyperlink" Target="http://en.wikipedia.org/wiki/File:Amazon.com-Logo.svg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6.jpeg"/><Relationship Id="rId3" Type="http://schemas.openxmlformats.org/officeDocument/2006/relationships/hyperlink" Target="//upload.wikimedia.org/wikipedia/commons/f/ff/Vector_space_model.jpg" TargetMode="Externa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hyperlink" Target="//upload.wikimedia.org/wikipedia/commons/6/69/PageRank-hi-res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Association Rule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Wang Zongyao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wzy@dlmu.edu.cn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Big Picture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64343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Step 1: Find all frequent itemsets.</a:t>
            </a:r>
            <a:endParaRPr lang="en-AU" altLang="zh-CN" dirty="0" smtClean="0"/>
          </a:p>
          <a:p>
            <a:endParaRPr lang="en-AU" altLang="zh-CN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Step 2: Use frequent itemsets to generate association rules.</a:t>
            </a:r>
            <a:endParaRPr lang="en-AU" altLang="zh-CN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For each frequent itemset </a:t>
            </a:r>
            <a:r>
              <a:rPr lang="en-AU" altLang="zh-CN" dirty="0" smtClean="0">
                <a:solidFill>
                  <a:srgbClr val="FF0000"/>
                </a:solidFill>
              </a:rPr>
              <a:t>f</a:t>
            </a:r>
            <a:endParaRPr lang="en-AU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 smtClean="0"/>
              <a:t>Create all non-empty subsets of </a:t>
            </a:r>
            <a:r>
              <a:rPr lang="en-AU" altLang="zh-CN" sz="2600" dirty="0" smtClean="0">
                <a:solidFill>
                  <a:srgbClr val="FF0000"/>
                </a:solidFill>
              </a:rPr>
              <a:t>f</a:t>
            </a:r>
            <a:r>
              <a:rPr lang="en-AU" altLang="zh-CN" sz="2600" dirty="0" smtClean="0"/>
              <a:t>.</a:t>
            </a:r>
            <a:endParaRPr lang="en-AU" altLang="zh-CN" sz="2600" dirty="0" smtClean="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AU" altLang="zh-CN" dirty="0" smtClean="0"/>
              <a:t>For each non-empty subset </a:t>
            </a:r>
            <a:r>
              <a:rPr lang="en-AU" altLang="zh-CN" dirty="0" smtClean="0">
                <a:solidFill>
                  <a:srgbClr val="FF0000"/>
                </a:solidFill>
              </a:rPr>
              <a:t>s</a:t>
            </a:r>
            <a:r>
              <a:rPr lang="en-AU" altLang="zh-CN" dirty="0" smtClean="0"/>
              <a:t> of </a:t>
            </a:r>
            <a:r>
              <a:rPr lang="en-AU" altLang="zh-CN" dirty="0" smtClean="0">
                <a:solidFill>
                  <a:srgbClr val="FF0000"/>
                </a:solidFill>
              </a:rPr>
              <a:t>f</a:t>
            </a:r>
            <a:endParaRPr lang="en-AU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AU" altLang="zh-CN" sz="2600" dirty="0" smtClean="0"/>
              <a:t>Output </a:t>
            </a:r>
            <a:r>
              <a:rPr lang="en-AU" altLang="zh-CN" sz="2600" dirty="0" smtClean="0">
                <a:solidFill>
                  <a:srgbClr val="FF0000"/>
                </a:solidFill>
              </a:rPr>
              <a:t>s</a:t>
            </a:r>
            <a:r>
              <a:rPr lang="en-AU" altLang="zh-CN" sz="2600" dirty="0" smtClean="0"/>
              <a:t> </a:t>
            </a:r>
            <a:r>
              <a:rPr lang="en-AU" altLang="zh-CN" sz="2600" dirty="0" smtClean="0">
                <a:sym typeface="Wingdings" panose="05000000000000000000" pitchFamily="2" charset="2"/>
              </a:rPr>
              <a:t> </a:t>
            </a:r>
            <a:r>
              <a:rPr lang="en-AU" altLang="zh-CN" sz="2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(f-s) </a:t>
            </a:r>
            <a:r>
              <a:rPr lang="en-AU" altLang="zh-CN" sz="2600" dirty="0" smtClean="0">
                <a:sym typeface="Wingdings" panose="05000000000000000000" pitchFamily="2" charset="2"/>
              </a:rPr>
              <a:t>if support (f) / support (s) &gt; </a:t>
            </a:r>
            <a:r>
              <a:rPr lang="el-GR" altLang="zh-CN" sz="2600" dirty="0" smtClean="0">
                <a:latin typeface="Times New Roman" panose="02020603050405020304"/>
                <a:cs typeface="Times New Roman" panose="02020603050405020304"/>
              </a:rPr>
              <a:t>Φ</a:t>
            </a:r>
            <a:endParaRPr lang="en-AU" altLang="zh-CN" sz="2600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14400" y="3593068"/>
            <a:ext cx="2676995" cy="2883932"/>
            <a:chOff x="914400" y="3593068"/>
            <a:chExt cx="2676995" cy="288393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4876800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{a, b, c}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0800" y="35930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b </a:t>
              </a:r>
              <a:r>
                <a:rPr lang="en-AU" altLang="zh-CN" dirty="0" smtClean="0">
                  <a:sym typeface="Wingdings" panose="05000000000000000000" pitchFamily="2" charset="2"/>
                </a:rPr>
                <a:t> c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4126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c </a:t>
              </a:r>
              <a:r>
                <a:rPr lang="en-AU" altLang="zh-CN" dirty="0" smtClean="0">
                  <a:sym typeface="Wingdings" panose="05000000000000000000" pitchFamily="2" charset="2"/>
                </a:rPr>
                <a:t> b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800" y="4659868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b c </a:t>
              </a:r>
              <a:r>
                <a:rPr lang="en-AU" altLang="zh-CN" dirty="0" smtClean="0">
                  <a:sym typeface="Wingdings" panose="05000000000000000000" pitchFamily="2" charset="2"/>
                </a:rPr>
                <a:t> a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51932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a </a:t>
              </a:r>
              <a:r>
                <a:rPr lang="en-AU" altLang="zh-CN" dirty="0" smtClean="0">
                  <a:sym typeface="Wingdings" panose="05000000000000000000" pitchFamily="2" charset="2"/>
                </a:rPr>
                <a:t> b c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0800" y="56504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/>
                <a:t>b </a:t>
              </a:r>
              <a:r>
                <a:rPr lang="en-AU" altLang="zh-CN" dirty="0" smtClean="0">
                  <a:sym typeface="Wingdings" panose="05000000000000000000" pitchFamily="2" charset="2"/>
                </a:rPr>
                <a:t> a c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61076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ym typeface="Wingdings" panose="05000000000000000000" pitchFamily="2" charset="2"/>
                </a:rPr>
                <a:t>c  a b</a:t>
              </a:r>
              <a:endParaRPr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981200" y="3810000"/>
              <a:ext cx="457200" cy="2514600"/>
            </a:xfrm>
            <a:prstGeom prst="leftBrac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19600" y="4876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The key is to find frequent itemsets.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Generation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2226" name="Picture 2" descr="晕QQ表情图片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5486400"/>
            <a:ext cx="1333500" cy="1143001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5" idx="4"/>
            <a:endCxn id="8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4"/>
            <a:endCxn id="9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0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4"/>
            <a:endCxn id="11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4"/>
            <a:endCxn id="13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13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2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4"/>
            <a:endCxn id="2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2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4"/>
            <a:endCxn id="2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4"/>
            <a:endCxn id="2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4"/>
            <a:endCxn id="2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4"/>
            <a:endCxn id="2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  <a:endCxn id="2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2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18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4"/>
            <a:endCxn id="18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4"/>
            <a:endCxn id="18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4"/>
            <a:endCxn id="3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4"/>
            <a:endCxn id="3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7" idx="4"/>
            <a:endCxn id="3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4"/>
            <a:endCxn id="2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4" idx="4"/>
            <a:endCxn id="2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4"/>
            <a:endCxn id="2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4"/>
            <a:endCxn id="2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4"/>
            <a:endCxn id="2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4"/>
            <a:endCxn id="2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8" idx="4"/>
            <a:endCxn id="2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4"/>
            <a:endCxn id="2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0" idx="4"/>
            <a:endCxn id="2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9" idx="4"/>
            <a:endCxn id="2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Itemset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6400" y="1752600"/>
            <a:ext cx="5972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4724400"/>
          <a:ext cx="194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4" name="Equation" r:id="rId2" imgW="647700" imgH="203200" progId="Equation.3">
                  <p:embed/>
                </p:oleObj>
              </mc:Choice>
              <mc:Fallback>
                <p:oleObj name="Equation" r:id="rId2" imgW="647700" imgH="203200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1943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638800" y="4724400"/>
          <a:ext cx="192024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5" name="Equation" r:id="rId4" imgW="685800" imgH="190500" progId="Equation.3">
                  <p:embed/>
                </p:oleObj>
              </mc:Choice>
              <mc:Fallback>
                <p:oleObj name="Equation" r:id="rId4" imgW="685800" imgH="190500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192024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638800" y="5410200"/>
            <a:ext cx="1905000" cy="158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699" name="Picture 3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2998"/>
            <a:ext cx="129264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Apriori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352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One of the best known algorithms in Data Mining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Key ideas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A subset of a frequent itemset must be frequent.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 smtClean="0"/>
              <a:t>{Milk, Bread, Coke} is frequent  </a:t>
            </a:r>
            <a:r>
              <a:rPr lang="en-US" dirty="0" smtClean="0">
                <a:sym typeface="Wingdings" panose="05000000000000000000" pitchFamily="2" charset="2"/>
              </a:rPr>
              <a:t> {Milk, Coke} is frequent</a:t>
            </a:r>
            <a:endParaRPr lang="en-US" dirty="0" smtClean="0"/>
          </a:p>
          <a:p>
            <a:pPr lvl="1" algn="just"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The supersets of any infrequent itemset cannot be frequent.</a:t>
            </a:r>
            <a:endParaRPr lang="en-US" dirty="0" smtClean="0">
              <a:solidFill>
                <a:srgbClr val="FF0000"/>
              </a:solidFill>
            </a:endParaRPr>
          </a:p>
          <a:p>
            <a:pPr lvl="2" algn="just">
              <a:lnSpc>
                <a:spcPct val="120000"/>
              </a:lnSpc>
            </a:pPr>
            <a:r>
              <a:rPr lang="en-US" dirty="0" smtClean="0"/>
              <a:t>{Battery} is infrequent </a:t>
            </a:r>
            <a:r>
              <a:rPr lang="en-US" dirty="0" smtClean="0">
                <a:sym typeface="Wingdings" panose="05000000000000000000" pitchFamily="2" charset="2"/>
              </a:rPr>
              <a:t> {Milk, Battery} is infrequent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3429000"/>
            <a:ext cx="75247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4343400" y="1371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Ø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286000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2286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574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5638800"/>
            <a:ext cx="9144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18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00600" y="3429000"/>
            <a:ext cx="6096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86200" y="342900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36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BCD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76800" y="44958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10000" y="4495800"/>
            <a:ext cx="762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ABD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5" idx="4"/>
            <a:endCxn id="6" idx="0"/>
          </p:cNvCxnSpPr>
          <p:nvPr/>
        </p:nvCxnSpPr>
        <p:spPr>
          <a:xfrm rot="5400000">
            <a:off x="3619500" y="1371600"/>
            <a:ext cx="5334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7" idx="0"/>
          </p:cNvCxnSpPr>
          <p:nvPr/>
        </p:nvCxnSpPr>
        <p:spPr>
          <a:xfrm rot="5400000">
            <a:off x="4076700" y="1828800"/>
            <a:ext cx="5334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4"/>
            <a:endCxn id="8" idx="0"/>
          </p:cNvCxnSpPr>
          <p:nvPr/>
        </p:nvCxnSpPr>
        <p:spPr>
          <a:xfrm rot="16200000" flipH="1">
            <a:off x="4533900" y="1752600"/>
            <a:ext cx="5334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9" idx="0"/>
          </p:cNvCxnSpPr>
          <p:nvPr/>
        </p:nvCxnSpPr>
        <p:spPr>
          <a:xfrm rot="16200000" flipH="1">
            <a:off x="4953000" y="1333500"/>
            <a:ext cx="533400" cy="1371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  <a:endCxn id="10" idx="0"/>
          </p:cNvCxnSpPr>
          <p:nvPr/>
        </p:nvCxnSpPr>
        <p:spPr>
          <a:xfrm rot="5400000">
            <a:off x="2419350" y="2609850"/>
            <a:ext cx="762000" cy="876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10" idx="0"/>
          </p:cNvCxnSpPr>
          <p:nvPr/>
        </p:nvCxnSpPr>
        <p:spPr>
          <a:xfrm rot="5400000">
            <a:off x="28765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 rot="16200000" flipH="1">
            <a:off x="2876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13" idx="0"/>
          </p:cNvCxnSpPr>
          <p:nvPr/>
        </p:nvCxnSpPr>
        <p:spPr>
          <a:xfrm rot="5400000">
            <a:off x="37909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4"/>
            <a:endCxn id="17" idx="0"/>
          </p:cNvCxnSpPr>
          <p:nvPr/>
        </p:nvCxnSpPr>
        <p:spPr>
          <a:xfrm rot="16200000" flipH="1">
            <a:off x="3333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7" idx="0"/>
          </p:cNvCxnSpPr>
          <p:nvPr/>
        </p:nvCxnSpPr>
        <p:spPr>
          <a:xfrm rot="5400000">
            <a:off x="4667250" y="2190750"/>
            <a:ext cx="762000" cy="1714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16" idx="0"/>
          </p:cNvCxnSpPr>
          <p:nvPr/>
        </p:nvCxnSpPr>
        <p:spPr>
          <a:xfrm rot="16200000" flipH="1">
            <a:off x="42481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6" idx="0"/>
          </p:cNvCxnSpPr>
          <p:nvPr/>
        </p:nvCxnSpPr>
        <p:spPr>
          <a:xfrm rot="16200000" flipH="1">
            <a:off x="47053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15" idx="0"/>
          </p:cNvCxnSpPr>
          <p:nvPr/>
        </p:nvCxnSpPr>
        <p:spPr>
          <a:xfrm rot="16200000" flipH="1">
            <a:off x="46672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4"/>
            <a:endCxn id="15" idx="0"/>
          </p:cNvCxnSpPr>
          <p:nvPr/>
        </p:nvCxnSpPr>
        <p:spPr>
          <a:xfrm rot="16200000" flipH="1">
            <a:off x="5543550" y="302895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14" idx="0"/>
          </p:cNvCxnSpPr>
          <p:nvPr/>
        </p:nvCxnSpPr>
        <p:spPr>
          <a:xfrm rot="16200000" flipH="1">
            <a:off x="5581650" y="2152650"/>
            <a:ext cx="762000" cy="1790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4"/>
            <a:endCxn id="14" idx="0"/>
          </p:cNvCxnSpPr>
          <p:nvPr/>
        </p:nvCxnSpPr>
        <p:spPr>
          <a:xfrm rot="16200000" flipH="1">
            <a:off x="6000750" y="2571750"/>
            <a:ext cx="762000" cy="9525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4"/>
            <a:endCxn id="11" idx="0"/>
          </p:cNvCxnSpPr>
          <p:nvPr/>
        </p:nvCxnSpPr>
        <p:spPr>
          <a:xfrm rot="16200000" flipH="1">
            <a:off x="2362200" y="3810000"/>
            <a:ext cx="6858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4"/>
            <a:endCxn id="11" idx="0"/>
          </p:cNvCxnSpPr>
          <p:nvPr/>
        </p:nvCxnSpPr>
        <p:spPr>
          <a:xfrm rot="5400000">
            <a:off x="2819400" y="4038600"/>
            <a:ext cx="6858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4"/>
            <a:endCxn id="11" idx="0"/>
          </p:cNvCxnSpPr>
          <p:nvPr/>
        </p:nvCxnSpPr>
        <p:spPr>
          <a:xfrm rot="5400000">
            <a:off x="3733800" y="3124200"/>
            <a:ext cx="685800" cy="2057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20" idx="0"/>
          </p:cNvCxnSpPr>
          <p:nvPr/>
        </p:nvCxnSpPr>
        <p:spPr>
          <a:xfrm rot="16200000" flipH="1">
            <a:off x="2933700" y="3238500"/>
            <a:ext cx="685800" cy="1828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4"/>
            <a:endCxn id="20" idx="0"/>
          </p:cNvCxnSpPr>
          <p:nvPr/>
        </p:nvCxnSpPr>
        <p:spPr>
          <a:xfrm rot="5400000">
            <a:off x="4724400" y="3276600"/>
            <a:ext cx="685800" cy="1752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4"/>
            <a:endCxn id="20" idx="0"/>
          </p:cNvCxnSpPr>
          <p:nvPr/>
        </p:nvCxnSpPr>
        <p:spPr>
          <a:xfrm rot="5400000">
            <a:off x="3848100" y="4152900"/>
            <a:ext cx="685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4"/>
            <a:endCxn id="19" idx="0"/>
          </p:cNvCxnSpPr>
          <p:nvPr/>
        </p:nvCxnSpPr>
        <p:spPr>
          <a:xfrm rot="16200000" flipH="1">
            <a:off x="3924300" y="3162300"/>
            <a:ext cx="685800" cy="1981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19" idx="0"/>
          </p:cNvCxnSpPr>
          <p:nvPr/>
        </p:nvCxnSpPr>
        <p:spPr>
          <a:xfrm rot="5400000">
            <a:off x="5715000" y="3352800"/>
            <a:ext cx="6858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4"/>
            <a:endCxn id="19" idx="0"/>
          </p:cNvCxnSpPr>
          <p:nvPr/>
        </p:nvCxnSpPr>
        <p:spPr>
          <a:xfrm rot="16200000" flipH="1">
            <a:off x="4381500" y="3619500"/>
            <a:ext cx="6858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18" idx="0"/>
          </p:cNvCxnSpPr>
          <p:nvPr/>
        </p:nvCxnSpPr>
        <p:spPr>
          <a:xfrm rot="5400000">
            <a:off x="6248400" y="3886200"/>
            <a:ext cx="685800" cy="533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18" idx="0"/>
          </p:cNvCxnSpPr>
          <p:nvPr/>
        </p:nvCxnSpPr>
        <p:spPr>
          <a:xfrm rot="16200000" flipH="1">
            <a:off x="5791200" y="3962400"/>
            <a:ext cx="685800" cy="381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4"/>
            <a:endCxn id="18" idx="0"/>
          </p:cNvCxnSpPr>
          <p:nvPr/>
        </p:nvCxnSpPr>
        <p:spPr>
          <a:xfrm rot="16200000" flipH="1">
            <a:off x="5372100" y="3543300"/>
            <a:ext cx="685800" cy="1219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4"/>
            <a:endCxn id="12" idx="0"/>
          </p:cNvCxnSpPr>
          <p:nvPr/>
        </p:nvCxnSpPr>
        <p:spPr>
          <a:xfrm rot="16200000" flipH="1">
            <a:off x="3467100" y="4457700"/>
            <a:ext cx="762000" cy="1600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4"/>
            <a:endCxn id="12" idx="0"/>
          </p:cNvCxnSpPr>
          <p:nvPr/>
        </p:nvCxnSpPr>
        <p:spPr>
          <a:xfrm rot="5400000">
            <a:off x="5105400" y="4419600"/>
            <a:ext cx="762000" cy="1676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12" idx="0"/>
          </p:cNvCxnSpPr>
          <p:nvPr/>
        </p:nvCxnSpPr>
        <p:spPr>
          <a:xfrm rot="16200000" flipH="1">
            <a:off x="4038600" y="5029200"/>
            <a:ext cx="7620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4"/>
            <a:endCxn id="12" idx="0"/>
          </p:cNvCxnSpPr>
          <p:nvPr/>
        </p:nvCxnSpPr>
        <p:spPr>
          <a:xfrm rot="5400000">
            <a:off x="4572000" y="4953000"/>
            <a:ext cx="762000" cy="609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未命名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2000" y="5819775"/>
            <a:ext cx="590550" cy="581025"/>
          </a:xfrm>
          <a:prstGeom prst="rect">
            <a:avLst/>
          </a:prstGeom>
        </p:spPr>
      </p:pic>
      <p:pic>
        <p:nvPicPr>
          <p:cNvPr id="53" name="Picture 7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35" y="4936559"/>
            <a:ext cx="1295400" cy="147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00999" cy="5095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Generate itemsets of a particular size.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Scan the database once to see which of them are frequent.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Use frequent itemsets to generate candidate itemsets of size=size+1.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Iteratively find frequent itemsets with cardinality from 1 to k.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Avoid generating candidates that are known to be infrequent.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Require multiple scans of the database.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Efficient indexing techniques such as Hash function &amp; Bitmap may help.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右中括号 4"/>
          <p:cNvSpPr/>
          <p:nvPr/>
        </p:nvSpPr>
        <p:spPr>
          <a:xfrm flipV="1">
            <a:off x="8305800" y="2286000"/>
            <a:ext cx="304800" cy="609600"/>
          </a:xfrm>
          <a:prstGeom prst="rightBracket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972185"/>
            <a:ext cx="7362190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0" y="179705"/>
            <a:ext cx="8195310" cy="5855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2760" y="526288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请看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example1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Recommendation Algorithms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1524000" y="5464314"/>
            <a:ext cx="606454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 smtClean="0"/>
              <a:t>Lecturer: Dr. Wang Zongyao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wzy@dlmu.edu.cn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60" y="990599"/>
            <a:ext cx="4549240" cy="449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5050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TF-IDF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Vector Space Model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Latent Semantic Analysis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PageRank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Collaborative Filtering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90975"/>
            <a:ext cx="3504786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0" y="1795046"/>
            <a:ext cx="1439818" cy="3385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more relevant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4919246"/>
            <a:ext cx="1335622" cy="3385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less relevant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AutoShape 2" descr="data:image/jpeg;base64,/9j/4AAQSkZJRgABAQAAAQABAAD/2wCEAAkGBxITEhUTEhMVFRUWGBsbGRgYFxgXFxgZGBcYGhYXGhgbHSggGxslHBcWIjEhJSkrLi4uHB8zODMsNygtLisBCgoKDg0OGxAQGywkICQsLCwsLyw0LCw0LDQsLCwsLCwsNCwsLCw0LCwsLCwsLCwsLCwsLCwsLCwsLCwsLCwsLP/AABEIALcBEwMBIgACEQEDEQH/xAAcAAEAAgMBAQEAAAAAAAAAAAAABAUCAwYHAQj/xAA9EAABAwIEAwYEBQQBAgcAAAABAAIRAyEEEjFBBVFhBiJxgZGhEzKx8EJSwdHhByNi8XIUMxVTgpKi0uL/xAAaAQEAAwEBAQAAAAAAAAAAAAAAAQIDBAUG/8QALREAAgIBAwMCBQQDAQAAAAAAAAECEQMSITEEQVETIgVhcZHwMkKBoRUj4RT/2gAMAwEAAhEDEQA/APcUREAREQBERAEWNSoGiSobscT8rd4ud/AKHJItGDlwTkVVVxdeRlY2NydvKV9GKfq90dGgfUyqeojT0ZeUWixc8DUwqHiHG2sElwaPcrmeI9o3ZspOUb7ugiyyl1CXB04fh+TIdtW4swG1/ZGcWadvdeSYzjLnaT4k+iywnaCowRr5/VYf+mZ6X+GWnnc9gZjWlbaddp0K4TD9oabQ0l2om33zW9vGGO+Vx91qupOCXw6S8nbNeDoQVkvPcRxsAn+5CsuGdrachjqgcfG4KtHqU3vsZz6DJFWtzsEUTCcSp1PlcJ5HVSgV0Jp8HE4uLpn1ERSQEREAREQBERAEREAREQBERAEREAREQBERAF8JQlU+M4iHHK02VJzUTTHjc3sbcZiQTGvJRPiEWn9Fpz3lZUjeVyuVs71jUUbauKDGlzjYLkeKdpXOkU+6J11cRueQU/tZiD8OBub+EE/ouNa8TBN7mVlkk7pHp9D00NPqSW5LFcSHvOci8T6SecxZQ8Y5zzncNfTkOq11KgO8XiItpcz6KTiBkBG2UHxBj91RI721F33K6uxa4Aaedo8Tv6SpmJYGAEEnM3Xa506H91BD4Fx4HrexVqJWSyfTwxyOLjB1An1BWL8a6i0vBubAHedSRyv9F9ok0aXxatg6AxsXe479BF5KqMZXLi4ZASb6aWRR3swnkbuJBxNZz3FxJMrFlRwJMmUJMwQfDRZvpQbn62VzI6Tg/aTKIfmMRB15WPNdDgO1LMwJqOpnWJsRyvZedAEb6rANN91XT4KuMXyj9D8I41TrAQ4Zo5iD4K0XhXZXEkO+G4wHju691w0PQz7gLu+znbJ0/BxIhze6XbnqeYjddOPN2keR1PRaXeP7HdIsKVQOALSCDuFmuk84IiIAiIgCIiAIiIAiIgCIiAIiIAiLRja+RpMwobpWSk26RF4timtaWl0SucpbZHNPS+b1m6wYfivc5xMTYHTqdFlVMaW5LglPW7PYx4vSWnv3IVfj1FtjUEgwQJN+traH0UWv2xw7W91xeeQafqYC5/tnhmsLK7e66oSXDbMDr4Fcv8QEidfXVV3PQj0+OUVI9FZxmlVbDt/wuj97FUfFeHQc1My0gmDqP3C5/wD6qIDQQdJn6gTCs+GcZex0Ehwt80SOov8AuopmsV6e8PsRmkt1BHQj3UqnVJYZuLRO/OCrrG/BrhsvaDFu8Jnl/tUuJwz6ME6Xa0kWH6B3+0ovHIsn1MsTWzXIhoEEAW0gWKm8BwWdzXENLWAkmLRG/WVHwPDn1nZATAMk9I1PorXtViBhMOKFP56gg6Sxh+YnqbgKYqzHPPQtC5ZyfH+LOxVTMHRTZIYOY/PpcugdAI6zEFVwAcDf833roojGkiBYTy9LFTaLQ0CWzPWIKuzOCSWxrdWzHXTb+OeizeGhp73eN4AsBeSZ3NttFtw+Hy1LgEgyQ75bcxuJ8tFrfXe7uxYmS7LM+J1UWWI7WzrMb6adFIY0AtA9zfpO3pCzfRAfcNGWxI7xt47nnK0vAJ0A9lBKNlbGZXAixEQZtI3910/CeIU8RAeA2u0WIHztGoP3I23XKVWm1vHnI6L7gMS6jUD2ny+vkbpREo6kem8M4lUY0OY4tB21jxBtzXZcM4yypDXENfy2P/E7+C4rB1GVaYezRwkjr+hBWqpmAym8aak9D46KYZnB0cWbpY5Ffc9NRcjwLtQAfhYi3J+o8HH9V1jHggEEEG4IuCOa7oyUuDyMuKWN0zJERWMgiIgCIiAIiIAiIgCIiAKg7SV5GQG52+nkruvVDWlx2E/wuTr1QXF5XP1EtqOzo4XLV4IkZGwq4Y8vqhjbgwPXT6LbiK9Sq7JT9ea5ztNxEYVnwqTh8V/zuFy0cmnnsSuNLwexGGp0+X/XzZA7d45jqjWNdmyWgfKOd9CSeWwXOUqosZPUW9Vp+J5n1W7CUi53W/tcgei1o6UtK0rsSTk1Lr8rzv0gbWTOTJFgCBHPe/M/xopPC8EKhADYGuoJEAe11Cxj5ceTTYA7SVC5IkzaKzTYSI3m/qvQeBYxtSk0GSQALgiY35ELzVjxIsfXn0/Reidm8I2hhTiagJ7pLBckA/49TCd6RnmrRb/gnca41SwdPT+4fkaI/wDcRsAvNeI1fiPNQvdULrlzjf78LJj8Waz3VHzmJJPXl4QNlrotBPTz5qxjCFb9zGmdANzc8tluLoi+0bdLb776oIlxjoB+0/XqvrbgaT4aD7n1CqzZEum5zYdFnSLnWf8AfupGIqyB8Notqbn0trrdaKLzFyYvOkwdcsrK+W/daBabTpeNSTzUBmDQAYJknYCfUzdY4l/djKAATprqYn05qUGZWgnK2Y6HTU2kDw15LU+pZzJ7p0tYxGUmT422QmyK7EAwC0WHeiQ7X9o1XzNTv3SIGxkm+vJTaXBqzwC2m8hzZBcMo8ZMa291uxHBqdITXrhh2YwZ3H75pRbUl3JPZPjrKT/hPd3DoTaDyP3C7xpaRcAj2O/kV5HivgEDIHA/mcZOu4Ajku47P8fpuYGlxDgIIJ6bFVexSePUtSNXE6necI0Pzam4BBICsuyHbA0CKOIvTJhrhJyn8vMjdSq+Ga8AjXYjkqDH4cuhrswgaEW11nnpHRXxyaZlmhHJGmtj2CjVa9oc0hzToQZBWa8j4Lx6thHfDBlo/BfL43vfmF6dwjijMQwPbY7tOrT97rshkUtu542fpZYvct1+ck5ERaHKEREAREQBERAEREBB4zVa2k4u0t9be8LlcViKLW957YP3ouux+AZWblfJHIGJXlPbbg1Wg5oBcWmcpg6Dw3jZcfUKV3Wx6/w2OKfscmnyae0XahrabqWG7k6v0cRb5SNFwhdJk38VIqGd/vzWLaBcYAzeEzHgs0vJ63tgtMT7UouDWktgESDz8+vJbaZi5t4aQIA03WxtQEOa4PPdHwxNmvEd4xqPm238FppBhd3u6PGSP3Ule5POMLqdTKA2IJLRBItIN9JhVLXuP3flEq84fWpMZU7xJcwjI4QTPIiRzVVTotyyHXGxEf78kRV87HygWhwMEidNJEr1HAltTD1WzdzTHg5vdIHIfovMnHQREDb6k7mT9FZ8O4tVphjGvEE3zCWi+sawB+qq1vZM46oaSlcx0wdQYPkY/lS6Qa1jiDLiIHIAnbrAP2V19LAYbFNiA1+pAaA7mSI2KhcQ7DVZBo1Gkbh8iB/yEz4QpUrKPStpbHN0iDrbWDGhPRGOcPlg7CN/XZfeMYKrh3BtUAAzlc0ktd+x6L5QMkaGT9LfqoLclkwHSGh1pFpk622AXx2Ym0FwMZp3FyATpEaj1WrAtqVnEMDnOOsbHeTsF2OB7JEDPiamQbNbqZ5cvIKFZWcox/Uzk2Yck6E20tuDEz6+SmYWvToSQBWqNuW5u43aSSILpFonQbhWHGcUW9ylSFKmOfzOP5i/6CVzVS8jx33GvsERO7XgsMbx7E1D84a2T8mYEjxfpvy8FR1jJc8kkk6TNjtztZSqhA2NvTpA91orju5tpgzFjEjy19FayumkQ3O++iMfvoRulZsdfu31C13MgeQ6+KklSaOj4J2pfSIbUkt9+niuxpYlldjQ0i95G8bHqvJniRv0N/opfDcfVpEuY4tiJ3Gu4NiFGnwHudxxvDgRU0c20H8pOo6i9/FbezfHG0azCX2LgCJ1Gnn/AAs6fEW4nDUy0NJa4B4iCAW96eYJ+9VzfEeH5HZSDB7zdiR16g2U0ZWncX3P0ACvq5bsDxQ1MO2m8y5ggHdzRbfcaei6ldsZalZ4OXG8c3F9giIrGYREQBERAEREAXK/1Cf/AGGty5pJmxMACSbDz8l1Sou17HGiMnzZrbWg5hPgPZZ5VcGdHSus0WeFY5gk5J1v4fZTBlo1J10IFtJtqN7+C6DimAcXF7qYEn5WtyNF9ds3jbfSFWvw0a7GZ2joDFhy6Lk+R9Dd7kbFuYTafF0anewFj5rXh6dJ3ddma7nq0+0j3Vi+lMHW5+bSdYgmDpMX8FrZg2SDmIBuYymI8D/pVexot9iLiMLUpPAknQ2s10aX5rDEuzmXQCdcoP8AHir/AOHSqvygmG05+JmEbRrvHmqrG8OexrXlssddrjv+3mpsz+pDkWF4m/LpsTbxWw913y6HQ38tVIJp5GgDvkXImbiNNzt1Wl0bbRfT1HNLJ4Zb4PjtWldlOlO7o2mNMw9lvxHbOtEZKZnWMwE8tbrnqmZxzE/fgrHhfCfjCxhwvJ+UtEec9Zi/REVko8sY/jLsQwUqlJrr211Ngemsa7rf2P7K/FruY+zaYJcyTOsASDpPLkt9BtMYcNhvxS7OHmAG05yk3uZbeIM5rJw7GPw1UPYAWjuOINnCZPlpppboFFEptxajt4O3GFZhwX/Da0yBAveNZ1NoKg1OJj56riAPw6Eu2H86dVhxLiwqUg9twSD7QZB8PouWxT87zGgkD780nPsjHFgbVy5LjFdpHv7oZTyn8Jl3qSVQ4ig15zMAa4fg/AeYBJ7pPI2Xx0G5tz8ei11qg/LHO+vIm2qomzo9GMeFRq4g3MSWiDoQBoY5dIhVT3GMvWdL7/yrmvBF/miAekWDvLQ6jqFU4uo4WJPgb9JV1uZtVsfKob8JpgkkuEmbRkIjwuI6qJkn79lsebATOp6X/wBSvuFpHMGgHvQTa5Gw5DUCfBWRX5mrJaY6/usom0dPdbDSvEc7/hsOZMg+SBo525fVC6JXBce6hUn8Js4cwd46aruO09ClVoMfSMkfIb8hlB8RI9F50XGfHddN2Q4t3/gVD3HzE7O2A5D73RlJRt2jVwritSi9pZUIJu3WzhGZtuY/0vceC4749CnVIgvbJGsHQ+4XkXG+zoaHOYe7BdHW8kft5rvf6Y4gOwLWzJY5wPmZB91rhfuODroqWPV3TOtREXUeSEREAREQBERAFX8cE0jafOItrO3irBROKk/BqRrlMeirL9LL4nU19TyPieKlxAe0N5BvKYEkzGs8zoo7uHPeCGtB5lryBYa3JHLW6smVHCo4VGZnMl2YEAEzpOh1uevr9q45kEl5ZIgAd5o5GMms77xqdVxrjc+kbadR/Psc9jKD+4wtcMsiIAHecbzMHXkPNRKmDeJlpA8R9wrrGViCHZrWyzDSQbggD5QYE789RNVWeHOAdl2JytzHw73000UUWUmQ6DXg2BvtcWiQrXB4yoywbYt+UguEbiDOsn0WjV3yEuJJJcZOnKOpueW1lJ/6htNha0CY/KJ2mbm5jy6bQ0HJvYg4oEy4s+GOUETPQmQvuDbTLoe4gfmEH67KJWqOcZgXOgkBfGkmwF+mv1UULL2vwaj3Qyo98ySWAOaBMDMJ/XyWvGcKrBwAyPeBbL8x0uG7W3UDDYp9MGHRmGnny2V1wvjQoAkEueYvM5jeZMiR02jrClclXaW25odwvE02zUa4NFpkOjWRAJMRPJYioHMAzNmD+Ik2vckRMnwt6/XcVquOYueSG6kEzsNQolXEZnE2Enl1u6LifVGWgm+f6Lnhz2FhbHd6Ed2bncLPEcEe3KQc5JtAPyxtPOR6eK+cLwFNrRVqkuDnQym0d5xE3voOZHuV6HhWuygvaA7TKDMDYSoqyuXN6PG+/wCf9ODo9nMSR8ltpIHjb09FAx3B6tOc7CPCDI+tl6rkO61YjDNeCHCQVPpHOviMr3Sr5HjNUnMLcgP5K0VqAIGa8HMBuRPebfmJHjC6rtNwFtGSwQDB3OhN+QsRbRc24g39PPRU4O5ackbXDKRlXvZmjW4Gw5DwUmi90d4kyBr4EabWPSFtbwx3xHgNMA25Q4BwvpEEKSOG1NMvnmEHzmFezBfMg02jXWOehm3KVGrSZkX+/dWv/hdaJ+G63Sd7aaqLVw5tYjrHvoha7IzGg3N7yfv1WzEUizvNJie67QGDrOxsj2EFY0nRYyWk6Wm3L1UlkdzwHj/xaZp1gZNg4ju5ouD1jyXTf0x7hr0ti7OImGjTLflZeYYCoDnpsJIzS0EDNBcINtSAZ8Bsu27McZFN/wARt8pyVIBAIgGQ03A3jmCNlMHpl8jm6rEp42ktz1VFjTqBwDmmQRII3B0WS7j54IiIAiIgCIiALXiWS1w5grYiEp0eMcWpubVMvkl1zEANNwAC0C0c43UfEsaMru+514zOmYFzIkRM6et4V9/UnBPZWDx8rxYRaSYcD7FceKpMttYReYB5AAm5NlwVWx9JjlriprufMbUEyRrG+aBub315qO3EBtwAXHm2Y6XtPl4HnNa3OTngkgtEiD0DW9I06r4IhvdGYkS0i8XIP6fd4NediE6sSRNzaND4zsNF9NWZzSegtMaa/fgrEYWkKsBgLWjvSTrl8dZ5Tqtteky7WMYBEHvTGpGu9jcT5J2Kak3RRBt49dDvdbqzoJZJib31jTovjqZBIJHXlZfPgGwaJPSSfRQWo2P+HlhriXE7gAADzutNJpMAFol3zGY2tYEwOnPeyxNM+fJZNfHQbxbr53+xZSiKZLqFwkd1psIAggaEW59bqUKvwYDAxziAS4gEjkATIHpuo/DKLY+I/wCXRoBILjadLgXWkuzH9tFVs0grOn4LTe6p8Wo8Pa2DAcXElsBoMiAAXfVd5wrFB9MO3GvQ7rguFgsw0/8AmP1/xZ/+nKXwTjfwahDrsdr/APaFClTMs+F5YuuVx/B6A5/JY/ECj0yCA5hlpXwsnaFvqPIUEV/arKaDiYt+8H2K8tDmgC1yLffP912H9QOKt+GMMCC55Ga/yt1kxpoPbmuHq0m/DJILSATMzOUZtNTP3usZc2et0accZDr40ucZcSNBysIHsAsQ6SAFHa2QHTrty0n1K2FxAtY+6vRNslNrlpkE2UihxOqNHujxn6qrb1Wxk7W5+CiieS3bxap+PLUBP4mg+hF9h6BfaAwrrPa9huJaczRYAGDexk67qrafsSt7Kf6X8dkGlG7HcMdR/uMe17SbPaYOuhEyDp6q57FZqmIc1zswfTcXbxkIyn1PuqvB1cpIN2GzmmwcNweR5Hmug7IUG0sTBk5wMh6OEyeto9UsSTUWeg9l65p/2HfLqwnb/H76rpVxtbCkukktg2IsYVl2Y4u6q6pSeZdTuCfmLZi/WRr9nfDk/azx+qwXeSP8nQIiLpPPCIiAIiIAiIgKHtXRL6L4Y1xDTExaYlwncROy8idhzRqFpcJg35Ta4jWAbL23iDJBJ0AMjYjqFxPFeDh2WrTZnkjTmDqQdeUrjy3qs9jociUNLORGCqOMgkHUEnKQDpAGkiVuqcNfTiD3iNmkune+o1N7aKz4hxGJa6nBB2A1BmeR3uQqCtxp5cT+vNZOS7HpQx5Jc7Gyjw0EkS5szdwi4IkSem87Hzj4mhlJbl0Pzagi17bxso9TG1H2Jsdrgew8lJxWILQGtc0ho1EC9iY3Mc+kqNRp6TT5I7sI7ukh0O0tA1Ol+h90qF9NoDQAHWJBknmJj6LKlXJBJmwmxuOvqVuYC+kGNu8OJA/MDEgf5WEDe/msrPG4lYLaXJ1P6D73W6lRl39xxY0axdxnYCYnxjz0WJqnQyNjOttljVdMaKSFHYzxVcOPdAa0WAGwAjXc213KwYR5rFnl6SvjNUaLLY6RuKnCttam4iR1jUeKqqtcu05e3+ljgKzZyvs11jHsVGrZqbyNwdefI+kKtWSvay24fxzEUf8AtvgflNwfLbyW7GdtsY5pa002TuGmfKSQqamQ6ACAfynfw/b6r4+leLg+n+kTaJePHN20rPlIZZIl7iZc993F1ryZ6pWonI4yeXr/ABJ8ipGGol3ytmBz8dVljcQ0UGtbMuJM7QLG+pv6QeacsmXtVIom0xoNRp1/lHOXyp6LJne0s4bDfqP2WhhVH2m0b/fNbqjAGiCJJPoIgz6rSBstjBvt7qCyM6LNQPOOW6m0aY1tabbeAO/1Uek8iY3tppP6r63l9whdRslmJ1bA+k7cvRdJwerLqJ0NNwFvykyAfOR5rmG0/wB48V0XZekHVco6E+AIKre4yQWhvwd/WbeZ5D1VeyaLhUbEzcxeJuAdgp+a3p7Ksq4poeM/yZgDFzqFfhnlQtqjuQUWFJ4IBboRbwWa7zxgiIgCIiAIiICDxKg9wOSLggz4WPVQsIxrKbabxoI0uY1Mq7WutRa4Q4SFnLHbs2hmqOl8HH4zBMqvIe1rm7OMh4J1BIuWkLlOKdmSHH4IzNk6mCIvDee/kvQOI9kcPWg1DUMR+LlpaInqseIcAdlHwXXaQ5s6yLGTvItdc8sUkrPSw9ZFUlL78Hi2IaQ+IIIOkXHkvjKziILZAJuBe+xPSJ9V67j+zrarS+rRLiPwtDcxPmRI1t1XD1HYWnUINE0zoM4zW+iz01yehj6yM1srrxucw2prPKOS2souJMCY5XGhOvkT5Fdc7glOMwYWjUZdOc6IzhM5slN5GpAzEDr7p6bNV12Ku5zdTFfEEVWZyAAKk5agg7nR/mJ6rHDYB1QhjdyAJsSTtur6jhxJy03GNYaXK/4VFMh2QT/k2COonRW0SMp9Xjj+mLOfo9h8SfnysG5cQYjwVXjuCfDJ/vMd/wAQ6Ot4Xo2NxAqsLXTfkVx+N4aM3zX6hRKD/ajHD1Vu8jr6I5l/DnfMC0iYgOg+6yrYd1QEwczQJG5AAgjnAgFWmJ4cWiZMeE/SYVc/EBwAkZuu46gqm65R2rTkXtZU541PqVOp8S0DwHgaEyHD/wBQv5GQtOOpDMcskbTrH7qPSyjUT+nVWtMzlCSZbYfHNuGZxms4AgyPGBC146kG02RpLo6d7MR/8lFpvvaAPU+Z8/uFaCmX4eoB+Ah48NHfWfJVrctqdW/zsUFQ3MqP+K335KVUC109fv73KuijRIYQRLvUQZ8QtjaBNx3v+P7a+y+04ygX1JOkWFoHO56a9VgW+igvFGzKZAIPhoVJZSt1+4WvCuvGo5beI5LaypBkactVVm0Yn2m7l/tdf2KwkOLiNlQYSgarpIAk3LdhrGsax4SOa6XF4kYXDhrZD6gOXoLS4+tlC5sjO/Z6ceZbGPEuJuOLy03GGkDW0i7iQNdh5FXPD6LqpIHdzXteN4E+Sq+xvZ745dUeTA31JPnqvQsBgGUhDRrqTqf4W2LG5+58Hk9Znx4f9cd2jdh6eVrW8gB6LYiLtPDbsIiIAiIgCIiAIiIAiIgCpuM9nKOIu4Q7nHurlFWUVJUy8MkoPVF0zFrYAC+gL6isUPgCOaDqJX1EBErcNou1YPK30UTEdncO/VhHgSrZFFIspyXc5ut2SZ+Co4DkRm97LnuJ9nHtEvpZmgxPdd52uAV6KihxTNYdROJ5G/hVFzcuVo6izvXkuf4z2YqUxnZ3269QPDey9vxnCqFX/uU2k84g+ouoFTstQyZaYLB0OYejllLF4O3F8Qa5PBKRiFfcBxIbVDXCGu7rh0cIXZcc/pxYnDuE8jb0XE43gtfDSatGo07O/DMjeDNp3H6LCUJR3PSxdRiyx0p8lbxPDGlUew6scR4xofSCo4p2lXXEXjEAVWiagADxzy/jHO0DylVlKi4mGgk9JlUOmEW1ZjczYDpaLq3wFOm6m4OALhI8jABB8yVCoUCdvb9Vd8E4c4lxc0hpGugJ2Gw39lWzSUVGNspfhEAfottCgJubb6E+X8romdm6tX5WkgdCT6wLK94b2FfIL4A6n9BP1RRlLhES6rBjXukUvCGtpta+o2xjI2/e3sNYO7jPS6s+GcCq4yr8WpLWTrtAPys5hdXg+ydBhDnF1Qj8x7vgGjQdFesYAIAAA0A0XRDp2/1cHkdR8TjbeLl9/H0NOBwbKTAymIAUhEXUlWyPFbbdsIiKSAiIgCIiAIiIAiIgCIiAIiIAiIgCIiAIiIAiIgCIiAL45oNjdEQFZW7O4RzszqFPNzDQD7LXU7M4YzFOJi4Jm2ms2uiKrhF9jRZsi4k/uZ4Ds7hqXy0mkkzLrn3VgcOz8rfQIiKMVwiJZJydybZsa0DQQvqIrFAiIgCIiAIiIAiIgP/Z"/>
          <p:cNvSpPr>
            <a:spLocks noChangeAspect="1" noChangeArrowheads="1"/>
          </p:cNvSpPr>
          <p:nvPr/>
        </p:nvSpPr>
        <p:spPr bwMode="auto">
          <a:xfrm>
            <a:off x="6350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601470" y="3632200"/>
            <a:ext cx="4858385" cy="2707005"/>
            <a:chOff x="1647" y="2640"/>
            <a:chExt cx="11341" cy="6780"/>
          </a:xfrm>
        </p:grpSpPr>
        <p:pic>
          <p:nvPicPr>
            <p:cNvPr id="17" name="Picture 6" descr="http://tbn2.google.com/images?q=tbn:J6suHIntfTD8aM:http://blog.craftzine.com/PaperMilk.jpg">
              <a:hlinkClick r:id="rId1"/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4" y="2760"/>
              <a:ext cx="1114" cy="840"/>
            </a:xfrm>
            <a:prstGeom prst="rect">
              <a:avLst/>
            </a:prstGeom>
            <a:noFill/>
          </p:spPr>
        </p:pic>
        <p:sp>
          <p:nvSpPr>
            <p:cNvPr id="23" name="右箭头 22"/>
            <p:cNvSpPr/>
            <p:nvPr/>
          </p:nvSpPr>
          <p:spPr>
            <a:xfrm>
              <a:off x="9714" y="3000"/>
              <a:ext cx="1800" cy="36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" descr="http://t3.gstatic.com/images?q=tbn:ANd9GcSGbju1tEGap3-QVvEO9iJOYrBDHMnX6dfsUF_3pPBRoFYhNyq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" y="2640"/>
              <a:ext cx="1521" cy="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townhallmatters.files.wordpress.com/2008/11/shopping-trolley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47" y="5160"/>
              <a:ext cx="3546" cy="4260"/>
            </a:xfrm>
            <a:prstGeom prst="rect">
              <a:avLst/>
            </a:prstGeom>
            <a:noFill/>
          </p:spPr>
        </p:pic>
        <p:sp>
          <p:nvSpPr>
            <p:cNvPr id="27" name="右箭头 26"/>
            <p:cNvSpPr/>
            <p:nvPr/>
          </p:nvSpPr>
          <p:spPr>
            <a:xfrm>
              <a:off x="6687" y="7080"/>
              <a:ext cx="1920" cy="360"/>
            </a:xfrm>
            <a:prstGeom prst="right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47" y="4920"/>
              <a:ext cx="4669" cy="4320"/>
              <a:chOff x="1066800" y="3124200"/>
              <a:chExt cx="2964801" cy="274320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066800" y="3124200"/>
                <a:ext cx="2964801" cy="2743200"/>
                <a:chOff x="1066800" y="3124200"/>
                <a:chExt cx="2964801" cy="2743200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1066800" y="3200400"/>
                  <a:ext cx="2819400" cy="2667000"/>
                  <a:chOff x="1066800" y="3200400"/>
                  <a:chExt cx="2819400" cy="2667000"/>
                </a:xfrm>
              </p:grpSpPr>
              <p:pic>
                <p:nvPicPr>
                  <p:cNvPr id="31" name="Picture 6" descr="http://tbn2.google.com/images?q=tbn:J6suHIntfTD8aM:http://blog.craftzine.com/PaperMilk.jpg">
                    <a:hlinkClick r:id="rId1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1066800" y="3200400"/>
                    <a:ext cx="707571" cy="5334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2" name="Picture 8" descr="http://tbn3.google.com/images?q=tbn:yd27SKNfMdXhHM:http://www.wackypackages2007.com/images/ANS3/not-butter.jpg">
                    <a:hlinkClick r:id="rId5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2209800" y="4343400"/>
                    <a:ext cx="707571" cy="435428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Picture 10" descr="http://tbn3.google.com/images?q=tbn:GJ2X5xKvvm4iuM:http://thevitaminm.files.wordpress.com/2009/02/beer-styles1.jpg">
                    <a:hlinkClick r:id="rId7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1143000" y="4191000"/>
                    <a:ext cx="631371" cy="63681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" name="Picture 12" descr="http://tbn0.google.com/images?q=tbn:SrPseIEb1hrwyM:http://carolynncarreno.files.wordpress.com/2009/02/09_08_58-fruit-pineapple_web.jpg">
                    <a:hlinkClick r:id="rId9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/>
                  <a:srcRect/>
                  <a:stretch>
                    <a:fillRect/>
                  </a:stretch>
                </p:blipFill>
                <p:spPr bwMode="auto">
                  <a:xfrm>
                    <a:off x="3320143" y="5132614"/>
                    <a:ext cx="489857" cy="73478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" name="Picture 14" descr="http://tbn0.google.com/images?q=tbn:gbOIW8wY-qM-UM:http://www.pizzahutpizza.com/menu/_images/3_pizzas.jpg">
                    <a:hlinkClick r:id="rId11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/>
                  <a:srcRect/>
                  <a:stretch>
                    <a:fillRect/>
                  </a:stretch>
                </p:blipFill>
                <p:spPr bwMode="auto">
                  <a:xfrm>
                    <a:off x="2209800" y="5181600"/>
                    <a:ext cx="658586" cy="65314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" name="Picture 2" descr="http://tbn2.google.com/images?q=tbn:EzhiAQKQJANWqM:http://jownby.files.wordpress.com/2009/03/carrot-cake01.jpg">
                    <a:hlinkClick r:id="rId13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/>
                  <a:srcRect/>
                  <a:stretch>
                    <a:fillRect/>
                  </a:stretch>
                </p:blipFill>
                <p:spPr bwMode="auto">
                  <a:xfrm>
                    <a:off x="1143000" y="5105400"/>
                    <a:ext cx="527957" cy="702129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" name="Picture 4" descr="http://tbn3.google.com/images?q=tbn:qeKjGe8j7wQL3M:http://www.twu.ca/life/parents/cookies-gngrsn.jpg">
                    <a:hlinkClick r:id="rId15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/>
                  <a:srcRect/>
                  <a:stretch>
                    <a:fillRect/>
                  </a:stretch>
                </p:blipFill>
                <p:spPr bwMode="auto">
                  <a:xfrm>
                    <a:off x="3211286" y="4191000"/>
                    <a:ext cx="674914" cy="674915"/>
                  </a:xfrm>
                  <a:prstGeom prst="rect">
                    <a:avLst/>
                  </a:prstGeom>
                  <a:noFill/>
                </p:spPr>
              </p:pic>
            </p:grpSp>
            <p:pic>
              <p:nvPicPr>
                <p:cNvPr id="38" name="Picture 2" descr="http://t3.gstatic.com/images?q=tbn:ANd9GcSGbju1tEGap3-QVvEO9iJOYrBDHMnX6dfsUF_3pPBRoFYhNyqD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5884" y="3124200"/>
                  <a:ext cx="965717" cy="636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3200400"/>
                <a:ext cx="908909" cy="604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0" name="上箭头 39"/>
            <p:cNvSpPr/>
            <p:nvPr/>
          </p:nvSpPr>
          <p:spPr>
            <a:xfrm>
              <a:off x="10440" y="3720"/>
              <a:ext cx="360" cy="1560"/>
            </a:xfrm>
            <a:prstGeom prst="upArrow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2" name="内容占位符 41"/>
          <p:cNvSpPr/>
          <p:nvPr>
            <p:ph idx="1"/>
          </p:nvPr>
        </p:nvSpPr>
        <p:spPr>
          <a:xfrm>
            <a:off x="609600" y="1012825"/>
            <a:ext cx="8023225" cy="5137150"/>
          </a:xfrm>
        </p:spPr>
        <p:txBody>
          <a:bodyPr/>
          <a:p>
            <a:r>
              <a:rPr lang="zh-CN" altLang="en-US">
                <a:sym typeface="+mn-ea"/>
              </a:rPr>
              <a:t>关联规则（Association Rules）是反映一个事物与其他事物之间的相互依存性和关联性，如果两个或多个事物之间存在一定的关联关系，那么，其中一个事物就能通过其他事物预测到。关联规则是数据挖掘的一个重要技术，用于从大量数据中挖掘出有价值的数据项之间的相关关系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Recommendation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48627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AU" altLang="zh-CN" dirty="0" smtClean="0"/>
              <a:t>A system that predicts a user’s rating or preference to an item.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Help people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discover</a:t>
            </a:r>
            <a:r>
              <a:rPr lang="en-US" altLang="zh-CN" dirty="0" smtClean="0">
                <a:ea typeface="宋体" panose="02010600030101010101" pitchFamily="2" charset="-122"/>
              </a:rPr>
              <a:t> interesting or informative stuff that they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wouldn't</a:t>
            </a:r>
            <a:r>
              <a:rPr lang="en-US" altLang="zh-CN" dirty="0" smtClean="0">
                <a:ea typeface="宋体" panose="02010600030101010101" pitchFamily="2" charset="-122"/>
              </a:rPr>
              <a:t> have thought to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search</a:t>
            </a:r>
            <a:r>
              <a:rPr lang="en-US" altLang="zh-CN" dirty="0" smtClean="0">
                <a:ea typeface="宋体" panose="02010600030101010101" pitchFamily="2" charset="-122"/>
              </a:rPr>
              <a:t> for</a:t>
            </a:r>
            <a:r>
              <a:rPr lang="en-AU" altLang="zh-CN" dirty="0" smtClean="0"/>
              <a:t>.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One of the most influential applications of data mining.</a:t>
            </a:r>
            <a:endParaRPr lang="en-AU" altLang="zh-CN" dirty="0" smtClean="0"/>
          </a:p>
          <a:p>
            <a:pPr>
              <a:lnSpc>
                <a:spcPct val="120000"/>
              </a:lnSpc>
            </a:pPr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Content-Based Filtering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Focuses on the characteristics of items.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Recommends items similar to those that a user liked in the past.</a:t>
            </a:r>
            <a:endParaRPr lang="en-AU" altLang="zh-CN" dirty="0" smtClean="0"/>
          </a:p>
          <a:p>
            <a:pPr>
              <a:lnSpc>
                <a:spcPct val="120000"/>
              </a:lnSpc>
            </a:pPr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dirty="0" smtClean="0"/>
              <a:t>Collaborative Filtering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Predicts what users will like based on their similarity to other users.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Similar to asking the opinions of friends.</a:t>
            </a:r>
            <a:endParaRPr lang="en-AU" altLang="zh-CN" dirty="0" smtClean="0"/>
          </a:p>
          <a:p>
            <a:pPr lvl="1" algn="just">
              <a:lnSpc>
                <a:spcPct val="120000"/>
              </a:lnSpc>
            </a:pPr>
            <a:r>
              <a:rPr lang="en-AU" altLang="zh-CN" dirty="0" smtClean="0"/>
              <a:t>Does not rely on machine analysable contents.</a:t>
            </a:r>
            <a:endParaRPr lang="en-AU" altLang="zh-CN" dirty="0" smtClean="0"/>
          </a:p>
          <a:p>
            <a:pPr lvl="1" algn="just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87044" name="Picture 4" descr="Amazon.com-Logo.sv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867400"/>
            <a:ext cx="2143125" cy="428626"/>
          </a:xfrm>
          <a:prstGeom prst="rect">
            <a:avLst/>
          </a:prstGeom>
          <a:noFill/>
        </p:spPr>
      </p:pic>
      <p:pic>
        <p:nvPicPr>
          <p:cNvPr id="6146" name="Picture 2" descr="m o v i e l e n s - helping you find the right movie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810249"/>
            <a:ext cx="2238375" cy="438151"/>
          </a:xfrm>
          <a:prstGeom prst="rect">
            <a:avLst/>
          </a:prstGeom>
          <a:noFill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b="19051"/>
          <a:stretch>
            <a:fillRect/>
          </a:stretch>
        </p:blipFill>
        <p:spPr bwMode="auto">
          <a:xfrm>
            <a:off x="609600" y="5779243"/>
            <a:ext cx="2362200" cy="69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4"/>
                <a:ext cx="8023225" cy="5248276"/>
              </a:xfrm>
            </p:spPr>
            <p:txBody>
              <a:bodyPr>
                <a:normAutofit fontScale="80000" lnSpcReduction="20000"/>
              </a:bodyPr>
              <a:lstStyle/>
              <a:p>
                <a:pPr marL="342900" lvl="1" indent="-342900" algn="just">
                  <a:lnSpc>
                    <a:spcPct val="120000"/>
                  </a:lnSpc>
                  <a:buClr>
                    <a:schemeClr val="hlink"/>
                  </a:buCl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Given a collection of documents and a query word, how relevant is a document to the word?</a:t>
                </a:r>
                <a:endParaRPr lang="en-US" sz="26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 smtClean="0"/>
                  <a:t>Some words appear more frequently than others.</a:t>
                </a:r>
                <a:endParaRPr lang="en-US" sz="26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 smtClean="0"/>
                  <a:t>Term Frequency (TF)</a:t>
                </a:r>
                <a:endParaRPr lang="en-US" dirty="0" smtClean="0"/>
              </a:p>
              <a:p>
                <a:pPr lvl="1" algn="just">
                  <a:lnSpc>
                    <a:spcPct val="170000"/>
                  </a:lnSpc>
                </a:pPr>
                <a:r>
                  <a:rPr lang="en-AU" dirty="0" smtClean="0"/>
                  <a:t>Raw frequency</a:t>
                </a:r>
                <a:endParaRPr lang="en-US" dirty="0" smtClean="0"/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 panose="02040503050406030204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algn="just">
                  <a:lnSpc>
                    <a:spcPct val="170000"/>
                  </a:lnSpc>
                </a:pPr>
                <a:r>
                  <a:rPr lang="en-US" dirty="0" smtClean="0"/>
                  <a:t>Inverse Document Frequency (IDF) </a:t>
                </a:r>
                <a:endParaRPr lang="en-US" dirty="0" smtClean="0"/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/>
                      </a:rPr>
                      <m:t>𝑖𝑑𝑓</m:t>
                    </m:r>
                    <m:r>
                      <a:rPr lang="en-US" i="1" dirty="0" smtClean="0">
                        <a:latin typeface="Cambria Math" panose="02040503050406030204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/>
                      </a:rPr>
                      <m:t>)=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|{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𝐷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: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/>
                              </a:rPr>
                              <m:t>}|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/>
                </a:endParaRP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 err="1" smtClean="0"/>
                  <a:t>Tf-idf</a:t>
                </a:r>
                <a:endParaRPr lang="en-US" dirty="0" smtClean="0"/>
              </a:p>
              <a:p>
                <a:pPr lvl="1" algn="just">
                  <a:lnSpc>
                    <a:spcPct val="120000"/>
                  </a:lnSpc>
                </a:pPr>
                <a:r>
                  <a:rPr lang="en-US" dirty="0" err="1" smtClean="0"/>
                  <a:t>tf-idf</a:t>
                </a:r>
                <a:r>
                  <a:rPr lang="en-US" dirty="0" smtClean="0"/>
                  <a:t> (t, d, D) = </a:t>
                </a:r>
                <a:r>
                  <a:rPr lang="en-US" dirty="0" err="1" smtClean="0"/>
                  <a:t>tf</a:t>
                </a:r>
                <a:r>
                  <a:rPr lang="en-US" dirty="0" smtClean="0"/>
                  <a:t>(t, d)×</a:t>
                </a:r>
                <a:r>
                  <a:rPr lang="en-US" dirty="0" err="1" smtClean="0"/>
                  <a:t>idf</a:t>
                </a:r>
                <a:r>
                  <a:rPr lang="en-US" dirty="0" smtClean="0"/>
                  <a:t>(t, D)</a:t>
                </a:r>
                <a:endParaRPr lang="en-US" dirty="0" smtClean="0"/>
              </a:p>
              <a:p>
                <a:pPr lvl="0" algn="just">
                  <a:lnSpc>
                    <a:spcPct val="120000"/>
                  </a:lnSpc>
                </a:pP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4"/>
                <a:ext cx="8023225" cy="5248276"/>
              </a:xfrm>
              <a:blipFill rotWithShape="1">
                <a:blip r:embed="rId1"/>
                <a:stretch>
                  <a:fillRect t="-12" b="-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54" name="Picture 3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95" y="4648200"/>
            <a:ext cx="321202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5" y="2820035"/>
            <a:ext cx="4936490" cy="1109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20" y="4439920"/>
            <a:ext cx="4360545" cy="92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371475"/>
          </a:xfrm>
        </p:spPr>
        <p:txBody>
          <a:bodyPr>
            <a:normAutofit fontScale="57500" lnSpcReduction="20000"/>
          </a:bodyPr>
          <a:lstStyle/>
          <a:p>
            <a:r>
              <a:rPr lang="en-US" dirty="0" smtClean="0"/>
              <a:t>Multiple query words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124200"/>
          <a:ext cx="6324600" cy="1711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4279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 4</a:t>
                      </a:r>
                      <a:endParaRPr lang="en-US" dirty="0"/>
                    </a:p>
                  </a:txBody>
                  <a:tcPr anchor="ctr"/>
                </a:tc>
              </a:tr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4279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1097" y="5029200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Term-Document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43200" y="1937961"/>
                <a:ext cx="3810000" cy="79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/>
                        </a:rPr>
                        <m:t>𝑆𝑐𝑜𝑟𝑒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𝑡𝑓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𝑖𝑑𝑓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37961"/>
                <a:ext cx="3810000" cy="794961"/>
              </a:xfrm>
              <a:prstGeom prst="rect">
                <a:avLst/>
              </a:prstGeom>
              <a:blipFill rotWithShape="1">
                <a:blip r:embed="rId1"/>
                <a:stretch>
                  <a:fillRect t="-72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429000" y="5657215"/>
            <a:ext cx="16306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请看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example2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438275"/>
          </a:xfrm>
        </p:spPr>
        <p:txBody>
          <a:bodyPr>
            <a:normAutofit fontScale="52500" lnSpcReduction="20000"/>
          </a:bodyPr>
          <a:lstStyle/>
          <a:p>
            <a:r>
              <a:rPr lang="en-US" dirty="0" smtClean="0"/>
              <a:t>An algebraic model for representing text documents as vectors.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6375" y="2667000"/>
          <a:ext cx="3197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1" imgW="1803400" imgH="419100" progId="">
                  <p:embed/>
                </p:oleObj>
              </mc:Choice>
              <mc:Fallback>
                <p:oleObj name="Equation" r:id="rId1" imgW="1803400" imgH="419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667000"/>
                        <a:ext cx="31972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6" descr="File:Vector space model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352800"/>
            <a:ext cx="3048000" cy="2998034"/>
          </a:xfrm>
          <a:prstGeom prst="rect">
            <a:avLst/>
          </a:prstGeom>
          <a:noFill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51113" y="1584325"/>
          <a:ext cx="40433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公式" r:id="rId5" imgW="38404800" imgH="6096000" progId="Equation.3">
                  <p:embed/>
                </p:oleObj>
              </mc:Choice>
              <mc:Fallback>
                <p:oleObj name="公式" r:id="rId5" imgW="38404800" imgH="609600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1113" y="1584325"/>
                        <a:ext cx="4043362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94475" y="4257675"/>
            <a:ext cx="16306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请看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example3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0" y="1066800"/>
          <a:ext cx="3009900" cy="73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7" name="Equation" r:id="rId1" imgW="837565" imgH="203200" progId="">
                  <p:embed/>
                </p:oleObj>
              </mc:Choice>
              <mc:Fallback>
                <p:oleObj name="Equation" r:id="rId1" imgW="837565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3009900" cy="738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2787" y="2917825"/>
          <a:ext cx="6983413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8" name="Equation" r:id="rId3" imgW="3581400" imgH="1638300" progId="">
                  <p:embed/>
                </p:oleObj>
              </mc:Choice>
              <mc:Fallback>
                <p:oleObj name="Equation" r:id="rId3" imgW="3581400" imgH="16383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" y="2917825"/>
                        <a:ext cx="6983413" cy="340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6750" y="2133600"/>
          <a:ext cx="7389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9" name="Equation" r:id="rId5" imgW="3111500" imgH="203200" progId="">
                  <p:embed/>
                </p:oleObj>
              </mc:Choice>
              <mc:Fallback>
                <p:oleObj name="Equation" r:id="rId5" imgW="3111500" imgH="203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133600"/>
                        <a:ext cx="7389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762000" y="4343400"/>
            <a:ext cx="40386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2000" y="6324600"/>
            <a:ext cx="47244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81760" y="1765300"/>
            <a:ext cx="442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是单词数量，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是文章数量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9588" y="1042988"/>
            <a:ext cx="81248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" y="924560"/>
            <a:ext cx="830580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3979" y="990600"/>
            <a:ext cx="6601721" cy="298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535" y="4038600"/>
            <a:ext cx="654021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Decomposition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199" y="1066800"/>
            <a:ext cx="6731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57600"/>
            <a:ext cx="6710320" cy="262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600076" cy="2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5473065" y="1066800"/>
            <a:ext cx="16306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请看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example4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28674" name="Picture 2" descr="File:PageRank-hi-res.pn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267" y="1371600"/>
            <a:ext cx="6773333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关联规则挖掘的最经典的例子就是沃尔玛的啤酒与尿布的故事，通过对超市购物篮数据进行分析，即顾客放入购物篮中不同商品之间的关系来分析顾客的购物习惯，</a:t>
            </a:r>
            <a:endParaRPr lang="zh-CN" altLang="en-US" sz="2400"/>
          </a:p>
          <a:p>
            <a:r>
              <a:rPr lang="zh-CN" altLang="en-US" sz="2400"/>
              <a:t>美国妇女们经常会叮嘱丈夫下班后为孩子买尿布，30%-40%的丈夫同时会顺便购买喜爱的啤酒，超市就把尿布和啤酒放在一起销售增加销售额。有了这个发现后，超市调整了货架的设置，把尿布和啤酒摆放在一起销售，从而大大增加了销售额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16002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1242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31242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5" idx="3"/>
          </p:cNvCxnSpPr>
          <p:nvPr/>
        </p:nvCxnSpPr>
        <p:spPr>
          <a:xfrm rot="10800000">
            <a:off x="1600200" y="1943100"/>
            <a:ext cx="99060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7" idx="3"/>
          </p:cNvCxnSpPr>
          <p:nvPr/>
        </p:nvCxnSpPr>
        <p:spPr>
          <a:xfrm rot="10800000" flipV="1">
            <a:off x="1600200" y="1943100"/>
            <a:ext cx="990600" cy="1524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7" idx="3"/>
          </p:cNvCxnSpPr>
          <p:nvPr/>
        </p:nvCxnSpPr>
        <p:spPr>
          <a:xfrm rot="10800000">
            <a:off x="1600200" y="3467100"/>
            <a:ext cx="99060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6" idx="2"/>
          </p:cNvCxnSpPr>
          <p:nvPr/>
        </p:nvCxnSpPr>
        <p:spPr>
          <a:xfrm rot="5400000" flipH="1" flipV="1">
            <a:off x="2514600" y="2705100"/>
            <a:ext cx="83820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600200" y="2286000"/>
            <a:ext cx="990600" cy="8382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838200" y="2705100"/>
            <a:ext cx="838200" cy="15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733800" y="1752600"/>
          <a:ext cx="4897284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9" name="Equation" r:id="rId1" imgW="2184400" imgH="393700" progId="">
                  <p:embed/>
                </p:oleObj>
              </mc:Choice>
              <mc:Fallback>
                <p:oleObj name="Equation" r:id="rId1" imgW="2184400" imgH="393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4897284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752600" y="4495800"/>
            <a:ext cx="51816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" y="624840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d: damping factor (0.85)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05000" y="4724400"/>
                <a:ext cx="4924112" cy="91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𝑃𝑅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𝑁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𝑀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𝑃𝑅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𝐿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24400"/>
                <a:ext cx="4924112" cy="913327"/>
              </a:xfrm>
              <a:prstGeom prst="rect">
                <a:avLst/>
              </a:prstGeom>
              <a:blipFill rotWithShape="1">
                <a:blip r:embed="rId3"/>
                <a:stretch>
                  <a:fillRect r="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57600" y="2896673"/>
                <a:ext cx="4924112" cy="91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𝑃𝑅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𝑀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𝑃𝑅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𝐿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896673"/>
                <a:ext cx="4924112" cy="913327"/>
              </a:xfrm>
              <a:prstGeom prst="rect">
                <a:avLst/>
              </a:prstGeom>
              <a:blipFill rotWithShape="1">
                <a:blip r:embed="rId4"/>
                <a:stretch>
                  <a:fillRect t="-48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/>
      <p:bldP spid="3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Collaborative Filtering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7195185" cy="4170680"/>
          </a:xfrm>
        </p:spPr>
        <p:txBody>
          <a:bodyPr/>
          <a:p>
            <a:r>
              <a:rPr lang="zh-CN" altLang="en-US" sz="1400"/>
              <a:t>推荐算法应用比较广</a:t>
            </a:r>
            <a:r>
              <a:rPr lang="en-US" altLang="zh-CN" sz="1400"/>
              <a:t>,</a:t>
            </a:r>
            <a:r>
              <a:rPr lang="zh-CN" altLang="en-US" sz="1400"/>
              <a:t>主要是计算出与当前需要推荐用户的最相似用户，从而根据最相似的用户喜欢的物品来推荐当前可能喜欢的物品。</a:t>
            </a:r>
            <a:endParaRPr lang="zh-CN" alt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689100"/>
            <a:ext cx="7551420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相似度计算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Pearson相关系数用来衡量两个数据集合之间的相似性。比如在一个关于电影的资料网站中，很多用户都可能对其中的电影进行打分。Pearson相关系数可以用来帮助更好的找到兴趣相似的用户，从而进行相关的推荐。这种推荐的基本思路是如果A和B兴趣相似，那么A喜欢看的，B就有很大可能会喜欢看，就可以把A的喜欢看的推荐给B。</a:t>
            </a:r>
            <a:endParaRPr lang="zh-CN" altLang="en-US"/>
          </a:p>
          <a:p>
            <a:r>
              <a:rPr lang="zh-CN" altLang="en-US"/>
              <a:t>Pearson相关系数的具体计算公式为：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具体介绍参考https://blog.csdn.net/wickedvalley/article/details/80095007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204845"/>
            <a:ext cx="3619500" cy="1405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4920" y="3204845"/>
            <a:ext cx="4975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s1 = np.array([3/5, 2/5, 0/5, 1/5, 4/5])</a:t>
            </a:r>
            <a:endParaRPr lang="zh-CN" altLang="en-US"/>
          </a:p>
          <a:p>
            <a:r>
              <a:rPr lang="zh-CN" altLang="en-US"/>
              <a:t>s2 = np.array([5/5, 3/5, 3/5, 0/5, 5/5])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分子：(sum(s1*s2) </a:t>
            </a:r>
            <a:r>
              <a:rPr lang="en-US" altLang="zh-CN"/>
              <a:t>-</a:t>
            </a:r>
            <a:r>
              <a:rPr lang="zh-CN" altLang="en-US"/>
              <a:t>sum(s1)*sum(s2)/5) </a:t>
            </a:r>
            <a:endParaRPr lang="zh-CN" altLang="en-US"/>
          </a:p>
          <a:p>
            <a:r>
              <a:rPr lang="zh-CN" altLang="en-US"/>
              <a:t>分母：(np.sqrt(sum(s1*s1)-sum(s1)*sum(s1)/5)</a:t>
            </a:r>
            <a:endParaRPr lang="zh-CN" altLang="en-US"/>
          </a:p>
          <a:p>
            <a:r>
              <a:rPr lang="zh-CN" altLang="en-US"/>
              <a:t>         *(sum(s2*s2)-sum(s2)*sum(s2)/5))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16930" y="5915660"/>
            <a:ext cx="16306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请看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example5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AU" altLang="zh-CN" dirty="0" smtClean="0"/>
              <a:t>A transaction is a set of items: </a:t>
            </a:r>
            <a:r>
              <a:rPr lang="en-AU" altLang="zh-CN" dirty="0" smtClean="0">
                <a:solidFill>
                  <a:srgbClr val="FF0000"/>
                </a:solidFill>
              </a:rPr>
              <a:t>T</a:t>
            </a:r>
            <a:r>
              <a:rPr lang="en-AU" altLang="zh-CN" dirty="0" smtClean="0"/>
              <a:t>={i</a:t>
            </a:r>
            <a:r>
              <a:rPr lang="en-AU" altLang="zh-CN" baseline="-25000" dirty="0" smtClean="0"/>
              <a:t>a</a:t>
            </a:r>
            <a:r>
              <a:rPr lang="en-AU" altLang="zh-CN" dirty="0" smtClean="0"/>
              <a:t>, i</a:t>
            </a:r>
            <a:r>
              <a:rPr lang="en-AU" altLang="zh-CN" baseline="-25000" dirty="0" smtClean="0"/>
              <a:t>b</a:t>
            </a:r>
            <a:r>
              <a:rPr lang="en-AU" altLang="zh-CN" dirty="0" smtClean="0"/>
              <a:t>,…,i</a:t>
            </a:r>
            <a:r>
              <a:rPr lang="en-AU" altLang="zh-CN" baseline="-25000" dirty="0" smtClean="0"/>
              <a:t>t</a:t>
            </a:r>
            <a:r>
              <a:rPr lang="en-AU" altLang="zh-CN" dirty="0" smtClean="0"/>
              <a:t>}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T</a:t>
            </a:r>
            <a:r>
              <a:rPr lang="en-AU" altLang="zh-CN" dirty="0" smtClean="0"/>
              <a:t> is a subset of </a:t>
            </a:r>
            <a:r>
              <a:rPr lang="en-AU" altLang="zh-CN" dirty="0" smtClean="0">
                <a:solidFill>
                  <a:srgbClr val="FF0000"/>
                </a:solidFill>
              </a:rPr>
              <a:t>I</a:t>
            </a:r>
            <a:r>
              <a:rPr lang="en-AU" altLang="zh-CN" dirty="0" smtClean="0"/>
              <a:t> where </a:t>
            </a:r>
            <a:r>
              <a:rPr lang="en-AU" altLang="zh-CN" dirty="0" smtClean="0">
                <a:solidFill>
                  <a:srgbClr val="FF0000"/>
                </a:solidFill>
              </a:rPr>
              <a:t>I</a:t>
            </a:r>
            <a:r>
              <a:rPr lang="en-AU" altLang="zh-CN" dirty="0" smtClean="0"/>
              <a:t> is the set of all possible items.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The dataset </a:t>
            </a:r>
            <a:r>
              <a:rPr lang="en-AU" altLang="zh-CN" dirty="0" smtClean="0">
                <a:solidFill>
                  <a:srgbClr val="FF0000"/>
                </a:solidFill>
              </a:rPr>
              <a:t>D</a:t>
            </a:r>
            <a:r>
              <a:rPr lang="en-AU" altLang="zh-CN" dirty="0" smtClean="0"/>
              <a:t> contains a set of transactions.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association rule is in the form of</a:t>
            </a:r>
            <a:endParaRPr lang="en-AU" altLang="zh-CN" dirty="0" smtClean="0"/>
          </a:p>
          <a:p>
            <a:pPr lvl="1" algn="just"/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 set of items is referred to as </a:t>
            </a:r>
            <a:r>
              <a:rPr lang="en-AU" altLang="zh-CN" dirty="0" smtClean="0">
                <a:solidFill>
                  <a:srgbClr val="FF0000"/>
                </a:solidFill>
              </a:rPr>
              <a:t>itemset</a:t>
            </a:r>
            <a:r>
              <a:rPr lang="en-AU" altLang="zh-CN" dirty="0" smtClean="0"/>
              <a:t>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itemset containing k items is called </a:t>
            </a:r>
            <a:r>
              <a:rPr lang="en-AU" altLang="zh-CN" dirty="0" smtClean="0">
                <a:solidFill>
                  <a:srgbClr val="FF0000"/>
                </a:solidFill>
              </a:rPr>
              <a:t>k-itemset</a:t>
            </a:r>
            <a:r>
              <a:rPr lang="en-AU" altLang="zh-CN" dirty="0" smtClean="0"/>
              <a:t>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An itemset can be seen as a conjunction of items.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3581400"/>
          <a:ext cx="495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1" imgW="2641600" imgH="203200" progId="Equation.KSEE3">
                  <p:embed/>
                </p:oleObj>
              </mc:Choice>
              <mc:Fallback>
                <p:oleObj name="Equation" r:id="rId1" imgW="2641600" imgH="203200" progId="Equation.KSEE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495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Transactions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399" y="1828800"/>
          <a:ext cx="46482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68"/>
                <a:gridCol w="3079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Transactions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Items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</a:t>
                      </a:r>
                      <a:r>
                        <a:rPr lang="en-AU" altLang="zh-CN" sz="1600" baseline="0" dirty="0" smtClean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8" name="Picture 2" descr="http://www.osheasflowers.com/images/gourmet-picnic-basket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0" y="2286000"/>
            <a:ext cx="2305812" cy="259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6213" y="548640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Searching for rules in the form of:  </a:t>
            </a:r>
            <a:r>
              <a:rPr lang="en-AU" altLang="zh-CN" dirty="0" smtClean="0">
                <a:solidFill>
                  <a:srgbClr val="FF0000"/>
                </a:solidFill>
              </a:rPr>
              <a:t>Bread</a:t>
            </a:r>
            <a:r>
              <a:rPr lang="en-AU" altLang="zh-CN" dirty="0" smtClean="0"/>
              <a:t> </a:t>
            </a:r>
            <a:r>
              <a:rPr lang="en-AU" altLang="zh-CN" dirty="0" smtClean="0">
                <a:sym typeface="Wingdings" panose="05000000000000000000" pitchFamily="2" charset="2"/>
              </a:rPr>
              <a:t> </a:t>
            </a:r>
            <a:r>
              <a:rPr lang="en-AU" altLang="zh-CN" dirty="0" smtClean="0">
                <a:solidFill>
                  <a:srgbClr val="7030A0"/>
                </a:solidFill>
                <a:sym typeface="Wingdings" panose="05000000000000000000" pitchFamily="2" charset="2"/>
              </a:rPr>
              <a:t>Butter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Support of an Itemset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1236345"/>
              </a:xfrm>
            </p:spPr>
            <p:txBody>
              <a:bodyPr>
                <a:normAutofit fontScale="52500" lnSpcReduction="20000"/>
              </a:bodyPr>
              <a:lstStyle/>
              <a:p>
                <a:pPr algn="just">
                  <a:lnSpc>
                    <a:spcPct val="134000"/>
                  </a:lnSpc>
                  <a:spcAft>
                    <a:spcPts val="600"/>
                  </a:spcAft>
                </a:pPr>
                <a:r>
                  <a:rPr lang="en-AU" altLang="zh-CN" sz="2900" dirty="0" smtClean="0"/>
                  <a:t>The support of an item (or itemset) X is the percentage of transactions in which that item (or itemset) occurs.</a:t>
                </a:r>
                <a:endParaRPr lang="en-AU" altLang="zh-CN" sz="2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0" b="0" i="1" smtClean="0">
                          <a:latin typeface="Cambria Math" panose="02040503050406030204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sz="3300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3300" b="0" i="1" smtClean="0"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 lang="en-US" altLang="zh-CN" sz="33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3300" b="0" i="1" smtClean="0"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sz="3300" b="0" i="1" smtClean="0">
                              <a:latin typeface="Cambria Math" panose="02040503050406030204"/>
                            </a:rPr>
                            <m:t>#</m:t>
                          </m:r>
                          <m:r>
                            <a:rPr lang="en-US" altLang="zh-CN" sz="3300" b="0" i="1" smtClean="0">
                              <a:latin typeface="Cambria Math" panose="02040503050406030204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3300" b="0" i="1" smtClean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33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12363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22090" y="2576830"/>
          <a:ext cx="4610735" cy="391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/>
                <a:gridCol w="791210"/>
                <a:gridCol w="2383790"/>
                <a:gridCol w="689610"/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Itemset</a:t>
                      </a:r>
                      <a:endParaRPr lang="en-AU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Support</a:t>
                      </a:r>
                      <a:endParaRPr lang="en-AU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Itemset</a:t>
                      </a:r>
                      <a:endParaRPr lang="en-AU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Support</a:t>
                      </a:r>
                      <a:endParaRPr lang="en-AU" altLang="zh-CN" sz="1400" dirty="0" smtClean="0"/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Bread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6/8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200" smtClean="0"/>
                        <a:t>Bread, Butter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en-AU" altLang="zh-CN" sz="14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Butter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Bread, Butter, Chips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67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altLang="zh-CN" sz="1200" dirty="0" smtClean="0"/>
                        <a:t>Chips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2/8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Bread, Butter, Chips, Jelly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en-AU" altLang="zh-CN" sz="14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Jelly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Bread, Butter,</a:t>
                      </a:r>
                      <a:r>
                        <a:rPr lang="en-AU" altLang="zh-CN" sz="1200" baseline="0" dirty="0" smtClean="0"/>
                        <a:t> Chips, Jelly, Milk</a:t>
                      </a:r>
                      <a:endParaRPr lang="en-AU" altLang="zh-CN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AU" altLang="zh-CN" sz="1200" dirty="0" smtClean="0"/>
                        <a:t>Milk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3/8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altLang="zh-CN" sz="1200" dirty="0" smtClean="0"/>
                        <a:t>Bread, Butter,</a:t>
                      </a:r>
                      <a:r>
                        <a:rPr lang="en-AU" altLang="zh-CN" sz="1200" baseline="0" dirty="0" smtClean="0"/>
                        <a:t> Chips, Jelly, Milk, Peanut</a:t>
                      </a:r>
                      <a:endParaRPr lang="en-AU" altLang="zh-CN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0/8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altLang="zh-CN" sz="1200" dirty="0" smtClean="0"/>
                        <a:t>Peanut</a:t>
                      </a:r>
                      <a:endParaRPr lang="en-AU" altLang="zh-CN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200" dirty="0" smtClean="0">
                          <a:solidFill>
                            <a:srgbClr val="C00000"/>
                          </a:solidFill>
                        </a:rPr>
                        <a:t>1/8</a:t>
                      </a:r>
                      <a:endParaRPr lang="en-AU" altLang="zh-CN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400" dirty="0" smtClean="0"/>
                        <a:t>…</a:t>
                      </a:r>
                      <a:endParaRPr lang="en-AU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8950" y="2576195"/>
          <a:ext cx="3397250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2250440"/>
              </a:tblGrid>
              <a:tr h="53149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Transactions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Items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9372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Chips,</a:t>
                      </a:r>
                      <a:r>
                        <a:rPr lang="en-AU" altLang="zh-CN" sz="1600" baseline="0" dirty="0" smtClean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85445">
                <a:tc>
                  <a:txBody>
                    <a:bodyPr/>
                    <a:p>
                      <a:pPr algn="ctr"/>
                      <a:r>
                        <a:rPr lang="en-AU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AU" altLang="zh-CN" sz="1600" dirty="0" smtClean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8001000" cy="563562"/>
          </a:xfrm>
        </p:spPr>
        <p:txBody>
          <a:bodyPr/>
          <a:lstStyle/>
          <a:p>
            <a:r>
              <a:rPr lang="en-AU" altLang="zh-CN" sz="2400" dirty="0" smtClean="0"/>
              <a:t>Support &amp; Confidence of Association Rule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/>
                  <a:t>The </a:t>
                </a:r>
                <a:r>
                  <a:rPr lang="en-AU" altLang="zh-CN" dirty="0" smtClean="0">
                    <a:solidFill>
                      <a:srgbClr val="FF0000"/>
                    </a:solidFill>
                  </a:rPr>
                  <a:t>support</a:t>
                </a:r>
                <a:r>
                  <a:rPr lang="en-AU" altLang="zh-CN" dirty="0" smtClean="0"/>
                  <a:t> of an association rule </a:t>
                </a:r>
                <a:r>
                  <a:rPr lang="en-AU" altLang="zh-CN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AU" altLang="zh-CN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Y</a:t>
                </a:r>
                <a:r>
                  <a:rPr lang="en-AU" altLang="zh-CN" dirty="0" smtClean="0">
                    <a:sym typeface="Wingdings" panose="05000000000000000000" pitchFamily="2" charset="2"/>
                  </a:rPr>
                  <a:t> is the percentage of transactions that contain X and Y.</a:t>
                </a:r>
                <a:endParaRPr lang="en-AU" altLang="zh-CN" dirty="0" smtClean="0"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/>
                            </a:rPr>
                            <m:t># 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altLang="zh-CN" dirty="0" smtClean="0"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>
                    <a:sym typeface="Wingdings" panose="05000000000000000000" pitchFamily="2" charset="2"/>
                  </a:rPr>
                  <a:t>The </a:t>
                </a:r>
                <a:r>
                  <a:rPr lang="en-AU" altLang="zh-CN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confidence</a:t>
                </a:r>
                <a:r>
                  <a:rPr lang="en-AU" altLang="zh-CN" dirty="0" smtClean="0">
                    <a:sym typeface="Wingdings" panose="05000000000000000000" pitchFamily="2" charset="2"/>
                  </a:rPr>
                  <a:t> of an association rule </a:t>
                </a:r>
                <a:r>
                  <a:rPr lang="en-AU" altLang="zh-CN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XY</a:t>
                </a:r>
                <a:r>
                  <a:rPr lang="en-AU" altLang="zh-CN" dirty="0" smtClean="0">
                    <a:sym typeface="Wingdings" panose="05000000000000000000" pitchFamily="2" charset="2"/>
                  </a:rPr>
                  <a:t> is the ratio of the number of transactions that contain {X, Y} to the number of transactions that contain X.</a:t>
                </a:r>
                <a:endParaRPr lang="en-AU" altLang="zh-CN" dirty="0" smtClean="0"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#</m:t>
                          </m:r>
                          <m:r>
                            <a:rPr lang="en-US" altLang="zh-CN" i="1" smtClean="0"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∪</m:t>
                          </m:r>
                          <m:r>
                            <a:rPr lang="en-US" altLang="zh-CN" i="1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>
                    <a:sym typeface="Wingdings" panose="05000000000000000000" pitchFamily="2" charset="2"/>
                  </a:rPr>
                  <a:t>It can be represented equally as</a:t>
                </a:r>
                <a:endParaRPr lang="en-AU" altLang="zh-CN" dirty="0" smtClean="0">
                  <a:sym typeface="Wingdings" panose="05000000000000000000" pitchFamily="2" charset="2"/>
                </a:endParaRPr>
              </a:p>
              <a:p>
                <a:pPr marL="0" indent="0" algn="just">
                  <a:lnSpc>
                    <a:spcPct val="13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/>
                        </a:rPr>
                        <m:t>𝐶𝑜𝑛𝑓𝑖𝑑𝑒𝑛𝑐𝑒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𝑆𝑢𝑝𝑝𝑜𝑟𝑡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altLang="zh-CN" dirty="0" smtClean="0"/>
              </a:p>
              <a:p>
                <a:pPr algn="just">
                  <a:lnSpc>
                    <a:spcPct val="134000"/>
                  </a:lnSpc>
                </a:pPr>
                <a:r>
                  <a:rPr lang="en-AU" altLang="zh-CN" dirty="0" smtClean="0"/>
                  <a:t>Conditional probability:  </a:t>
                </a:r>
                <a:r>
                  <a:rPr lang="en-AU" altLang="zh-CN" dirty="0" smtClean="0">
                    <a:solidFill>
                      <a:srgbClr val="FF0000"/>
                    </a:solidFill>
                  </a:rPr>
                  <a:t>P(Y|X)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50196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848600" cy="563562"/>
          </a:xfrm>
        </p:spPr>
        <p:txBody>
          <a:bodyPr/>
          <a:lstStyle/>
          <a:p>
            <a:r>
              <a:rPr lang="en-AU" altLang="zh-CN" sz="2400" dirty="0" smtClean="0">
                <a:solidFill>
                  <a:srgbClr val="113F71"/>
                </a:solidFill>
              </a:rPr>
              <a:t>Support &amp; Confidence of Association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0572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Support</a:t>
            </a:r>
            <a:r>
              <a:rPr lang="en-AU" altLang="zh-CN" dirty="0" smtClean="0"/>
              <a:t> measures how often the rule occurs in the dataset.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>
                <a:solidFill>
                  <a:srgbClr val="FF0000"/>
                </a:solidFill>
              </a:rPr>
              <a:t>Confidence</a:t>
            </a:r>
            <a:r>
              <a:rPr lang="en-AU" altLang="zh-CN" dirty="0" smtClean="0"/>
              <a:t> measures the strength of the rule.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2514597"/>
          <a:ext cx="5257801" cy="358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08"/>
                <a:gridCol w="3483293"/>
              </a:tblGrid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Transactions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Items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Jelly, Peanut,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Milk, Butter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</a:t>
                      </a:r>
                      <a:r>
                        <a:rPr lang="en-AU" altLang="zh-CN" sz="1600" baseline="0" dirty="0" smtClean="0"/>
                        <a:t>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Chips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Bread, Milk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97934"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Chips, Jelly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25908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Bread </a:t>
            </a:r>
            <a:r>
              <a:rPr lang="en-AU" altLang="zh-CN" dirty="0" smtClean="0">
                <a:sym typeface="Wingdings" panose="05000000000000000000" pitchFamily="2" charset="2"/>
              </a:rPr>
              <a:t> Milk</a:t>
            </a:r>
            <a:endParaRPr lang="en-AU" altLang="zh-CN" dirty="0" smtClean="0">
              <a:sym typeface="Wingdings" panose="05000000000000000000" pitchFamily="2" charset="2"/>
            </a:endParaRPr>
          </a:p>
          <a:p>
            <a:endParaRPr lang="en-AU" altLang="zh-CN" dirty="0" smtClean="0">
              <a:sym typeface="Wingdings" panose="05000000000000000000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Support</a:t>
            </a:r>
            <a:r>
              <a:rPr lang="en-AU" altLang="zh-CN" dirty="0" smtClean="0">
                <a:sym typeface="Wingdings" panose="05000000000000000000" pitchFamily="2" charset="2"/>
              </a:rPr>
              <a:t>: 2/8</a:t>
            </a:r>
            <a:endParaRPr lang="en-AU" altLang="zh-CN" dirty="0" smtClean="0">
              <a:sym typeface="Wingdings" panose="05000000000000000000" pitchFamily="2" charset="2"/>
            </a:endParaRPr>
          </a:p>
          <a:p>
            <a:endParaRPr lang="en-AU" altLang="zh-CN" dirty="0" smtClean="0">
              <a:sym typeface="Wingdings" panose="05000000000000000000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Confidence</a:t>
            </a:r>
            <a:r>
              <a:rPr lang="en-AU" altLang="zh-CN" dirty="0" smtClean="0">
                <a:sym typeface="Wingdings" panose="05000000000000000000" pitchFamily="2" charset="2"/>
              </a:rPr>
              <a:t>: 1/3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45720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Milk </a:t>
            </a:r>
            <a:r>
              <a:rPr lang="en-AU" altLang="zh-CN" dirty="0" smtClean="0">
                <a:sym typeface="Wingdings" panose="05000000000000000000" pitchFamily="2" charset="2"/>
              </a:rPr>
              <a:t> Bread</a:t>
            </a:r>
            <a:endParaRPr lang="en-AU" altLang="zh-CN" dirty="0" smtClean="0">
              <a:sym typeface="Wingdings" panose="05000000000000000000" pitchFamily="2" charset="2"/>
            </a:endParaRPr>
          </a:p>
          <a:p>
            <a:endParaRPr lang="en-AU" altLang="zh-CN" dirty="0" smtClean="0">
              <a:sym typeface="Wingdings" panose="05000000000000000000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Support</a:t>
            </a:r>
            <a:r>
              <a:rPr lang="en-AU" altLang="zh-CN" dirty="0" smtClean="0">
                <a:sym typeface="Wingdings" panose="05000000000000000000" pitchFamily="2" charset="2"/>
              </a:rPr>
              <a:t>: 2/8</a:t>
            </a:r>
            <a:endParaRPr lang="en-AU" altLang="zh-CN" dirty="0" smtClean="0">
              <a:sym typeface="Wingdings" panose="05000000000000000000" pitchFamily="2" charset="2"/>
            </a:endParaRPr>
          </a:p>
          <a:p>
            <a:endParaRPr lang="en-AU" altLang="zh-CN" dirty="0" smtClean="0">
              <a:sym typeface="Wingdings" panose="05000000000000000000" pitchFamily="2" charset="2"/>
            </a:endParaRPr>
          </a:p>
          <a:p>
            <a:r>
              <a:rPr lang="en-AU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Confidence</a:t>
            </a:r>
            <a:r>
              <a:rPr lang="en-AU" altLang="zh-CN" dirty="0" smtClean="0">
                <a:sym typeface="Wingdings" panose="05000000000000000000" pitchFamily="2" charset="2"/>
              </a:rPr>
              <a:t>: 2/3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77200" cy="49434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Support and Confidence are bounded by thresholds:</a:t>
            </a:r>
            <a:endParaRPr lang="en-AU" altLang="zh-CN" sz="1600" dirty="0" smtClean="0"/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Minimum support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σ</a:t>
            </a:r>
            <a:endParaRPr lang="en-AU" altLang="zh-CN" sz="16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AU" altLang="zh-CN" sz="1600" dirty="0" smtClean="0"/>
              <a:t>Minimum confidence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endParaRPr lang="en-AU" altLang="zh-CN" sz="1600" dirty="0" smtClean="0">
              <a:solidFill>
                <a:srgbClr val="FF0000"/>
              </a:solidFill>
            </a:endParaRPr>
          </a:p>
          <a:p>
            <a:pPr lvl="1"/>
            <a:endParaRPr lang="en-AU" altLang="zh-CN" sz="1600" dirty="0" smtClean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AU" altLang="zh-CN" sz="1600" dirty="0" smtClean="0"/>
              <a:t>A frequent (large) itemset is an itemset with support larger than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σ</a:t>
            </a:r>
            <a:r>
              <a:rPr lang="en-AU" altLang="zh-CN" sz="1600" dirty="0" smtClean="0"/>
              <a:t>.</a:t>
            </a:r>
            <a:endParaRPr lang="en-AU" altLang="zh-CN" sz="1600" dirty="0" smtClean="0"/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 strong rule is a rule that is frequent and its confidence is higher than</a:t>
            </a:r>
            <a:r>
              <a:rPr lang="el-GR" altLang="zh-CN" sz="16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lang="en-AU" altLang="zh-CN" sz="1600" dirty="0" smtClean="0"/>
              <a:t>.</a:t>
            </a:r>
            <a:endParaRPr lang="en-AU" altLang="zh-CN" sz="1600" dirty="0" smtClean="0"/>
          </a:p>
          <a:p>
            <a:pPr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Association Rule Problem</a:t>
            </a:r>
            <a:endParaRPr lang="en-AU" altLang="zh-CN" sz="1600" dirty="0" smtClean="0"/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Given </a:t>
            </a:r>
            <a:r>
              <a:rPr lang="en-AU" altLang="zh-CN" sz="1600" dirty="0" smtClean="0">
                <a:solidFill>
                  <a:srgbClr val="FF0000"/>
                </a:solidFill>
              </a:rPr>
              <a:t>I</a:t>
            </a:r>
            <a:r>
              <a:rPr lang="en-AU" altLang="zh-CN" sz="1600" dirty="0" smtClean="0"/>
              <a:t>, </a:t>
            </a:r>
            <a:r>
              <a:rPr lang="en-AU" altLang="zh-CN" sz="1600" dirty="0" smtClean="0">
                <a:solidFill>
                  <a:srgbClr val="FF0000"/>
                </a:solidFill>
              </a:rPr>
              <a:t>D</a:t>
            </a:r>
            <a:r>
              <a:rPr lang="en-AU" altLang="zh-CN" sz="1600" dirty="0" smtClean="0"/>
              <a:t>,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σ</a:t>
            </a:r>
            <a:r>
              <a:rPr lang="en-US" altLang="zh-CN" sz="1600" dirty="0" smtClean="0">
                <a:latin typeface="Times New Roman" panose="02020603050405020304"/>
                <a:cs typeface="Times New Roman" panose="02020603050405020304"/>
              </a:rPr>
              <a:t> and </a:t>
            </a:r>
            <a:r>
              <a:rPr lang="el-GR" altLang="zh-CN" sz="16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lang="en-US" altLang="zh-CN" sz="160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AU" altLang="zh-CN" sz="1600" dirty="0" smtClean="0"/>
              <a:t>to find all strong rules in the form of </a:t>
            </a:r>
            <a:r>
              <a:rPr lang="en-AU" altLang="zh-CN" sz="1600" dirty="0" smtClean="0">
                <a:solidFill>
                  <a:srgbClr val="FF0000"/>
                </a:solidFill>
              </a:rPr>
              <a:t>X</a:t>
            </a:r>
            <a:r>
              <a:rPr lang="en-AU" altLang="zh-CN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Y</a:t>
            </a:r>
            <a:r>
              <a:rPr lang="en-AU" altLang="zh-CN" sz="1600" dirty="0" smtClean="0"/>
              <a:t>.</a:t>
            </a:r>
            <a:endParaRPr lang="en-AU" altLang="zh-CN" sz="1600" dirty="0" smtClean="0"/>
          </a:p>
          <a:p>
            <a:pPr lvl="1" algn="just"/>
            <a:endParaRPr lang="en-AU" altLang="zh-CN" sz="1600" dirty="0" smtClean="0"/>
          </a:p>
          <a:p>
            <a:pPr algn="just">
              <a:lnSpc>
                <a:spcPct val="120000"/>
              </a:lnSpc>
            </a:pPr>
            <a:r>
              <a:rPr lang="en-AU" altLang="zh-CN" sz="1600" dirty="0" smtClean="0"/>
              <a:t>The number of all possible association rules is huge.</a:t>
            </a:r>
            <a:endParaRPr lang="en-AU" altLang="zh-CN" sz="1600" dirty="0" smtClean="0"/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Brute force strategy is infeasible.</a:t>
            </a:r>
            <a:endParaRPr lang="en-AU" altLang="zh-CN" sz="1600" dirty="0" smtClean="0"/>
          </a:p>
          <a:p>
            <a:pPr lvl="1" algn="just">
              <a:lnSpc>
                <a:spcPct val="120000"/>
              </a:lnSpc>
            </a:pPr>
            <a:r>
              <a:rPr lang="en-AU" altLang="zh-CN" sz="1600" dirty="0" smtClean="0"/>
              <a:t>A smart way is to find frequent itemsets first.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6175</Words>
  <Application>WPS 演示</Application>
  <PresentationFormat>全屏显示(4:3)</PresentationFormat>
  <Paragraphs>599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Times New Roman</vt:lpstr>
      <vt:lpstr>Cambria Math</vt:lpstr>
      <vt:lpstr>Times New Roman</vt:lpstr>
      <vt:lpstr>Arial</vt:lpstr>
      <vt:lpstr>微软雅黑</vt:lpstr>
      <vt:lpstr>Arial Unicode MS</vt:lpstr>
      <vt:lpstr>Calibri</vt:lpstr>
      <vt:lpstr>Cambria Math</vt:lpstr>
      <vt:lpstr>sample</vt:lpstr>
      <vt:lpstr>Equation.KSEE3</vt:lpstr>
      <vt:lpstr>Equation.3</vt:lpstr>
      <vt:lpstr>Equation.3</vt:lpstr>
      <vt:lpstr>Equation.3</vt:lpstr>
      <vt:lpstr>Association Rule</vt:lpstr>
      <vt:lpstr>Overview</vt:lpstr>
      <vt:lpstr>PowerPoint 演示文稿</vt:lpstr>
      <vt:lpstr>Definitions</vt:lpstr>
      <vt:lpstr>Transactions</vt:lpstr>
      <vt:lpstr>Support of an Itemset</vt:lpstr>
      <vt:lpstr>Support &amp; Confidence of Association Rule</vt:lpstr>
      <vt:lpstr>Support &amp; Confidence of Association Rule</vt:lpstr>
      <vt:lpstr>PowerPoint 演示文稿</vt:lpstr>
      <vt:lpstr>The Big Picture</vt:lpstr>
      <vt:lpstr>Itemset Generation </vt:lpstr>
      <vt:lpstr>Itemset Calculation</vt:lpstr>
      <vt:lpstr>The Apriori Method</vt:lpstr>
      <vt:lpstr>Candidate Pruning</vt:lpstr>
      <vt:lpstr>General Procedure</vt:lpstr>
      <vt:lpstr>PowerPoint 演示文稿</vt:lpstr>
      <vt:lpstr>PowerPoint 演示文稿</vt:lpstr>
      <vt:lpstr>Recommendation Algorithms</vt:lpstr>
      <vt:lpstr>Overview</vt:lpstr>
      <vt:lpstr>Recommendation Systems</vt:lpstr>
      <vt:lpstr>Tf-idf</vt:lpstr>
      <vt:lpstr>Tf-idf</vt:lpstr>
      <vt:lpstr>Vector Space Model</vt:lpstr>
      <vt:lpstr>Latent Semantic Analysis</vt:lpstr>
      <vt:lpstr>Latent Semantic Analysis</vt:lpstr>
      <vt:lpstr>Original Matrix</vt:lpstr>
      <vt:lpstr>Decomposition</vt:lpstr>
      <vt:lpstr>Decomposition</vt:lpstr>
      <vt:lpstr>Linked Documents</vt:lpstr>
      <vt:lpstr>PageRank</vt:lpstr>
      <vt:lpstr>Collaborative Filtering</vt:lpstr>
      <vt:lpstr>相似度计算 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王宗尧</cp:lastModifiedBy>
  <cp:revision>3450</cp:revision>
  <dcterms:created xsi:type="dcterms:W3CDTF">2019-11-23T03:56:48Z</dcterms:created>
  <dcterms:modified xsi:type="dcterms:W3CDTF">2019-11-23T03:56:48Z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