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337" r:id="rId4"/>
    <p:sldId id="338" r:id="rId5"/>
    <p:sldId id="340" r:id="rId6"/>
    <p:sldId id="341" r:id="rId7"/>
    <p:sldId id="354" r:id="rId8"/>
    <p:sldId id="322" r:id="rId9"/>
    <p:sldId id="365" r:id="rId10"/>
    <p:sldId id="3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6B3"/>
    <a:srgbClr val="000000"/>
    <a:srgbClr val="FF6699"/>
    <a:srgbClr val="FF0000"/>
    <a:srgbClr val="FF3300"/>
    <a:srgbClr val="FF99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88936" autoAdjust="0"/>
  </p:normalViewPr>
  <p:slideViewPr>
    <p:cSldViewPr>
      <p:cViewPr varScale="1">
        <p:scale>
          <a:sx n="87" d="100"/>
          <a:sy n="87" d="100"/>
        </p:scale>
        <p:origin x="1373" y="77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cnblogs.com/leoo2sk/archive/2010/09/19/decision-tree.html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oleObject" Target="../embeddings/Document1.doc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oleObject" Target="../embeddings/Document2.doc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Bayes &amp; Decision Tree Classifiers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示例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973187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下面例子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，参考下面文章，强烈推荐大家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阅读：</a:t>
            </a:r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  <a:hlinkClick r:id="rId1"/>
              </a:rPr>
              <a:t>https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  <a:hlinkClick r:id="rId1"/>
              </a:rPr>
              <a:t>://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  <a:hlinkClick r:id="rId1"/>
              </a:rPr>
              <a:t>www.cnblogs.com/leoo2sk/archive/2010/09/19/decision-tree.html</a:t>
            </a:r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决策树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分类的思想类似于找对象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。想象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一个女孩的母亲要给这个女孩介绍男朋友，于是有了下面的对话：</a:t>
            </a:r>
            <a:endParaRPr lang="zh-CN" alt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lvl="2"/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女儿：多大年纪了？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母亲：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26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。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女儿：长的帅不帅？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母亲：挺帅的。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女儿：收入高不？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母亲：不算很高，中等情况。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女儿：是公务员不？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母亲：是，在税务局上班呢。</a:t>
            </a:r>
            <a:b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女儿：那好，我去见见。</a:t>
            </a:r>
            <a:endParaRPr lang="zh-CN" alt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这个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女孩的决策过程就是典型的分类树决策。相当于通过年龄、长相、收入和是否公务员对将男人分为两个类别：见和不见。假设这个女孩对男人的要求是：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30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岁以下、长相中等以上并且是高收入者或中等以上收入的公务员，那么这个可以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用图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表示女孩的决策逻辑。</a:t>
            </a:r>
            <a:endParaRPr lang="zh-CN" alt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86000"/>
            <a:ext cx="3048000" cy="2768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 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2727917"/>
            <a:ext cx="4495800" cy="3316754"/>
          </a:xfrm>
          <a:prstGeom prst="rect">
            <a:avLst/>
          </a:prstGeom>
        </p:spPr>
      </p:pic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23524" y="2821579"/>
          <a:ext cx="5888990" cy="330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ocument" r:id="rId2" imgW="8115300" imgH="4572000" progId="Word.Document.8">
                  <p:embed/>
                </p:oleObj>
              </mc:Choice>
              <mc:Fallback>
                <p:oleObj name="Document" r:id="rId2" imgW="8115300" imgH="4572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24" y="2821579"/>
                        <a:ext cx="5888990" cy="330073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3240" y="791210"/>
            <a:ext cx="8097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dirty="0"/>
          </a:p>
          <a:p>
            <a:r>
              <a:rPr lang="zh-CN" altLang="en-US" dirty="0" smtClean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3算法：    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⒈ </a:t>
            </a:r>
            <a:r>
              <a:rPr lang="zh-CN" altLang="en-US" dirty="0">
                <a:sym typeface="+mn-ea"/>
              </a:rPr>
              <a:t>对当前例子集合，计算各属性的信息增益；    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⒉ </a:t>
            </a:r>
            <a:r>
              <a:rPr lang="zh-CN" altLang="en-US" dirty="0">
                <a:sym typeface="+mn-ea"/>
              </a:rPr>
              <a:t>选择信息增益最大的属性</a:t>
            </a:r>
            <a:r>
              <a:rPr lang="zh-CN" altLang="en-US" dirty="0" smtClean="0">
                <a:sym typeface="+mn-ea"/>
              </a:rPr>
              <a:t>A；</a:t>
            </a:r>
            <a:r>
              <a:rPr lang="zh-CN" altLang="en-US" dirty="0">
                <a:sym typeface="+mn-ea"/>
              </a:rPr>
              <a:t>    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⒊ A取</a:t>
            </a:r>
            <a:r>
              <a:rPr lang="zh-CN" altLang="en-US" dirty="0">
                <a:sym typeface="+mn-ea"/>
              </a:rPr>
              <a:t>几个值就得几个子集；    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⒋ </a:t>
            </a:r>
            <a:r>
              <a:rPr lang="zh-CN" altLang="en-US" dirty="0">
                <a:sym typeface="+mn-ea"/>
              </a:rPr>
              <a:t>对既含正例又含反例的子集，递归调用建树算法；    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⒌ </a:t>
            </a:r>
            <a:r>
              <a:rPr lang="zh-CN" altLang="en-US" dirty="0">
                <a:sym typeface="+mn-ea"/>
              </a:rPr>
              <a:t>若子集仅含正例或反例，对应分枝标上P或N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80865" y="1951336"/>
            <a:ext cx="441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⒈ 信息熵的计算: </a:t>
            </a:r>
            <a:r>
              <a:rPr lang="zh-CN" altLang="en-US" dirty="0" smtClean="0"/>
              <a:t>其中</a:t>
            </a:r>
            <a:r>
              <a:rPr lang="zh-CN" altLang="en-US" dirty="0"/>
              <a:t>S是样例的集合， </a:t>
            </a:r>
            <a:r>
              <a:rPr lang="zh-CN" altLang="en-US" dirty="0" smtClean="0"/>
              <a:t>Pi是</a:t>
            </a:r>
            <a:r>
              <a:rPr lang="zh-CN" altLang="en-US" dirty="0"/>
              <a:t>类别i出现概率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⒉ </a:t>
            </a:r>
            <a:r>
              <a:rPr lang="zh-CN" altLang="en-US" dirty="0"/>
              <a:t>信息增益的计算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是属性，</a:t>
            </a:r>
            <a:r>
              <a:rPr lang="en-US" altLang="zh-CN" dirty="0"/>
              <a:t>Value(A)</a:t>
            </a:r>
            <a:r>
              <a:rPr lang="zh-CN" altLang="en-US" dirty="0"/>
              <a:t>是属性</a:t>
            </a:r>
            <a:r>
              <a:rPr lang="en-US" altLang="zh-CN" dirty="0"/>
              <a:t>A</a:t>
            </a:r>
            <a:r>
              <a:rPr lang="zh-CN" altLang="en-US" dirty="0"/>
              <a:t>取值的集合，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的某一属性值，</a:t>
            </a:r>
            <a:r>
              <a:rPr lang="en-US" altLang="zh-CN" dirty="0" err="1"/>
              <a:t>Sv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zh-CN" altLang="en-US" dirty="0"/>
              <a:t>的值为</a:t>
            </a:r>
            <a:r>
              <a:rPr lang="en-US" altLang="zh-CN" dirty="0"/>
              <a:t>v</a:t>
            </a:r>
            <a:r>
              <a:rPr lang="zh-CN" altLang="en-US" dirty="0"/>
              <a:t>的样例集合，</a:t>
            </a:r>
            <a:r>
              <a:rPr lang="en-US" altLang="zh-CN" dirty="0"/>
              <a:t>| </a:t>
            </a:r>
            <a:r>
              <a:rPr lang="en-US" altLang="zh-CN" dirty="0" err="1"/>
              <a:t>Sv</a:t>
            </a:r>
            <a:r>
              <a:rPr lang="en-US" altLang="zh-CN" dirty="0"/>
              <a:t> |</a:t>
            </a:r>
            <a:r>
              <a:rPr lang="zh-CN" altLang="en-US" dirty="0"/>
              <a:t>为</a:t>
            </a:r>
            <a:r>
              <a:rPr lang="en-US" altLang="zh-CN" dirty="0" err="1"/>
              <a:t>Sv</a:t>
            </a:r>
            <a:r>
              <a:rPr lang="zh-CN" altLang="en-US" dirty="0"/>
              <a:t>中所含样例数。</a:t>
            </a:r>
            <a:endParaRPr lang="en-US" altLang="zh-CN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94005" y="2494289"/>
          <a:ext cx="280225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" imgW="1765300" imgH="431800" progId="Equation.KSEE3">
                  <p:embed/>
                </p:oleObj>
              </mc:Choice>
              <mc:Fallback>
                <p:oleObj name="Equation" r:id="rId1" imgW="1765300" imgH="431800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005" y="2494289"/>
                        <a:ext cx="280225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49262" y="3192387"/>
          <a:ext cx="42306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公式" r:id="rId3" imgW="2882900" imgH="393700" progId="Equation.KSEE3">
                  <p:embed/>
                </p:oleObj>
              </mc:Choice>
              <mc:Fallback>
                <p:oleObj name="公式" r:id="rId3" imgW="2882900" imgH="393700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262" y="3192387"/>
                        <a:ext cx="42306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05223" y="5379954"/>
          <a:ext cx="47798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5" imgW="2921000" imgH="419100" progId="Equation.KSEE3">
                  <p:embed/>
                </p:oleObj>
              </mc:Choice>
              <mc:Fallback>
                <p:oleObj name="Equation" r:id="rId5" imgW="2921000" imgH="419100" progId="Equation.KSEE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23" y="5379954"/>
                        <a:ext cx="477981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70609" y="1662349"/>
          <a:ext cx="3810000" cy="386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7" imgW="5078730" imgH="4573270" progId="Word.Document.8">
                  <p:embed/>
                </p:oleObj>
              </mc:Choice>
              <mc:Fallback>
                <p:oleObj name="Document" r:id="rId7" imgW="5078730" imgH="45732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09" y="1662349"/>
                        <a:ext cx="3810000" cy="38621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2000" y="990600"/>
            <a:ext cx="746760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属性</a:t>
            </a:r>
            <a:r>
              <a:rPr lang="en-US" altLang="zh-CN" dirty="0"/>
              <a:t>outlook</a:t>
            </a:r>
            <a:r>
              <a:rPr lang="zh-CN" altLang="en-US" dirty="0"/>
              <a:t>的信息增益为：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S=[9+,5-] //原样例集中共有14个样例，9个正例，5个反例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S晴=[2+,3-]//属性A1取值晴的样例共5个，2正，3反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S多云=[4+,0-] //属性A1取值多云的样例共4个，4正，0反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S雨=[3+,2-] //属性A1取值晴的样例共5个，3正，2反故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030" y="2604770"/>
            <a:ext cx="4402455" cy="3589020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04289" y="2464403"/>
          <a:ext cx="6088380" cy="386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2" imgW="8115300" imgH="4581525" progId="Word.Document.8">
                  <p:embed/>
                </p:oleObj>
              </mc:Choice>
              <mc:Fallback>
                <p:oleObj name="Document" r:id="rId2" imgW="8115300" imgH="45815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89" y="2464403"/>
                        <a:ext cx="6088380" cy="386969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请看</a:t>
            </a:r>
            <a:r>
              <a:rPr lang="en-US" altLang="zh-CN"/>
              <a:t>example1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最后结果：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Outlook属性的信息增益=0.246750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Temperature属性的信息增益=0.029223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Humidity属性的信息增益=0.151836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Wind属性的信息增益=0.048127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结论：Outlook 增益较大，因此根节点选择Outlook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ID3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586740" y="1105535"/>
          <a:ext cx="4609465" cy="180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850"/>
                <a:gridCol w="771525"/>
                <a:gridCol w="1031240"/>
                <a:gridCol w="771525"/>
                <a:gridCol w="685165"/>
                <a:gridCol w="772160"/>
              </a:tblGrid>
              <a:tr h="377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 Tennis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</a:tr>
              <a:tr h="261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Day2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Day8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Day9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Day11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86740" y="3086735"/>
          <a:ext cx="4610100" cy="1421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850"/>
                <a:gridCol w="772160"/>
                <a:gridCol w="1030605"/>
                <a:gridCol w="772160"/>
                <a:gridCol w="684530"/>
                <a:gridCol w="772795"/>
              </a:tblGrid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 Tennis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</a:tr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Day3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Day7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Day13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586740" y="4684395"/>
          <a:ext cx="4610100" cy="1520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850"/>
                <a:gridCol w="772160"/>
                <a:gridCol w="1031240"/>
                <a:gridCol w="771525"/>
                <a:gridCol w="685165"/>
                <a:gridCol w="772160"/>
              </a:tblGrid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 Tennis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7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Day4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Day5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Day6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Day10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Day14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altLang="en-US" sz="12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 i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en-US" sz="1200" b="0" i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285" y="2248535"/>
            <a:ext cx="3338830" cy="331660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328285" y="3505200"/>
            <a:ext cx="1219200" cy="2133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306945" y="3431540"/>
            <a:ext cx="1360170" cy="2207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98790" cy="4921250"/>
          </a:xfrm>
        </p:spPr>
        <p:txBody>
          <a:bodyPr/>
          <a:p>
            <a:r>
              <a:rPr lang="zh-CN" altLang="en-US">
                <a:sym typeface="+mn-ea"/>
              </a:rPr>
              <a:t>请看</a:t>
            </a:r>
            <a:r>
              <a:rPr lang="en-US" altLang="zh-CN">
                <a:sym typeface="+mn-ea"/>
              </a:rPr>
              <a:t>example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结果：</a:t>
            </a:r>
            <a:endParaRPr lang="zh-CN" altLang="en-US" sz="200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如果outlook是阴天，则没有最佳分界点，因为没办法在划分了</a:t>
            </a:r>
            <a:endParaRPr lang="zh-CN" altLang="en-US" sz="200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如果outlook是雨天，则最佳分界点是： Wind</a:t>
            </a:r>
            <a:endParaRPr lang="zh-CN" altLang="en-US" sz="200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如果outlook是晴天，则最佳分界点是： Humidity</a:t>
            </a:r>
            <a:endParaRPr lang="zh-CN" altLang="en-US" sz="200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因此这个问题的决策树如下：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0" y="3276600"/>
            <a:ext cx="3894455" cy="2873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请看最后一个例子：</a:t>
            </a:r>
            <a:r>
              <a:rPr lang="en-US" altLang="zh-CN"/>
              <a:t>example4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Presentation</Application>
  <PresentationFormat>全屏显示(4:3)</PresentationFormat>
  <Paragraphs>281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宋体</vt:lpstr>
      <vt:lpstr>Verdana</vt:lpstr>
      <vt:lpstr>Times New Roman</vt:lpstr>
      <vt:lpstr>Helvetica</vt:lpstr>
      <vt:lpstr>Wingdings</vt:lpstr>
      <vt:lpstr>微软雅黑</vt:lpstr>
      <vt:lpstr>Arial Unicode MS</vt:lpstr>
      <vt:lpstr>Calibri</vt:lpstr>
      <vt:lpstr>sample</vt:lpstr>
      <vt:lpstr>Word.Document.8</vt:lpstr>
      <vt:lpstr>Word.Document.8</vt:lpstr>
      <vt:lpstr>Equation.KSEE3</vt:lpstr>
      <vt:lpstr>Equation.KSEE3</vt:lpstr>
      <vt:lpstr>Equation.KSEE3</vt:lpstr>
      <vt:lpstr>Word.Document.8</vt:lpstr>
      <vt:lpstr>Bayes &amp; Decision Tree Classifiers</vt:lpstr>
      <vt:lpstr>示例1：</vt:lpstr>
      <vt:lpstr>ID3 决策树</vt:lpstr>
      <vt:lpstr>PowerPoint 演示文稿</vt:lpstr>
      <vt:lpstr>PowerPoint 演示文稿</vt:lpstr>
      <vt:lpstr>PowerPoint 演示文稿</vt:lpstr>
      <vt:lpstr>ID3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zongyaowang</cp:lastModifiedBy>
  <cp:revision>2034</cp:revision>
  <dcterms:created xsi:type="dcterms:W3CDTF">2019-10-20T02:59:11Z</dcterms:created>
  <dcterms:modified xsi:type="dcterms:W3CDTF">2019-10-20T02:59:11Z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