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345" r:id="rId4"/>
    <p:sldId id="347" r:id="rId5"/>
    <p:sldId id="339" r:id="rId6"/>
    <p:sldId id="335" r:id="rId7"/>
    <p:sldId id="336" r:id="rId8"/>
    <p:sldId id="337" r:id="rId9"/>
    <p:sldId id="338" r:id="rId10"/>
    <p:sldId id="341" r:id="rId11"/>
    <p:sldId id="297" r:id="rId12"/>
    <p:sldId id="342" r:id="rId13"/>
    <p:sldId id="343" r:id="rId14"/>
    <p:sldId id="300" r:id="rId15"/>
    <p:sldId id="34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6B3"/>
    <a:srgbClr val="000000"/>
    <a:srgbClr val="FF6699"/>
    <a:srgbClr val="FF0000"/>
    <a:srgbClr val="FF3300"/>
    <a:srgbClr val="FF99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88936" autoAdjust="0"/>
  </p:normalViewPr>
  <p:slideViewPr>
    <p:cSldViewPr>
      <p:cViewPr varScale="1">
        <p:scale>
          <a:sx n="84" d="100"/>
          <a:sy n="84" d="100"/>
        </p:scale>
        <p:origin x="974" y="77"/>
      </p:cViewPr>
      <p:guideLst>
        <p:guide orient="horz" pos="2160"/>
        <p:guide pos="291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hyperlink" Target="http://en.wikipedia.org/wiki/File:Thomas_Bayes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Bayes &amp; Decision Tree Classifiers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Tennis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472406" y="1007804"/>
          <a:ext cx="6046787" cy="541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Document" r:id="rId1" imgW="5078730" imgH="4573270" progId="Word.Document.8">
                  <p:embed/>
                </p:oleObj>
              </mc:Choice>
              <mc:Fallback>
                <p:oleObj name="Document" r:id="rId1" imgW="5078730" imgH="4573270" progId="Word.Document.8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406" y="1007804"/>
                        <a:ext cx="6046787" cy="541815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Tennis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6913" y="1143000"/>
          <a:ext cx="73802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1" imgW="4660900" imgH="889000" progId="Equation.3">
                  <p:embed/>
                </p:oleObj>
              </mc:Choice>
              <mc:Fallback>
                <p:oleObj name="Equation" r:id="rId1" imgW="46609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143000"/>
                        <a:ext cx="738028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8500" y="2770188"/>
          <a:ext cx="7759700" cy="363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3" imgW="4749800" imgH="2222500" progId="Equation.3">
                  <p:embed/>
                </p:oleObj>
              </mc:Choice>
              <mc:Fallback>
                <p:oleObj name="Equation" r:id="rId3" imgW="4749800" imgH="222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70188"/>
                        <a:ext cx="7759700" cy="363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715000" y="2209800"/>
            <a:ext cx="2622551" cy="2116884"/>
            <a:chOff x="5683249" y="2073275"/>
            <a:chExt cx="2622551" cy="2116884"/>
          </a:xfrm>
        </p:grpSpPr>
        <p:grpSp>
          <p:nvGrpSpPr>
            <p:cNvPr id="7" name="组合 6"/>
            <p:cNvGrpSpPr/>
            <p:nvPr/>
          </p:nvGrpSpPr>
          <p:grpSpPr>
            <a:xfrm>
              <a:off x="5683249" y="3254375"/>
              <a:ext cx="2622551" cy="935784"/>
              <a:chOff x="5181600" y="3640918"/>
              <a:chExt cx="2622551" cy="935784"/>
            </a:xfrm>
          </p:grpSpPr>
          <p:pic>
            <p:nvPicPr>
              <p:cNvPr id="8" name="Picture 4" descr="https://img-blog.csdn.net/20180123130602458?watermark/2/text/aHR0cDovL2Jsb2cuY3Nkbi5uZXQvRWFzdG1vdW50/font/5a6L5L2T/fontsize/400/fill/I0JBQkFCMA==/dissolve/70/gravity/SouthEast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681351"/>
                <a:ext cx="1117601" cy="895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s://img-blog.csdn.net/20180123130602458?watermark/2/text/aHR0cDovL2Jsb2cuY3Nkbi5uZXQvRWFzdG1vdW50/font/5a6L5L2T/fontsize/400/fill/I0JBQkFCMA==/dissolve/70/gravity/SouthEas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6351" y="3640918"/>
                <a:ext cx="1447800" cy="4238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https://img-blog.csdn.net/20180123130602458?watermark/2/text/aHR0cDovL2Jsb2cuY3Nkbi5uZXQvRWFzdG1vdW50/font/5a6L5L2T/fontsize/400/fill/I0JBQkFCMA==/dissolve/70/gravity/SouthEast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751" y="4088227"/>
                <a:ext cx="1143000" cy="471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矩形 10"/>
            <p:cNvSpPr/>
            <p:nvPr/>
          </p:nvSpPr>
          <p:spPr>
            <a:xfrm>
              <a:off x="5958741" y="2073275"/>
              <a:ext cx="2133600" cy="10287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568341" y="2168525"/>
              <a:ext cx="9906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r>
                <a:rPr lang="zh-CN" altLang="en-US" dirty="0" smtClean="0"/>
                <a:t>是天气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010400" y="2073275"/>
              <a:ext cx="0" cy="10287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958741" y="2168525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B1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不打网球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50015" y="212596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B2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</a:rPr>
                <a:t>打网球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638800" y="1981200"/>
            <a:ext cx="2819400" cy="260429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Check the example1,2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文本分析侮辱</a:t>
            </a:r>
            <a:r>
              <a:rPr lang="zh-CN" altLang="en-US" i="0" dirty="0"/>
              <a:t>性</a:t>
            </a:r>
            <a:r>
              <a:rPr lang="zh-CN" altLang="en-US" i="0" dirty="0" smtClean="0"/>
              <a:t>言论</a:t>
            </a:r>
            <a:r>
              <a:rPr lang="zh-CN" altLang="en-US" i="0" dirty="0"/>
              <a:t>辨识</a:t>
            </a:r>
            <a:endParaRPr lang="zh-CN" alt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4950" y="1297047"/>
          <a:ext cx="5981699" cy="1234440"/>
        </p:xfrm>
        <a:graphic>
          <a:graphicData uri="http://schemas.openxmlformats.org/drawingml/2006/table">
            <a:tbl>
              <a:tblPr/>
              <a:tblGrid>
                <a:gridCol w="466591"/>
                <a:gridCol w="513250"/>
                <a:gridCol w="774541"/>
                <a:gridCol w="746546"/>
                <a:gridCol w="746546"/>
                <a:gridCol w="737214"/>
                <a:gridCol w="541246"/>
                <a:gridCol w="541246"/>
                <a:gridCol w="541246"/>
                <a:gridCol w="373273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单词组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word 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dog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flea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problems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help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please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maybe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not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take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dog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park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stupid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dalmation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cute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posting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stupid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worthless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garbage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licks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steak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stop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buying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worthless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dog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food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stupid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5211" y="3306764"/>
            <a:ext cx="2847975" cy="6096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91749" y="2600612"/>
            <a:ext cx="609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由贝</a:t>
            </a:r>
            <a:r>
              <a:rPr lang="zh-CN" altLang="en-US" dirty="0"/>
              <a:t>叶斯准则可知，某词向量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（例如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flea,dog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）为</a:t>
            </a:r>
            <a:r>
              <a:rPr lang="zh-CN" altLang="en-US" dirty="0"/>
              <a:t>分类 </a:t>
            </a:r>
            <a:r>
              <a:rPr lang="en-US" altLang="zh-CN" dirty="0"/>
              <a:t>Ci </a:t>
            </a:r>
            <a:r>
              <a:rPr lang="zh-CN" altLang="en-US" dirty="0"/>
              <a:t>的概率可用如下公式来进行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000" y="3916364"/>
            <a:ext cx="8077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我们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需要计算的是：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90600" y="4682337"/>
            <a:ext cx="725658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具体做法就是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计算每一个单词在</a:t>
            </a:r>
            <a:r>
              <a:rPr lang="en-US" altLang="zh-CN" dirty="0" smtClean="0"/>
              <a:t>C0</a:t>
            </a:r>
            <a:r>
              <a:rPr lang="zh-CN" altLang="en-US" dirty="0" smtClean="0"/>
              <a:t>里出现的概率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计算</a:t>
            </a:r>
            <a:r>
              <a:rPr lang="zh-CN" altLang="en-US" dirty="0"/>
              <a:t>每一个单词在</a:t>
            </a:r>
            <a:r>
              <a:rPr lang="en-US" altLang="zh-CN" dirty="0" smtClean="0"/>
              <a:t>C1</a:t>
            </a:r>
            <a:r>
              <a:rPr lang="zh-CN" altLang="en-US" dirty="0" smtClean="0"/>
              <a:t>里</a:t>
            </a:r>
            <a:r>
              <a:rPr lang="zh-CN" altLang="en-US" dirty="0"/>
              <a:t>出现的</a:t>
            </a:r>
            <a:r>
              <a:rPr lang="zh-CN" altLang="en-US" dirty="0" smtClean="0"/>
              <a:t>概率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利用上面的公式计算给定的词在</a:t>
            </a:r>
            <a:r>
              <a:rPr lang="en-US" altLang="zh-CN" dirty="0" smtClean="0"/>
              <a:t>C0</a:t>
            </a:r>
            <a:r>
              <a:rPr lang="zh-CN" altLang="en-US" dirty="0" smtClean="0"/>
              <a:t>的概率，</a:t>
            </a:r>
            <a:r>
              <a:rPr lang="zh-CN" altLang="en-US" dirty="0"/>
              <a:t>计算给定的</a:t>
            </a:r>
            <a:r>
              <a:rPr lang="zh-CN" altLang="en-US" dirty="0" smtClean="0"/>
              <a:t>词在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的概率，</a:t>
            </a:r>
            <a:r>
              <a:rPr lang="zh-CN" altLang="en-US" dirty="0" smtClean="0">
                <a:sym typeface="+mn-ea"/>
              </a:rPr>
              <a:t>哪</a:t>
            </a:r>
            <a:r>
              <a:rPr lang="zh-CN" altLang="en-US" dirty="0" smtClean="0"/>
              <a:t>个概率大就归为哪一类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微信图片_20191018123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4358640"/>
            <a:ext cx="6638925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93531" y="1447800"/>
            <a:ext cx="7066451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问题一：</a:t>
            </a:r>
            <a:r>
              <a:rPr lang="en-US" altLang="zh-CN" dirty="0"/>
              <a:t>p(</a:t>
            </a:r>
            <a:r>
              <a:rPr lang="en-US" altLang="zh-CN" dirty="0" err="1"/>
              <a:t>wn|ci</a:t>
            </a:r>
            <a:r>
              <a:rPr lang="en-US" altLang="zh-CN" dirty="0"/>
              <a:t>) </a:t>
            </a:r>
            <a:r>
              <a:rPr lang="zh-CN" altLang="en-US" dirty="0"/>
              <a:t>中有一个为</a:t>
            </a:r>
            <a:r>
              <a:rPr lang="en-US" altLang="zh-CN" dirty="0"/>
              <a:t>0</a:t>
            </a:r>
            <a:r>
              <a:rPr lang="zh-CN" altLang="en-US" dirty="0"/>
              <a:t>，导致整个累乘结果也为</a:t>
            </a:r>
            <a:r>
              <a:rPr lang="en-US" altLang="zh-CN" dirty="0"/>
              <a:t>0</a:t>
            </a:r>
            <a:r>
              <a:rPr lang="zh-CN" altLang="en-US" dirty="0"/>
              <a:t>。这是错误的结论。解决方法：将所有词的出现次数初始化为</a:t>
            </a:r>
            <a:r>
              <a:rPr lang="en-US" altLang="zh-CN" dirty="0"/>
              <a:t>1</a:t>
            </a:r>
            <a:r>
              <a:rPr lang="zh-CN" altLang="en-US" dirty="0"/>
              <a:t>，并将分母初始化为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二：即使 </a:t>
            </a:r>
            <a:r>
              <a:rPr lang="en-US" altLang="zh-CN" dirty="0"/>
              <a:t>p(</a:t>
            </a:r>
            <a:r>
              <a:rPr lang="en-US" altLang="zh-CN" dirty="0" err="1"/>
              <a:t>wn|ci</a:t>
            </a:r>
            <a:r>
              <a:rPr lang="en-US" altLang="zh-CN" dirty="0"/>
              <a:t>) 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了，可是它的值也许会很小，这样会导致浮点数值类型的下溢出等精度问题错误。解决方法：用 </a:t>
            </a:r>
            <a:r>
              <a:rPr lang="en-US" altLang="zh-CN" dirty="0"/>
              <a:t>p(</a:t>
            </a:r>
            <a:r>
              <a:rPr lang="en-US" altLang="zh-CN" dirty="0" err="1"/>
              <a:t>wn|ci</a:t>
            </a:r>
            <a:r>
              <a:rPr lang="en-US" altLang="zh-CN" dirty="0"/>
              <a:t>) </a:t>
            </a:r>
            <a:r>
              <a:rPr lang="zh-CN" altLang="en-US" dirty="0"/>
              <a:t>的对数进行计算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因此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我们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需要计算的是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：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endParaRPr lang="en-US" altLang="zh-CN" dirty="0">
              <a:solidFill>
                <a:srgbClr val="2F2F2F"/>
              </a:solidFill>
              <a:latin typeface="-apple-system"/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具体解决方案请看代码：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 descr="微信图片_20191018123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4049395"/>
            <a:ext cx="6622415" cy="422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362075"/>
          </a:xfrm>
        </p:spPr>
        <p:txBody>
          <a:bodyPr>
            <a:normAutofit fontScale="92500" lnSpcReduction="10000"/>
          </a:bodyPr>
          <a:lstStyle/>
          <a:p>
            <a:r>
              <a:rPr lang="en-AU" altLang="zh-CN" dirty="0"/>
              <a:t>Naïve Bayes Classifier </a:t>
            </a:r>
            <a:endParaRPr lang="en-AU" altLang="zh-CN" dirty="0"/>
          </a:p>
          <a:p>
            <a:endParaRPr lang="en-AU" altLang="zh-CN" dirty="0" smtClean="0"/>
          </a:p>
          <a:p>
            <a:r>
              <a:rPr lang="en-AU" altLang="zh-CN" dirty="0" smtClean="0"/>
              <a:t>Decision Tree Model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2" descr="http://upload.wikimedia.org/wikipedia/en/d/d4/Thomas_Bayes.gif">
            <a:hlinkClick r:id="rId1" tooltip="The correct identification of this portrait has been questioned [1]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993" y="3124200"/>
            <a:ext cx="2200807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04393" y="586740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Thomas Bayes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3679" y="586740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7030A0"/>
                </a:solidFill>
              </a:rPr>
              <a:t>Evolution Tree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5058"/>
            <a:ext cx="4267200" cy="335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Classification is one of the fundamental skills for survival.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Food vs. Predator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A kind of </a:t>
            </a:r>
            <a:r>
              <a:rPr lang="en-AU" altLang="zh-CN" b="1" dirty="0" smtClean="0"/>
              <a:t>supervised</a:t>
            </a:r>
            <a:r>
              <a:rPr lang="en-AU" altLang="zh-CN" dirty="0" smtClean="0"/>
              <a:t> learning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Techniques for deducing a function from data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&lt;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,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&gt;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Input: a vector of features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Output: a Boolean value (binary classification) or integer (multiclass)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“Supervised” means:</a:t>
            </a:r>
            <a:endParaRPr lang="en-AU" altLang="zh-CN" dirty="0" smtClean="0"/>
          </a:p>
          <a:p>
            <a:pPr lvl="1">
              <a:lnSpc>
                <a:spcPct val="170000"/>
              </a:lnSpc>
            </a:pPr>
            <a:r>
              <a:rPr lang="en-AU" altLang="zh-CN" dirty="0" smtClean="0"/>
              <a:t>A teacher or oracle is needed to label each data sample.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We will talk about </a:t>
            </a:r>
            <a:r>
              <a:rPr lang="en-AU" altLang="zh-CN" b="1" dirty="0" smtClean="0"/>
              <a:t>unsupervised</a:t>
            </a:r>
            <a:r>
              <a:rPr lang="en-AU" altLang="zh-CN" dirty="0" smtClean="0"/>
              <a:t> learning later.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Classifiers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066800" y="5256212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-723106" y="3467100"/>
            <a:ext cx="3580606" cy="79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9885" y="52694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Height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609600" y="2775089"/>
            <a:ext cx="461665" cy="806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Weight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3434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rgbClr val="C00000"/>
                </a:solidFill>
              </a:rPr>
              <a:t>Mary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0" y="38100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rgbClr val="C00000"/>
                </a:solidFill>
              </a:rPr>
              <a:t>Lisa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335280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rgbClr val="C00000"/>
                </a:solidFill>
              </a:rPr>
              <a:t>Jane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14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chemeClr val="tx1">
                    <a:lumMod val="50000"/>
                  </a:schemeClr>
                </a:solidFill>
              </a:rPr>
              <a:t>Jack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26670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chemeClr val="tx1">
                    <a:lumMod val="50000"/>
                  </a:schemeClr>
                </a:solidFill>
              </a:rPr>
              <a:t>Peter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3657600"/>
            <a:ext cx="52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chemeClr val="tx1">
                    <a:lumMod val="50000"/>
                  </a:schemeClr>
                </a:solidFill>
              </a:rPr>
              <a:t>Tom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0" y="28194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chemeClr val="tx1">
                    <a:lumMod val="50000"/>
                  </a:schemeClr>
                </a:solidFill>
              </a:rPr>
              <a:t>Sam</a:t>
            </a:r>
            <a:endParaRPr lang="en-AU" altLang="zh-CN" sz="1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7400" y="40386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 smtClean="0">
                <a:solidFill>
                  <a:srgbClr val="C00000"/>
                </a:solidFill>
              </a:rPr>
              <a:t>Helen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16200000" flipH="1">
            <a:off x="1219200" y="2514600"/>
            <a:ext cx="3200400" cy="1981200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24600" y="3200400"/>
            <a:ext cx="16002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i="1" dirty="0" smtClean="0"/>
              <a:t>Z=f</a:t>
            </a:r>
            <a:r>
              <a:rPr lang="en-AU" altLang="zh-CN" dirty="0" smtClean="0"/>
              <a:t>(</a:t>
            </a:r>
            <a:r>
              <a:rPr lang="en-AU" altLang="zh-CN" i="1" dirty="0" err="1" smtClean="0"/>
              <a:t>x,y</a:t>
            </a:r>
            <a:r>
              <a:rPr lang="en-AU" altLang="zh-CN" dirty="0" smtClean="0"/>
              <a:t>)</a:t>
            </a:r>
            <a:endParaRPr lang="zh-CN" altLang="en-US" dirty="0"/>
          </a:p>
        </p:txBody>
      </p:sp>
      <p:sp>
        <p:nvSpPr>
          <p:cNvPr id="31" name="上箭头 30"/>
          <p:cNvSpPr/>
          <p:nvPr/>
        </p:nvSpPr>
        <p:spPr>
          <a:xfrm flipH="1">
            <a:off x="7010400" y="2590800"/>
            <a:ext cx="228600" cy="53340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553200" y="21336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{boy, girl}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" name="上箭头 32"/>
          <p:cNvSpPr/>
          <p:nvPr/>
        </p:nvSpPr>
        <p:spPr>
          <a:xfrm>
            <a:off x="6553200" y="3886200"/>
            <a:ext cx="152400" cy="68580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>
            <a:off x="7543800" y="3886200"/>
            <a:ext cx="152400" cy="68580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248400" y="4648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Height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58258" y="4648200"/>
            <a:ext cx="81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Weight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90492" y="1006475"/>
            <a:ext cx="2632866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6337414" y="1256858"/>
            <a:ext cx="1371600" cy="1295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35687" y="1393239"/>
            <a:ext cx="1117346" cy="1055271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311" y="1006475"/>
            <a:ext cx="5173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我们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看到天气乌云密布，电闪雷鸣并阵阵狂风，在这样的天气特征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(F)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下，我们推断下雨的概率比不下雨的概率大，也就是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p(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下雨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)&gt;p(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不下雨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，所以认为待会儿会下雨</a:t>
            </a:r>
            <a:r>
              <a:rPr lang="zh-CN" altLang="en-US" sz="16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</a:t>
            </a:r>
            <a:endParaRPr lang="en-US" altLang="zh-CN" sz="1600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zh-CN" altLang="en-US" sz="16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气象局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通过多年长期积累的数据，经过计算，今天下雨的概率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p(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下雨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)=85%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p(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不下雨</a:t>
            </a:r>
            <a:r>
              <a:rPr lang="en-US" altLang="zh-CN" sz="1600" dirty="0">
                <a:solidFill>
                  <a:srgbClr val="333333"/>
                </a:solidFill>
                <a:latin typeface="Helvetica" panose="020B0604020202020204" pitchFamily="34" charset="0"/>
              </a:rPr>
              <a:t>)=15%</a:t>
            </a:r>
            <a:r>
              <a:rPr lang="zh-CN" altLang="en-US" sz="16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，因此</a:t>
            </a:r>
            <a:r>
              <a:rPr lang="zh-CN" alt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今天的天气预报肯定预报下雨</a:t>
            </a:r>
            <a:r>
              <a:rPr lang="zh-CN" altLang="en-US" sz="16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。</a:t>
            </a:r>
            <a:endParaRPr lang="zh-CN" altLang="en-US" sz="1600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84"/>
          <a:stretch>
            <a:fillRect/>
          </a:stretch>
        </p:blipFill>
        <p:spPr>
          <a:xfrm>
            <a:off x="2667000" y="4461951"/>
            <a:ext cx="5410200" cy="990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6549" y="3303076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若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是全集，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是其中的事件（子集），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表示事件发生的概率，则条件概率表示某个事件发生时另一个事件发生的概率。假设事件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发生后事件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发生的概率为：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/>
              <a:t>全概率公式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2000" y="1066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设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为试验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E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的样本空间，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E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的事件，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B1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B2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....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Bn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的一个划分，且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P(Bi)&gt;0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，其中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=1,2,...,n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，则：</a:t>
            </a:r>
            <a:endParaRPr lang="zh-CN" altLang="en-US" dirty="0"/>
          </a:p>
        </p:txBody>
      </p:sp>
      <p:pic>
        <p:nvPicPr>
          <p:cNvPr id="73732" name="Picture 4" descr="https://img-blog.csdn.net/20180123124916040?watermark/2/text/aHR0cDovL2Jsb2cuY3Nkbi5uZXQvRWFzdG1vdW50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4252912"/>
            <a:ext cx="431482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" b="35396"/>
          <a:stretch>
            <a:fillRect/>
          </a:stretch>
        </p:blipFill>
        <p:spPr>
          <a:xfrm>
            <a:off x="1219200" y="1713131"/>
            <a:ext cx="7351272" cy="2325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96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示例：有一批同一型号的产品，已知其中由一厂生成的占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30%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，二厂生成的占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50%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，三长生成的占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20%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，又知这三个厂的产品次品概率分别为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2%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1%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1%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，问这批产品中任取一件是次品的概率是多少？</a:t>
            </a:r>
            <a:endParaRPr lang="zh-CN" altLang="en-US" dirty="0"/>
          </a:p>
        </p:txBody>
      </p:sp>
      <p:pic>
        <p:nvPicPr>
          <p:cNvPr id="75778" name="Picture 2" descr="https://img-blog.csdn.net/20180123125901105?watermark/2/text/aHR0cDovL2Jsb2cuY3Nkbi5uZXQvRWFzdG1vdW50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13930"/>
            <a:ext cx="6858000" cy="4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/>
              <a:t>贝叶斯公式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0099" y="124841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设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为试验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E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的样本空间，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E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的事件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B1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B2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....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Bk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的一个划分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P(Bi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)&gt;0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=1,2,...,k)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，则：</a:t>
            </a:r>
            <a:endParaRPr lang="zh-CN" altLang="en-US" dirty="0"/>
          </a:p>
        </p:txBody>
      </p:sp>
      <p:pic>
        <p:nvPicPr>
          <p:cNvPr id="76804" name="Picture 4" descr="https://img-blog.csdn.net/20180123130602458?watermark/2/text/aHR0cDovL2Jsb2cuY3Nkbi5uZXQvRWFzdG1vdW50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915305"/>
            <a:ext cx="81248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787" y="2831221"/>
            <a:ext cx="812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意义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：现在已知时间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确实已经发生，若要估计它是由原因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Bi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所导致的概率，则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可用</a:t>
            </a:r>
            <a:r>
              <a:rPr lang="zh-CN" altLang="en-US" dirty="0"/>
              <a:t>贝叶斯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公式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求出。</a:t>
            </a:r>
            <a:endParaRPr lang="zh-CN" alt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10" name="Picture 4" descr="https://img-blog.csdn.net/20180123124916040?watermark/2/text/aHR0cDovL2Jsb2cuY3Nkbi5uZXQvRWFzdG1vdW50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66158"/>
            <a:ext cx="5029200" cy="24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假设有一个未知样本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个分类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B2…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A</a:t>
            </a:r>
            <a:r>
              <a:rPr lang="zh-CN" altLang="en-US" dirty="0" smtClean="0"/>
              <a:t>属于哪一个类别。采用朴素贝叶斯分类器可以</a:t>
            </a:r>
            <a:r>
              <a:rPr lang="zh-CN" altLang="en-US" dirty="0"/>
              <a:t>判断</a:t>
            </a:r>
            <a:r>
              <a:rPr lang="zh-CN" altLang="en-US" dirty="0" smtClean="0"/>
              <a:t>该样本属于</a:t>
            </a:r>
            <a:r>
              <a:rPr lang="en-US" altLang="zh-CN" dirty="0" err="1" smtClean="0"/>
              <a:t>Bs</a:t>
            </a:r>
            <a:r>
              <a:rPr lang="zh-CN" altLang="en-US" dirty="0" smtClean="0"/>
              <a:t>类，当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4" descr="https://img-blog.csdn.net/20180123124916040?watermark/2/text/aHR0cDovL2Jsb2cuY3Nkbi5uZXQvRWFzdG1vdW50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2" y="3477245"/>
            <a:ext cx="3505200" cy="169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892300" y="2590800"/>
          <a:ext cx="5915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2" imgW="44805600" imgH="7924800" progId="Equation.3">
                  <p:embed/>
                </p:oleObj>
              </mc:Choice>
              <mc:Fallback>
                <p:oleObj name="公式" r:id="rId2" imgW="44805600" imgH="792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90800"/>
                        <a:ext cx="5915025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168649" y="5352677"/>
            <a:ext cx="2622551" cy="935784"/>
            <a:chOff x="3168649" y="5352677"/>
            <a:chExt cx="2622551" cy="935784"/>
          </a:xfrm>
        </p:grpSpPr>
        <p:pic>
          <p:nvPicPr>
            <p:cNvPr id="9" name="Picture 4" descr="https://img-blog.csdn.net/20180123130602458?watermark/2/text/aHR0cDovL2Jsb2cuY3Nkbi5uZXQvRWFzdG1vdW50/font/5a6L5L2T/fontsize/400/fill/I0JBQkFCMA==/dissolve/70/gravity/SouthEas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649" y="5393110"/>
              <a:ext cx="1117601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img-blog.csdn.net/20180123130602458?watermark/2/text/aHR0cDovL2Jsb2cuY3Nkbi5uZXQvRWFzdG1vdW50/font/5a6L5L2T/fontsize/400/fill/I0JBQkFCMA==/dissolve/70/gravity/SouthEas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5352677"/>
              <a:ext cx="1447800" cy="423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img-blog.csdn.net/20180123130602458?watermark/2/text/aHR0cDovL2Jsb2cuY3Nkbi5uZXQvRWFzdG1vdW50/font/5a6L5L2T/fontsize/400/fill/I0JBQkFCMA==/dissolve/70/gravity/SouthEas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5799986"/>
              <a:ext cx="1143000" cy="47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演示</Application>
  <PresentationFormat>全屏显示(4:3)</PresentationFormat>
  <Paragraphs>298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Times New Roman</vt:lpstr>
      <vt:lpstr>Helvetica</vt:lpstr>
      <vt:lpstr>等线</vt:lpstr>
      <vt:lpstr>-apple-system</vt:lpstr>
      <vt:lpstr>04b_21</vt:lpstr>
      <vt:lpstr>微软雅黑</vt:lpstr>
      <vt:lpstr>Arial Unicode MS</vt:lpstr>
      <vt:lpstr>Calibri</vt:lpstr>
      <vt:lpstr>sample</vt:lpstr>
      <vt:lpstr>Equation.3</vt:lpstr>
      <vt:lpstr>Word.Document.8</vt:lpstr>
      <vt:lpstr>Equation.3</vt:lpstr>
      <vt:lpstr>Equation.3</vt:lpstr>
      <vt:lpstr>Bayes &amp; Decision Tree Classifiers</vt:lpstr>
      <vt:lpstr>Overview</vt:lpstr>
      <vt:lpstr>Definition</vt:lpstr>
      <vt:lpstr>Classifiers</vt:lpstr>
      <vt:lpstr>Bayes Theorem</vt:lpstr>
      <vt:lpstr>全概率公式</vt:lpstr>
      <vt:lpstr>PowerPoint 演示文稿</vt:lpstr>
      <vt:lpstr>贝叶斯公式</vt:lpstr>
      <vt:lpstr>朴素贝叶斯分类器</vt:lpstr>
      <vt:lpstr>Tennis Example</vt:lpstr>
      <vt:lpstr>Tennis Example</vt:lpstr>
      <vt:lpstr>PowerPoint 演示文稿</vt:lpstr>
      <vt:lpstr>文本分析侮辱性言论辨识</vt:lpstr>
      <vt:lpstr>问题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zongyaowang</cp:lastModifiedBy>
  <cp:revision>2044</cp:revision>
  <dcterms:created xsi:type="dcterms:W3CDTF">2019-10-20T01:56:01Z</dcterms:created>
  <dcterms:modified xsi:type="dcterms:W3CDTF">2019-10-20T01:56:01Z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