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187F2-AEAD-2853-AF69-F2FC0E0CE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D7CD5A-9429-7115-4CE4-974A2B456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A1445C-8403-D60A-54F8-AB26CC85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71E0-01D2-4AE5-806A-86967BED99A3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11C632-A978-2A86-B9E6-EB481E50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76BAC8-0BB9-8D59-B44D-CDB94862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3F10-6310-49B2-9F3A-F5068C485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37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12A9A-6E65-3EBB-AB0F-61F0BEC7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9F8A83-B247-0EE3-592B-FC58C0426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A41703-7272-A8BB-3531-009312AC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71E0-01D2-4AE5-806A-86967BED99A3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3F68D9-A022-8674-4934-28716645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7BC321-659D-609D-8FF0-0B2F5ADF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3F10-6310-49B2-9F3A-F5068C485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4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9AF778-F700-8DCB-29AD-4858B45A4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11A5DE-7153-DF6F-106C-71B9D9C11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24748A-8436-0CD1-4869-1E61DD7B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71E0-01D2-4AE5-806A-86967BED99A3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AB4F4C-4389-EBB5-68BF-CAF07257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1056EF-D08F-DBA1-B199-22BF35F3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3F10-6310-49B2-9F3A-F5068C485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77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52A2C-8433-FE80-C696-1B6072D0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07AE9F-2A7B-DF62-9655-9D2CFBBE3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E452D9-7672-408D-29F5-B1B2096C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71E0-01D2-4AE5-806A-86967BED99A3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442FD7-3887-5A4E-8C88-4B3A1AE6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DE56EC-94D0-2452-FA66-9042F32E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3F10-6310-49B2-9F3A-F5068C485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79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52B1F-AE77-A286-9E9A-BF0A7917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05EE45-15A8-6169-CBB3-F8D4390B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1FCB4C-396C-C8D0-D65C-5989390A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71E0-01D2-4AE5-806A-86967BED99A3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D8AC4-ABD6-76E9-E4C7-E758ADA9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08A698-0B1A-00CB-1F86-6110C332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3F10-6310-49B2-9F3A-F5068C485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82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D567A-9695-EA73-A092-CEE70A1E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32AA5E-4B9F-36F8-0CD9-48471FCEE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920063-D5B4-2377-0FC6-22D6CB583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1A2A48-E506-CA99-8FC9-1A00D56E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71E0-01D2-4AE5-806A-86967BED99A3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BBEE04-8BD9-A660-B02C-45FD32CC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134947-E477-FC5C-9894-F307CB80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3F10-6310-49B2-9F3A-F5068C485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42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26E46-2F39-5C51-276E-341C5A6D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91C0FC-C41B-50A7-7269-B70814EEA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471CF3-BBF8-8AD3-ECA9-2E2FE4699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D8B996-5DBB-1BB9-06FB-B84136EE7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12FF87-B164-EA6C-2CE0-41038715D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31D9858-F04B-7E6F-15A8-7C821A69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71E0-01D2-4AE5-806A-86967BED99A3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2C96251-B804-2CAC-BAD4-55EA44A4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FC9FB0-F068-CD97-FBAA-91414AD8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3F10-6310-49B2-9F3A-F5068C485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32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C936E-C2CB-1075-22C3-73FCF027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D12844-187C-7582-33BA-D1814FDF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71E0-01D2-4AE5-806A-86967BED99A3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D03918E-6BAB-C56E-A38A-C7F2AD8D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6C1873-0756-2B9A-435E-F231ABD5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3F10-6310-49B2-9F3A-F5068C485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28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308E1B-1972-A8EC-CF82-0CCB2011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71E0-01D2-4AE5-806A-86967BED99A3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CA6BC75-CBFB-CF26-394B-0F3E5C6A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735C32-ED5D-9A5C-CA10-E62967DD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3F10-6310-49B2-9F3A-F5068C485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09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09DBD-2D29-35CA-E016-9FE2C4BE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D8513B-590D-34B6-1A8D-913452C40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576837-72A7-CA14-CD3B-0514391DC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528AF4-A177-354F-3124-BBA3C6D3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71E0-01D2-4AE5-806A-86967BED99A3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DA4582-7E21-53CB-20D3-080F7373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43B23C-6AE9-E9DB-119C-27AADCA7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3F10-6310-49B2-9F3A-F5068C485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22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4BC0D-BD6B-A374-61BF-A4CEF4CA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4DEAAE7-004A-820F-E495-39775F174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157781-CAC6-9785-B303-6D2D56828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B6A8E7-D011-68E9-49DF-02D2F45A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71E0-01D2-4AE5-806A-86967BED99A3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46AFB6-7B61-925F-DD10-D1477F8A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F77B6C-355C-2925-AA02-D9FD3AF4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3F10-6310-49B2-9F3A-F5068C485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18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746AD-6DDB-375F-1EF8-8DD8FB99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D43EA6-855B-B1C7-AB31-4835FA448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B9EC86-17B2-C845-F8F7-1756D6BF6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8471E0-01D2-4AE5-806A-86967BED99A3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61685F-FE0F-ECB4-F9D3-FE75338DC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782DBC-F3FD-5A27-CF85-C14839E5B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B93F10-6310-49B2-9F3A-F5068C485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75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zen.ru/a/YiCHOHjH7EL1aSzz?sid=2134066214613963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" name="Rectangle 201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3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Rectangle 205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3243B-5F68-F5E6-EF30-85B737FB4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ru-RU" sz="2800" dirty="0"/>
              <a:t>Какие два числа должны занять место знаков вопроса</a:t>
            </a:r>
            <a:r>
              <a:rPr lang="en-US" sz="2800" dirty="0">
                <a:latin typeface="Algerian" panose="04020705040A02060702" pitchFamily="82" charset="0"/>
              </a:rPr>
              <a:t>?</a:t>
            </a:r>
            <a:br>
              <a:rPr lang="en-US" sz="2800" dirty="0">
                <a:latin typeface="Algerian" panose="04020705040A02060702" pitchFamily="82" charset="0"/>
              </a:rPr>
            </a:br>
            <a:br>
              <a:rPr lang="en-US" sz="2800" dirty="0">
                <a:latin typeface="Algerian" panose="04020705040A02060702" pitchFamily="82" charset="0"/>
              </a:rPr>
            </a:br>
            <a:r>
              <a:rPr lang="en-US" sz="2800" dirty="0">
                <a:solidFill>
                  <a:srgbClr val="0070C0"/>
                </a:solidFill>
                <a:latin typeface="Algerian" panose="04020705040A02060702" pitchFamily="82" charset="0"/>
              </a:rPr>
              <a:t>19, 20, 21, </a:t>
            </a:r>
            <a:r>
              <a:rPr lang="en-US" sz="2800" dirty="0">
                <a:solidFill>
                  <a:srgbClr val="00B0F0"/>
                </a:solidFill>
                <a:latin typeface="Algerian" panose="04020705040A02060702" pitchFamily="82" charset="0"/>
              </a:rPr>
              <a:t>?</a:t>
            </a:r>
            <a:r>
              <a:rPr lang="en-US" sz="2800" dirty="0">
                <a:solidFill>
                  <a:srgbClr val="0070C0"/>
                </a:solidFill>
                <a:latin typeface="Algerian" panose="04020705040A02060702" pitchFamily="82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Algerian" panose="04020705040A02060702" pitchFamily="82" charset="0"/>
              </a:rPr>
              <a:t>?</a:t>
            </a:r>
            <a:r>
              <a:rPr lang="en-US" sz="2800" dirty="0">
                <a:solidFill>
                  <a:srgbClr val="0070C0"/>
                </a:solidFill>
                <a:latin typeface="Algerian" panose="04020705040A02060702" pitchFamily="82" charset="0"/>
              </a:rPr>
              <a:t>,</a:t>
            </a:r>
            <a:br>
              <a:rPr lang="en-US" sz="28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en-US" sz="2800" dirty="0">
                <a:solidFill>
                  <a:srgbClr val="0070C0"/>
                </a:solidFill>
                <a:latin typeface="Algerian" panose="04020705040A02060702" pitchFamily="82" charset="0"/>
              </a:rPr>
              <a:t>26, 28, 32, 33, 40</a:t>
            </a:r>
            <a:endParaRPr lang="ru-RU" sz="2800" dirty="0">
              <a:solidFill>
                <a:srgbClr val="0070C0"/>
              </a:solidFill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4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5F64CE-34E6-4946-CC16-E261EA6AE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" name="Rectangle 201">
            <a:extLst>
              <a:ext uri="{FF2B5EF4-FFF2-40B4-BE49-F238E27FC236}">
                <a16:creationId xmlns:a16="http://schemas.microsoft.com/office/drawing/2014/main" id="{A70EF8A4-1728-FC0B-015D-0569066E6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3">
            <a:extLst>
              <a:ext uri="{FF2B5EF4-FFF2-40B4-BE49-F238E27FC236}">
                <a16:creationId xmlns:a16="http://schemas.microsoft.com/office/drawing/2014/main" id="{293A7A22-FFC2-5587-6251-6F1DD08CD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Rectangle 205">
            <a:extLst>
              <a:ext uri="{FF2B5EF4-FFF2-40B4-BE49-F238E27FC236}">
                <a16:creationId xmlns:a16="http://schemas.microsoft.com/office/drawing/2014/main" id="{75F4BE5D-D8F2-2FC0-1072-2BBF72F68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D902D-2B0A-181B-0756-AF0C14824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ru-RU" sz="2800" dirty="0">
                <a:latin typeface="Algerian" panose="04020705040A02060702" pitchFamily="82" charset="0"/>
              </a:rPr>
              <a:t>Если два первых утверждения верны, то третье:</a:t>
            </a:r>
            <a:br>
              <a:rPr lang="en-US" sz="2800" dirty="0">
                <a:latin typeface="Algerian" panose="04020705040A02060702" pitchFamily="82" charset="0"/>
              </a:rPr>
            </a:br>
            <a:br>
              <a:rPr lang="en-US" sz="2800" dirty="0">
                <a:latin typeface="Algerian" panose="04020705040A02060702" pitchFamily="82" charset="0"/>
              </a:rPr>
            </a:br>
            <a:r>
              <a:rPr lang="en-US" sz="2800" dirty="0">
                <a:solidFill>
                  <a:srgbClr val="0070C0"/>
                </a:solidFill>
                <a:latin typeface="Algerian" panose="04020705040A02060702" pitchFamily="82" charset="0"/>
              </a:rPr>
              <a:t>1. </a:t>
            </a:r>
            <a: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  <a:t>Парк полностью состоит из цветущих деревьев</a:t>
            </a:r>
            <a:b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en-US" sz="2800" dirty="0">
                <a:solidFill>
                  <a:srgbClr val="0070C0"/>
                </a:solidFill>
                <a:latin typeface="Algerian" panose="04020705040A02060702" pitchFamily="82" charset="0"/>
              </a:rPr>
              <a:t>2. </a:t>
            </a:r>
            <a: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  <a:t>Некоторые деревья в парке - сакуры</a:t>
            </a:r>
            <a:b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en-US" sz="2800" dirty="0">
                <a:solidFill>
                  <a:srgbClr val="0070C0"/>
                </a:solidFill>
                <a:latin typeface="Algerian" panose="04020705040A02060702" pitchFamily="82" charset="0"/>
              </a:rPr>
              <a:t>3. </a:t>
            </a:r>
            <a: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  <a:t>Все сакуры в парке - цветущие деревья</a:t>
            </a:r>
            <a:endParaRPr lang="ru-RU" sz="2800" dirty="0">
              <a:latin typeface="Algerian" panose="04020705040A02060702" pitchFamily="82" charset="0"/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FCE96515-9C11-E6DC-C305-ED4CAA4E0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34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2A647-8A3D-C374-5E26-0432D28C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CD7BD6-5877-C151-B886-49348966F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https://dzen.ru/a/YiCHOHjH7EL1aSzz?sid=21340662146139637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402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F7F3AE-03D4-7717-87A7-3538E3918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" name="Rectangle 201">
            <a:extLst>
              <a:ext uri="{FF2B5EF4-FFF2-40B4-BE49-F238E27FC236}">
                <a16:creationId xmlns:a16="http://schemas.microsoft.com/office/drawing/2014/main" id="{7B2461D7-E2FA-F7E6-45C9-684F25E9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3">
            <a:extLst>
              <a:ext uri="{FF2B5EF4-FFF2-40B4-BE49-F238E27FC236}">
                <a16:creationId xmlns:a16="http://schemas.microsoft.com/office/drawing/2014/main" id="{23CB39B8-8D8D-6648-1B5D-7C0A345E9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Rectangle 205">
            <a:extLst>
              <a:ext uri="{FF2B5EF4-FFF2-40B4-BE49-F238E27FC236}">
                <a16:creationId xmlns:a16="http://schemas.microsoft.com/office/drawing/2014/main" id="{FB054EF0-67B1-6F42-D9A0-4B73847B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D6494-8131-B606-7BFE-B82356E19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ru-RU" sz="2800" dirty="0"/>
              <a:t>Какое слово здесь лишнее</a:t>
            </a:r>
            <a:r>
              <a:rPr lang="en-US" sz="2800" dirty="0">
                <a:latin typeface="Algerian" panose="04020705040A02060702" pitchFamily="82" charset="0"/>
              </a:rPr>
              <a:t>?</a:t>
            </a:r>
            <a:br>
              <a:rPr lang="en-US" sz="2800" dirty="0">
                <a:latin typeface="Algerian" panose="04020705040A02060702" pitchFamily="82" charset="0"/>
              </a:rPr>
            </a:br>
            <a:br>
              <a:rPr lang="en-US" sz="2800" dirty="0">
                <a:latin typeface="Algerian" panose="04020705040A02060702" pitchFamily="82" charset="0"/>
              </a:rPr>
            </a:br>
            <a: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  <a:t>КОНГРЕГАЦИЯ</a:t>
            </a:r>
            <a:b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  <a:t>ДИСПЕРСИЯ</a:t>
            </a:r>
            <a:b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  <a:t>КОМПИЛЯЦИЯ</a:t>
            </a:r>
            <a:b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  <a:t>СОБРАНИЕ</a:t>
            </a:r>
            <a:b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  <a:t>СКОПЛЕНИЕ</a:t>
            </a:r>
            <a:endParaRPr lang="ru-RU" sz="2800" dirty="0">
              <a:solidFill>
                <a:srgbClr val="0070C0"/>
              </a:solidFill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F78FC4F3-1DC0-F45C-AC78-BC35FD61A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73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51FB17-184F-7034-2FFA-829775022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" name="Rectangle 201">
            <a:extLst>
              <a:ext uri="{FF2B5EF4-FFF2-40B4-BE49-F238E27FC236}">
                <a16:creationId xmlns:a16="http://schemas.microsoft.com/office/drawing/2014/main" id="{B8F07E1B-A6D7-A02D-5F9F-A338213B2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3">
            <a:extLst>
              <a:ext uri="{FF2B5EF4-FFF2-40B4-BE49-F238E27FC236}">
                <a16:creationId xmlns:a16="http://schemas.microsoft.com/office/drawing/2014/main" id="{DE798206-577A-DBC6-05BC-6E2CDEC11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Rectangle 205">
            <a:extLst>
              <a:ext uri="{FF2B5EF4-FFF2-40B4-BE49-F238E27FC236}">
                <a16:creationId xmlns:a16="http://schemas.microsoft.com/office/drawing/2014/main" id="{DA86F893-1415-A0B0-6DF0-E23DFB3B0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948E0-7A12-14CB-9C03-9D05F20EC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ru-RU" sz="2800" dirty="0"/>
              <a:t>Какое из чисел лишнее</a:t>
            </a:r>
            <a:r>
              <a:rPr lang="en-US" sz="2800" dirty="0">
                <a:latin typeface="Algerian" panose="04020705040A02060702" pitchFamily="82" charset="0"/>
              </a:rPr>
              <a:t>?</a:t>
            </a:r>
            <a:br>
              <a:rPr lang="en-US" sz="2800" dirty="0">
                <a:latin typeface="Algerian" panose="04020705040A02060702" pitchFamily="82" charset="0"/>
              </a:rPr>
            </a:br>
            <a:br>
              <a:rPr lang="en-US" sz="2800" dirty="0">
                <a:latin typeface="Algerian" panose="04020705040A02060702" pitchFamily="82" charset="0"/>
              </a:rPr>
            </a:br>
            <a: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  <a:t>84 129</a:t>
            </a:r>
            <a:b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  <a:t>32 418</a:t>
            </a:r>
            <a:b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  <a:t>47 632</a:t>
            </a:r>
            <a:b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  <a:t>36 119</a:t>
            </a:r>
            <a:b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  <a:t>67 626</a:t>
            </a:r>
            <a:b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  <a:t>72 927</a:t>
            </a:r>
            <a:endParaRPr lang="ru-RU" sz="2800" dirty="0">
              <a:solidFill>
                <a:srgbClr val="0070C0"/>
              </a:solidFill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8E04A23F-9901-F8D3-A9D9-D83E914FC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9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B8B2E5-D44D-433F-B9CF-D642F3957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" name="Rectangle 201">
            <a:extLst>
              <a:ext uri="{FF2B5EF4-FFF2-40B4-BE49-F238E27FC236}">
                <a16:creationId xmlns:a16="http://schemas.microsoft.com/office/drawing/2014/main" id="{C2ACD6C3-8C10-3F38-1E09-3746D28EB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3">
            <a:extLst>
              <a:ext uri="{FF2B5EF4-FFF2-40B4-BE49-F238E27FC236}">
                <a16:creationId xmlns:a16="http://schemas.microsoft.com/office/drawing/2014/main" id="{91F53924-5B00-020C-558F-0983E0BF8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Rectangle 205">
            <a:extLst>
              <a:ext uri="{FF2B5EF4-FFF2-40B4-BE49-F238E27FC236}">
                <a16:creationId xmlns:a16="http://schemas.microsoft.com/office/drawing/2014/main" id="{C74DC012-783E-67E8-0B78-C3120B71E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5B7D1-B018-7816-D56D-7009F2657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ru-RU" sz="2800" dirty="0">
                <a:latin typeface="Algerian" panose="04020705040A02060702" pitchFamily="82" charset="0"/>
              </a:rPr>
              <a:t>Какие две буквы должны стоять в конце</a:t>
            </a:r>
            <a:r>
              <a:rPr lang="en-US" sz="2800" dirty="0">
                <a:latin typeface="Algerian" panose="04020705040A02060702" pitchFamily="82" charset="0"/>
              </a:rPr>
              <a:t>?</a:t>
            </a:r>
            <a:br>
              <a:rPr lang="en-US" sz="2800" dirty="0">
                <a:latin typeface="Algerian" panose="04020705040A02060702" pitchFamily="82" charset="0"/>
              </a:rPr>
            </a:br>
            <a:br>
              <a:rPr lang="en-US" sz="2800" dirty="0">
                <a:latin typeface="Algerian" panose="04020705040A02060702" pitchFamily="82" charset="0"/>
              </a:rPr>
            </a:br>
            <a: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  <a:t>А Я Б Ю Г Ь Ё </a:t>
            </a:r>
            <a:r>
              <a:rPr lang="en-US" sz="2800" dirty="0">
                <a:solidFill>
                  <a:srgbClr val="00B0F0"/>
                </a:solidFill>
                <a:latin typeface="Algerian" panose="04020705040A02060702" pitchFamily="82" charset="0"/>
              </a:rPr>
              <a:t>? ?</a:t>
            </a:r>
            <a:endParaRPr lang="ru-RU" sz="2800" dirty="0">
              <a:solidFill>
                <a:srgbClr val="00B0F0"/>
              </a:solidFill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98959F6-ECEA-12DF-AA85-B6E63F54F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33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B8C9B4-AE8B-FD97-72DA-F977C7825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" name="Rectangle 201">
            <a:extLst>
              <a:ext uri="{FF2B5EF4-FFF2-40B4-BE49-F238E27FC236}">
                <a16:creationId xmlns:a16="http://schemas.microsoft.com/office/drawing/2014/main" id="{6A1925EA-5719-645F-ECE0-D259215C7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3">
            <a:extLst>
              <a:ext uri="{FF2B5EF4-FFF2-40B4-BE49-F238E27FC236}">
                <a16:creationId xmlns:a16="http://schemas.microsoft.com/office/drawing/2014/main" id="{68C74069-E03B-5543-46B0-067D6E8A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Rectangle 205">
            <a:extLst>
              <a:ext uri="{FF2B5EF4-FFF2-40B4-BE49-F238E27FC236}">
                <a16:creationId xmlns:a16="http://schemas.microsoft.com/office/drawing/2014/main" id="{EE821F27-60CA-67E4-0FB5-0E31D86EA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16723-EFF8-1DD4-459E-223DEF56E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ru-RU" sz="2800" dirty="0">
                <a:latin typeface="Algerian" panose="04020705040A02060702" pitchFamily="82" charset="0"/>
              </a:rPr>
              <a:t>Какие два слова противоположны по смыслу</a:t>
            </a:r>
            <a:r>
              <a:rPr lang="en-US" sz="2800" dirty="0">
                <a:latin typeface="Algerian" panose="04020705040A02060702" pitchFamily="82" charset="0"/>
              </a:rPr>
              <a:t>?</a:t>
            </a:r>
            <a:br>
              <a:rPr lang="en-US" sz="2800" dirty="0">
                <a:latin typeface="Algerian" panose="04020705040A02060702" pitchFamily="82" charset="0"/>
              </a:rPr>
            </a:br>
            <a:br>
              <a:rPr lang="en-US" sz="2800" dirty="0">
                <a:latin typeface="Algerian" panose="04020705040A02060702" pitchFamily="82" charset="0"/>
              </a:rPr>
            </a:br>
            <a: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  <a:t>ДОСТИГНУТЫЙ</a:t>
            </a:r>
            <a:b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  <a:t>ПРОИЗВОДНЫЙ</a:t>
            </a:r>
            <a:b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  <a:t>ОЧЕВИДНЫЙ</a:t>
            </a:r>
            <a:b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  <a:t>РАЗРАБОТАННЫЙ</a:t>
            </a:r>
            <a:b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  <a:t>ЗАГАДОЧНЫЙ</a:t>
            </a:r>
            <a:b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  <a:t>СУДОРОЖНЫЙ</a:t>
            </a:r>
            <a:endParaRPr lang="ru-RU" sz="2800" dirty="0">
              <a:solidFill>
                <a:srgbClr val="00B0F0"/>
              </a:solidFill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499315E-3077-AA0E-3481-6401380EC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63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A6B0E6-B2BA-0118-3DC7-8DE3BF9AA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" name="Rectangle 201">
            <a:extLst>
              <a:ext uri="{FF2B5EF4-FFF2-40B4-BE49-F238E27FC236}">
                <a16:creationId xmlns:a16="http://schemas.microsoft.com/office/drawing/2014/main" id="{FF656D85-350D-1065-F522-2439A0201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3">
            <a:extLst>
              <a:ext uri="{FF2B5EF4-FFF2-40B4-BE49-F238E27FC236}">
                <a16:creationId xmlns:a16="http://schemas.microsoft.com/office/drawing/2014/main" id="{C1B22073-7B04-5AB3-78D5-2D90E7C9F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Rectangle 205">
            <a:extLst>
              <a:ext uri="{FF2B5EF4-FFF2-40B4-BE49-F238E27FC236}">
                <a16:creationId xmlns:a16="http://schemas.microsoft.com/office/drawing/2014/main" id="{30A35287-F282-7094-A797-661811E4B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C18020-BB4F-C077-DCF5-66D5EF116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ru-RU" sz="3600" dirty="0">
                <a:latin typeface="Algerian" panose="04020705040A02060702" pitchFamily="82" charset="0"/>
              </a:rPr>
              <a:t>Сколько коробок требуется для упаковки </a:t>
            </a:r>
            <a:r>
              <a:rPr lang="ru-RU" sz="3600" dirty="0">
                <a:solidFill>
                  <a:srgbClr val="0070C0"/>
                </a:solidFill>
                <a:latin typeface="Algerian" panose="04020705040A02060702" pitchFamily="82" charset="0"/>
              </a:rPr>
              <a:t>112</a:t>
            </a:r>
            <a:r>
              <a:rPr lang="ru-RU" sz="3600" dirty="0">
                <a:latin typeface="Algerian" panose="04020705040A02060702" pitchFamily="82" charset="0"/>
              </a:rPr>
              <a:t> пар ботинок</a:t>
            </a:r>
            <a:br>
              <a:rPr lang="ru-RU" sz="3600" dirty="0">
                <a:latin typeface="Algerian" panose="04020705040A02060702" pitchFamily="82" charset="0"/>
              </a:rPr>
            </a:br>
            <a:r>
              <a:rPr lang="ru-RU" sz="3600" dirty="0">
                <a:latin typeface="Algerian" panose="04020705040A02060702" pitchFamily="82" charset="0"/>
              </a:rPr>
              <a:t>если каждая коробка вмещает </a:t>
            </a:r>
            <a:r>
              <a:rPr lang="ru-RU" sz="3600" dirty="0">
                <a:solidFill>
                  <a:srgbClr val="0070C0"/>
                </a:solidFill>
                <a:latin typeface="Algerian" panose="04020705040A02060702" pitchFamily="82" charset="0"/>
              </a:rPr>
              <a:t>28</a:t>
            </a:r>
            <a:r>
              <a:rPr lang="ru-RU" sz="3600" dirty="0">
                <a:latin typeface="Algerian" panose="04020705040A02060702" pitchFamily="82" charset="0"/>
              </a:rPr>
              <a:t> ботинок</a:t>
            </a:r>
            <a:r>
              <a:rPr lang="en-US" sz="3600" dirty="0">
                <a:latin typeface="Algerian" panose="04020705040A02060702" pitchFamily="82" charset="0"/>
              </a:rPr>
              <a:t>?</a:t>
            </a:r>
            <a:endParaRPr lang="ru-RU" sz="3600" dirty="0">
              <a:solidFill>
                <a:srgbClr val="00B0F0"/>
              </a:solidFill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01063433-4817-F2E8-AB05-69F80D15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37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DA2219-38C3-8BC8-9E62-A3EC67270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" name="Rectangle 201">
            <a:extLst>
              <a:ext uri="{FF2B5EF4-FFF2-40B4-BE49-F238E27FC236}">
                <a16:creationId xmlns:a16="http://schemas.microsoft.com/office/drawing/2014/main" id="{80435FD4-0468-9C60-FD47-2100B6AC5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3">
            <a:extLst>
              <a:ext uri="{FF2B5EF4-FFF2-40B4-BE49-F238E27FC236}">
                <a16:creationId xmlns:a16="http://schemas.microsoft.com/office/drawing/2014/main" id="{93B55330-292F-18FA-391E-D947E31AD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Rectangle 205">
            <a:extLst>
              <a:ext uri="{FF2B5EF4-FFF2-40B4-BE49-F238E27FC236}">
                <a16:creationId xmlns:a16="http://schemas.microsoft.com/office/drawing/2014/main" id="{405178F5-ED82-EBE7-6A21-C11F2668B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E11DD-BF9E-3925-4A2E-DC1AAFD8A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ru-RU" sz="2800" dirty="0">
                <a:latin typeface="Algerian" panose="04020705040A02060702" pitchFamily="82" charset="0"/>
              </a:rPr>
              <a:t>Какое число в верхней последовательности следует поменять на число из нижней последовательности для восстановления порядка</a:t>
            </a:r>
            <a:r>
              <a:rPr lang="en-US" sz="2800" dirty="0">
                <a:latin typeface="Algerian" panose="04020705040A02060702" pitchFamily="82" charset="0"/>
              </a:rPr>
              <a:t>?</a:t>
            </a:r>
            <a:br>
              <a:rPr lang="en-US" sz="2800" dirty="0">
                <a:latin typeface="Algerian" panose="04020705040A02060702" pitchFamily="82" charset="0"/>
              </a:rPr>
            </a:br>
            <a:br>
              <a:rPr lang="en-US" sz="2800" dirty="0">
                <a:latin typeface="Algerian" panose="04020705040A02060702" pitchFamily="82" charset="0"/>
              </a:rPr>
            </a:br>
            <a:r>
              <a:rPr lang="en-US" sz="2800" dirty="0">
                <a:solidFill>
                  <a:srgbClr val="0070C0"/>
                </a:solidFill>
                <a:latin typeface="Algerian" panose="04020705040A02060702" pitchFamily="82" charset="0"/>
              </a:rPr>
              <a:t>2; 2,5; 4,5; 6,75</a:t>
            </a:r>
            <a:br>
              <a:rPr lang="en-US" sz="28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en-US" sz="2800" dirty="0">
                <a:solidFill>
                  <a:srgbClr val="0070C0"/>
                </a:solidFill>
                <a:latin typeface="Algerian" panose="04020705040A02060702" pitchFamily="82" charset="0"/>
              </a:rPr>
              <a:t>1; 3; 6,25; 15,625</a:t>
            </a:r>
            <a:endParaRPr lang="ru-RU" sz="2800" dirty="0">
              <a:solidFill>
                <a:srgbClr val="00B0F0"/>
              </a:solidFill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E68082B6-2D9B-09CC-86EF-78E63753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237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5B4927-CF22-C904-34E7-08519538A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" name="Rectangle 201">
            <a:extLst>
              <a:ext uri="{FF2B5EF4-FFF2-40B4-BE49-F238E27FC236}">
                <a16:creationId xmlns:a16="http://schemas.microsoft.com/office/drawing/2014/main" id="{0FA74197-CB5E-25C3-2E1C-A85C2902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3">
            <a:extLst>
              <a:ext uri="{FF2B5EF4-FFF2-40B4-BE49-F238E27FC236}">
                <a16:creationId xmlns:a16="http://schemas.microsoft.com/office/drawing/2014/main" id="{0F268036-2299-55D4-A332-7703283E3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Rectangle 205">
            <a:extLst>
              <a:ext uri="{FF2B5EF4-FFF2-40B4-BE49-F238E27FC236}">
                <a16:creationId xmlns:a16="http://schemas.microsoft.com/office/drawing/2014/main" id="{D6B8ECDE-3A92-AF29-D090-F46AE5FA0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11176-20DC-71FE-1848-C1D7875F2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ru-RU" sz="2800" dirty="0">
                <a:latin typeface="Algerian" panose="04020705040A02060702" pitchFamily="82" charset="0"/>
              </a:rPr>
              <a:t>Найдите два слова, являющиеся анаграммами друг друга</a:t>
            </a:r>
            <a:br>
              <a:rPr lang="ru-RU" sz="2800" dirty="0">
                <a:latin typeface="Algerian" panose="04020705040A02060702" pitchFamily="82" charset="0"/>
              </a:rPr>
            </a:br>
            <a:br>
              <a:rPr lang="en-US" sz="2800" dirty="0">
                <a:latin typeface="Algerian" panose="04020705040A02060702" pitchFamily="82" charset="0"/>
              </a:rPr>
            </a:br>
            <a: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  <a:t>ВЕРТЕП, НИКЕЛЬ, СТРОПА,</a:t>
            </a:r>
            <a:b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  <a:t>ПЕРВАЧ, ЛОВКАС, МОРОКА,</a:t>
            </a:r>
            <a:b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  <a:t>КАЛИНА, ТЕРПАН, КЕВЛАР,</a:t>
            </a:r>
            <a:b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  <a:t>КОШМАР, ПАСТОР, НАРВАЛ,</a:t>
            </a:r>
            <a:b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  <a:t>ПОРТАЛ</a:t>
            </a:r>
            <a:endParaRPr lang="ru-RU" sz="2800" dirty="0">
              <a:solidFill>
                <a:srgbClr val="00B0F0"/>
              </a:solidFill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4229EA22-F093-D141-58A4-BAE7D922A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87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B13D49-DA9E-BB4D-B8CD-D4A3E5B70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" name="Rectangle 201">
            <a:extLst>
              <a:ext uri="{FF2B5EF4-FFF2-40B4-BE49-F238E27FC236}">
                <a16:creationId xmlns:a16="http://schemas.microsoft.com/office/drawing/2014/main" id="{E34C2A74-189D-8AD0-475D-6A6FF8A9E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3">
            <a:extLst>
              <a:ext uri="{FF2B5EF4-FFF2-40B4-BE49-F238E27FC236}">
                <a16:creationId xmlns:a16="http://schemas.microsoft.com/office/drawing/2014/main" id="{47368728-9868-1894-5197-EE5CAB027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Rectangle 205">
            <a:extLst>
              <a:ext uri="{FF2B5EF4-FFF2-40B4-BE49-F238E27FC236}">
                <a16:creationId xmlns:a16="http://schemas.microsoft.com/office/drawing/2014/main" id="{421C4E61-C14D-A1B1-070D-C22C733D2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AE8C4-6484-4A24-A090-294067340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ru-RU" sz="2800" dirty="0">
                <a:latin typeface="Algerian" panose="04020705040A02060702" pitchFamily="82" charset="0"/>
              </a:rPr>
              <a:t>Количество мальчиков в классе в три раза больше, чем количество девочек. Какое из чисел </a:t>
            </a:r>
            <a:r>
              <a:rPr lang="ru-RU" sz="2800" dirty="0">
                <a:solidFill>
                  <a:srgbClr val="0070C0"/>
                </a:solidFill>
                <a:latin typeface="Algerian" panose="04020705040A02060702" pitchFamily="82" charset="0"/>
              </a:rPr>
              <a:t>НЕ</a:t>
            </a:r>
            <a:r>
              <a:rPr lang="ru-RU" sz="2800" dirty="0">
                <a:latin typeface="Algerian" panose="04020705040A02060702" pitchFamily="82" charset="0"/>
              </a:rPr>
              <a:t> может являться количеством детей в таком классе?</a:t>
            </a:r>
            <a:endParaRPr lang="ru-RU" sz="2800" dirty="0">
              <a:solidFill>
                <a:srgbClr val="00B0F0"/>
              </a:solidFill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0F141C4B-1ABB-780F-3E09-E15C89873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1188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273</Words>
  <Application>Microsoft Office PowerPoint</Application>
  <PresentationFormat>Широкоэкранный</PresentationFormat>
  <Paragraphs>12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Algerian</vt:lpstr>
      <vt:lpstr>Aptos</vt:lpstr>
      <vt:lpstr>Aptos Display</vt:lpstr>
      <vt:lpstr>Arial</vt:lpstr>
      <vt:lpstr>Тема Office</vt:lpstr>
      <vt:lpstr>Какие два числа должны занять место знаков вопроса?  19, 20, 21, ?, ?, 26, 28, 32, 33, 40</vt:lpstr>
      <vt:lpstr>Какое слово здесь лишнее?  КОНГРЕГАЦИЯ ДИСПЕРСИЯ КОМПИЛЯЦИЯ СОБРАНИЕ СКОПЛЕНИЕ</vt:lpstr>
      <vt:lpstr>Какое из чисел лишнее?  84 129 32 418 47 632 36 119 67 626 72 927</vt:lpstr>
      <vt:lpstr>Какие две буквы должны стоять в конце?  А Я Б Ю Г Ь Ё ? ?</vt:lpstr>
      <vt:lpstr>Какие два слова противоположны по смыслу?  ДОСТИГНУТЫЙ ПРОИЗВОДНЫЙ ОЧЕВИДНЫЙ РАЗРАБОТАННЫЙ ЗАГАДОЧНЫЙ СУДОРОЖНЫЙ</vt:lpstr>
      <vt:lpstr>Сколько коробок требуется для упаковки 112 пар ботинок если каждая коробка вмещает 28 ботинок?</vt:lpstr>
      <vt:lpstr>Какое число в верхней последовательности следует поменять на число из нижней последовательности для восстановления порядка?  2; 2,5; 4,5; 6,75 1; 3; 6,25; 15,625</vt:lpstr>
      <vt:lpstr>Найдите два слова, являющиеся анаграммами друг друга  ВЕРТЕП, НИКЕЛЬ, СТРОПА, ПЕРВАЧ, ЛОВКАС, МОРОКА, КАЛИНА, ТЕРПАН, КЕВЛАР, КОШМАР, ПАСТОР, НАРВАЛ, ПОРТАЛ</vt:lpstr>
      <vt:lpstr>Количество мальчиков в классе в три раза больше, чем количество девочек. Какое из чисел НЕ может являться количеством детей в таком классе?</vt:lpstr>
      <vt:lpstr>Если два первых утверждения верны, то третье:  1. Парк полностью состоит из цветущих деревьев 2. Некоторые деревья в парке - сакуры 3. Все сакуры в парке - цветущие деревья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Илья Коротаев</dc:creator>
  <cp:lastModifiedBy>Илья Коротаев</cp:lastModifiedBy>
  <cp:revision>7</cp:revision>
  <dcterms:created xsi:type="dcterms:W3CDTF">2025-02-23T12:12:40Z</dcterms:created>
  <dcterms:modified xsi:type="dcterms:W3CDTF">2025-02-23T13:07:59Z</dcterms:modified>
</cp:coreProperties>
</file>