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80" r:id="rId3"/>
    <p:sldId id="277" r:id="rId4"/>
    <p:sldId id="257" r:id="rId5"/>
    <p:sldId id="281" r:id="rId6"/>
  </p:sldIdLst>
  <p:sldSz cx="9144000" cy="5715000" type="screen16x10"/>
  <p:notesSz cx="9144000" cy="6858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41" autoAdjust="0"/>
  </p:normalViewPr>
  <p:slideViewPr>
    <p:cSldViewPr>
      <p:cViewPr varScale="1">
        <p:scale>
          <a:sx n="92" d="100"/>
          <a:sy n="92" d="100"/>
        </p:scale>
        <p:origin x="629" y="72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D3E0C-A3C9-4881-A089-ACBEF5306A7D}" type="datetimeFigureOut">
              <a:rPr lang="ru-RU" smtClean="0"/>
              <a:t>07.09.2015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720975" y="857250"/>
            <a:ext cx="370205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B2954-BC1A-4B2E-9C6F-CCB8F6F1B0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099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4B2954-BC1A-4B2E-9C6F-CCB8F6F1B06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765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775356"/>
            <a:ext cx="7772400" cy="12250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AB9B3-A0EB-4496-BBEA-2C70B614E60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46E225E-EC61-414B-AACE-F7C734E643E6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28866"/>
            <a:ext cx="2057400" cy="4876271"/>
          </a:xfrm>
        </p:spPr>
        <p:txBody>
          <a:bodyPr vert="eaVer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28866"/>
            <a:ext cx="6019800" cy="4876271"/>
          </a:xfrm>
        </p:spPr>
        <p:txBody>
          <a:bodyPr vert="eaVert"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D1752E2-2850-4A10-933A-58B80F77F42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B2FA0-30C4-4E23-ABA1-663E362B31A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B2B44-CEB1-4079-B538-9594C09852A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F19F1A-805C-415C-B1C9-75D33CECB8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8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8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629D3-06DE-4E04-A3F1-524F7E9153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2922"/>
          </a:xfrm>
        </p:spPr>
        <p:txBody>
          <a:bodyPr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DFCE10E0-8C8A-4B82-85E1-46F0FE9E2A68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3036283-8EF4-46B8-B380-E28B593C2554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3" y="227542"/>
            <a:ext cx="3008313" cy="968376"/>
          </a:xfrm>
        </p:spPr>
        <p:txBody>
          <a:bodyPr anchor="b"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594"/>
          </a:xfrm>
        </p:spPr>
        <p:txBody>
          <a:bodyPr/>
          <a:lstStyle>
            <a:lvl1pPr>
              <a:defRPr sz="3200">
                <a:latin typeface="Arial" pitchFamily="34" charset="0"/>
                <a:cs typeface="Arial" pitchFamily="34" charset="0"/>
              </a:defRPr>
            </a:lvl1pPr>
            <a:lvl2pPr>
              <a:defRPr sz="2800">
                <a:latin typeface="Arial" pitchFamily="34" charset="0"/>
                <a:cs typeface="Arial" pitchFamily="34" charset="0"/>
              </a:defRPr>
            </a:lvl2pPr>
            <a:lvl3pPr>
              <a:defRPr sz="2400">
                <a:latin typeface="Arial" pitchFamily="34" charset="0"/>
                <a:cs typeface="Arial" pitchFamily="34" charset="0"/>
              </a:defRPr>
            </a:lvl3pPr>
            <a:lvl4pPr>
              <a:defRPr sz="2000">
                <a:latin typeface="Arial" pitchFamily="34" charset="0"/>
                <a:cs typeface="Arial" pitchFamily="34" charset="0"/>
              </a:defRPr>
            </a:lvl4pPr>
            <a:lvl5pPr>
              <a:defRPr sz="2000">
                <a:latin typeface="Arial" pitchFamily="34" charset="0"/>
                <a:cs typeface="Arial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3" y="1195918"/>
            <a:ext cx="3008313" cy="3909219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85BCB42-BF9F-42B5-A084-961A578D2C7F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 rtlCol="0">
            <a:normAutofit/>
          </a:bodyPr>
          <a:lstStyle>
            <a:lvl1pPr marL="0" indent="0">
              <a:buNone/>
              <a:defRPr sz="3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D01236A-BD57-4E1E-8AE3-371460BE4B0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28866"/>
            <a:ext cx="82296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333500"/>
            <a:ext cx="8229600" cy="37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FAA8427-3FD4-4553-A2C7-1EDA7488133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5" descr="j0412402[1]"/>
          <p:cNvPicPr>
            <a:picLocks noChangeAspect="1" noChangeArrowheads="1"/>
          </p:cNvPicPr>
          <p:nvPr/>
        </p:nvPicPr>
        <p:blipFill>
          <a:blip r:embed="rId2">
            <a:lum bright="20000"/>
          </a:blip>
          <a:srcRect/>
          <a:stretch>
            <a:fillRect/>
          </a:stretch>
        </p:blipFill>
        <p:spPr bwMode="auto">
          <a:xfrm>
            <a:off x="395288" y="67470"/>
            <a:ext cx="7777162" cy="5647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>
          <a:xfrm>
            <a:off x="5651500" y="3854981"/>
            <a:ext cx="3276600" cy="1860021"/>
          </a:xfrm>
        </p:spPr>
        <p:txBody>
          <a:bodyPr/>
          <a:lstStyle/>
          <a:p>
            <a:pPr eaLnBrk="1" hangingPunct="1"/>
            <a:r>
              <a:rPr lang="ru-RU" sz="4000" b="1" dirty="0" smtClean="0">
                <a:solidFill>
                  <a:srgbClr val="00B0F0"/>
                </a:solidFill>
              </a:rPr>
              <a:t>Виды</a:t>
            </a:r>
            <a:br>
              <a:rPr lang="ru-RU" sz="4000" b="1" dirty="0" smtClean="0">
                <a:solidFill>
                  <a:srgbClr val="00B0F0"/>
                </a:solidFill>
              </a:rPr>
            </a:br>
            <a:r>
              <a:rPr lang="ru-RU" sz="4000" b="1" dirty="0" smtClean="0">
                <a:solidFill>
                  <a:srgbClr val="00B0F0"/>
                </a:solidFill>
              </a:rPr>
              <a:t>Разрезы Сечения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3284"/>
          </a:xfrm>
        </p:spPr>
        <p:txBody>
          <a:bodyPr/>
          <a:lstStyle/>
          <a:p>
            <a:r>
              <a:rPr lang="ru-RU" dirty="0"/>
              <a:t/>
            </a:r>
            <a:br>
              <a:rPr lang="ru-RU" dirty="0"/>
            </a:br>
            <a:r>
              <a:rPr lang="ru-RU" dirty="0"/>
              <a:t>Курс состоит из следующих </a:t>
            </a:r>
            <a:r>
              <a:rPr lang="ru-RU" dirty="0" smtClean="0"/>
              <a:t>блоков</a:t>
            </a:r>
            <a:r>
              <a:rPr lang="ru-RU" dirty="0"/>
              <a:t>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201316"/>
            <a:ext cx="79208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ru-RU" sz="1600" dirty="0"/>
              <a:t>Построение на миллиметровой бумаге видов, разрезов и сечений детали по её изображению (2 занятия</a:t>
            </a:r>
            <a:r>
              <a:rPr lang="ru-RU" sz="1600" dirty="0" smtClean="0"/>
              <a:t>);</a:t>
            </a:r>
          </a:p>
          <a:p>
            <a:pPr marL="342900" lvl="0" indent="-342900" algn="just">
              <a:buFont typeface="+mj-lt"/>
              <a:buAutoNum type="arabicPeriod"/>
            </a:pPr>
            <a:endParaRPr lang="ru-RU" sz="1600" dirty="0"/>
          </a:p>
          <a:p>
            <a:pPr marL="342900" lvl="0" indent="-342900" algn="just">
              <a:buFont typeface="+mj-lt"/>
              <a:buAutoNum type="arabicPeriod"/>
            </a:pPr>
            <a:r>
              <a:rPr lang="ru-RU" sz="1600" dirty="0"/>
              <a:t>Изучение приемов работы в среде твердотельного моделирования </a:t>
            </a:r>
            <a:r>
              <a:rPr lang="en-US" sz="1600" dirty="0"/>
              <a:t>SolidWorks</a:t>
            </a:r>
            <a:r>
              <a:rPr lang="ru-RU" sz="1600" dirty="0"/>
              <a:t> (8 занятий</a:t>
            </a:r>
            <a:r>
              <a:rPr lang="ru-RU" sz="1600" dirty="0" smtClean="0"/>
              <a:t>);</a:t>
            </a:r>
          </a:p>
          <a:p>
            <a:pPr marL="342900" lvl="0" indent="-342900" algn="just">
              <a:buFont typeface="+mj-lt"/>
              <a:buAutoNum type="arabicPeriod"/>
            </a:pPr>
            <a:endParaRPr lang="ru-RU" sz="1600" dirty="0"/>
          </a:p>
          <a:p>
            <a:pPr marL="342900" lvl="0" indent="-342900" algn="just">
              <a:buFont typeface="+mj-lt"/>
              <a:buAutoNum type="arabicPeriod"/>
            </a:pPr>
            <a:r>
              <a:rPr lang="ru-RU" sz="1600" dirty="0"/>
              <a:t>Изучение основных требований и рекомендаций к разработке конструкторской документации в соответствии с ЕСКД (2 занятия</a:t>
            </a:r>
            <a:r>
              <a:rPr lang="ru-RU" sz="1600" dirty="0" smtClean="0"/>
              <a:t>);</a:t>
            </a:r>
          </a:p>
          <a:p>
            <a:pPr marL="342900" lvl="0" indent="-342900" algn="just">
              <a:buFont typeface="+mj-lt"/>
              <a:buAutoNum type="arabicPeriod"/>
            </a:pPr>
            <a:endParaRPr lang="ru-RU" sz="1600" dirty="0"/>
          </a:p>
          <a:p>
            <a:pPr marL="342900" lvl="0" indent="-342900" algn="just">
              <a:buFont typeface="+mj-lt"/>
              <a:buAutoNum type="arabicPeriod"/>
            </a:pPr>
            <a:r>
              <a:rPr lang="ru-RU" sz="1600" dirty="0"/>
              <a:t>Итоговая работа по созданию твердотельных моделей деталей, сборочных узлов, разработке чертежей деталей, сборочных чертежей и составлению спецификаций в соответствии с ЕСКД (3 занятия).</a:t>
            </a:r>
          </a:p>
        </p:txBody>
      </p:sp>
    </p:spTree>
    <p:extLst>
      <p:ext uri="{BB962C8B-B14F-4D97-AF65-F5344CB8AC3E}">
        <p14:creationId xmlns:p14="http://schemas.microsoft.com/office/powerpoint/2010/main" val="30495893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40184"/>
          </a:xfrm>
        </p:spPr>
        <p:txBody>
          <a:bodyPr/>
          <a:lstStyle/>
          <a:p>
            <a:r>
              <a:rPr lang="ru-RU" dirty="0" smtClean="0"/>
              <a:t>Общие </a:t>
            </a:r>
            <a:r>
              <a:rPr lang="ru-RU" dirty="0"/>
              <a:t>положения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1" y="740184"/>
            <a:ext cx="8064897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1400" b="1" dirty="0">
                <a:solidFill>
                  <a:srgbClr val="0000FF"/>
                </a:solidFill>
              </a:rPr>
              <a:t>ГОСТ</a:t>
            </a:r>
            <a:r>
              <a:rPr lang="ru-RU" sz="1400" dirty="0"/>
              <a:t> – </a:t>
            </a:r>
            <a:r>
              <a:rPr lang="ru-RU" sz="1400" dirty="0" err="1" smtClean="0"/>
              <a:t>ГОсударственный</a:t>
            </a:r>
            <a:r>
              <a:rPr lang="ru-RU" sz="1400" dirty="0" smtClean="0"/>
              <a:t> </a:t>
            </a:r>
            <a:r>
              <a:rPr lang="ru-RU" sz="1400" dirty="0" err="1" smtClean="0"/>
              <a:t>СТандарт</a:t>
            </a:r>
            <a:r>
              <a:rPr lang="ru-RU" sz="1400" dirty="0" smtClean="0"/>
              <a:t>.</a:t>
            </a:r>
          </a:p>
          <a:p>
            <a:pPr algn="just"/>
            <a:endParaRPr lang="ru-RU" sz="1400" dirty="0" smtClean="0"/>
          </a:p>
          <a:p>
            <a:pPr algn="just"/>
            <a:r>
              <a:rPr lang="ru-RU" sz="1400" dirty="0"/>
              <a:t>ГОСТ регламентируют производство практически всего – начиная от продуктов питания </a:t>
            </a:r>
            <a:r>
              <a:rPr lang="ru-RU" sz="1400" dirty="0" smtClean="0"/>
              <a:t>и заканчивая автомобилями</a:t>
            </a:r>
            <a:r>
              <a:rPr lang="ru-RU" sz="1400" dirty="0"/>
              <a:t>. </a:t>
            </a:r>
          </a:p>
          <a:p>
            <a:pPr algn="just"/>
            <a:r>
              <a:rPr lang="ru-RU" sz="1400" dirty="0"/>
              <a:t>Действует на территории России и стран СНГ. В СССР ГОСТы носили обязательный характер, а сейчас их применяют добровольно (кроме военной и космической отрасли</a:t>
            </a:r>
            <a:r>
              <a:rPr lang="ru-RU" sz="1400" dirty="0" smtClean="0"/>
              <a:t>).</a:t>
            </a:r>
            <a:endParaRPr lang="ru-RU" sz="1400" dirty="0"/>
          </a:p>
          <a:p>
            <a:pPr algn="just"/>
            <a:endParaRPr lang="ru-RU" sz="1400" dirty="0" smtClean="0"/>
          </a:p>
          <a:p>
            <a:pPr algn="just"/>
            <a:endParaRPr lang="ru-RU" sz="1400" dirty="0"/>
          </a:p>
          <a:p>
            <a:pPr algn="just"/>
            <a:r>
              <a:rPr lang="ru-RU" sz="1400" b="1" dirty="0">
                <a:solidFill>
                  <a:srgbClr val="0000FF"/>
                </a:solidFill>
              </a:rPr>
              <a:t>ЕСКД</a:t>
            </a:r>
            <a:r>
              <a:rPr lang="ru-RU" sz="1400" dirty="0">
                <a:solidFill>
                  <a:srgbClr val="0000FF"/>
                </a:solidFill>
              </a:rPr>
              <a:t> </a:t>
            </a:r>
            <a:r>
              <a:rPr lang="ru-RU" sz="1400" dirty="0"/>
              <a:t>– Единая система конструкторской </a:t>
            </a:r>
            <a:r>
              <a:rPr lang="ru-RU" sz="1400" dirty="0" smtClean="0"/>
              <a:t>документации – комплекс стандартов, устанавливающих взаимосвязанные нормы и привила по разработке, оформлению и обращению конструкторской документации, разрабатываемой и применяемой на всех стадиях жизненного цикла изделия (при проектировании, изготовлении, эксплуатации, ремонте и др.).</a:t>
            </a:r>
          </a:p>
          <a:p>
            <a:pPr algn="just"/>
            <a:endParaRPr lang="ru-RU" sz="1400" dirty="0" smtClean="0"/>
          </a:p>
          <a:p>
            <a:pPr algn="just"/>
            <a:r>
              <a:rPr lang="ru-RU" sz="1400" dirty="0"/>
              <a:t> </a:t>
            </a:r>
          </a:p>
          <a:p>
            <a:pPr algn="just"/>
            <a:r>
              <a:rPr lang="ru-RU" sz="1400" b="1" dirty="0">
                <a:solidFill>
                  <a:srgbClr val="0000FF"/>
                </a:solidFill>
              </a:rPr>
              <a:t>ЕСПД </a:t>
            </a:r>
            <a:r>
              <a:rPr lang="ru-RU" sz="1400" dirty="0"/>
              <a:t>–</a:t>
            </a:r>
            <a:r>
              <a:rPr lang="ru-RU" sz="1400" dirty="0">
                <a:solidFill>
                  <a:srgbClr val="0000FF"/>
                </a:solidFill>
              </a:rPr>
              <a:t> </a:t>
            </a:r>
            <a:r>
              <a:rPr lang="ru-RU" sz="1400" dirty="0" smtClean="0"/>
              <a:t>Единая  </a:t>
            </a:r>
            <a:r>
              <a:rPr lang="ru-RU" sz="1400" dirty="0"/>
              <a:t>система программной документации </a:t>
            </a:r>
            <a:r>
              <a:rPr lang="ru-RU" sz="1400" dirty="0" smtClean="0"/>
              <a:t>– </a:t>
            </a:r>
            <a:r>
              <a:rPr lang="ru-RU" sz="1400" dirty="0"/>
              <a:t>комплекс государственных стандартов Российской Федерации, устанавливающих взаимосвязанные правила разработки, оформления и обращения программ и программной документации.</a:t>
            </a:r>
          </a:p>
          <a:p>
            <a:endParaRPr lang="ru-RU" sz="1200" dirty="0"/>
          </a:p>
          <a:p>
            <a:endParaRPr lang="ru-RU" sz="1200" dirty="0" smtClean="0"/>
          </a:p>
          <a:p>
            <a:endParaRPr lang="ru-RU" sz="1200" dirty="0"/>
          </a:p>
          <a:p>
            <a:endParaRPr lang="ru-RU" sz="1200" dirty="0" smtClean="0"/>
          </a:p>
          <a:p>
            <a:endParaRPr lang="ru-RU" sz="1200" dirty="0"/>
          </a:p>
          <a:p>
            <a:endParaRPr lang="ru-RU" sz="1200" dirty="0" smtClean="0"/>
          </a:p>
          <a:p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72058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7" descr="Рисунок3"/>
          <p:cNvPicPr preferRelativeResize="0">
            <a:picLocks noChangeArrowheads="1"/>
          </p:cNvPicPr>
          <p:nvPr/>
        </p:nvPicPr>
        <p:blipFill>
          <a:blip r:embed="rId3"/>
          <a:srcRect l="1016" t="1215" r="1016" b="1215"/>
          <a:stretch>
            <a:fillRect/>
          </a:stretch>
        </p:blipFill>
        <p:spPr bwMode="auto">
          <a:xfrm>
            <a:off x="0" y="1714492"/>
            <a:ext cx="3471300" cy="3345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7" name="Picture 8" descr="Рисунок4"/>
          <p:cNvPicPr>
            <a:picLocks noChangeAspect="1" noChangeArrowheads="1"/>
          </p:cNvPicPr>
          <p:nvPr/>
        </p:nvPicPr>
        <p:blipFill>
          <a:blip r:embed="rId4"/>
          <a:srcRect l="904" t="1096" r="904" b="1096"/>
          <a:stretch>
            <a:fillRect/>
          </a:stretch>
        </p:blipFill>
        <p:spPr bwMode="auto">
          <a:xfrm>
            <a:off x="4214810" y="1616165"/>
            <a:ext cx="4714876" cy="408529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Стрелка вправо 5"/>
          <p:cNvSpPr/>
          <p:nvPr/>
        </p:nvSpPr>
        <p:spPr>
          <a:xfrm>
            <a:off x="3643306" y="3357566"/>
            <a:ext cx="428628" cy="35719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74982" y="913284"/>
            <a:ext cx="85725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 smtClean="0"/>
              <a:t>Данный ГОСТ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устанавливает</a:t>
            </a:r>
            <a:r>
              <a:rPr lang="ru-RU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названия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и</a:t>
            </a:r>
            <a:r>
              <a:rPr lang="ru-RU" sz="20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относительное расположение </a:t>
            </a:r>
            <a:r>
              <a:rPr lang="ru-RU" sz="2000" dirty="0" smtClean="0">
                <a:latin typeface="Arial" pitchFamily="34" charset="0"/>
                <a:cs typeface="Arial" pitchFamily="34" charset="0"/>
              </a:rPr>
              <a:t>основных видов детали на чертеже</a:t>
            </a:r>
            <a:endParaRPr lang="ru-RU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Заголовок 1"/>
          <p:cNvSpPr txBox="1">
            <a:spLocks/>
          </p:cNvSpPr>
          <p:nvPr/>
        </p:nvSpPr>
        <p:spPr bwMode="auto">
          <a:xfrm>
            <a:off x="-16829" y="193204"/>
            <a:ext cx="9144000" cy="642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smtClean="0"/>
              <a:t>ГОСТ 2.305-2008 – ЕСКД. Изображения - виды, разрезы, сечения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6829" y="193204"/>
            <a:ext cx="9144000" cy="642922"/>
          </a:xfrm>
        </p:spPr>
        <p:txBody>
          <a:bodyPr/>
          <a:lstStyle/>
          <a:p>
            <a:r>
              <a:rPr lang="ru-RU" dirty="0"/>
              <a:t>ГОСТ </a:t>
            </a:r>
            <a:r>
              <a:rPr lang="ru-RU" dirty="0" smtClean="0"/>
              <a:t>2.305-2008 – ЕСКД. Изображения </a:t>
            </a:r>
            <a:r>
              <a:rPr lang="ru-RU" dirty="0"/>
              <a:t>- виды, разрезы, сечения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7" y="1939394"/>
            <a:ext cx="83529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lnSpc>
                <a:spcPct val="90000"/>
              </a:lnSpc>
              <a:buFontTx/>
              <a:buNone/>
            </a:pPr>
            <a:r>
              <a:rPr lang="ru-RU" b="1" dirty="0" smtClean="0">
                <a:solidFill>
                  <a:srgbClr val="0000FF"/>
                </a:solidFill>
              </a:rPr>
              <a:t>Видом</a:t>
            </a:r>
            <a:r>
              <a:rPr lang="ru-RU" b="1" i="1" dirty="0" smtClean="0"/>
              <a:t> </a:t>
            </a:r>
            <a:r>
              <a:rPr lang="ru-RU" dirty="0" smtClean="0"/>
              <a:t>называется изображение обращенной к наблюдателю видимой части поверхности предмета. Невидимые части поверхности предмета на видах указываются штриховыми линиями.</a:t>
            </a:r>
          </a:p>
          <a:p>
            <a:pPr marL="0" indent="0" algn="just">
              <a:lnSpc>
                <a:spcPct val="90000"/>
              </a:lnSpc>
              <a:buFontTx/>
              <a:buNone/>
            </a:pPr>
            <a:endParaRPr lang="ru-RU" dirty="0" smtClean="0"/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ru-RU" b="1" dirty="0" smtClean="0">
                <a:solidFill>
                  <a:srgbClr val="0000FF"/>
                </a:solidFill>
              </a:rPr>
              <a:t>Главным видом</a:t>
            </a:r>
            <a:r>
              <a:rPr lang="ru-RU" dirty="0" smtClean="0">
                <a:solidFill>
                  <a:srgbClr val="0000FF"/>
                </a:solidFill>
              </a:rPr>
              <a:t> </a:t>
            </a:r>
            <a:r>
              <a:rPr lang="ru-RU" dirty="0" smtClean="0"/>
              <a:t>обычно называется изображение, на котором наибольшее количество элементов поверхности указано явным образом (линиями видимого контура). Главный вид обычно располагается в поле фронтальной проекции (спереди) предмета.</a:t>
            </a:r>
          </a:p>
          <a:p>
            <a:pPr marL="0" indent="0" algn="just">
              <a:buFontTx/>
              <a:buNone/>
            </a:pPr>
            <a:endParaRPr lang="ru-RU" dirty="0" smtClean="0"/>
          </a:p>
          <a:p>
            <a:pPr marL="0" indent="0" algn="just">
              <a:lnSpc>
                <a:spcPct val="90000"/>
              </a:lnSpc>
              <a:buFontTx/>
              <a:buNone/>
            </a:pPr>
            <a:r>
              <a:rPr lang="ru-RU" dirty="0" err="1" smtClean="0"/>
              <a:t>ГОСТом</a:t>
            </a:r>
            <a:r>
              <a:rPr lang="ru-RU" dirty="0" smtClean="0"/>
              <a:t> предусматривается </a:t>
            </a:r>
            <a:r>
              <a:rPr lang="ru-RU" b="1" dirty="0" smtClean="0">
                <a:solidFill>
                  <a:srgbClr val="0000FF"/>
                </a:solidFill>
              </a:rPr>
              <a:t>6 основных видов</a:t>
            </a:r>
            <a:r>
              <a:rPr lang="ru-RU" dirty="0" smtClean="0"/>
              <a:t>: Вид спереди (главный вид),</a:t>
            </a:r>
            <a:r>
              <a:rPr lang="en-US" dirty="0" smtClean="0"/>
              <a:t> </a:t>
            </a:r>
            <a:r>
              <a:rPr lang="ru-RU" dirty="0" smtClean="0"/>
              <a:t>Вид сверху,</a:t>
            </a:r>
            <a:r>
              <a:rPr lang="en-US" dirty="0" smtClean="0"/>
              <a:t> </a:t>
            </a:r>
            <a:r>
              <a:rPr lang="ru-RU" dirty="0" smtClean="0"/>
              <a:t>Вид слева,</a:t>
            </a:r>
            <a:r>
              <a:rPr lang="en-US" dirty="0" smtClean="0"/>
              <a:t> </a:t>
            </a:r>
            <a:r>
              <a:rPr lang="ru-RU" dirty="0" smtClean="0"/>
              <a:t>Вид справа,</a:t>
            </a:r>
            <a:r>
              <a:rPr lang="en-US" dirty="0" smtClean="0"/>
              <a:t> </a:t>
            </a:r>
            <a:r>
              <a:rPr lang="ru-RU" dirty="0" smtClean="0"/>
              <a:t>Вид снизу и Вид сзади.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203057"/>
            <a:ext cx="83529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rgbClr val="0000FF"/>
                </a:solidFill>
              </a:rPr>
              <a:t>В зависимости от содержания все изображения на чертежах подразделяются на </a:t>
            </a:r>
            <a:r>
              <a:rPr lang="ru-RU" b="1" dirty="0" smtClean="0">
                <a:solidFill>
                  <a:srgbClr val="FF0000"/>
                </a:solidFill>
              </a:rPr>
              <a:t>виды</a:t>
            </a:r>
            <a:r>
              <a:rPr lang="ru-RU" dirty="0" smtClean="0">
                <a:solidFill>
                  <a:srgbClr val="0000FF"/>
                </a:solidFill>
              </a:rPr>
              <a:t>,</a:t>
            </a:r>
            <a:r>
              <a:rPr lang="ru-RU" b="1" dirty="0" smtClean="0"/>
              <a:t> </a:t>
            </a:r>
            <a:r>
              <a:rPr lang="ru-RU" b="1" dirty="0" smtClean="0">
                <a:solidFill>
                  <a:srgbClr val="FF0000"/>
                </a:solidFill>
              </a:rPr>
              <a:t>разрезы</a:t>
            </a:r>
            <a:r>
              <a:rPr lang="ru-RU" b="1" dirty="0" smtClean="0"/>
              <a:t> </a:t>
            </a:r>
            <a:r>
              <a:rPr lang="ru-RU" dirty="0" smtClean="0">
                <a:solidFill>
                  <a:srgbClr val="0000FF"/>
                </a:solidFill>
              </a:rPr>
              <a:t>или</a:t>
            </a:r>
            <a:r>
              <a:rPr lang="ru-RU" dirty="0" smtClean="0"/>
              <a:t> </a:t>
            </a:r>
            <a:r>
              <a:rPr lang="ru-RU" b="1" dirty="0" smtClean="0">
                <a:solidFill>
                  <a:srgbClr val="FF0000"/>
                </a:solidFill>
              </a:rPr>
              <a:t>сечения.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73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2167</TotalTime>
  <Words>302</Words>
  <Application>Microsoft Office PowerPoint</Application>
  <PresentationFormat>Экран (16:10)</PresentationFormat>
  <Paragraphs>35</Paragraphs>
  <Slides>5</Slides>
  <Notes>1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Calibri</vt:lpstr>
      <vt:lpstr>Тема Office</vt:lpstr>
      <vt:lpstr>Виды Разрезы Сечения</vt:lpstr>
      <vt:lpstr> Курс состоит из следующих блоков:</vt:lpstr>
      <vt:lpstr>Общие положения </vt:lpstr>
      <vt:lpstr>Презентация PowerPoint</vt:lpstr>
      <vt:lpstr>ГОСТ 2.305-2008 – ЕСКД. Изображения - виды, разрезы, сечения</vt:lpstr>
    </vt:vector>
  </TitlesOfParts>
  <Company>MoBIL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Виды, разрезы, сечения</dc:title>
  <dc:creator>1</dc:creator>
  <cp:lastModifiedBy>Vladimir Molchanov</cp:lastModifiedBy>
  <cp:revision>143</cp:revision>
  <dcterms:created xsi:type="dcterms:W3CDTF">2010-03-22T19:03:56Z</dcterms:created>
  <dcterms:modified xsi:type="dcterms:W3CDTF">2015-09-07T13:46:26Z</dcterms:modified>
</cp:coreProperties>
</file>