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69" r:id="rId4"/>
    <p:sldId id="257" r:id="rId5"/>
    <p:sldId id="292" r:id="rId6"/>
    <p:sldId id="291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3" r:id="rId20"/>
    <p:sldId id="290" r:id="rId21"/>
    <p:sldId id="294" r:id="rId22"/>
    <p:sldId id="276" r:id="rId23"/>
  </p:sldIdLst>
  <p:sldSz cx="9144000" cy="5715000" type="screen16x10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78246" autoAdjust="0"/>
  </p:normalViewPr>
  <p:slideViewPr>
    <p:cSldViewPr>
      <p:cViewPr varScale="1">
        <p:scale>
          <a:sx n="87" d="100"/>
          <a:sy n="87" d="100"/>
        </p:scale>
        <p:origin x="-830" y="-8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4C184-4518-4C6B-A435-C89274B214C5}" type="datetimeFigureOut">
              <a:rPr lang="ru-RU" smtClean="0"/>
              <a:t>16.02.2015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7C92-996C-4354-B408-63AA0BAA1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0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Хотелось бы напомнить о том, что местные виды служат для уточнения информации о</a:t>
            </a:r>
            <a:r>
              <a:rPr lang="ru-RU" baseline="0" dirty="0" smtClean="0"/>
              <a:t> детали, т.е. для детализации.</a:t>
            </a:r>
          </a:p>
          <a:p>
            <a:r>
              <a:rPr lang="ru-RU" baseline="0" dirty="0" smtClean="0"/>
              <a:t>На слайде представлена модель некоторого фланца. Как мы с Вами видим</a:t>
            </a:r>
            <a:r>
              <a:rPr lang="en-US" baseline="0" dirty="0" smtClean="0"/>
              <a:t>:</a:t>
            </a:r>
            <a:r>
              <a:rPr lang="ru-RU" baseline="0" dirty="0" smtClean="0"/>
              <a:t> на фронтальном виде недостаточно информации для формирования у нас четкого представления о геометрии данной детали. Для уточнения информации можно использовать местные виды</a:t>
            </a:r>
            <a:r>
              <a:rPr lang="en-US" baseline="0" dirty="0" smtClean="0"/>
              <a:t>:</a:t>
            </a:r>
            <a:r>
              <a:rPr lang="ru-RU" baseline="0" dirty="0" smtClean="0"/>
              <a:t> так вид Б используется для уточнения геометрии правого патрубка (в данном случае указывается направление взгляда и над местным видом проставляется соответствующая буква), вид А уточняет геометрию нижнего присоединительного фланца (причем в случае если вид имеет ось симметрии, то допускается показывать только его половину), а геометрию хвоста мы можем определить по вынесенному виду, который при сохранении проекционной связи никак не обозначается.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7C92-996C-4354-B408-63AA0BAA1BB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6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Дополнительные</a:t>
            </a:r>
            <a:r>
              <a:rPr lang="ru-RU" baseline="0" dirty="0" smtClean="0"/>
              <a:t> виды получаются проецированием детали на плоскость, не параллельную ни одной из основных плоскостей проекции.</a:t>
            </a:r>
          </a:p>
          <a:p>
            <a:r>
              <a:rPr lang="ru-RU" baseline="0" dirty="0" smtClean="0"/>
              <a:t>Дополнительный вид может быть расположен в проекционной связи, тогда он проецируется на нужную плоскость и связан с основным видом осевой линией. В случае, если проекционная связь нарушается, то необходимо указывать направление взгляда на основном виде и буквенное обозначение вида над его изображением. Отличие вот этих (показать) дополнительных видов заключается в том, что в правом для удобства восприятия информации, а также для последующей простановки размеров изображение дополнительного вида повернуто на некоторый угол, о чем свидетельствует специальный значок «повернуто».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7C92-996C-4354-B408-63AA0BAA1BB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1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Очень часто стандартных</a:t>
            </a:r>
            <a:r>
              <a:rPr lang="ru-RU" baseline="0" dirty="0" smtClean="0"/>
              <a:t> трех видов недостаточно для передачи в полном объеме графической информации о детали. Если деталь имеет внутренние полости сложной конфигурации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7C92-996C-4354-B408-63AA0BAA1BB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1й вид сечений, который является предпочтительным при создании чертежей деталей. </a:t>
            </a:r>
            <a:r>
              <a:rPr lang="ru-RU" dirty="0" smtClean="0"/>
              <a:t>Н</a:t>
            </a:r>
            <a:r>
              <a:rPr lang="ru-RU" baseline="0" dirty="0" smtClean="0"/>
              <a:t>а основном виде вынесенное сечение обозначается 2я жирными линиями, которые в 1,5-2 раза шире основной линии, и 2я буквами, расположенными с внешней стороны от стрелок направления взгляда. Нужно отметить на примере одинаковых сечений А-А, что вынесенное изображение таких сечения рекомендуется выполнять один раз, а на основном виде проставлять одинаковое буквенное обозначение. Также как и при построении дополнительных видов можно  для удобства поворачивать изображение сечения, но в этом случае необходимо добавлять специальный значок «повернуто». (у В-В необходимо дорисовать «повернуто»). На примере детали типа «вал» мы с Вами можем уточнить сечением А-А геометрию отверстия и понять является оно глухим или сквозным, а сечением Б-Б можем уточнить глубину шпоночного паза.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7C92-996C-4354-B408-63AA0BAA1BB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93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</a:t>
            </a:r>
            <a:r>
              <a:rPr lang="ru-RU" baseline="0" dirty="0" smtClean="0"/>
              <a:t>те на примере данной детали разберем различие между сечением и разрезом.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D7C92-996C-4354-B408-63AA0BAA1BB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21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B9B3-A0EB-4496-BBEA-2C70B614E6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6E225E-EC61-414B-AACE-F7C734E643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1752E2-2850-4A10-933A-58B80F77F42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2FA0-30C4-4E23-ABA1-663E362B31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B2B44-CEB1-4079-B538-9594C09852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19F1A-805C-415C-B1C9-75D33CECB8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629D3-06DE-4E04-A3F1-524F7E9153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22"/>
          </a:xfr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CE10E0-8C8A-4B82-85E1-46F0FE9E2A6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036283-8EF4-46B8-B380-E28B593C255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27542"/>
            <a:ext cx="3008313" cy="968376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5BCB42-BF9F-42B5-A084-961A578D2C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01236A-BD57-4E1E-8AE3-371460BE4B0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28866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AA8427-3FD4-4553-A2C7-1EDA748813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3.jpeg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j0412402[1]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395288" y="67470"/>
            <a:ext cx="7777162" cy="564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5651500" y="3854981"/>
            <a:ext cx="3276600" cy="1860021"/>
          </a:xfrm>
        </p:spPr>
        <p:txBody>
          <a:bodyPr/>
          <a:lstStyle/>
          <a:p>
            <a:pPr eaLnBrk="1" hangingPunct="1"/>
            <a:r>
              <a:rPr lang="ru-RU" sz="4000" dirty="0">
                <a:solidFill>
                  <a:srgbClr val="0070C0"/>
                </a:solidFill>
              </a:rPr>
              <a:t>Занятие </a:t>
            </a:r>
            <a:r>
              <a:rPr lang="ru-RU" sz="4000" dirty="0" smtClean="0">
                <a:solidFill>
                  <a:srgbClr val="0070C0"/>
                </a:solidFill>
              </a:rPr>
              <a:t>1</a:t>
            </a:r>
            <a:r>
              <a:rPr lang="en-US" sz="4000" dirty="0" smtClean="0">
                <a:solidFill>
                  <a:srgbClr val="0070C0"/>
                </a:solidFill>
              </a:rPr>
              <a:t>: </a:t>
            </a:r>
            <a:r>
              <a:rPr lang="ru-RU" sz="4000" b="1" dirty="0" smtClean="0">
                <a:solidFill>
                  <a:srgbClr val="00B0F0"/>
                </a:solidFill>
              </a:rPr>
              <a:t>Виды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 descr="Рисунок14"/>
          <p:cNvPicPr>
            <a:picLocks noChangeAspect="1" noChangeArrowheads="1"/>
          </p:cNvPicPr>
          <p:nvPr/>
        </p:nvPicPr>
        <p:blipFill>
          <a:blip r:embed="rId2"/>
          <a:srcRect l="774" t="602" r="774" b="602"/>
          <a:stretch>
            <a:fillRect/>
          </a:stretch>
        </p:blipFill>
        <p:spPr bwMode="auto">
          <a:xfrm>
            <a:off x="214282" y="214295"/>
            <a:ext cx="4256442" cy="549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2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Классификация сечений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2000" y="714360"/>
            <a:ext cx="245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Вынесенное сечение</a:t>
            </a:r>
            <a:endParaRPr lang="ru-RU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2000" y="2672834"/>
            <a:ext cx="247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Наложенное сечение</a:t>
            </a:r>
            <a:endParaRPr lang="ru-RU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2148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Сечение, расположенное в разрыве изображения</a:t>
            </a:r>
            <a:endParaRPr lang="ru-R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252000" y="873830"/>
            <a:ext cx="4320000" cy="3967340"/>
            <a:chOff x="4824000" y="1928806"/>
            <a:chExt cx="4320000" cy="3967340"/>
          </a:xfrm>
        </p:grpSpPr>
        <p:pic>
          <p:nvPicPr>
            <p:cNvPr id="5" name="Picture 7" descr="Рисунок15"/>
            <p:cNvPicPr>
              <a:picLocks noChangeAspect="1" noChangeArrowheads="1"/>
            </p:cNvPicPr>
            <p:nvPr/>
          </p:nvPicPr>
          <p:blipFill>
            <a:blip r:embed="rId3"/>
            <a:srcRect t="30586"/>
            <a:stretch>
              <a:fillRect/>
            </a:stretch>
          </p:blipFill>
          <p:spPr bwMode="auto">
            <a:xfrm>
              <a:off x="4824000" y="2150518"/>
              <a:ext cx="4320000" cy="3745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Прямоугольник 8"/>
            <p:cNvSpPr/>
            <p:nvPr/>
          </p:nvSpPr>
          <p:spPr>
            <a:xfrm>
              <a:off x="5072066" y="1928806"/>
              <a:ext cx="1714512" cy="928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64292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Вынесенные сечения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4572000" y="1285864"/>
            <a:ext cx="4320000" cy="2357454"/>
            <a:chOff x="0" y="714360"/>
            <a:chExt cx="4320000" cy="2357454"/>
          </a:xfrm>
        </p:grpSpPr>
        <p:pic>
          <p:nvPicPr>
            <p:cNvPr id="12292" name="Picture 7" descr="Рисунок15"/>
            <p:cNvPicPr>
              <a:picLocks noChangeAspect="1" noChangeArrowheads="1"/>
            </p:cNvPicPr>
            <p:nvPr/>
          </p:nvPicPr>
          <p:blipFill>
            <a:blip r:embed="rId3"/>
            <a:srcRect b="57348"/>
            <a:stretch>
              <a:fillRect/>
            </a:stretch>
          </p:blipFill>
          <p:spPr bwMode="auto">
            <a:xfrm>
              <a:off x="0" y="714360"/>
              <a:ext cx="4320000" cy="2301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Прямоугольник 6"/>
            <p:cNvSpPr/>
            <p:nvPr/>
          </p:nvSpPr>
          <p:spPr>
            <a:xfrm>
              <a:off x="2143108" y="2357434"/>
              <a:ext cx="1214446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4572000" y="4071946"/>
            <a:ext cx="4034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Предпочтительны вынесенные сечения, их контур вычерчивают сплошными толстыми линиями</a:t>
            </a:r>
            <a:endParaRPr lang="ru-RU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Разрезы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714360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Tx/>
              <a:buNone/>
            </a:pPr>
            <a:r>
              <a:rPr lang="ru-RU" dirty="0" smtClean="0">
                <a:solidFill>
                  <a:srgbClr val="FF0000"/>
                </a:solidFill>
              </a:rPr>
              <a:t>Разрезом</a:t>
            </a:r>
            <a:r>
              <a:rPr lang="ru-RU" dirty="0" smtClean="0">
                <a:solidFill>
                  <a:srgbClr val="0000FF"/>
                </a:solidFill>
              </a:rPr>
              <a:t> называется изображение фигуры, получающейся при мысленном рассечении предмета плоскостью (одной или несколькими) вместе с элементами предмета, расположенными за секущей плоскостью. </a:t>
            </a:r>
          </a:p>
          <a:p>
            <a:pPr marL="0" indent="0">
              <a:buFontTx/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Упрощенно: </a:t>
            </a:r>
            <a:r>
              <a:rPr lang="ru-RU" dirty="0" smtClean="0"/>
              <a:t>Разрез – это сечение плюс то, что находится за ним.</a:t>
            </a:r>
            <a:endParaRPr lang="ru-RU" b="1" i="1" dirty="0"/>
          </a:p>
        </p:txBody>
      </p:sp>
      <p:cxnSp>
        <p:nvCxnSpPr>
          <p:cNvPr id="12" name="AutoShape 32"/>
          <p:cNvCxnSpPr>
            <a:cxnSpLocks noChangeShapeType="1"/>
            <a:stCxn id="41" idx="1"/>
            <a:endCxn id="38" idx="0"/>
          </p:cNvCxnSpPr>
          <p:nvPr/>
        </p:nvCxnSpPr>
        <p:spPr bwMode="auto">
          <a:xfrm rot="10800000" flipV="1">
            <a:off x="1836645" y="2113472"/>
            <a:ext cx="1174542" cy="22080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4" name="AutoShape 34"/>
          <p:cNvCxnSpPr>
            <a:cxnSpLocks noChangeShapeType="1"/>
            <a:stCxn id="38" idx="1"/>
            <a:endCxn id="52" idx="1"/>
          </p:cNvCxnSpPr>
          <p:nvPr/>
        </p:nvCxnSpPr>
        <p:spPr bwMode="auto">
          <a:xfrm rot="10800000" flipH="1" flipV="1">
            <a:off x="714347" y="2595889"/>
            <a:ext cx="9301" cy="502857"/>
          </a:xfrm>
          <a:prstGeom prst="bentConnector3">
            <a:avLst>
              <a:gd name="adj1" fmla="val -24578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5" name="AutoShape 35"/>
          <p:cNvCxnSpPr>
            <a:cxnSpLocks noChangeShapeType="1"/>
            <a:stCxn id="38" idx="1"/>
            <a:endCxn id="54" idx="1"/>
          </p:cNvCxnSpPr>
          <p:nvPr/>
        </p:nvCxnSpPr>
        <p:spPr bwMode="auto">
          <a:xfrm rot="10800000" flipH="1" flipV="1">
            <a:off x="714347" y="2595890"/>
            <a:ext cx="8613" cy="899464"/>
          </a:xfrm>
          <a:prstGeom prst="bentConnector3">
            <a:avLst>
              <a:gd name="adj1" fmla="val -26541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6" name="AutoShape 36"/>
          <p:cNvCxnSpPr>
            <a:cxnSpLocks noChangeShapeType="1"/>
            <a:stCxn id="38" idx="1"/>
            <a:endCxn id="62" idx="1"/>
          </p:cNvCxnSpPr>
          <p:nvPr/>
        </p:nvCxnSpPr>
        <p:spPr bwMode="auto">
          <a:xfrm rot="10800000" flipH="1" flipV="1">
            <a:off x="714347" y="2595890"/>
            <a:ext cx="10331" cy="2067252"/>
          </a:xfrm>
          <a:prstGeom prst="bentConnector3">
            <a:avLst>
              <a:gd name="adj1" fmla="val -22127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7" name="AutoShape 37"/>
          <p:cNvCxnSpPr>
            <a:cxnSpLocks noChangeShapeType="1"/>
            <a:stCxn id="54" idx="2"/>
            <a:endCxn id="58" idx="1"/>
          </p:cNvCxnSpPr>
          <p:nvPr/>
        </p:nvCxnSpPr>
        <p:spPr bwMode="auto">
          <a:xfrm rot="16200000" flipH="1">
            <a:off x="1465101" y="3681654"/>
            <a:ext cx="242719" cy="177894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" name="AutoShape 38"/>
          <p:cNvCxnSpPr>
            <a:cxnSpLocks noChangeShapeType="1"/>
            <a:stCxn id="54" idx="2"/>
            <a:endCxn id="60" idx="1"/>
          </p:cNvCxnSpPr>
          <p:nvPr/>
        </p:nvCxnSpPr>
        <p:spPr bwMode="auto">
          <a:xfrm rot="16200000" flipH="1">
            <a:off x="1272304" y="3874450"/>
            <a:ext cx="628310" cy="17789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3" name="AutoShape 43"/>
          <p:cNvCxnSpPr>
            <a:cxnSpLocks noChangeShapeType="1"/>
            <a:stCxn id="66" idx="1"/>
            <a:endCxn id="73" idx="1"/>
          </p:cNvCxnSpPr>
          <p:nvPr/>
        </p:nvCxnSpPr>
        <p:spPr bwMode="auto">
          <a:xfrm rot="10800000" flipH="1" flipV="1">
            <a:off x="6176841" y="2588277"/>
            <a:ext cx="14237" cy="505436"/>
          </a:xfrm>
          <a:prstGeom prst="bentConnector3">
            <a:avLst>
              <a:gd name="adj1" fmla="val -16056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4" name="AutoShape 44"/>
          <p:cNvCxnSpPr>
            <a:cxnSpLocks noChangeShapeType="1"/>
            <a:stCxn id="66" idx="1"/>
            <a:endCxn id="74" idx="1"/>
          </p:cNvCxnSpPr>
          <p:nvPr/>
        </p:nvCxnSpPr>
        <p:spPr bwMode="auto">
          <a:xfrm rot="10800000" flipH="1" flipV="1">
            <a:off x="6176842" y="2588277"/>
            <a:ext cx="5366" cy="890852"/>
          </a:xfrm>
          <a:prstGeom prst="bentConnector3">
            <a:avLst>
              <a:gd name="adj1" fmla="val -42601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5" name="AutoShape 45"/>
          <p:cNvCxnSpPr>
            <a:cxnSpLocks noChangeShapeType="1"/>
            <a:stCxn id="74" idx="2"/>
            <a:endCxn id="81" idx="1"/>
          </p:cNvCxnSpPr>
          <p:nvPr/>
        </p:nvCxnSpPr>
        <p:spPr bwMode="auto">
          <a:xfrm rot="16200000" flipH="1">
            <a:off x="6850491" y="3659633"/>
            <a:ext cx="255807" cy="20257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6" name="AutoShape 46"/>
          <p:cNvCxnSpPr>
            <a:cxnSpLocks noChangeShapeType="1"/>
            <a:stCxn id="74" idx="2"/>
            <a:endCxn id="80" idx="1"/>
          </p:cNvCxnSpPr>
          <p:nvPr/>
        </p:nvCxnSpPr>
        <p:spPr bwMode="auto">
          <a:xfrm rot="16200000" flipH="1">
            <a:off x="6652188" y="3857937"/>
            <a:ext cx="663431" cy="21359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8" name="AutoShape 51"/>
          <p:cNvCxnSpPr>
            <a:cxnSpLocks noChangeShapeType="1"/>
            <a:stCxn id="41" idx="3"/>
            <a:endCxn id="66" idx="0"/>
          </p:cNvCxnSpPr>
          <p:nvPr/>
        </p:nvCxnSpPr>
        <p:spPr bwMode="auto">
          <a:xfrm>
            <a:off x="6132812" y="2113472"/>
            <a:ext cx="1232644" cy="21319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8" name="Прямоугольник 37"/>
          <p:cNvSpPr/>
          <p:nvPr/>
        </p:nvSpPr>
        <p:spPr>
          <a:xfrm>
            <a:off x="714348" y="2334280"/>
            <a:ext cx="2244593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/>
              <a:t>По положению секущей плоскости</a:t>
            </a:r>
            <a:endParaRPr lang="ru-RU" sz="1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011187" y="1928806"/>
            <a:ext cx="312162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Классификация разрезов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23649" y="2944858"/>
            <a:ext cx="1553695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/>
              <a:t>Горизонтальные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22961" y="3341465"/>
            <a:ext cx="1549103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/>
              <a:t>Вертикальные</a:t>
            </a:r>
            <a:endParaRPr lang="ru-RU" sz="14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675407" y="3738072"/>
            <a:ext cx="132401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ru-RU" sz="1400" dirty="0" smtClean="0"/>
              <a:t>Фронтальные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1675406" y="4123663"/>
            <a:ext cx="1325489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Профильные</a:t>
            </a:r>
            <a:endParaRPr lang="ru-RU" sz="14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724679" y="4509253"/>
            <a:ext cx="1538086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/>
              <a:t>Наклонные</a:t>
            </a:r>
            <a:endParaRPr lang="ru-RU" sz="14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6176842" y="2326667"/>
            <a:ext cx="237722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/>
              <a:t>По числу секущих плоскостей</a:t>
            </a:r>
            <a:endParaRPr lang="ru-RU" sz="14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6191079" y="2939824"/>
            <a:ext cx="1396751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/>
              <a:t>Простые</a:t>
            </a:r>
            <a:endParaRPr lang="ru-RU" sz="14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6182208" y="3325240"/>
            <a:ext cx="13898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/>
              <a:t>Сложные</a:t>
            </a:r>
            <a:endParaRPr lang="ru-RU" sz="1400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7090698" y="4142559"/>
            <a:ext cx="130791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Ломаные</a:t>
            </a:r>
            <a:endParaRPr lang="ru-RU" sz="14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7079681" y="3734935"/>
            <a:ext cx="1309495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dirty="0" smtClean="0"/>
              <a:t>Ступенчатые</a:t>
            </a:r>
            <a:endParaRPr lang="ru-RU" sz="1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85720" y="4857764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>
              <a:buFontTx/>
              <a:buNone/>
            </a:pPr>
            <a:r>
              <a:rPr lang="ru-RU" dirty="0" smtClean="0">
                <a:solidFill>
                  <a:srgbClr val="FF3300"/>
                </a:solidFill>
              </a:rPr>
              <a:t>Простыми</a:t>
            </a:r>
            <a:r>
              <a:rPr lang="ru-RU" dirty="0" smtClean="0">
                <a:solidFill>
                  <a:srgbClr val="0000FF"/>
                </a:solidFill>
              </a:rPr>
              <a:t> называются разрезы, построенные при помощи одной секущей плоскости.</a:t>
            </a:r>
          </a:p>
        </p:txBody>
      </p:sp>
    </p:spTree>
    <p:extLst>
      <p:ext uri="{BB962C8B-B14F-4D97-AF65-F5344CB8AC3E}">
        <p14:creationId xmlns:p14="http://schemas.microsoft.com/office/powerpoint/2010/main" val="5889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74689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Различие между разрезом и сечением</a:t>
            </a:r>
          </a:p>
        </p:txBody>
      </p:sp>
      <p:pic>
        <p:nvPicPr>
          <p:cNvPr id="13315" name="Picture 5" descr="Изображение 87699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tretch>
            <a:fillRect/>
          </a:stretch>
        </p:blipFill>
        <p:spPr bwMode="auto">
          <a:xfrm>
            <a:off x="2419619" y="785798"/>
            <a:ext cx="2152381" cy="29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 descr="Изображение 87695"/>
          <p:cNvPicPr>
            <a:picLocks noChangeAspect="1" noChangeArrowheads="1"/>
          </p:cNvPicPr>
          <p:nvPr/>
        </p:nvPicPr>
        <p:blipFill>
          <a:blip r:embed="rId4">
            <a:lum contrast="6000"/>
          </a:blip>
          <a:stretch>
            <a:fillRect/>
          </a:stretch>
        </p:blipFill>
        <p:spPr bwMode="auto">
          <a:xfrm>
            <a:off x="4572000" y="714360"/>
            <a:ext cx="1857143" cy="2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Изображение 87690"/>
          <p:cNvPicPr>
            <a:picLocks noChangeAspect="1" noChangeArrowheads="1"/>
          </p:cNvPicPr>
          <p:nvPr/>
        </p:nvPicPr>
        <p:blipFill>
          <a:blip r:embed="rId5" cstate="print"/>
          <a:srcRect b="57400"/>
          <a:stretch>
            <a:fillRect/>
          </a:stretch>
        </p:blipFill>
        <p:spPr bwMode="auto">
          <a:xfrm>
            <a:off x="500034" y="1521854"/>
            <a:ext cx="1456700" cy="133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8" descr="Изображение 87690"/>
          <p:cNvPicPr>
            <a:picLocks noChangeAspect="1" noChangeArrowheads="1"/>
          </p:cNvPicPr>
          <p:nvPr/>
        </p:nvPicPr>
        <p:blipFill>
          <a:blip r:embed="rId5" cstate="print"/>
          <a:srcRect t="51660"/>
          <a:stretch>
            <a:fillRect/>
          </a:stretch>
        </p:blipFill>
        <p:spPr bwMode="auto">
          <a:xfrm>
            <a:off x="6929454" y="1571616"/>
            <a:ext cx="1456700" cy="151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214282" y="4071946"/>
            <a:ext cx="41434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сечении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показывается только то, что расположено </a:t>
            </a: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секущей плоскости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72000" y="4071946"/>
            <a:ext cx="43576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разрезе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показывается все то, что расположено </a:t>
            </a:r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 секущей плоскости и все то, что расположено за ней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57158" y="1000112"/>
            <a:ext cx="171448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Сечение</a:t>
            </a:r>
          </a:p>
          <a:p>
            <a:pPr algn="ctr">
              <a:defRPr/>
            </a:pP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А-А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786578" y="1000112"/>
            <a:ext cx="171448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Разрез</a:t>
            </a:r>
          </a:p>
          <a:p>
            <a:pPr algn="ctr">
              <a:defRPr/>
            </a:pP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А-А</a:t>
            </a:r>
            <a:endParaRPr lang="ru-RU" sz="16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25741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Горизонтальные разрезы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0" y="71436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Разрезы</a:t>
            </a:r>
            <a:r>
              <a:rPr lang="ru-RU" sz="2000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образованные секущими </a:t>
            </a:r>
            <a:r>
              <a:rPr lang="ru-RU" sz="2000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плоскостями, параллельными горизонтальной плоскости проекции </a:t>
            </a:r>
            <a:r>
              <a:rPr lang="ru-RU" sz="2000" dirty="0" smtClean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называются 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горизонтальными</a:t>
            </a:r>
            <a:endParaRPr lang="ru-RU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/>
          <a:srcRect b="47771"/>
          <a:stretch>
            <a:fillRect/>
          </a:stretch>
        </p:blipFill>
        <p:spPr bwMode="auto">
          <a:xfrm>
            <a:off x="1285852" y="1500179"/>
            <a:ext cx="2452782" cy="385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 t="53621"/>
          <a:stretch>
            <a:fillRect/>
          </a:stretch>
        </p:blipFill>
        <p:spPr bwMode="auto">
          <a:xfrm>
            <a:off x="5143504" y="1571616"/>
            <a:ext cx="2452782" cy="342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4357686" y="2857501"/>
            <a:ext cx="428628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91" y="0"/>
            <a:ext cx="8964611" cy="642922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Вертикальные разрезы</a:t>
            </a:r>
          </a:p>
        </p:txBody>
      </p:sp>
      <p:pic>
        <p:nvPicPr>
          <p:cNvPr id="7173" name="Picture 7" descr="Изображение 8681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l="7732" r="36941" b="63000"/>
          <a:stretch>
            <a:fillRect/>
          </a:stretch>
        </p:blipFill>
        <p:spPr bwMode="auto">
          <a:xfrm>
            <a:off x="857224" y="3143252"/>
            <a:ext cx="2550312" cy="118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5" descr="Изображение 8682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0034" y="928674"/>
            <a:ext cx="2325715" cy="24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5" descr="Рисунок9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143636" y="1142988"/>
            <a:ext cx="2452878" cy="218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 descr="Изображение 8681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l="-859" t="37059" r="29209"/>
          <a:stretch>
            <a:fillRect/>
          </a:stretch>
        </p:blipFill>
        <p:spPr bwMode="auto">
          <a:xfrm>
            <a:off x="2920638" y="1500178"/>
            <a:ext cx="3302724" cy="201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214282" y="4572013"/>
            <a:ext cx="4357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49263" algn="ctr">
              <a:buFontTx/>
              <a:buNone/>
            </a:pPr>
            <a:r>
              <a:rPr lang="ru-RU" dirty="0" smtClean="0">
                <a:solidFill>
                  <a:srgbClr val="FF3300"/>
                </a:solidFill>
              </a:rPr>
              <a:t>Фронтальный разрез </a:t>
            </a:r>
            <a:r>
              <a:rPr lang="ru-RU" dirty="0" smtClean="0">
                <a:solidFill>
                  <a:srgbClr val="0000FF"/>
                </a:solidFill>
              </a:rPr>
              <a:t>- секущая плоскость параллельна фронтальной плоскости проекции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214942" y="4500574"/>
            <a:ext cx="3714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Профильный разрез </a:t>
            </a:r>
            <a:r>
              <a:rPr lang="ru-RU" dirty="0" smtClean="0">
                <a:solidFill>
                  <a:srgbClr val="0000FF"/>
                </a:solidFill>
              </a:rPr>
              <a:t>– секущая плоскость параллельна профильной плоскости проекции</a:t>
            </a:r>
            <a:endParaRPr lang="ru-RU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7" descr="Изображение 8681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l="68727" r="859" b="63000"/>
          <a:stretch>
            <a:fillRect/>
          </a:stretch>
        </p:blipFill>
        <p:spPr bwMode="auto">
          <a:xfrm>
            <a:off x="6286512" y="3143252"/>
            <a:ext cx="1401940" cy="118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250001" y="642922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>
              <a:buFontTx/>
              <a:buNone/>
            </a:pPr>
            <a:r>
              <a:rPr lang="ru-RU" dirty="0" smtClean="0">
                <a:solidFill>
                  <a:srgbClr val="FF3300"/>
                </a:solidFill>
              </a:rPr>
              <a:t>Вертикальные разрезы </a:t>
            </a:r>
            <a:r>
              <a:rPr lang="ru-RU" dirty="0" smtClean="0">
                <a:solidFill>
                  <a:srgbClr val="0000FF"/>
                </a:solidFill>
              </a:rPr>
              <a:t>образуются в плоскостях, перпендикулярных горизонтальной плоскости проекции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857356" y="3143252"/>
            <a:ext cx="484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А-А</a:t>
            </a:r>
            <a:endParaRPr lang="ru-RU" sz="14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2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Наклонные разрезы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492503" y="4657991"/>
            <a:ext cx="4594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198" name="Picture 13" descr="Рисунок1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367" y="2243288"/>
            <a:ext cx="3209544" cy="251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4" descr="Рисунок1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1829" y="2144028"/>
            <a:ext cx="3089529" cy="329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3458953" y="1429648"/>
            <a:ext cx="3000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В соответствии с направлением взгляда</a:t>
            </a:r>
            <a:endParaRPr lang="ru-RU" dirty="0"/>
          </a:p>
        </p:txBody>
      </p:sp>
      <p:pic>
        <p:nvPicPr>
          <p:cNvPr id="15368" name="Picture 8" descr="Изображение 87214"/>
          <p:cNvPicPr>
            <a:picLocks noChangeAspect="1" noChangeArrowheads="1"/>
          </p:cNvPicPr>
          <p:nvPr/>
        </p:nvPicPr>
        <p:blipFill>
          <a:blip r:embed="rId4"/>
          <a:srcRect l="61210" b="62786"/>
          <a:stretch>
            <a:fillRect/>
          </a:stretch>
        </p:blipFill>
        <p:spPr bwMode="auto">
          <a:xfrm>
            <a:off x="6887977" y="2246707"/>
            <a:ext cx="1560467" cy="125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6387911" y="4358606"/>
            <a:ext cx="2571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Вне проекционной связи, но с учетом направления взгляда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0001" y="714360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>
              <a:buFontTx/>
              <a:buNone/>
            </a:pPr>
            <a:r>
              <a:rPr lang="ru-RU" dirty="0" smtClean="0">
                <a:solidFill>
                  <a:srgbClr val="0000FF"/>
                </a:solidFill>
              </a:rPr>
              <a:t>Разрез называется </a:t>
            </a:r>
            <a:r>
              <a:rPr lang="ru-RU" dirty="0" smtClean="0">
                <a:solidFill>
                  <a:srgbClr val="FF3300"/>
                </a:solidFill>
              </a:rPr>
              <a:t>наклонным</a:t>
            </a:r>
            <a:r>
              <a:rPr lang="ru-RU" dirty="0" smtClean="0">
                <a:solidFill>
                  <a:srgbClr val="0000FF"/>
                </a:solidFill>
              </a:rPr>
              <a:t>, если секущая плоскость составляет с горизонтальной плоскостью проекций угол, отличный от прямого</a:t>
            </a:r>
          </a:p>
        </p:txBody>
      </p:sp>
    </p:spTree>
    <p:extLst>
      <p:ext uri="{BB962C8B-B14F-4D97-AF65-F5344CB8AC3E}">
        <p14:creationId xmlns:p14="http://schemas.microsoft.com/office/powerpoint/2010/main" val="30501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2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Ступенчатые разрезы</a:t>
            </a:r>
          </a:p>
        </p:txBody>
      </p:sp>
      <p:pic>
        <p:nvPicPr>
          <p:cNvPr id="9223" name="Picture 10" descr="Рисунок12"/>
          <p:cNvPicPr>
            <a:picLocks noChangeAspect="1" noChangeArrowheads="1"/>
          </p:cNvPicPr>
          <p:nvPr/>
        </p:nvPicPr>
        <p:blipFill>
          <a:blip r:embed="rId2"/>
          <a:srcRect l="5534" r="2213"/>
          <a:stretch>
            <a:fillRect/>
          </a:stretch>
        </p:blipFill>
        <p:spPr bwMode="auto">
          <a:xfrm>
            <a:off x="159198" y="3253421"/>
            <a:ext cx="5401429" cy="238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11" descr="Рисунок1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848" y="1357310"/>
            <a:ext cx="2445068" cy="165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500694" y="1714492"/>
            <a:ext cx="3429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Ступенчатый горизонтальный разрез, образованный двумя секущими плоскостями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00694" y="3714756"/>
            <a:ext cx="3429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Сложные разрезы допускается располагать вне проекционной связи с другими изображениями</a:t>
            </a:r>
            <a:endParaRPr lang="ru-RU" dirty="0"/>
          </a:p>
        </p:txBody>
      </p:sp>
      <p:pic>
        <p:nvPicPr>
          <p:cNvPr id="17416" name="Picture 8" descr="Изображение 8712"/>
          <p:cNvPicPr>
            <a:picLocks noChangeAspect="1" noChangeArrowheads="1"/>
          </p:cNvPicPr>
          <p:nvPr/>
        </p:nvPicPr>
        <p:blipFill>
          <a:blip r:embed="rId4">
            <a:lum contrast="6000"/>
          </a:blip>
          <a:stretch>
            <a:fillRect/>
          </a:stretch>
        </p:blipFill>
        <p:spPr bwMode="auto">
          <a:xfrm>
            <a:off x="3143240" y="1285864"/>
            <a:ext cx="2057143" cy="212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214282" y="714360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Сложный разрез, образованный двумя и более параллельными секущими плоскостями, называется </a:t>
            </a:r>
            <a:r>
              <a:rPr lang="ru-RU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ступенчатым</a:t>
            </a:r>
            <a:endParaRPr lang="ru-RU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64292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Ломаные разрезы</a:t>
            </a:r>
          </a:p>
        </p:txBody>
      </p:sp>
      <p:pic>
        <p:nvPicPr>
          <p:cNvPr id="19490" name="Picture 34" descr="Изображение 870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214426"/>
            <a:ext cx="2934286" cy="369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91" name="Picture 35" descr="Изображение 870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28992" y="1428740"/>
            <a:ext cx="2938572" cy="330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14282" y="714360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Сложный разрез, образованный двумя и более пересекающимися секущими плоскостями, называется </a:t>
            </a:r>
            <a:r>
              <a:rPr lang="ru-RU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ломаным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4857764"/>
            <a:ext cx="3071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Ломаный разрез, полученный двумя секущими плоскостями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57554" y="4857764"/>
            <a:ext cx="3071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itchFamily="34" charset="0"/>
                <a:cs typeface="Arial" pitchFamily="34" charset="0"/>
              </a:rPr>
              <a:t>Ломаный разрез, полученный тремя секущими плоскостями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57950" y="1190685"/>
            <a:ext cx="264320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80000">
              <a:buFont typeface="Arial" pitchFamily="34" charset="0"/>
              <a:buChar char="•"/>
            </a:pPr>
            <a:r>
              <a:rPr lang="ru-RU" sz="1300" dirty="0" smtClean="0">
                <a:solidFill>
                  <a:schemeClr val="bg1">
                    <a:lumMod val="50000"/>
                  </a:schemeClr>
                </a:solidFill>
              </a:rPr>
              <a:t>При ломанных разрезах секущие плоскости условно разворачивают до совмещения в одну плоскость, при этом направление поворота может не совпадать с направлением взгляда .</a:t>
            </a:r>
          </a:p>
          <a:p>
            <a:pPr marL="0" indent="180000">
              <a:buFont typeface="Arial" pitchFamily="34" charset="0"/>
              <a:buChar char="•"/>
            </a:pPr>
            <a:r>
              <a:rPr lang="ru-RU" sz="1300" dirty="0" smtClean="0">
                <a:solidFill>
                  <a:schemeClr val="bg1">
                    <a:lumMod val="50000"/>
                  </a:schemeClr>
                </a:solidFill>
              </a:rPr>
              <a:t>Если совмещенные плоскости окажутся параллельными одной из основных плоскостей проекции, то ломанный разрез допускается помещать на месте соответствующего вида.</a:t>
            </a:r>
          </a:p>
          <a:p>
            <a:pPr marL="0" indent="180000">
              <a:buFont typeface="Arial" pitchFamily="34" charset="0"/>
              <a:buChar char="•"/>
            </a:pPr>
            <a:r>
              <a:rPr lang="ru-RU" sz="1300" dirty="0" smtClean="0">
                <a:solidFill>
                  <a:schemeClr val="bg1">
                    <a:lumMod val="50000"/>
                  </a:schemeClr>
                </a:solidFill>
              </a:rPr>
              <a:t>При повороте секущей плоскости элементы предмета, расположенные за ней, вычерчиваются так, как если бы они проецировались на соответствующую плоскость, с которой производится совмещение.</a:t>
            </a:r>
          </a:p>
        </p:txBody>
      </p:sp>
    </p:spTree>
    <p:extLst>
      <p:ext uri="{BB962C8B-B14F-4D97-AF65-F5344CB8AC3E}">
        <p14:creationId xmlns:p14="http://schemas.microsoft.com/office/powerpoint/2010/main" val="23489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52619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49263" algn="just">
              <a:buFontTx/>
              <a:buNone/>
            </a:pPr>
            <a:r>
              <a:rPr lang="ru-RU" dirty="0" smtClean="0">
                <a:solidFill>
                  <a:srgbClr val="0000FF"/>
                </a:solidFill>
              </a:rPr>
              <a:t>Разрез, служащий для пояснения </a:t>
            </a:r>
            <a:r>
              <a:rPr lang="ru-RU" dirty="0" smtClean="0">
                <a:solidFill>
                  <a:srgbClr val="0000FF"/>
                </a:solidFill>
              </a:rPr>
              <a:t>геометрии детали лишь </a:t>
            </a:r>
            <a:r>
              <a:rPr lang="ru-RU" dirty="0" smtClean="0">
                <a:solidFill>
                  <a:srgbClr val="0000FF"/>
                </a:solidFill>
              </a:rPr>
              <a:t>в одном отдельном ограниченном месте, называется </a:t>
            </a:r>
            <a:r>
              <a:rPr lang="ru-RU" dirty="0" smtClean="0">
                <a:solidFill>
                  <a:srgbClr val="FF3300"/>
                </a:solidFill>
              </a:rPr>
              <a:t>местным</a:t>
            </a:r>
            <a:r>
              <a:rPr lang="ru-RU" dirty="0" smtClean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1" y="1345332"/>
            <a:ext cx="7704856" cy="413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0"/>
            <a:ext cx="9143999" cy="6429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Местные разрезы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2.001-93 – ЕСКД. Общие положения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95627" y="740184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0000FF"/>
                </a:solidFill>
              </a:rPr>
              <a:t>ГОСТ</a:t>
            </a:r>
            <a:r>
              <a:rPr lang="ru-RU" sz="1200" dirty="0"/>
              <a:t> – </a:t>
            </a:r>
            <a:r>
              <a:rPr lang="ru-RU" sz="1200" dirty="0" err="1" smtClean="0"/>
              <a:t>ГОсударственный</a:t>
            </a:r>
            <a:r>
              <a:rPr lang="ru-RU" sz="1200" dirty="0" smtClean="0"/>
              <a:t> </a:t>
            </a:r>
            <a:r>
              <a:rPr lang="ru-RU" sz="1200" dirty="0" err="1" smtClean="0"/>
              <a:t>СТандарт</a:t>
            </a:r>
            <a:r>
              <a:rPr lang="ru-RU" sz="1200" dirty="0" smtClean="0"/>
              <a:t>.</a:t>
            </a:r>
          </a:p>
          <a:p>
            <a:endParaRPr lang="ru-RU" sz="1200" dirty="0"/>
          </a:p>
          <a:p>
            <a:r>
              <a:rPr lang="ru-RU" sz="1200" b="1" dirty="0">
                <a:solidFill>
                  <a:srgbClr val="0000FF"/>
                </a:solidFill>
              </a:rPr>
              <a:t>ЕСКД</a:t>
            </a:r>
            <a:r>
              <a:rPr lang="ru-RU" sz="1200" dirty="0">
                <a:solidFill>
                  <a:srgbClr val="0000FF"/>
                </a:solidFill>
              </a:rPr>
              <a:t> </a:t>
            </a:r>
            <a:r>
              <a:rPr lang="ru-RU" sz="1200" dirty="0"/>
              <a:t>– Единая система конструкторской </a:t>
            </a:r>
            <a:r>
              <a:rPr lang="ru-RU" sz="1200" dirty="0" smtClean="0"/>
              <a:t>документации – </a:t>
            </a:r>
            <a:r>
              <a:rPr lang="ru-RU" sz="1200" dirty="0" smtClean="0">
                <a:solidFill>
                  <a:srgbClr val="FF0000"/>
                </a:solidFill>
              </a:rPr>
              <a:t>комплекс стандартов</a:t>
            </a:r>
            <a:r>
              <a:rPr lang="ru-RU" sz="1200" dirty="0" smtClean="0"/>
              <a:t>, устанавливающих взаимосвязанные нормы и привила по разработке, оформлению и обращению конструкторской документации*, разрабатываемой и применяемой на всех стадиях жизненного цикла изделия (при проектировании, изготовлении, эксплуатации, ремонте и др.).</a:t>
            </a:r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r>
              <a:rPr lang="ru-RU" sz="1200" dirty="0" smtClean="0">
                <a:solidFill>
                  <a:srgbClr val="0000FF"/>
                </a:solidFill>
              </a:rPr>
              <a:t>Конструкторская документация </a:t>
            </a:r>
            <a:r>
              <a:rPr lang="ru-RU" sz="1200" dirty="0" smtClean="0"/>
              <a:t>является </a:t>
            </a:r>
            <a:r>
              <a:rPr lang="ru-RU" sz="1200" dirty="0" smtClean="0">
                <a:solidFill>
                  <a:srgbClr val="FF0000"/>
                </a:solidFill>
              </a:rPr>
              <a:t>товаром</a:t>
            </a:r>
            <a:r>
              <a:rPr lang="ru-RU" sz="1200" dirty="0" smtClean="0"/>
              <a:t> и на нее распространяются все нормативно-правовые акты, как на товарную продукцию.</a:t>
            </a:r>
            <a:endParaRPr lang="ru-RU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5372"/>
            <a:ext cx="5659016" cy="163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32" y="3793604"/>
            <a:ext cx="6120680" cy="169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58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642922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Выносные элементы</a:t>
            </a:r>
          </a:p>
        </p:txBody>
      </p:sp>
      <p:pic>
        <p:nvPicPr>
          <p:cNvPr id="14339" name="Picture 6" descr="Изображение 8753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224" y="1571616"/>
            <a:ext cx="5057143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7" descr="Изображение 8759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720" y="3357566"/>
            <a:ext cx="2180953" cy="215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8" descr="Изображение 87534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500826" y="2500310"/>
            <a:ext cx="2323810" cy="24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9" descr="96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428992" y="3714756"/>
            <a:ext cx="1952381" cy="18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53389" y="714360"/>
            <a:ext cx="862620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Выносным элементом 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называют </a:t>
            </a:r>
            <a:r>
              <a:rPr lang="ru-R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дополнительное изображение в увеличенном виде части изделия, требующей пояснений относительно формы, размеров и прочих данных.</a:t>
            </a: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7072330" y="2130978"/>
            <a:ext cx="9717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ru-RU" sz="2000" i="1" spc="-150" dirty="0">
                <a:latin typeface="Arial" pitchFamily="34" charset="0"/>
                <a:cs typeface="Arial" pitchFamily="34" charset="0"/>
              </a:rPr>
              <a:t>В(М2:1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4058077" y="3429004"/>
            <a:ext cx="10278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ru-RU" sz="2000" i="1" spc="-150" dirty="0">
                <a:latin typeface="Arial" pitchFamily="34" charset="0"/>
                <a:cs typeface="Arial" pitchFamily="34" charset="0"/>
              </a:rPr>
              <a:t>Б(М4:1)</a:t>
            </a:r>
          </a:p>
        </p:txBody>
      </p:sp>
    </p:spTree>
    <p:extLst>
      <p:ext uri="{BB962C8B-B14F-4D97-AF65-F5344CB8AC3E}">
        <p14:creationId xmlns:p14="http://schemas.microsoft.com/office/powerpoint/2010/main" val="41223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7331" y="-48873"/>
            <a:ext cx="9144000" cy="57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72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82232"/>
              </p:ext>
            </p:extLst>
          </p:nvPr>
        </p:nvGraphicFramePr>
        <p:xfrm>
          <a:off x="251520" y="481236"/>
          <a:ext cx="5420805" cy="510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10054854" imgH="10012646" progId="">
                  <p:embed/>
                </p:oleObj>
              </mc:Choice>
              <mc:Fallback>
                <p:oleObj name="Visio" r:id="rId3" imgW="10054854" imgH="100126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81236"/>
                        <a:ext cx="5420805" cy="510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2389" name="Picture 5" descr="Рисунок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8F6"/>
              </a:clrFrom>
              <a:clrTo>
                <a:srgbClr val="F8F8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321461"/>
            <a:ext cx="4248150" cy="2656418"/>
          </a:xfrm>
          <a:prstGeom prst="rect">
            <a:avLst/>
          </a:prstGeom>
          <a:noFill/>
        </p:spPr>
      </p:pic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6011864" y="3217334"/>
            <a:ext cx="28098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i="1"/>
              <a:t>Патрубок, фронтальный разрез, местный разрез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" y="0"/>
            <a:ext cx="9143999" cy="64292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задачи №1</a:t>
            </a:r>
            <a:endParaRPr lang="ru-RU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714361"/>
            <a:ext cx="8643998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Что </a:t>
            </a:r>
            <a:r>
              <a:rPr lang="ru-RU" sz="1400" dirty="0"/>
              <a:t>такое сечение?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/>
              <a:t>Какие поверхности допускается применять в качестве секущих?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/>
              <a:t>Как классифицируются сечения, в зависимости от их расположения по отношению к виду?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/>
              <a:t>Что такое разрез? 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/>
              <a:t>Чем разрез отличается от сечения?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/>
              <a:t>Как классифицируются сечения, в зависимости от их расположения по отношению к виду?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Какие </a:t>
            </a:r>
            <a:r>
              <a:rPr lang="ru-RU" sz="1400" dirty="0"/>
              <a:t>бывают разрезы по положению секущей плоскости?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/>
              <a:t>Какие бывают разрезы по числу секущих плоскостей?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/>
              <a:t>Какие бывают разрезы по взаимному расположению секущей плоскости и продольной оси предмета?</a:t>
            </a:r>
          </a:p>
          <a:p>
            <a:pPr marL="252000" indent="-252000">
              <a:lnSpc>
                <a:spcPct val="80000"/>
              </a:lnSpc>
              <a:buFont typeface="+mj-lt"/>
              <a:buAutoNum type="arabicPeriod"/>
            </a:pPr>
            <a:r>
              <a:rPr lang="ru-RU" sz="1400" dirty="0" smtClean="0"/>
              <a:t>Каким </a:t>
            </a:r>
            <a:r>
              <a:rPr lang="ru-RU" sz="1400" dirty="0"/>
              <a:t>образом на чертеже обозначаются разрезы?</a:t>
            </a:r>
          </a:p>
          <a:p>
            <a:pPr marL="252000" indent="-252000">
              <a:lnSpc>
                <a:spcPct val="80000"/>
              </a:lnSpc>
              <a:buFont typeface="+mj-lt"/>
              <a:buAutoNum type="arabicPeriod"/>
            </a:pPr>
            <a:r>
              <a:rPr lang="ru-RU" sz="1400" dirty="0"/>
              <a:t>Какая линия при этом используется</a:t>
            </a:r>
            <a:r>
              <a:rPr lang="ru-RU" sz="1400" dirty="0" smtClean="0"/>
              <a:t>?</a:t>
            </a:r>
            <a:endParaRPr lang="ru-RU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829" y="193204"/>
            <a:ext cx="9144000" cy="642922"/>
          </a:xfrm>
        </p:spPr>
        <p:txBody>
          <a:bodyPr/>
          <a:lstStyle/>
          <a:p>
            <a:r>
              <a:rPr lang="ru-RU" dirty="0"/>
              <a:t>ГОСТ </a:t>
            </a:r>
            <a:r>
              <a:rPr lang="ru-RU" dirty="0" smtClean="0"/>
              <a:t>2.305-2008 – ЕСКД. Изображения </a:t>
            </a:r>
            <a:r>
              <a:rPr lang="ru-RU" dirty="0"/>
              <a:t>- виды, разрезы, сечения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2372" y="1633364"/>
            <a:ext cx="8670275" cy="39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ru-RU" b="1" dirty="0" smtClean="0">
                <a:solidFill>
                  <a:srgbClr val="0000FF"/>
                </a:solidFill>
              </a:rPr>
              <a:t>Видом</a:t>
            </a:r>
            <a:r>
              <a:rPr lang="ru-RU" b="1" i="1" dirty="0" smtClean="0"/>
              <a:t> </a:t>
            </a:r>
            <a:r>
              <a:rPr lang="ru-RU" dirty="0" smtClean="0"/>
              <a:t>называется изображение обращенной к наблюдателю видимой части поверхности предмета. Невидимые части поверхности предмета на видах указываются штриховыми линиями.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ru-RU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ru-RU" b="1" dirty="0" smtClean="0">
                <a:solidFill>
                  <a:srgbClr val="0000FF"/>
                </a:solidFill>
              </a:rPr>
              <a:t>Главным видом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smtClean="0"/>
              <a:t>обычно называется изображение, на котором наибольшее количество элементов поверхности указано явным образом (линиями видимого контура). Главный вид обычно располагается в поле фронтальной проекции (спереди) предмета.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ru-RU" dirty="0" smtClean="0"/>
          </a:p>
          <a:p>
            <a:pPr marL="0" indent="0">
              <a:buFontTx/>
              <a:buNone/>
            </a:pPr>
            <a:r>
              <a:rPr lang="ru-RU" dirty="0" smtClean="0"/>
              <a:t>Кроме главного вида существуют еще </a:t>
            </a:r>
            <a:r>
              <a:rPr lang="ru-RU" b="1" dirty="0" smtClean="0">
                <a:solidFill>
                  <a:srgbClr val="0000FF"/>
                </a:solidFill>
              </a:rPr>
              <a:t>вспомогательные (дополнительные) </a:t>
            </a:r>
            <a:r>
              <a:rPr lang="ru-RU" dirty="0" smtClean="0"/>
              <a:t>виды, </a:t>
            </a:r>
            <a:r>
              <a:rPr lang="ru-RU" b="1" dirty="0" smtClean="0">
                <a:solidFill>
                  <a:srgbClr val="0000FF"/>
                </a:solidFill>
              </a:rPr>
              <a:t>местные</a:t>
            </a:r>
            <a:r>
              <a:rPr lang="ru-RU" b="1" i="1" dirty="0" smtClean="0"/>
              <a:t> </a:t>
            </a:r>
            <a:r>
              <a:rPr lang="ru-RU" dirty="0" smtClean="0"/>
              <a:t>виды и </a:t>
            </a:r>
            <a:r>
              <a:rPr lang="ru-RU" b="1" dirty="0" smtClean="0">
                <a:solidFill>
                  <a:srgbClr val="0000FF"/>
                </a:solidFill>
              </a:rPr>
              <a:t>выносные элементы</a:t>
            </a:r>
            <a:r>
              <a:rPr lang="ru-RU" dirty="0" smtClean="0"/>
              <a:t>. Их функция – уточнение графической информации о предмете, ее детализация.</a:t>
            </a:r>
          </a:p>
          <a:p>
            <a:pPr marL="0" indent="0">
              <a:buFontTx/>
              <a:buNone/>
            </a:pPr>
            <a:endParaRPr lang="ru-RU" dirty="0" smtClean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ru-RU" dirty="0" err="1" smtClean="0"/>
              <a:t>ГОСТом</a:t>
            </a:r>
            <a:r>
              <a:rPr lang="ru-RU" dirty="0" smtClean="0"/>
              <a:t> предусматривается </a:t>
            </a:r>
            <a:r>
              <a:rPr lang="ru-RU" b="1" dirty="0" smtClean="0">
                <a:solidFill>
                  <a:srgbClr val="0000FF"/>
                </a:solidFill>
              </a:rPr>
              <a:t>6 основных видов</a:t>
            </a:r>
            <a:r>
              <a:rPr lang="ru-RU" dirty="0" smtClean="0"/>
              <a:t>: Вид спереди (главный вид),</a:t>
            </a:r>
            <a:r>
              <a:rPr lang="en-US" dirty="0" smtClean="0"/>
              <a:t> </a:t>
            </a:r>
            <a:r>
              <a:rPr lang="ru-RU" dirty="0" smtClean="0"/>
              <a:t>Вид сверху,</a:t>
            </a:r>
            <a:r>
              <a:rPr lang="en-US" dirty="0" smtClean="0"/>
              <a:t> </a:t>
            </a:r>
            <a:r>
              <a:rPr lang="ru-RU" dirty="0" smtClean="0"/>
              <a:t>Вид слева,</a:t>
            </a:r>
            <a:r>
              <a:rPr lang="en-US" dirty="0" smtClean="0"/>
              <a:t> </a:t>
            </a:r>
            <a:r>
              <a:rPr lang="ru-RU" dirty="0" smtClean="0"/>
              <a:t>Вид справа,</a:t>
            </a:r>
            <a:r>
              <a:rPr lang="en-US" dirty="0" smtClean="0"/>
              <a:t> </a:t>
            </a:r>
            <a:r>
              <a:rPr lang="ru-RU" dirty="0" smtClean="0"/>
              <a:t>Вид снизу и Вид сзади.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372" y="984854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00FF"/>
                </a:solidFill>
              </a:rPr>
              <a:t>В зависимости от содержания все изображения на чертежах подразделяются на </a:t>
            </a:r>
            <a:r>
              <a:rPr lang="ru-RU" b="1" dirty="0" smtClean="0">
                <a:solidFill>
                  <a:srgbClr val="FF0000"/>
                </a:solidFill>
              </a:rPr>
              <a:t>виды</a:t>
            </a:r>
            <a:r>
              <a:rPr lang="ru-RU" dirty="0" smtClean="0">
                <a:solidFill>
                  <a:srgbClr val="0000FF"/>
                </a:solidFill>
              </a:rPr>
              <a:t>,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разрезы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rgbClr val="0000FF"/>
                </a:solidFill>
              </a:rPr>
              <a:t>или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сечения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" descr="Рисунок3"/>
          <p:cNvPicPr preferRelativeResize="0">
            <a:picLocks noChangeArrowheads="1"/>
          </p:cNvPicPr>
          <p:nvPr/>
        </p:nvPicPr>
        <p:blipFill>
          <a:blip r:embed="rId2"/>
          <a:srcRect l="1016" t="1215" r="1016" b="1215"/>
          <a:stretch>
            <a:fillRect/>
          </a:stretch>
        </p:blipFill>
        <p:spPr bwMode="auto">
          <a:xfrm>
            <a:off x="0" y="1714492"/>
            <a:ext cx="3471300" cy="334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Picture 8" descr="Рисунок4"/>
          <p:cNvPicPr>
            <a:picLocks noChangeAspect="1" noChangeArrowheads="1"/>
          </p:cNvPicPr>
          <p:nvPr/>
        </p:nvPicPr>
        <p:blipFill>
          <a:blip r:embed="rId3"/>
          <a:srcRect l="904" t="1096" r="904" b="1096"/>
          <a:stretch>
            <a:fillRect/>
          </a:stretch>
        </p:blipFill>
        <p:spPr bwMode="auto">
          <a:xfrm>
            <a:off x="4214810" y="1616165"/>
            <a:ext cx="4714876" cy="40852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трелка вправо 5"/>
          <p:cNvSpPr/>
          <p:nvPr/>
        </p:nvSpPr>
        <p:spPr>
          <a:xfrm>
            <a:off x="3643306" y="3357566"/>
            <a:ext cx="428628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74982" y="913284"/>
            <a:ext cx="8572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Данный ГОСТ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устанавливает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названия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относительное расположение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основных видов детали на чертеже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-16829" y="193204"/>
            <a:ext cx="9144000" cy="64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mtClean="0"/>
              <a:t>ГОСТ 2.305-2008 – ЕСКД. Изображения - виды, разрезы, сечения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самопроверки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714361"/>
            <a:ext cx="864399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Какое изображение называется видом?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Какой вид принято называть главным?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В поле какой проекции обычно располагается главный вид?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Какой вид называется дополнительным?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Как (какими значками) на чертеже обозначаются дополнительные виды?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В каком случае дополнительный вид не обозначается специальными значками?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Как (какими значками) на чертеже обозначаются дополнительные виды?</a:t>
            </a:r>
          </a:p>
          <a:p>
            <a:pPr marL="252000" indent="-252000">
              <a:lnSpc>
                <a:spcPct val="90000"/>
              </a:lnSpc>
              <a:buFont typeface="+mj-lt"/>
              <a:buAutoNum type="arabicPeriod"/>
            </a:pPr>
            <a:r>
              <a:rPr lang="ru-RU" sz="1400" dirty="0" smtClean="0"/>
              <a:t>В каком случае дополнительный вид не обозначается специальными значками?</a:t>
            </a:r>
          </a:p>
        </p:txBody>
      </p:sp>
    </p:spTree>
    <p:extLst>
      <p:ext uri="{BB962C8B-B14F-4D97-AF65-F5344CB8AC3E}">
        <p14:creationId xmlns:p14="http://schemas.microsoft.com/office/powerpoint/2010/main" val="1390177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j0412402[1]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395288" y="67470"/>
            <a:ext cx="7777162" cy="564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651500" y="3854981"/>
            <a:ext cx="3276600" cy="186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ru-RU" sz="4000" dirty="0" smtClean="0">
                <a:solidFill>
                  <a:srgbClr val="0070C0"/>
                </a:solidFill>
              </a:rPr>
              <a:t>Занятие 2</a:t>
            </a:r>
            <a:r>
              <a:rPr lang="en-US" sz="4000" dirty="0" smtClean="0">
                <a:solidFill>
                  <a:srgbClr val="0070C0"/>
                </a:solidFill>
              </a:rPr>
              <a:t>:</a:t>
            </a:r>
            <a:r>
              <a:rPr lang="ru-RU" sz="4000" dirty="0" smtClean="0">
                <a:solidFill>
                  <a:srgbClr val="0070C0"/>
                </a:solidFill>
              </a:rPr>
              <a:t/>
            </a:r>
            <a:br>
              <a:rPr lang="ru-RU" sz="4000" dirty="0" smtClean="0">
                <a:solidFill>
                  <a:srgbClr val="0070C0"/>
                </a:solidFill>
              </a:rPr>
            </a:br>
            <a:r>
              <a:rPr lang="ru-RU" sz="4000" dirty="0" smtClean="0">
                <a:solidFill>
                  <a:srgbClr val="00B0F0"/>
                </a:solidFill>
              </a:rPr>
              <a:t>Разрезы и сечения</a:t>
            </a:r>
          </a:p>
        </p:txBody>
      </p:sp>
    </p:spTree>
    <p:extLst>
      <p:ext uri="{BB962C8B-B14F-4D97-AF65-F5344CB8AC3E}">
        <p14:creationId xmlns:p14="http://schemas.microsoft.com/office/powerpoint/2010/main" val="417147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350841" y="19182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350841" y="19182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125" name="Text Box 14"/>
          <p:cNvSpPr txBox="1">
            <a:spLocks noChangeArrowheads="1"/>
          </p:cNvSpPr>
          <p:nvPr/>
        </p:nvSpPr>
        <p:spPr bwMode="auto">
          <a:xfrm>
            <a:off x="0" y="2542646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5126" name="Text Box 15"/>
          <p:cNvSpPr txBox="1">
            <a:spLocks noChangeArrowheads="1"/>
          </p:cNvSpPr>
          <p:nvPr/>
        </p:nvSpPr>
        <p:spPr bwMode="auto">
          <a:xfrm>
            <a:off x="0" y="714360"/>
            <a:ext cx="9144000" cy="7858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2000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Если изображение имеет ось симметрии, то допускается показывать его половину</a:t>
            </a:r>
            <a:endParaRPr lang="ru-RU" dirty="0">
              <a:solidFill>
                <a:schemeClr val="hlin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7" name="Picture 10" descr="Рисунок8"/>
          <p:cNvPicPr>
            <a:picLocks noChangeAspect="1" noChangeArrowheads="1"/>
          </p:cNvPicPr>
          <p:nvPr/>
        </p:nvPicPr>
        <p:blipFill>
          <a:blip r:embed="rId3"/>
          <a:srcRect l="972" t="555" r="972" b="50544"/>
          <a:stretch>
            <a:fillRect/>
          </a:stretch>
        </p:blipFill>
        <p:spPr bwMode="auto">
          <a:xfrm>
            <a:off x="0" y="1785930"/>
            <a:ext cx="3630425" cy="316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Рисунок8"/>
          <p:cNvPicPr>
            <a:picLocks noChangeAspect="1" noChangeArrowheads="1"/>
          </p:cNvPicPr>
          <p:nvPr/>
        </p:nvPicPr>
        <p:blipFill>
          <a:blip r:embed="rId3"/>
          <a:srcRect l="972" t="47767" r="972" b="555"/>
          <a:stretch>
            <a:fillRect/>
          </a:stretch>
        </p:blipFill>
        <p:spPr bwMode="auto">
          <a:xfrm>
            <a:off x="4286248" y="1428740"/>
            <a:ext cx="4356539" cy="40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Стрелка вправо 8"/>
          <p:cNvSpPr/>
          <p:nvPr/>
        </p:nvSpPr>
        <p:spPr>
          <a:xfrm>
            <a:off x="3571868" y="2857500"/>
            <a:ext cx="428628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Местные виды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9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22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Дополнительные виды</a:t>
            </a:r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252416" y="382323"/>
            <a:ext cx="8639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285720" y="714360"/>
            <a:ext cx="8572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solidFill>
                  <a:schemeClr val="hlink"/>
                </a:solidFill>
                <a:latin typeface="Arial" pitchFamily="34" charset="0"/>
                <a:cs typeface="Arial" pitchFamily="34" charset="0"/>
              </a:rPr>
              <a:t>Дополнительный вид получается проецированием детали на плоскость, не параллельную ни одной из основных плоскостей проекций</a:t>
            </a:r>
          </a:p>
        </p:txBody>
      </p:sp>
      <p:pic>
        <p:nvPicPr>
          <p:cNvPr id="7173" name="Picture 5" descr="Изображение 87417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0804" y="1882345"/>
            <a:ext cx="2314286" cy="215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5" name="Picture 12" descr="Рисунок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114833" y="1285864"/>
            <a:ext cx="2923637" cy="252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6" name="Picture 13" descr="Рисунок6"/>
          <p:cNvPicPr>
            <a:picLocks noChangeAspect="1" noChangeArrowheads="1"/>
          </p:cNvPicPr>
          <p:nvPr/>
        </p:nvPicPr>
        <p:blipFill>
          <a:blip r:embed="rId5"/>
          <a:srcRect l="1166" t="1336" r="1166" b="1336"/>
          <a:stretch>
            <a:fillRect/>
          </a:stretch>
        </p:blipFill>
        <p:spPr bwMode="auto">
          <a:xfrm>
            <a:off x="6072200" y="1270590"/>
            <a:ext cx="2815183" cy="25620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/>
          <p:cNvSpPr/>
          <p:nvPr/>
        </p:nvSpPr>
        <p:spPr>
          <a:xfrm>
            <a:off x="285720" y="3786195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Дополнительный вид,       расположенный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проекционной связи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134892" y="3791531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Дополнительный вид,      расположенный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 в проекционной связи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039148" y="3804784"/>
            <a:ext cx="2819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Дополнительный вид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повернут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85720" y="4643450"/>
            <a:ext cx="27860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Когда дополнительный вид расположен в непосредственной связи с соответствующим изображением, стрелка и надпись над видом не наносится.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59276" y="4422338"/>
            <a:ext cx="2799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bg1">
                    <a:lumMod val="50000"/>
                  </a:schemeClr>
                </a:solidFill>
              </a:rPr>
              <a:t>Дополнительный вид можно повернуть, сохраняя при этом положение для данного предмета на главном изображении. При этом к подписи добавляется специальный знак.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Сечения</a:t>
            </a:r>
            <a:endParaRPr lang="ru-RU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285864"/>
            <a:ext cx="8643998" cy="431642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Часто трех видов предмета недостаточно для передачи в полном объеме графической информации о предмете. Особенно, если предмет содержит внутренние полости сложной формы. Для передачи графической информации о внутреннем строении предмета используются </a:t>
            </a:r>
            <a:r>
              <a:rPr kumimoji="0" lang="ru-RU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сечения</a:t>
            </a:r>
            <a:r>
              <a:rPr kumimoji="0" lang="ru-RU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Сечением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называется изображение фигуры, получающейся при мысленном рассечении предмета одной или несколькими плоскостями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 сечении указывается только то, что получается непосредственно в секущей плоскости.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ru-RU" dirty="0" smtClean="0"/>
              <a:t>В качестве секущих поверхностей как правило применяются плоскости. Однако </a:t>
            </a:r>
            <a:r>
              <a:rPr lang="ru-RU" dirty="0" err="1" smtClean="0"/>
              <a:t>ГОСТом</a:t>
            </a:r>
            <a:r>
              <a:rPr lang="ru-RU" dirty="0" smtClean="0"/>
              <a:t> допускается использование секущих цилиндрических поверхностей, развернутых в плоскость.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7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</TotalTime>
  <Words>1399</Words>
  <Application>Microsoft Office PowerPoint</Application>
  <PresentationFormat>Экран (16:10)</PresentationFormat>
  <Paragraphs>134</Paragraphs>
  <Slides>22</Slides>
  <Notes>5</Notes>
  <HiddenSlides>2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Тема Office</vt:lpstr>
      <vt:lpstr>Visio</vt:lpstr>
      <vt:lpstr>Занятие 1: Виды</vt:lpstr>
      <vt:lpstr>ГОСТ 2.001-93 – ЕСКД. Общие положения </vt:lpstr>
      <vt:lpstr>ГОСТ 2.305-2008 – ЕСКД. Изображения - виды, разрезы, сечения</vt:lpstr>
      <vt:lpstr>Презентация PowerPoint</vt:lpstr>
      <vt:lpstr>Вопросы для самопроверки</vt:lpstr>
      <vt:lpstr>Презентация PowerPoint</vt:lpstr>
      <vt:lpstr>Местные виды</vt:lpstr>
      <vt:lpstr>Дополнительные виды</vt:lpstr>
      <vt:lpstr>Сечения</vt:lpstr>
      <vt:lpstr>Классификация сечений</vt:lpstr>
      <vt:lpstr>Вынесенные сечения</vt:lpstr>
      <vt:lpstr>Разрезы</vt:lpstr>
      <vt:lpstr>Различие между разрезом и сечением</vt:lpstr>
      <vt:lpstr>Горизонтальные разрезы</vt:lpstr>
      <vt:lpstr>Вертикальные разрезы</vt:lpstr>
      <vt:lpstr>Наклонные разрезы</vt:lpstr>
      <vt:lpstr>Ступенчатые разрезы</vt:lpstr>
      <vt:lpstr>Ломаные разрезы</vt:lpstr>
      <vt:lpstr>Презентация PowerPoint</vt:lpstr>
      <vt:lpstr>Выносные элементы</vt:lpstr>
      <vt:lpstr>Презентация PowerPoint</vt:lpstr>
      <vt:lpstr>Вопросы для самопроверки</vt:lpstr>
    </vt:vector>
  </TitlesOfParts>
  <Company>MoBIL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Виды, разрезы, сечения</dc:title>
  <dc:creator>1</dc:creator>
  <cp:lastModifiedBy>Александр</cp:lastModifiedBy>
  <cp:revision>156</cp:revision>
  <dcterms:created xsi:type="dcterms:W3CDTF">2010-03-22T19:03:56Z</dcterms:created>
  <dcterms:modified xsi:type="dcterms:W3CDTF">2015-02-16T21:13:17Z</dcterms:modified>
</cp:coreProperties>
</file>