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O52\doc\Construction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O52\doc\Results\CullingResults_UNIFOR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O52\doc\Results\CullingResults_UNIFORM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O52\doc\Results\CullingResults_UNIFOR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LBVH</a:t>
            </a:r>
            <a:r>
              <a:rPr lang="en-US" baseline="0"/>
              <a:t> construction time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'nPrim vs Construction Time'!$C$1</c:f>
              <c:strCache>
                <c:ptCount val="1"/>
                <c:pt idx="0">
                  <c:v>t Construction (ms)</c:v>
                </c:pt>
              </c:strCache>
            </c:strRef>
          </c:tx>
          <c:xVal>
            <c:numRef>
              <c:f>'nPrim vs Construction Time'!$B$2:$B$21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xVal>
          <c:yVal>
            <c:numRef>
              <c:f>'nPrim vs Construction Time'!$C$2:$C$21</c:f>
              <c:numCache>
                <c:formatCode>General</c:formatCode>
                <c:ptCount val="20"/>
                <c:pt idx="0">
                  <c:v>19.68</c:v>
                </c:pt>
                <c:pt idx="1">
                  <c:v>22.57</c:v>
                </c:pt>
                <c:pt idx="2">
                  <c:v>22.77</c:v>
                </c:pt>
                <c:pt idx="3">
                  <c:v>22.86</c:v>
                </c:pt>
                <c:pt idx="4">
                  <c:v>25.34</c:v>
                </c:pt>
                <c:pt idx="5">
                  <c:v>26.62</c:v>
                </c:pt>
                <c:pt idx="6">
                  <c:v>25.52</c:v>
                </c:pt>
                <c:pt idx="7">
                  <c:v>25.67</c:v>
                </c:pt>
                <c:pt idx="8">
                  <c:v>25.38</c:v>
                </c:pt>
                <c:pt idx="9">
                  <c:v>25.645</c:v>
                </c:pt>
                <c:pt idx="10">
                  <c:v>25.55</c:v>
                </c:pt>
                <c:pt idx="11">
                  <c:v>25.610000000000007</c:v>
                </c:pt>
                <c:pt idx="12">
                  <c:v>25.62</c:v>
                </c:pt>
                <c:pt idx="13">
                  <c:v>30.427</c:v>
                </c:pt>
                <c:pt idx="14">
                  <c:v>30.3</c:v>
                </c:pt>
                <c:pt idx="15">
                  <c:v>30.8217</c:v>
                </c:pt>
                <c:pt idx="16">
                  <c:v>31.626999999999999</c:v>
                </c:pt>
                <c:pt idx="17">
                  <c:v>47.237200000000001</c:v>
                </c:pt>
                <c:pt idx="18">
                  <c:v>46.346499999999999</c:v>
                </c:pt>
                <c:pt idx="19">
                  <c:v>49.359000000000002</c:v>
                </c:pt>
              </c:numCache>
            </c:numRef>
          </c:yVal>
          <c:smooth val="1"/>
        </c:ser>
        <c:axId val="118180480"/>
        <c:axId val="124217600"/>
      </c:scatterChart>
      <c:valAx>
        <c:axId val="118180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Primitives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24217600"/>
        <c:crosses val="autoZero"/>
        <c:crossBetween val="midCat"/>
      </c:valAx>
      <c:valAx>
        <c:axId val="124217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Construction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1818048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Culling Time / Number of Frustums (500</a:t>
            </a:r>
            <a:r>
              <a:rPr lang="en-US" baseline="0"/>
              <a:t> Primitives)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'500 Primitives'!$E$1</c:f>
              <c:strCache>
                <c:ptCount val="1"/>
                <c:pt idx="0">
                  <c:v>t BVH (ms)</c:v>
                </c:pt>
              </c:strCache>
            </c:strRef>
          </c:tx>
          <c:xVal>
            <c:numRef>
              <c:f>'500 Primitives'!$D$2:$D$19</c:f>
              <c:numCache>
                <c:formatCode>General</c:formatCode>
                <c:ptCount val="1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6000</c:v>
                </c:pt>
                <c:pt idx="11">
                  <c:v>7000</c:v>
                </c:pt>
                <c:pt idx="12">
                  <c:v>8000</c:v>
                </c:pt>
                <c:pt idx="13">
                  <c:v>9000</c:v>
                </c:pt>
                <c:pt idx="14">
                  <c:v>10000</c:v>
                </c:pt>
                <c:pt idx="15">
                  <c:v>20000</c:v>
                </c:pt>
                <c:pt idx="16">
                  <c:v>30000</c:v>
                </c:pt>
                <c:pt idx="17">
                  <c:v>40000</c:v>
                </c:pt>
              </c:numCache>
            </c:numRef>
          </c:xVal>
          <c:yVal>
            <c:numRef>
              <c:f>'500 Primitives'!$E$2:$E$19</c:f>
              <c:numCache>
                <c:formatCode>General</c:formatCode>
                <c:ptCount val="18"/>
                <c:pt idx="0">
                  <c:v>7.003927</c:v>
                </c:pt>
                <c:pt idx="1">
                  <c:v>9.4100600000000014</c:v>
                </c:pt>
                <c:pt idx="2">
                  <c:v>9.2941470000000006</c:v>
                </c:pt>
                <c:pt idx="3">
                  <c:v>11.10871</c:v>
                </c:pt>
                <c:pt idx="4">
                  <c:v>10.605120000000001</c:v>
                </c:pt>
                <c:pt idx="5">
                  <c:v>11.9162</c:v>
                </c:pt>
                <c:pt idx="6">
                  <c:v>11.638359999999997</c:v>
                </c:pt>
                <c:pt idx="7">
                  <c:v>10.996680000000003</c:v>
                </c:pt>
                <c:pt idx="8">
                  <c:v>12.50479</c:v>
                </c:pt>
                <c:pt idx="9">
                  <c:v>12.373060000000002</c:v>
                </c:pt>
                <c:pt idx="10">
                  <c:v>13.403230000000002</c:v>
                </c:pt>
                <c:pt idx="11">
                  <c:v>15.205120000000001</c:v>
                </c:pt>
                <c:pt idx="12">
                  <c:v>15.094810000000001</c:v>
                </c:pt>
                <c:pt idx="13">
                  <c:v>16.66882</c:v>
                </c:pt>
                <c:pt idx="14">
                  <c:v>17.213280000000001</c:v>
                </c:pt>
                <c:pt idx="15">
                  <c:v>33.073970000000003</c:v>
                </c:pt>
                <c:pt idx="16">
                  <c:v>47.155850000000001</c:v>
                </c:pt>
                <c:pt idx="17">
                  <c:v>55.309020000000004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'500 Primitives'!$F$1</c:f>
              <c:strCache>
                <c:ptCount val="1"/>
                <c:pt idx="0">
                  <c:v>t Bruteforce (ms)</c:v>
                </c:pt>
              </c:strCache>
            </c:strRef>
          </c:tx>
          <c:xVal>
            <c:numRef>
              <c:f>'500 Primitives'!$D$2:$D$19</c:f>
              <c:numCache>
                <c:formatCode>General</c:formatCode>
                <c:ptCount val="1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6000</c:v>
                </c:pt>
                <c:pt idx="11">
                  <c:v>7000</c:v>
                </c:pt>
                <c:pt idx="12">
                  <c:v>8000</c:v>
                </c:pt>
                <c:pt idx="13">
                  <c:v>9000</c:v>
                </c:pt>
                <c:pt idx="14">
                  <c:v>10000</c:v>
                </c:pt>
                <c:pt idx="15">
                  <c:v>20000</c:v>
                </c:pt>
                <c:pt idx="16">
                  <c:v>30000</c:v>
                </c:pt>
                <c:pt idx="17">
                  <c:v>40000</c:v>
                </c:pt>
              </c:numCache>
            </c:numRef>
          </c:xVal>
          <c:yVal>
            <c:numRef>
              <c:f>'500 Primitives'!$F$2:$F$19</c:f>
              <c:numCache>
                <c:formatCode>General</c:formatCode>
                <c:ptCount val="18"/>
                <c:pt idx="0">
                  <c:v>15.112500000000002</c:v>
                </c:pt>
                <c:pt idx="1">
                  <c:v>22.998059999999988</c:v>
                </c:pt>
                <c:pt idx="2">
                  <c:v>31.544309999999992</c:v>
                </c:pt>
                <c:pt idx="3">
                  <c:v>41.288220000000003</c:v>
                </c:pt>
                <c:pt idx="4">
                  <c:v>50.203750000000014</c:v>
                </c:pt>
                <c:pt idx="5">
                  <c:v>59.509700000000002</c:v>
                </c:pt>
                <c:pt idx="6">
                  <c:v>69.068560000000005</c:v>
                </c:pt>
                <c:pt idx="7">
                  <c:v>77.894650000000027</c:v>
                </c:pt>
                <c:pt idx="8">
                  <c:v>87.558129999999991</c:v>
                </c:pt>
                <c:pt idx="9">
                  <c:v>99.954139999999995</c:v>
                </c:pt>
                <c:pt idx="10">
                  <c:v>117.17899999999997</c:v>
                </c:pt>
                <c:pt idx="11">
                  <c:v>136.9837</c:v>
                </c:pt>
                <c:pt idx="12">
                  <c:v>156.05550000000002</c:v>
                </c:pt>
                <c:pt idx="13">
                  <c:v>174.04740000000001</c:v>
                </c:pt>
                <c:pt idx="14">
                  <c:v>195.4041</c:v>
                </c:pt>
                <c:pt idx="15">
                  <c:v>381.07689999999991</c:v>
                </c:pt>
                <c:pt idx="16">
                  <c:v>569.07249999999999</c:v>
                </c:pt>
              </c:numCache>
            </c:numRef>
          </c:yVal>
          <c:smooth val="1"/>
        </c:ser>
        <c:axId val="124299904"/>
        <c:axId val="124488704"/>
      </c:scatterChart>
      <c:valAx>
        <c:axId val="124299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Frustums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24488704"/>
        <c:crosses val="autoZero"/>
        <c:crossBetween val="midCat"/>
      </c:valAx>
      <c:valAx>
        <c:axId val="1244887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Culling</a:t>
                </a:r>
                <a:r>
                  <a:rPr lang="en-US" baseline="0"/>
                  <a:t> Time (ms)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242999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Culling</a:t>
            </a:r>
            <a:r>
              <a:rPr lang="en-US" baseline="0"/>
              <a:t> Time / Number of Frustums (1000 Primitives)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'1000 Primitives'!$E$1</c:f>
              <c:strCache>
                <c:ptCount val="1"/>
                <c:pt idx="0">
                  <c:v>t BVH (ms)</c:v>
                </c:pt>
              </c:strCache>
            </c:strRef>
          </c:tx>
          <c:xVal>
            <c:numRef>
              <c:f>'1000 Primitives'!$D$2:$D$19</c:f>
              <c:numCache>
                <c:formatCode>General</c:formatCode>
                <c:ptCount val="1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6000</c:v>
                </c:pt>
                <c:pt idx="11">
                  <c:v>7000</c:v>
                </c:pt>
                <c:pt idx="12">
                  <c:v>8000</c:v>
                </c:pt>
                <c:pt idx="13">
                  <c:v>9000</c:v>
                </c:pt>
                <c:pt idx="14">
                  <c:v>10000</c:v>
                </c:pt>
                <c:pt idx="15">
                  <c:v>20000</c:v>
                </c:pt>
                <c:pt idx="16">
                  <c:v>30000</c:v>
                </c:pt>
                <c:pt idx="17">
                  <c:v>40000</c:v>
                </c:pt>
              </c:numCache>
            </c:numRef>
          </c:xVal>
          <c:yVal>
            <c:numRef>
              <c:f>'1000 Primitives'!$E$2:$E$19</c:f>
              <c:numCache>
                <c:formatCode>General</c:formatCode>
                <c:ptCount val="18"/>
                <c:pt idx="0">
                  <c:v>8.9838750000000012</c:v>
                </c:pt>
                <c:pt idx="1">
                  <c:v>11.807230000000002</c:v>
                </c:pt>
                <c:pt idx="2">
                  <c:v>12.041919999999999</c:v>
                </c:pt>
                <c:pt idx="3">
                  <c:v>12.041230000000001</c:v>
                </c:pt>
                <c:pt idx="4">
                  <c:v>13.750310000000001</c:v>
                </c:pt>
                <c:pt idx="5">
                  <c:v>14.722250000000001</c:v>
                </c:pt>
                <c:pt idx="6">
                  <c:v>16.011080000000007</c:v>
                </c:pt>
                <c:pt idx="7">
                  <c:v>16.472469999999991</c:v>
                </c:pt>
                <c:pt idx="8">
                  <c:v>18.390860000000007</c:v>
                </c:pt>
                <c:pt idx="9">
                  <c:v>18.588989999999988</c:v>
                </c:pt>
                <c:pt idx="10">
                  <c:v>19.18046</c:v>
                </c:pt>
                <c:pt idx="11">
                  <c:v>20.85501</c:v>
                </c:pt>
                <c:pt idx="12">
                  <c:v>22.711079999999999</c:v>
                </c:pt>
                <c:pt idx="13">
                  <c:v>24.26226999999999</c:v>
                </c:pt>
                <c:pt idx="14">
                  <c:v>27.148890000000005</c:v>
                </c:pt>
                <c:pt idx="15">
                  <c:v>49.562550000000016</c:v>
                </c:pt>
                <c:pt idx="16">
                  <c:v>72.530760000000001</c:v>
                </c:pt>
                <c:pt idx="17">
                  <c:v>86.842749999999981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'1000 Primitives'!$F$1</c:f>
              <c:strCache>
                <c:ptCount val="1"/>
                <c:pt idx="0">
                  <c:v>t Bruteforce (ms)</c:v>
                </c:pt>
              </c:strCache>
            </c:strRef>
          </c:tx>
          <c:xVal>
            <c:numRef>
              <c:f>'1000 Primitives'!$D$2:$D$19</c:f>
              <c:numCache>
                <c:formatCode>General</c:formatCode>
                <c:ptCount val="1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6000</c:v>
                </c:pt>
                <c:pt idx="11">
                  <c:v>7000</c:v>
                </c:pt>
                <c:pt idx="12">
                  <c:v>8000</c:v>
                </c:pt>
                <c:pt idx="13">
                  <c:v>9000</c:v>
                </c:pt>
                <c:pt idx="14">
                  <c:v>10000</c:v>
                </c:pt>
                <c:pt idx="15">
                  <c:v>20000</c:v>
                </c:pt>
                <c:pt idx="16">
                  <c:v>30000</c:v>
                </c:pt>
                <c:pt idx="17">
                  <c:v>40000</c:v>
                </c:pt>
              </c:numCache>
            </c:numRef>
          </c:xVal>
          <c:yVal>
            <c:numRef>
              <c:f>'1000 Primitives'!$F$2:$F$19</c:f>
              <c:numCache>
                <c:formatCode>General</c:formatCode>
                <c:ptCount val="18"/>
                <c:pt idx="0">
                  <c:v>22.624929999999999</c:v>
                </c:pt>
                <c:pt idx="1">
                  <c:v>40.893310000000014</c:v>
                </c:pt>
                <c:pt idx="2">
                  <c:v>59.154209999999999</c:v>
                </c:pt>
                <c:pt idx="3">
                  <c:v>77.127169999999992</c:v>
                </c:pt>
                <c:pt idx="4">
                  <c:v>95.964020000000048</c:v>
                </c:pt>
                <c:pt idx="5">
                  <c:v>114.49410000000003</c:v>
                </c:pt>
                <c:pt idx="6">
                  <c:v>132.92260000000005</c:v>
                </c:pt>
                <c:pt idx="7">
                  <c:v>151.47620000000001</c:v>
                </c:pt>
                <c:pt idx="8">
                  <c:v>169.03750000000002</c:v>
                </c:pt>
                <c:pt idx="9">
                  <c:v>190.39160000000001</c:v>
                </c:pt>
                <c:pt idx="10">
                  <c:v>233.90540000000001</c:v>
                </c:pt>
                <c:pt idx="11">
                  <c:v>269.42609999999979</c:v>
                </c:pt>
                <c:pt idx="12">
                  <c:v>309.75069999999999</c:v>
                </c:pt>
                <c:pt idx="13">
                  <c:v>340.29399999999976</c:v>
                </c:pt>
                <c:pt idx="14">
                  <c:v>378.86180000000002</c:v>
                </c:pt>
              </c:numCache>
            </c:numRef>
          </c:yVal>
          <c:smooth val="1"/>
        </c:ser>
        <c:axId val="128207488"/>
        <c:axId val="128222336"/>
      </c:scatterChart>
      <c:valAx>
        <c:axId val="128207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Frustums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28222336"/>
        <c:crosses val="autoZero"/>
        <c:crossBetween val="midCat"/>
      </c:valAx>
      <c:valAx>
        <c:axId val="1282223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Culling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2820748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Culling</a:t>
            </a:r>
            <a:r>
              <a:rPr lang="en-US" baseline="0"/>
              <a:t> Time / Number of Frustums (2500 Primitives)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'2500 primitives'!$E$1</c:f>
              <c:strCache>
                <c:ptCount val="1"/>
                <c:pt idx="0">
                  <c:v>t BVH (ms)</c:v>
                </c:pt>
              </c:strCache>
            </c:strRef>
          </c:tx>
          <c:xVal>
            <c:numRef>
              <c:f>'2500 primitives'!$D$2:$D$19</c:f>
              <c:numCache>
                <c:formatCode>General</c:formatCode>
                <c:ptCount val="1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6000</c:v>
                </c:pt>
                <c:pt idx="11">
                  <c:v>7000</c:v>
                </c:pt>
                <c:pt idx="12">
                  <c:v>8000</c:v>
                </c:pt>
                <c:pt idx="13">
                  <c:v>9000</c:v>
                </c:pt>
                <c:pt idx="14">
                  <c:v>10000</c:v>
                </c:pt>
                <c:pt idx="15">
                  <c:v>20000</c:v>
                </c:pt>
                <c:pt idx="16">
                  <c:v>30000</c:v>
                </c:pt>
                <c:pt idx="17">
                  <c:v>40000</c:v>
                </c:pt>
              </c:numCache>
            </c:numRef>
          </c:xVal>
          <c:yVal>
            <c:numRef>
              <c:f>'2500 primitives'!$E$2:$E$19</c:f>
              <c:numCache>
                <c:formatCode>General</c:formatCode>
                <c:ptCount val="18"/>
                <c:pt idx="0">
                  <c:v>13.58595</c:v>
                </c:pt>
                <c:pt idx="1">
                  <c:v>17.164539999999988</c:v>
                </c:pt>
                <c:pt idx="2">
                  <c:v>19.502629999999989</c:v>
                </c:pt>
                <c:pt idx="3">
                  <c:v>20.95476</c:v>
                </c:pt>
                <c:pt idx="4">
                  <c:v>23.351690000000001</c:v>
                </c:pt>
                <c:pt idx="5">
                  <c:v>24.168739999999989</c:v>
                </c:pt>
                <c:pt idx="6">
                  <c:v>26.422039999999985</c:v>
                </c:pt>
                <c:pt idx="7">
                  <c:v>27.664210000000001</c:v>
                </c:pt>
                <c:pt idx="8">
                  <c:v>29.93918</c:v>
                </c:pt>
                <c:pt idx="9">
                  <c:v>30.856159999999999</c:v>
                </c:pt>
                <c:pt idx="10">
                  <c:v>34.475960000000001</c:v>
                </c:pt>
                <c:pt idx="11">
                  <c:v>37.508400000000002</c:v>
                </c:pt>
                <c:pt idx="12">
                  <c:v>40.387329999999999</c:v>
                </c:pt>
                <c:pt idx="13">
                  <c:v>45.174840000000003</c:v>
                </c:pt>
                <c:pt idx="14">
                  <c:v>47.998300000000015</c:v>
                </c:pt>
                <c:pt idx="15">
                  <c:v>96.845379999999977</c:v>
                </c:pt>
                <c:pt idx="16">
                  <c:v>145.77009999999999</c:v>
                </c:pt>
                <c:pt idx="17">
                  <c:v>184.52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'2500 primitives'!$F$1</c:f>
              <c:strCache>
                <c:ptCount val="1"/>
                <c:pt idx="0">
                  <c:v>t Bruteforce (ms)</c:v>
                </c:pt>
              </c:strCache>
            </c:strRef>
          </c:tx>
          <c:xVal>
            <c:numRef>
              <c:f>'2500 primitives'!$D$2:$D$19</c:f>
              <c:numCache>
                <c:formatCode>General</c:formatCode>
                <c:ptCount val="1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6000</c:v>
                </c:pt>
                <c:pt idx="11">
                  <c:v>7000</c:v>
                </c:pt>
                <c:pt idx="12">
                  <c:v>8000</c:v>
                </c:pt>
                <c:pt idx="13">
                  <c:v>9000</c:v>
                </c:pt>
                <c:pt idx="14">
                  <c:v>10000</c:v>
                </c:pt>
                <c:pt idx="15">
                  <c:v>20000</c:v>
                </c:pt>
                <c:pt idx="16">
                  <c:v>30000</c:v>
                </c:pt>
                <c:pt idx="17">
                  <c:v>40000</c:v>
                </c:pt>
              </c:numCache>
            </c:numRef>
          </c:xVal>
          <c:yVal>
            <c:numRef>
              <c:f>'2500 primitives'!$F$2:$F$19</c:f>
              <c:numCache>
                <c:formatCode>General</c:formatCode>
                <c:ptCount val="18"/>
                <c:pt idx="0">
                  <c:v>48.686460000000004</c:v>
                </c:pt>
                <c:pt idx="1">
                  <c:v>100.00160000000002</c:v>
                </c:pt>
                <c:pt idx="2">
                  <c:v>141.47050000000002</c:v>
                </c:pt>
                <c:pt idx="3">
                  <c:v>188.60040000000001</c:v>
                </c:pt>
                <c:pt idx="4">
                  <c:v>236.38470000000001</c:v>
                </c:pt>
                <c:pt idx="5">
                  <c:v>284.45069999999993</c:v>
                </c:pt>
                <c:pt idx="6">
                  <c:v>329.26960000000008</c:v>
                </c:pt>
                <c:pt idx="7">
                  <c:v>378.42569999999989</c:v>
                </c:pt>
                <c:pt idx="8">
                  <c:v>423.1386</c:v>
                </c:pt>
                <c:pt idx="9">
                  <c:v>474.5172</c:v>
                </c:pt>
                <c:pt idx="10">
                  <c:v>560.28940000000023</c:v>
                </c:pt>
              </c:numCache>
            </c:numRef>
          </c:yVal>
          <c:smooth val="1"/>
        </c:ser>
        <c:axId val="128445440"/>
        <c:axId val="133379968"/>
      </c:scatterChart>
      <c:valAx>
        <c:axId val="1284454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Frustums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33379968"/>
        <c:crosses val="autoZero"/>
        <c:crossBetween val="midCat"/>
      </c:valAx>
      <c:valAx>
        <c:axId val="1333799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Culling Time (ms)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2844544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F490-FD44-44E5-AA50-40901664A768}" type="datetimeFigureOut">
              <a:rPr lang="en-US" smtClean="0"/>
              <a:t>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7352-C5AA-4D7F-98B3-AA5102DC1B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Construction de BVH sur le GPU pour le calcul de visibilité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Nicolas Said – Automne 2009</a:t>
            </a:r>
            <a:endParaRPr lang="en-US" dirty="0"/>
          </a:p>
        </p:txBody>
      </p:sp>
      <p:pic>
        <p:nvPicPr>
          <p:cNvPr id="4" name="Picture 3" descr="Logo_utb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786454"/>
            <a:ext cx="1571616" cy="652221"/>
          </a:xfrm>
          <a:prstGeom prst="rect">
            <a:avLst/>
          </a:prstGeom>
        </p:spPr>
      </p:pic>
      <p:pic>
        <p:nvPicPr>
          <p:cNvPr id="5" name="Picture 4" descr="nvidia_cuda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6644" y="5643578"/>
            <a:ext cx="1438173" cy="8715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LBVH : Implémentation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Tri de la liste de « split » par niveau de split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357554" y="4214818"/>
            <a:ext cx="164307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7158" y="2928934"/>
          <a:ext cx="2489200" cy="2891790"/>
        </p:xfrm>
        <a:graphic>
          <a:graphicData uri="http://schemas.openxmlformats.org/drawingml/2006/table">
            <a:tbl>
              <a:tblPr/>
              <a:tblGrid>
                <a:gridCol w="1438275"/>
                <a:gridCol w="10509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Emplacement du split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Niveau du split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72132" y="3000372"/>
          <a:ext cx="2489200" cy="2891790"/>
        </p:xfrm>
        <a:graphic>
          <a:graphicData uri="http://schemas.openxmlformats.org/drawingml/2006/table">
            <a:tbl>
              <a:tblPr/>
              <a:tblGrid>
                <a:gridCol w="1438275"/>
                <a:gridCol w="10509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Emplacement du split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Niveau du split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Construction de la liste d’intervalles sur la liste de primitives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43372" y="2928934"/>
          <a:ext cx="2608898" cy="2506218"/>
        </p:xfrm>
        <a:graphic>
          <a:graphicData uri="http://schemas.openxmlformats.org/drawingml/2006/table">
            <a:tbl>
              <a:tblPr/>
              <a:tblGrid>
                <a:gridCol w="524510"/>
                <a:gridCol w="564198"/>
                <a:gridCol w="152019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Nœud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Niveau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Intervalle de primitives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;8[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;1[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[1 ;2[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[2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;5[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[5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;7[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[7 ;8[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2714620"/>
          <a:ext cx="2489200" cy="2891790"/>
        </p:xfrm>
        <a:graphic>
          <a:graphicData uri="http://schemas.openxmlformats.org/drawingml/2006/table">
            <a:tbl>
              <a:tblPr/>
              <a:tblGrid>
                <a:gridCol w="1438275"/>
                <a:gridCol w="10509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Emplacement du split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Niveau du split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143240" y="4071942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ucke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290" y="5715016"/>
            <a:ext cx="5943600" cy="1016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LBVH : Implémentation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Tri de la liste des nœuds par borne inf. des intervalles de primitive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357554" y="4214818"/>
            <a:ext cx="107157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3143248"/>
          <a:ext cx="2608898" cy="2506218"/>
        </p:xfrm>
        <a:graphic>
          <a:graphicData uri="http://schemas.openxmlformats.org/drawingml/2006/table">
            <a:tbl>
              <a:tblPr/>
              <a:tblGrid>
                <a:gridCol w="524510"/>
                <a:gridCol w="564198"/>
                <a:gridCol w="152019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Nœud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Niveau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Intervalle de primitives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;8[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;1[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[1 ;2[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[2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;5[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[5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;7[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[7 ;8[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43438" y="3071810"/>
          <a:ext cx="4248150" cy="2699004"/>
        </p:xfrm>
        <a:graphic>
          <a:graphicData uri="http://schemas.openxmlformats.org/drawingml/2006/table">
            <a:tbl>
              <a:tblPr/>
              <a:tblGrid>
                <a:gridCol w="1082040"/>
                <a:gridCol w="1087755"/>
                <a:gridCol w="1162050"/>
                <a:gridCol w="9163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Nœud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Niveau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Intervalle de primitives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Intervalle d’enfants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 ??]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;1[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[1 ;2[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[2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[7 ; ??]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[8 ;??]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;5[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[5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;8[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[10 ;??]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;7[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[7 ;8[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LBVH : Implémentation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Tri de la liste des nœuds par borne sup. des intervalles de primitive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86116" y="4214818"/>
            <a:ext cx="107157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3143248"/>
          <a:ext cx="2608898" cy="2506218"/>
        </p:xfrm>
        <a:graphic>
          <a:graphicData uri="http://schemas.openxmlformats.org/drawingml/2006/table">
            <a:tbl>
              <a:tblPr/>
              <a:tblGrid>
                <a:gridCol w="524510"/>
                <a:gridCol w="564198"/>
                <a:gridCol w="152019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Nœud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Niveau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Intervalle de primitives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;8[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;1[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[1 ;2[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[2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;5[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[5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;7[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[7 ;8[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3071810"/>
          <a:ext cx="4248150" cy="2699004"/>
        </p:xfrm>
        <a:graphic>
          <a:graphicData uri="http://schemas.openxmlformats.org/drawingml/2006/table">
            <a:tbl>
              <a:tblPr/>
              <a:tblGrid>
                <a:gridCol w="1082040"/>
                <a:gridCol w="1087755"/>
                <a:gridCol w="1162050"/>
                <a:gridCol w="9163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Nœud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Niveau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Intervalle de primitives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Intervalle d’enfants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;1[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[1 ;2[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 6]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[2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[7 ; 7]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;5[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[8 ;9]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[5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;7[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;8[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[10 ;11]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[7 ;8[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LBVH : Implémentation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Tri de la liste des nœuds par identifiant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28662" y="2786058"/>
          <a:ext cx="4248150" cy="2699004"/>
        </p:xfrm>
        <a:graphic>
          <a:graphicData uri="http://schemas.openxmlformats.org/drawingml/2006/table">
            <a:tbl>
              <a:tblPr/>
              <a:tblGrid>
                <a:gridCol w="1082040"/>
                <a:gridCol w="1087755"/>
                <a:gridCol w="1162050"/>
                <a:gridCol w="9163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Nœud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Niveau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Intervalle de primitives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Intervalle d’enfants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 6]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[7 ; 7]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[8 ;9]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;8[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[10 ;11]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[0 ;1[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[1 ;2[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[2 ;3[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[3 ;4[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[4 ;5[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[5 ;6[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[6 ;7[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[7 ;8[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 descr="exunivers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694" y="2285992"/>
            <a:ext cx="340995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Frustum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 la structure BVH (</a:t>
            </a:r>
            <a:r>
              <a:rPr lang="fr-FR" dirty="0" err="1" smtClean="0"/>
              <a:t>quadtree</a:t>
            </a:r>
            <a:r>
              <a:rPr lang="fr-FR" dirty="0" smtClean="0"/>
              <a:t>)</a:t>
            </a:r>
            <a:endParaRPr lang="en-US" dirty="0"/>
          </a:p>
        </p:txBody>
      </p:sp>
      <p:pic>
        <p:nvPicPr>
          <p:cNvPr id="4" name="Picture 3" descr="quad-frust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394076" cy="34007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Temps de construction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285852" y="2285992"/>
          <a:ext cx="7072362" cy="40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Temps de calcul de visibilité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142976" y="2071678"/>
          <a:ext cx="7143800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Temps de calcul de visibilité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785786" y="2143116"/>
          <a:ext cx="7858180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Temps de calcul de visibilité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642910" y="2143116"/>
          <a:ext cx="8001056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Rappel de la problématique</a:t>
            </a:r>
          </a:p>
          <a:p>
            <a:r>
              <a:rPr lang="fr-FR" dirty="0" smtClean="0"/>
              <a:t>Rappel concernant le travail précédent</a:t>
            </a:r>
          </a:p>
          <a:p>
            <a:r>
              <a:rPr lang="fr-FR" dirty="0" smtClean="0"/>
              <a:t>Notions de programmation GPGPU avec CUDA</a:t>
            </a:r>
          </a:p>
          <a:p>
            <a:r>
              <a:rPr lang="fr-FR" dirty="0" smtClean="0"/>
              <a:t>Présentation de l’algorithme de construction</a:t>
            </a:r>
          </a:p>
          <a:p>
            <a:r>
              <a:rPr lang="fr-FR" dirty="0" smtClean="0"/>
              <a:t>Présentation de l’implémentation</a:t>
            </a:r>
          </a:p>
          <a:p>
            <a:r>
              <a:rPr lang="fr-FR" dirty="0" smtClean="0"/>
              <a:t>Algorithme de Frustum Culling</a:t>
            </a:r>
          </a:p>
          <a:p>
            <a:r>
              <a:rPr lang="fr-FR" dirty="0" smtClean="0"/>
              <a:t>Résultats</a:t>
            </a:r>
          </a:p>
          <a:p>
            <a:r>
              <a:rPr lang="fr-FR" dirty="0" smtClean="0"/>
              <a:t>Démonstration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4620"/>
            <a:ext cx="8229600" cy="1143000"/>
          </a:xfrm>
        </p:spPr>
        <p:txBody>
          <a:bodyPr/>
          <a:lstStyle/>
          <a:p>
            <a:r>
              <a:rPr lang="fr-FR" smtClean="0"/>
              <a:t>Démonstration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 la problématique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de visibilité pour la simulation de piétons (entre autres)</a:t>
            </a:r>
            <a:endParaRPr lang="en-US" dirty="0"/>
          </a:p>
        </p:txBody>
      </p:sp>
      <p:pic>
        <p:nvPicPr>
          <p:cNvPr id="4" name="Picture 3" descr="325px-View_frustum_culling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2643182"/>
            <a:ext cx="309562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précédent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Approche naïve (</a:t>
            </a:r>
            <a:r>
              <a:rPr lang="fr-FR" dirty="0" err="1" smtClean="0"/>
              <a:t>Bruteforce</a:t>
            </a:r>
            <a:r>
              <a:rPr lang="fr-FR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 nVidia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readhierachy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8926" y="2214554"/>
            <a:ext cx="3214710" cy="40005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construction : LBVH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Comparaison avec un algorithme de construction classique</a:t>
            </a:r>
          </a:p>
          <a:p>
            <a:r>
              <a:rPr lang="fr-FR" dirty="0" smtClean="0"/>
              <a:t>Inconvénients</a:t>
            </a:r>
            <a:endParaRPr lang="en-US" dirty="0"/>
          </a:p>
        </p:txBody>
      </p:sp>
      <p:pic>
        <p:nvPicPr>
          <p:cNvPr id="4" name="Picture 3" descr="curve_lvl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28" y="3571876"/>
            <a:ext cx="2590800" cy="2590800"/>
          </a:xfrm>
          <a:prstGeom prst="rect">
            <a:avLst/>
          </a:prstGeom>
        </p:spPr>
      </p:pic>
      <p:pic>
        <p:nvPicPr>
          <p:cNvPr id="5" name="Picture 4" descr="curve_lvl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6380" y="3571876"/>
            <a:ext cx="260985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LBVH : Implémentation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Prenons un exemple</a:t>
            </a:r>
            <a:endParaRPr lang="en-US" dirty="0"/>
          </a:p>
        </p:txBody>
      </p:sp>
      <p:pic>
        <p:nvPicPr>
          <p:cNvPr id="4" name="Picture 3" descr="exunivers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786" y="2500306"/>
            <a:ext cx="3409950" cy="34099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29256" y="3357562"/>
          <a:ext cx="2735580" cy="1743202"/>
        </p:xfrm>
        <a:graphic>
          <a:graphicData uri="http://schemas.openxmlformats.org/drawingml/2006/table">
            <a:tbl>
              <a:tblPr/>
              <a:tblGrid>
                <a:gridCol w="715010"/>
                <a:gridCol w="1010285"/>
                <a:gridCol w="1010285"/>
              </a:tblGrid>
              <a:tr h="186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Primitive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Code niveau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Code niveau 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286248" y="4143380"/>
            <a:ext cx="8572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LBVH : Implémentation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Tri sur les codes (tri par base)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1538" y="3357562"/>
          <a:ext cx="2735580" cy="1743202"/>
        </p:xfrm>
        <a:graphic>
          <a:graphicData uri="http://schemas.openxmlformats.org/drawingml/2006/table">
            <a:tbl>
              <a:tblPr/>
              <a:tblGrid>
                <a:gridCol w="715010"/>
                <a:gridCol w="1010285"/>
                <a:gridCol w="1010285"/>
              </a:tblGrid>
              <a:tr h="186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Primitive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Code niveau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Code niveau 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29322" y="3357562"/>
          <a:ext cx="1212850" cy="1735074"/>
        </p:xfrm>
        <a:graphic>
          <a:graphicData uri="http://schemas.openxmlformats.org/drawingml/2006/table">
            <a:tbl>
              <a:tblPr/>
              <a:tblGrid>
                <a:gridCol w="715010"/>
                <a:gridCol w="4978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Primitive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Code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43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000496" y="4214818"/>
            <a:ext cx="164307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LBVH : Implémentation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Construction de la liste de « split »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7224" y="3429000"/>
          <a:ext cx="1212850" cy="1735074"/>
        </p:xfrm>
        <a:graphic>
          <a:graphicData uri="http://schemas.openxmlformats.org/drawingml/2006/table">
            <a:tbl>
              <a:tblPr/>
              <a:tblGrid>
                <a:gridCol w="715010"/>
                <a:gridCol w="4978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Primitive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Code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 dirty="0">
                          <a:latin typeface="Calibri"/>
                          <a:ea typeface="Calibri"/>
                          <a:cs typeface="Times New Roman"/>
                        </a:rPr>
                        <a:t>43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428860" y="4214818"/>
            <a:ext cx="164307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00562" y="2857496"/>
          <a:ext cx="2489200" cy="2891790"/>
        </p:xfrm>
        <a:graphic>
          <a:graphicData uri="http://schemas.openxmlformats.org/drawingml/2006/table">
            <a:tbl>
              <a:tblPr/>
              <a:tblGrid>
                <a:gridCol w="1438275"/>
                <a:gridCol w="10509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Emplacement du split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Niveau du split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858</Words>
  <Application>Microsoft Office PowerPoint</Application>
  <PresentationFormat>On-screen Show (4:3)</PresentationFormat>
  <Paragraphs>516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Construction de BVH sur le GPU pour le calcul de visibilité</vt:lpstr>
      <vt:lpstr>Plan de la présentation</vt:lpstr>
      <vt:lpstr>Rappel de la problématique</vt:lpstr>
      <vt:lpstr>Travail précédent</vt:lpstr>
      <vt:lpstr>Technologie nVidia CUDA</vt:lpstr>
      <vt:lpstr>Algorithme de construction : LBVH</vt:lpstr>
      <vt:lpstr>LBVH : Implémentation</vt:lpstr>
      <vt:lpstr>LBVH : Implémentation</vt:lpstr>
      <vt:lpstr>LBVH : Implémentation</vt:lpstr>
      <vt:lpstr>LBVH : Implémentation</vt:lpstr>
      <vt:lpstr>Slide 11</vt:lpstr>
      <vt:lpstr>LBVH : Implémentation</vt:lpstr>
      <vt:lpstr>LBVH : Implémentation</vt:lpstr>
      <vt:lpstr>LBVH : Implémentation</vt:lpstr>
      <vt:lpstr>Frustum Culling</vt:lpstr>
      <vt:lpstr>Résultats</vt:lpstr>
      <vt:lpstr>Résultats</vt:lpstr>
      <vt:lpstr>Résultats</vt:lpstr>
      <vt:lpstr>Résultats</vt:lpstr>
      <vt:lpstr>Démonstration</vt:lpstr>
    </vt:vector>
  </TitlesOfParts>
  <Company>Monadic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d’algorithmes de calcul de visibilité sur GPU</dc:title>
  <dc:creator>Nicolas Said</dc:creator>
  <cp:lastModifiedBy>Nicolas Said</cp:lastModifiedBy>
  <cp:revision>12</cp:revision>
  <dcterms:created xsi:type="dcterms:W3CDTF">2010-01-07T04:51:18Z</dcterms:created>
  <dcterms:modified xsi:type="dcterms:W3CDTF">2010-01-07T12:37:00Z</dcterms:modified>
</cp:coreProperties>
</file>