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41"/>
  </p:notesMasterIdLst>
  <p:sldIdLst>
    <p:sldId id="256" r:id="rId2"/>
    <p:sldId id="257" r:id="rId3"/>
    <p:sldId id="258" r:id="rId4"/>
    <p:sldId id="259" r:id="rId5"/>
    <p:sldId id="260" r:id="rId6"/>
    <p:sldId id="277" r:id="rId7"/>
    <p:sldId id="308" r:id="rId8"/>
    <p:sldId id="263" r:id="rId9"/>
    <p:sldId id="264" r:id="rId10"/>
    <p:sldId id="265" r:id="rId11"/>
    <p:sldId id="279" r:id="rId12"/>
    <p:sldId id="280" r:id="rId13"/>
    <p:sldId id="281" r:id="rId14"/>
    <p:sldId id="283" r:id="rId15"/>
    <p:sldId id="282" r:id="rId16"/>
    <p:sldId id="307" r:id="rId17"/>
    <p:sldId id="268" r:id="rId18"/>
    <p:sldId id="269" r:id="rId19"/>
    <p:sldId id="284" r:id="rId20"/>
    <p:sldId id="270" r:id="rId21"/>
    <p:sldId id="272" r:id="rId22"/>
    <p:sldId id="273" r:id="rId23"/>
    <p:sldId id="274" r:id="rId24"/>
    <p:sldId id="285" r:id="rId25"/>
    <p:sldId id="286" r:id="rId26"/>
    <p:sldId id="291" r:id="rId27"/>
    <p:sldId id="296" r:id="rId28"/>
    <p:sldId id="297" r:id="rId29"/>
    <p:sldId id="294" r:id="rId30"/>
    <p:sldId id="293" r:id="rId31"/>
    <p:sldId id="298" r:id="rId32"/>
    <p:sldId id="300" r:id="rId33"/>
    <p:sldId id="299" r:id="rId34"/>
    <p:sldId id="301" r:id="rId35"/>
    <p:sldId id="302" r:id="rId36"/>
    <p:sldId id="292" r:id="rId37"/>
    <p:sldId id="303" r:id="rId38"/>
    <p:sldId id="290" r:id="rId39"/>
    <p:sldId id="287" r:id="rId40"/>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77448" autoAdjust="0"/>
  </p:normalViewPr>
  <p:slideViewPr>
    <p:cSldViewPr snapToGrid="0">
      <p:cViewPr varScale="1">
        <p:scale>
          <a:sx n="73" d="100"/>
          <a:sy n="73" d="100"/>
        </p:scale>
        <p:origin x="84" y="972"/>
      </p:cViewPr>
      <p:guideLst>
        <p:guide orient="horz" pos="1620"/>
        <p:guide pos="2880"/>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3071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tackoverflow.com/questions/3357553/how-do-i-store-an-array-in-localstorage/3357615#3357615"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e28bffb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0e28bffb8_2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138c9699d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g7138c9699d_1_10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138c9699d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g7138c9699d_1_13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https://stackoverflow.com/questions/3357553/how-do-i-store-an-array-in-localstorage/3357615#3357615</a:t>
            </a:r>
            <a:endParaRPr lang="en-US"/>
          </a:p>
        </p:txBody>
      </p:sp>
    </p:spTree>
    <p:extLst>
      <p:ext uri="{BB962C8B-B14F-4D97-AF65-F5344CB8AC3E}">
        <p14:creationId xmlns:p14="http://schemas.microsoft.com/office/powerpoint/2010/main" val="239654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e28bff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p>
        </p:txBody>
      </p:sp>
      <p:sp>
        <p:nvSpPr>
          <p:cNvPr id="139" name="Google Shape;139;g70e28bffb8_0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13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e28bffb8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70e28bffb8_2_17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42950" y="2130426"/>
            <a:ext cx="84201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485900" y="3886200"/>
            <a:ext cx="69342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690019" y="-594519"/>
            <a:ext cx="4525963" cy="8915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70513" y="2085975"/>
            <a:ext cx="5851525" cy="222885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830263" y="-60324"/>
            <a:ext cx="5851525" cy="652145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9530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503555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82506" y="4406900"/>
            <a:ext cx="84201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82506" y="2906713"/>
            <a:ext cx="84201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95300" y="1535113"/>
            <a:ext cx="437687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495300" y="2174875"/>
            <a:ext cx="437687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5032111" y="1535113"/>
            <a:ext cx="437859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5032111" y="2174875"/>
            <a:ext cx="437859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5300" y="273052"/>
            <a:ext cx="3259006"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72971" y="273052"/>
            <a:ext cx="5537729"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495300" y="1435101"/>
            <a:ext cx="3259006"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941645" y="4800601"/>
            <a:ext cx="59436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941645" y="612775"/>
            <a:ext cx="59436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941645" y="5367338"/>
            <a:ext cx="59436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p:txBody>
          <a:bodyPr>
            <a:noAutofit/>
          </a:bodyPr>
          <a:lstStyle/>
          <a:p>
            <a:pPr lvl="0"/>
            <a:r>
              <a:rPr lang="es-419" sz="4400" dirty="0"/>
              <a:t>Meetings </a:t>
            </a:r>
            <a:r>
              <a:rPr lang="es-419" sz="4400" dirty="0" err="1"/>
              <a:t>management</a:t>
            </a:r>
            <a:endParaRPr lang="it-IT" sz="4200" dirty="0"/>
          </a:p>
        </p:txBody>
      </p:sp>
      <p:sp>
        <p:nvSpPr>
          <p:cNvPr id="130" name="Google Shape;130;p25"/>
          <p:cNvSpPr txBox="1">
            <a:spLocks noGrp="1"/>
          </p:cNvSpPr>
          <p:nvPr>
            <p:ph type="subTitle" idx="1"/>
          </p:nvPr>
        </p:nvSpPr>
        <p:spPr/>
        <p:txBody>
          <a:bodyPr/>
          <a:lstStyle/>
          <a:p>
            <a:pPr lvl="0"/>
            <a:r>
              <a:rPr lang="en-US" dirty="0"/>
              <a:t>Web technologies</a:t>
            </a:r>
          </a:p>
          <a:p>
            <a:pPr lvl="0"/>
            <a:r>
              <a:rPr lang="en-US" dirty="0"/>
              <a:t>Exercise #5 for exam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a:t>Application design</a:t>
            </a:r>
            <a:endParaRPr/>
          </a:p>
        </p:txBody>
      </p:sp>
      <p:sp>
        <p:nvSpPr>
          <p:cNvPr id="220" name="Google Shape;220;p34"/>
          <p:cNvSpPr/>
          <p:nvPr/>
        </p:nvSpPr>
        <p:spPr>
          <a:xfrm>
            <a:off x="229809" y="1283800"/>
            <a:ext cx="8527173" cy="537869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21" name="Google Shape;221;p34"/>
          <p:cNvSpPr/>
          <p:nvPr/>
        </p:nvSpPr>
        <p:spPr>
          <a:xfrm>
            <a:off x="487930" y="4769525"/>
            <a:ext cx="1774719" cy="18067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Wizard</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[field: destination</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date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days</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status</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description …]</a:t>
            </a:r>
            <a:endParaRPr sz="1400" dirty="0">
              <a:solidFill>
                <a:schemeClr val="dk1"/>
              </a:solidFill>
              <a:latin typeface="Calibri"/>
              <a:ea typeface="Calibri"/>
              <a:cs typeface="Calibri"/>
              <a:sym typeface="Calibri"/>
            </a:endParaRPr>
          </a:p>
        </p:txBody>
      </p:sp>
      <p:sp>
        <p:nvSpPr>
          <p:cNvPr id="222" name="Google Shape;222;p34"/>
          <p:cNvSpPr/>
          <p:nvPr/>
        </p:nvSpPr>
        <p:spPr>
          <a:xfrm>
            <a:off x="2121238" y="5308939"/>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23" name="Google Shape;223;p34"/>
          <p:cNvCxnSpPr>
            <a:stCxn id="222" idx="6"/>
            <a:endCxn id="224" idx="5"/>
          </p:cNvCxnSpPr>
          <p:nvPr/>
        </p:nvCxnSpPr>
        <p:spPr>
          <a:xfrm flipV="1">
            <a:off x="2433238" y="5452919"/>
            <a:ext cx="6063768" cy="2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5" name="Google Shape;225;p34"/>
          <p:cNvSpPr txBox="1"/>
          <p:nvPr/>
        </p:nvSpPr>
        <p:spPr>
          <a:xfrm>
            <a:off x="8800912" y="1755220"/>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
        <p:nvSpPr>
          <p:cNvPr id="226" name="Google Shape;226;p34"/>
          <p:cNvSpPr txBox="1"/>
          <p:nvPr/>
        </p:nvSpPr>
        <p:spPr>
          <a:xfrm>
            <a:off x="2399208" y="5685341"/>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place, date, days, description, ..</a:t>
            </a:r>
            <a:endParaRPr dirty="0">
              <a:solidFill>
                <a:schemeClr val="dk1"/>
              </a:solidFill>
              <a:latin typeface="Calibri"/>
              <a:ea typeface="Calibri"/>
              <a:cs typeface="Calibri"/>
              <a:sym typeface="Calibri"/>
            </a:endParaRPr>
          </a:p>
        </p:txBody>
      </p:sp>
      <p:cxnSp>
        <p:nvCxnSpPr>
          <p:cNvPr id="227" name="Google Shape;227;p34"/>
          <p:cNvCxnSpPr>
            <a:stCxn id="226" idx="0"/>
          </p:cNvCxnSpPr>
          <p:nvPr/>
        </p:nvCxnSpPr>
        <p:spPr>
          <a:xfrm flipV="1">
            <a:off x="3811282" y="5441229"/>
            <a:ext cx="671060" cy="244113"/>
          </a:xfrm>
          <a:prstGeom prst="straightConnector1">
            <a:avLst/>
          </a:prstGeom>
          <a:noFill/>
          <a:ln w="9525" cap="flat" cmpd="sng">
            <a:solidFill>
              <a:srgbClr val="4A7DBA"/>
            </a:solidFill>
            <a:prstDash val="solid"/>
            <a:round/>
            <a:headEnd type="none" w="sm" len="sm"/>
            <a:tailEnd type="none" w="sm" len="sm"/>
          </a:ln>
        </p:spPr>
      </p:cxnSp>
      <p:sp>
        <p:nvSpPr>
          <p:cNvPr id="224" name="Google Shape;224;p34"/>
          <p:cNvSpPr/>
          <p:nvPr/>
        </p:nvSpPr>
        <p:spPr>
          <a:xfrm>
            <a:off x="8430543" y="512571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Create mission</a:t>
            </a:r>
            <a:endParaRPr dirty="0">
              <a:solidFill>
                <a:schemeClr val="dk1"/>
              </a:solidFill>
              <a:latin typeface="Calibri"/>
              <a:ea typeface="Calibri"/>
              <a:cs typeface="Calibri"/>
              <a:sym typeface="Calibri"/>
            </a:endParaRPr>
          </a:p>
        </p:txBody>
      </p:sp>
      <p:cxnSp>
        <p:nvCxnSpPr>
          <p:cNvPr id="228" name="Google Shape;228;p34"/>
          <p:cNvCxnSpPr>
            <a:stCxn id="224" idx="4"/>
          </p:cNvCxnSpPr>
          <p:nvPr/>
        </p:nvCxnSpPr>
        <p:spPr>
          <a:xfrm rot="5400000">
            <a:off x="8736973" y="5784207"/>
            <a:ext cx="360823" cy="35264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229;p34"/>
          <p:cNvSpPr/>
          <p:nvPr/>
        </p:nvSpPr>
        <p:spPr>
          <a:xfrm>
            <a:off x="553199" y="1915876"/>
            <a:ext cx="1715357" cy="1373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900" dirty="0">
                <a:solidFill>
                  <a:schemeClr val="dk1"/>
                </a:solidFill>
                <a:latin typeface="Calibri"/>
                <a:ea typeface="Calibri"/>
                <a:cs typeface="Calibri"/>
                <a:sym typeface="Calibri"/>
              </a:rPr>
              <a:t>:List</a:t>
            </a:r>
            <a:endParaRPr dirty="0"/>
          </a:p>
          <a:p>
            <a:pPr algn="ctr"/>
            <a:r>
              <a:rPr lang="es-419" sz="1900" dirty="0">
                <a:solidFill>
                  <a:schemeClr val="dk1"/>
                </a:solidFill>
                <a:latin typeface="Calibri"/>
                <a:ea typeface="Calibri"/>
                <a:cs typeface="Calibri"/>
                <a:sym typeface="Calibri"/>
              </a:rPr>
              <a:t>[databinding: mission]</a:t>
            </a:r>
            <a:endParaRPr sz="1900" dirty="0">
              <a:solidFill>
                <a:schemeClr val="dk1"/>
              </a:solidFill>
              <a:latin typeface="Calibri"/>
              <a:ea typeface="Calibri"/>
              <a:cs typeface="Calibri"/>
              <a:sym typeface="Calibri"/>
            </a:endParaRPr>
          </a:p>
        </p:txBody>
      </p:sp>
      <p:cxnSp>
        <p:nvCxnSpPr>
          <p:cNvPr id="25" name="Google Shape;231;p34"/>
          <p:cNvCxnSpPr>
            <a:endCxn id="23" idx="0"/>
          </p:cNvCxnSpPr>
          <p:nvPr/>
        </p:nvCxnSpPr>
        <p:spPr>
          <a:xfrm>
            <a:off x="1267764" y="852286"/>
            <a:ext cx="143114" cy="10635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p:cNvSpPr/>
          <p:nvPr/>
        </p:nvSpPr>
        <p:spPr>
          <a:xfrm>
            <a:off x="2087207" y="2458469"/>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7" name="Google Shape;233;p34"/>
          <p:cNvCxnSpPr>
            <a:stCxn id="26" idx="6"/>
            <a:endCxn id="31" idx="5"/>
          </p:cNvCxnSpPr>
          <p:nvPr/>
        </p:nvCxnSpPr>
        <p:spPr>
          <a:xfrm>
            <a:off x="2399208" y="2602469"/>
            <a:ext cx="759678" cy="916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9" name="Google Shape;236;p34"/>
          <p:cNvSpPr txBox="1"/>
          <p:nvPr/>
        </p:nvSpPr>
        <p:spPr>
          <a:xfrm>
            <a:off x="3304534" y="1472261"/>
            <a:ext cx="1267175"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mission.id</a:t>
            </a:r>
            <a:endParaRPr dirty="0">
              <a:solidFill>
                <a:schemeClr val="dk1"/>
              </a:solidFill>
              <a:latin typeface="Calibri"/>
              <a:ea typeface="Calibri"/>
              <a:cs typeface="Calibri"/>
              <a:sym typeface="Calibri"/>
            </a:endParaRPr>
          </a:p>
        </p:txBody>
      </p:sp>
      <p:cxnSp>
        <p:nvCxnSpPr>
          <p:cNvPr id="30" name="Google Shape;237;p34"/>
          <p:cNvCxnSpPr>
            <a:stCxn id="29" idx="2"/>
            <a:endCxn id="31" idx="0"/>
          </p:cNvCxnSpPr>
          <p:nvPr/>
        </p:nvCxnSpPr>
        <p:spPr>
          <a:xfrm flipH="1">
            <a:off x="3833586" y="1927861"/>
            <a:ext cx="104536" cy="356576"/>
          </a:xfrm>
          <a:prstGeom prst="straightConnector1">
            <a:avLst/>
          </a:prstGeom>
          <a:noFill/>
          <a:ln w="9525" cap="flat" cmpd="sng">
            <a:solidFill>
              <a:srgbClr val="4A7DBA"/>
            </a:solidFill>
            <a:prstDash val="solid"/>
            <a:round/>
            <a:headEnd type="none" w="sm" len="sm"/>
            <a:tailEnd type="none" w="sm" len="sm"/>
          </a:ln>
        </p:spPr>
      </p:cxnSp>
      <p:sp>
        <p:nvSpPr>
          <p:cNvPr id="31" name="Google Shape;234;p34"/>
          <p:cNvSpPr/>
          <p:nvPr/>
        </p:nvSpPr>
        <p:spPr>
          <a:xfrm>
            <a:off x="3092423" y="2284437"/>
            <a:ext cx="1482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Get mission data</a:t>
            </a:r>
            <a:endParaRPr dirty="0">
              <a:solidFill>
                <a:schemeClr val="dk1"/>
              </a:solidFill>
              <a:latin typeface="Calibri"/>
              <a:ea typeface="Calibri"/>
              <a:cs typeface="Calibri"/>
              <a:sym typeface="Calibri"/>
            </a:endParaRPr>
          </a:p>
        </p:txBody>
      </p:sp>
      <p:cxnSp>
        <p:nvCxnSpPr>
          <p:cNvPr id="32" name="Google Shape;238;p34"/>
          <p:cNvCxnSpPr>
            <a:stCxn id="31" idx="2"/>
            <a:endCxn id="37" idx="1"/>
          </p:cNvCxnSpPr>
          <p:nvPr/>
        </p:nvCxnSpPr>
        <p:spPr>
          <a:xfrm flipV="1">
            <a:off x="4508286" y="1827320"/>
            <a:ext cx="630128" cy="78431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 name="Google Shape;225;p34"/>
          <p:cNvSpPr txBox="1"/>
          <p:nvPr/>
        </p:nvSpPr>
        <p:spPr>
          <a:xfrm>
            <a:off x="2301735" y="2767467"/>
            <a:ext cx="901550"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select</a:t>
            </a:r>
            <a:endParaRPr sz="2100" dirty="0">
              <a:solidFill>
                <a:schemeClr val="dk1"/>
              </a:solidFill>
              <a:latin typeface="Calibri"/>
              <a:ea typeface="Calibri"/>
              <a:cs typeface="Calibri"/>
              <a:sym typeface="Calibri"/>
            </a:endParaRPr>
          </a:p>
        </p:txBody>
      </p:sp>
      <p:sp>
        <p:nvSpPr>
          <p:cNvPr id="38" name="Google Shape;229;p34"/>
          <p:cNvSpPr/>
          <p:nvPr/>
        </p:nvSpPr>
        <p:spPr>
          <a:xfrm>
            <a:off x="5143423" y="2656395"/>
            <a:ext cx="1885882"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:Detail</a:t>
            </a:r>
            <a:endParaRPr sz="1200" dirty="0"/>
          </a:p>
          <a:p>
            <a:pPr algn="ctr"/>
            <a:r>
              <a:rPr lang="es-419" sz="1200" dirty="0">
                <a:solidFill>
                  <a:schemeClr val="dk1"/>
                </a:solidFill>
                <a:latin typeface="Calibri"/>
                <a:ea typeface="Calibri"/>
                <a:cs typeface="Calibri"/>
                <a:sym typeface="Calibri"/>
              </a:rPr>
              <a:t>[databinding: expense]</a:t>
            </a:r>
          </a:p>
          <a:p>
            <a:pPr algn="ctr"/>
            <a:r>
              <a:rPr lang="en-US" sz="1200" dirty="0">
                <a:solidFill>
                  <a:schemeClr val="dk1"/>
                </a:solidFill>
                <a:latin typeface="Calibri"/>
                <a:ea typeface="Calibri"/>
                <a:cs typeface="Calibri"/>
                <a:sym typeface="Calibri"/>
              </a:rPr>
              <a:t>s</a:t>
            </a:r>
            <a:r>
              <a:rPr lang="es-419" sz="1200" dirty="0">
                <a:solidFill>
                  <a:schemeClr val="dk1"/>
                </a:solidFill>
                <a:latin typeface="Calibri"/>
                <a:ea typeface="Calibri"/>
                <a:cs typeface="Calibri"/>
                <a:sym typeface="Calibri"/>
              </a:rPr>
              <a:t>tatus=reported or closed</a:t>
            </a:r>
            <a:endParaRPr sz="1200" dirty="0">
              <a:solidFill>
                <a:schemeClr val="dk1"/>
              </a:solidFill>
              <a:latin typeface="Calibri"/>
              <a:ea typeface="Calibri"/>
              <a:cs typeface="Calibri"/>
              <a:sym typeface="Calibri"/>
            </a:endParaRPr>
          </a:p>
        </p:txBody>
      </p:sp>
      <p:sp>
        <p:nvSpPr>
          <p:cNvPr id="41" name="Google Shape;229;p34"/>
          <p:cNvSpPr/>
          <p:nvPr/>
        </p:nvSpPr>
        <p:spPr>
          <a:xfrm>
            <a:off x="5148432" y="3758663"/>
            <a:ext cx="1885882" cy="10108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:Detail</a:t>
            </a:r>
            <a:endParaRPr sz="1300" dirty="0"/>
          </a:p>
          <a:p>
            <a:pPr algn="ctr"/>
            <a:r>
              <a:rPr lang="es-419" sz="1400" dirty="0">
                <a:solidFill>
                  <a:schemeClr val="dk1"/>
                </a:solidFill>
                <a:latin typeface="Calibri"/>
                <a:ea typeface="Calibri"/>
                <a:cs typeface="Calibri"/>
                <a:sym typeface="Calibri"/>
              </a:rPr>
              <a:t>[databinding: mission]</a:t>
            </a:r>
          </a:p>
          <a:p>
            <a:pPr algn="ctr"/>
            <a:r>
              <a:rPr lang="en-US" sz="1400" dirty="0">
                <a:solidFill>
                  <a:schemeClr val="dk1"/>
                </a:solidFill>
                <a:latin typeface="Calibri"/>
                <a:ea typeface="Calibri"/>
                <a:cs typeface="Calibri"/>
                <a:sym typeface="Calibri"/>
              </a:rPr>
              <a:t>status=reported</a:t>
            </a:r>
          </a:p>
          <a:p>
            <a:pPr algn="ctr"/>
            <a:endParaRPr sz="1400" dirty="0">
              <a:solidFill>
                <a:schemeClr val="dk1"/>
              </a:solidFill>
              <a:latin typeface="Calibri"/>
              <a:ea typeface="Calibri"/>
              <a:cs typeface="Calibri"/>
              <a:sym typeface="Calibri"/>
            </a:endParaRPr>
          </a:p>
        </p:txBody>
      </p:sp>
      <p:sp>
        <p:nvSpPr>
          <p:cNvPr id="43" name="Google Shape;222;p34"/>
          <p:cNvSpPr/>
          <p:nvPr/>
        </p:nvSpPr>
        <p:spPr>
          <a:xfrm>
            <a:off x="697369" y="4625524"/>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44" name="Google Shape;222;p34"/>
          <p:cNvSpPr/>
          <p:nvPr/>
        </p:nvSpPr>
        <p:spPr>
          <a:xfrm>
            <a:off x="1212667" y="4644004"/>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45" name="Google Shape;222;p34"/>
          <p:cNvSpPr/>
          <p:nvPr/>
        </p:nvSpPr>
        <p:spPr>
          <a:xfrm>
            <a:off x="1672928" y="4644004"/>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46" name="Google Shape;225;p34"/>
          <p:cNvSpPr txBox="1"/>
          <p:nvPr/>
        </p:nvSpPr>
        <p:spPr>
          <a:xfrm>
            <a:off x="229809" y="4296351"/>
            <a:ext cx="901550"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previous</a:t>
            </a:r>
            <a:endParaRPr sz="2100" dirty="0">
              <a:solidFill>
                <a:schemeClr val="dk1"/>
              </a:solidFill>
              <a:latin typeface="Calibri"/>
              <a:ea typeface="Calibri"/>
              <a:cs typeface="Calibri"/>
              <a:sym typeface="Calibri"/>
            </a:endParaRPr>
          </a:p>
        </p:txBody>
      </p:sp>
      <p:sp>
        <p:nvSpPr>
          <p:cNvPr id="47" name="Google Shape;225;p34"/>
          <p:cNvSpPr txBox="1"/>
          <p:nvPr/>
        </p:nvSpPr>
        <p:spPr>
          <a:xfrm>
            <a:off x="1115317" y="4296351"/>
            <a:ext cx="713611"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next</a:t>
            </a:r>
            <a:endParaRPr sz="2100" dirty="0">
              <a:solidFill>
                <a:schemeClr val="dk1"/>
              </a:solidFill>
              <a:latin typeface="Calibri"/>
              <a:ea typeface="Calibri"/>
              <a:cs typeface="Calibri"/>
              <a:sym typeface="Calibri"/>
            </a:endParaRPr>
          </a:p>
        </p:txBody>
      </p:sp>
      <p:sp>
        <p:nvSpPr>
          <p:cNvPr id="48" name="Google Shape;225;p34"/>
          <p:cNvSpPr txBox="1"/>
          <p:nvPr/>
        </p:nvSpPr>
        <p:spPr>
          <a:xfrm>
            <a:off x="1655623" y="4296351"/>
            <a:ext cx="901550"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cancel</a:t>
            </a:r>
            <a:endParaRPr sz="2100" dirty="0">
              <a:solidFill>
                <a:schemeClr val="dk1"/>
              </a:solidFill>
              <a:latin typeface="Calibri"/>
              <a:ea typeface="Calibri"/>
              <a:cs typeface="Calibri"/>
              <a:sym typeface="Calibri"/>
            </a:endParaRPr>
          </a:p>
        </p:txBody>
      </p:sp>
      <p:sp>
        <p:nvSpPr>
          <p:cNvPr id="49" name="Google Shape;232;p34"/>
          <p:cNvSpPr/>
          <p:nvPr/>
        </p:nvSpPr>
        <p:spPr>
          <a:xfrm>
            <a:off x="6919350" y="4247845"/>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50" name="Google Shape;225;p34"/>
          <p:cNvSpPr txBox="1"/>
          <p:nvPr/>
        </p:nvSpPr>
        <p:spPr>
          <a:xfrm>
            <a:off x="7285539" y="4464545"/>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close</a:t>
            </a:r>
            <a:endParaRPr sz="2100" dirty="0">
              <a:solidFill>
                <a:schemeClr val="dk1"/>
              </a:solidFill>
              <a:latin typeface="Calibri"/>
              <a:ea typeface="Calibri"/>
              <a:cs typeface="Calibri"/>
              <a:sym typeface="Calibri"/>
            </a:endParaRPr>
          </a:p>
        </p:txBody>
      </p:sp>
      <p:cxnSp>
        <p:nvCxnSpPr>
          <p:cNvPr id="51" name="Google Shape;238;p34"/>
          <p:cNvCxnSpPr>
            <a:stCxn id="31" idx="2"/>
            <a:endCxn id="38" idx="1"/>
          </p:cNvCxnSpPr>
          <p:nvPr/>
        </p:nvCxnSpPr>
        <p:spPr>
          <a:xfrm>
            <a:off x="4508286" y="2611638"/>
            <a:ext cx="635138" cy="4973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4" name="Google Shape;238;p34"/>
          <p:cNvCxnSpPr>
            <a:stCxn id="31" idx="2"/>
            <a:endCxn id="41" idx="1"/>
          </p:cNvCxnSpPr>
          <p:nvPr/>
        </p:nvCxnSpPr>
        <p:spPr>
          <a:xfrm>
            <a:off x="4508286" y="2611637"/>
            <a:ext cx="640147" cy="165245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7" name="Google Shape;229;p34"/>
          <p:cNvSpPr/>
          <p:nvPr/>
        </p:nvSpPr>
        <p:spPr>
          <a:xfrm>
            <a:off x="7241356" y="1844673"/>
            <a:ext cx="1374403"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:Form</a:t>
            </a:r>
            <a:endParaRPr sz="1300" dirty="0"/>
          </a:p>
          <a:p>
            <a:pPr algn="ctr"/>
            <a:r>
              <a:rPr lang="es-419" sz="1400" dirty="0">
                <a:solidFill>
                  <a:schemeClr val="dk1"/>
                </a:solidFill>
                <a:latin typeface="Calibri"/>
                <a:ea typeface="Calibri"/>
                <a:cs typeface="Calibri"/>
                <a:sym typeface="Calibri"/>
              </a:rPr>
              <a:t>[field food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open</a:t>
            </a:r>
            <a:endParaRPr sz="1400" dirty="0">
              <a:solidFill>
                <a:schemeClr val="dk1"/>
              </a:solidFill>
              <a:latin typeface="Calibri"/>
              <a:ea typeface="Calibri"/>
              <a:cs typeface="Calibri"/>
              <a:sym typeface="Calibri"/>
            </a:endParaRPr>
          </a:p>
        </p:txBody>
      </p:sp>
      <p:sp>
        <p:nvSpPr>
          <p:cNvPr id="61" name="Google Shape;224;p34"/>
          <p:cNvSpPr/>
          <p:nvPr/>
        </p:nvSpPr>
        <p:spPr>
          <a:xfrm>
            <a:off x="8615759" y="2642234"/>
            <a:ext cx="1231278" cy="795631"/>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Create expense report</a:t>
            </a:r>
            <a:endParaRPr sz="1400" dirty="0">
              <a:solidFill>
                <a:schemeClr val="dk1"/>
              </a:solidFill>
              <a:latin typeface="Calibri"/>
              <a:ea typeface="Calibri"/>
              <a:cs typeface="Calibri"/>
              <a:sym typeface="Calibri"/>
            </a:endParaRPr>
          </a:p>
        </p:txBody>
      </p:sp>
      <p:sp>
        <p:nvSpPr>
          <p:cNvPr id="62" name="Google Shape;232;p34"/>
          <p:cNvSpPr/>
          <p:nvPr/>
        </p:nvSpPr>
        <p:spPr>
          <a:xfrm>
            <a:off x="8444982" y="2005855"/>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63" name="Google Shape;224;p34"/>
          <p:cNvSpPr/>
          <p:nvPr/>
        </p:nvSpPr>
        <p:spPr>
          <a:xfrm>
            <a:off x="8520711" y="4125578"/>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Close mission</a:t>
            </a:r>
            <a:endParaRPr sz="1400" dirty="0">
              <a:solidFill>
                <a:schemeClr val="dk1"/>
              </a:solidFill>
              <a:latin typeface="Calibri"/>
              <a:ea typeface="Calibri"/>
              <a:cs typeface="Calibri"/>
              <a:sym typeface="Calibri"/>
            </a:endParaRPr>
          </a:p>
        </p:txBody>
      </p:sp>
      <p:cxnSp>
        <p:nvCxnSpPr>
          <p:cNvPr id="16" name="Straight Arrow Connector 15"/>
          <p:cNvCxnSpPr>
            <a:stCxn id="49" idx="6"/>
            <a:endCxn id="63" idx="5"/>
          </p:cNvCxnSpPr>
          <p:nvPr/>
        </p:nvCxnSpPr>
        <p:spPr>
          <a:xfrm>
            <a:off x="7231350" y="4391846"/>
            <a:ext cx="1346214" cy="1362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1" name="Elbow Connector 20"/>
          <p:cNvCxnSpPr>
            <a:stCxn id="62" idx="6"/>
            <a:endCxn id="61" idx="1"/>
          </p:cNvCxnSpPr>
          <p:nvPr/>
        </p:nvCxnSpPr>
        <p:spPr>
          <a:xfrm>
            <a:off x="8756982" y="2149855"/>
            <a:ext cx="555221" cy="49237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4" name="Google Shape;228;p34"/>
          <p:cNvCxnSpPr/>
          <p:nvPr/>
        </p:nvCxnSpPr>
        <p:spPr>
          <a:xfrm rot="5400000">
            <a:off x="8782005" y="4657423"/>
            <a:ext cx="360823" cy="35264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6" name="Google Shape;228;p34"/>
          <p:cNvCxnSpPr/>
          <p:nvPr/>
        </p:nvCxnSpPr>
        <p:spPr>
          <a:xfrm rot="5400000">
            <a:off x="8802017" y="3438271"/>
            <a:ext cx="360823" cy="35264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34;p34"/>
          <p:cNvSpPr/>
          <p:nvPr/>
        </p:nvSpPr>
        <p:spPr>
          <a:xfrm>
            <a:off x="637430" y="394061"/>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Get missions list</a:t>
            </a:r>
            <a:endParaRPr dirty="0">
              <a:solidFill>
                <a:schemeClr val="dk1"/>
              </a:solidFill>
              <a:latin typeface="Calibri"/>
              <a:ea typeface="Calibri"/>
              <a:cs typeface="Calibri"/>
              <a:sym typeface="Calibri"/>
            </a:endParaRPr>
          </a:p>
        </p:txBody>
      </p:sp>
      <p:sp>
        <p:nvSpPr>
          <p:cNvPr id="84" name="Google Shape;236;p34"/>
          <p:cNvSpPr txBox="1"/>
          <p:nvPr/>
        </p:nvSpPr>
        <p:spPr>
          <a:xfrm>
            <a:off x="2243207" y="118807"/>
            <a:ext cx="912193"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tx1"/>
                </a:solidFill>
                <a:latin typeface="Calibri"/>
                <a:ea typeface="Calibri"/>
                <a:cs typeface="Calibri"/>
                <a:sym typeface="Calibri"/>
              </a:rPr>
              <a:t>user.id</a:t>
            </a:r>
            <a:endParaRPr strike="sngStrike" dirty="0">
              <a:solidFill>
                <a:schemeClr val="tx1"/>
              </a:solidFill>
              <a:latin typeface="Calibri"/>
              <a:ea typeface="Calibri"/>
              <a:cs typeface="Calibri"/>
              <a:sym typeface="Calibri"/>
            </a:endParaRPr>
          </a:p>
        </p:txBody>
      </p:sp>
      <p:cxnSp>
        <p:nvCxnSpPr>
          <p:cNvPr id="85" name="Google Shape;237;p34"/>
          <p:cNvCxnSpPr>
            <a:cxnSpLocks/>
            <a:stCxn id="84" idx="2"/>
            <a:endCxn id="78" idx="2"/>
          </p:cNvCxnSpPr>
          <p:nvPr/>
        </p:nvCxnSpPr>
        <p:spPr>
          <a:xfrm flipH="1">
            <a:off x="2111302" y="574407"/>
            <a:ext cx="588002" cy="146854"/>
          </a:xfrm>
          <a:prstGeom prst="straightConnector1">
            <a:avLst/>
          </a:prstGeom>
          <a:noFill/>
          <a:ln w="9525" cap="flat" cmpd="sng">
            <a:solidFill>
              <a:srgbClr val="4A7DBA"/>
            </a:solidFill>
            <a:prstDash val="solid"/>
            <a:round/>
            <a:headEnd type="none" w="sm" len="sm"/>
            <a:tailEnd type="none" w="sm" len="sm"/>
          </a:ln>
        </p:spPr>
      </p:cxnSp>
      <p:cxnSp>
        <p:nvCxnSpPr>
          <p:cNvPr id="87" name="Google Shape;238;p34"/>
          <p:cNvCxnSpPr>
            <a:stCxn id="31" idx="2"/>
            <a:endCxn id="57" idx="1"/>
          </p:cNvCxnSpPr>
          <p:nvPr/>
        </p:nvCxnSpPr>
        <p:spPr>
          <a:xfrm flipV="1">
            <a:off x="4508285" y="2297301"/>
            <a:ext cx="2733070" cy="31433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9;p34"/>
          <p:cNvSpPr/>
          <p:nvPr/>
        </p:nvSpPr>
        <p:spPr>
          <a:xfrm>
            <a:off x="5138414" y="1416824"/>
            <a:ext cx="1885882" cy="820992"/>
          </a:xfrm>
          <a:prstGeom prst="roundRect">
            <a:avLst>
              <a:gd name="adj" fmla="val 16667"/>
            </a:avLst>
          </a:prstGeom>
          <a:solidFill>
            <a:schemeClr val="bg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:Detail</a:t>
            </a:r>
            <a:endParaRPr sz="1300" dirty="0"/>
          </a:p>
          <a:p>
            <a:pPr algn="ctr"/>
            <a:r>
              <a:rPr lang="es-419" sz="1400" dirty="0">
                <a:solidFill>
                  <a:schemeClr val="dk1"/>
                </a:solidFill>
                <a:latin typeface="Calibri"/>
                <a:ea typeface="Calibri"/>
                <a:cs typeface="Calibri"/>
                <a:sym typeface="Calibri"/>
              </a:rPr>
              <a:t>[databinding: mission]</a:t>
            </a:r>
          </a:p>
        </p:txBody>
      </p:sp>
      <p:sp>
        <p:nvSpPr>
          <p:cNvPr id="52" name="Google Shape;226;p34">
            <a:extLst>
              <a:ext uri="{FF2B5EF4-FFF2-40B4-BE49-F238E27FC236}">
                <a16:creationId xmlns:a16="http://schemas.microsoft.com/office/drawing/2014/main" id="{A1621ACC-B875-0E4C-9401-8DA38F300335}"/>
              </a:ext>
            </a:extLst>
          </p:cNvPr>
          <p:cNvSpPr txBox="1"/>
          <p:nvPr/>
        </p:nvSpPr>
        <p:spPr>
          <a:xfrm>
            <a:off x="8806106" y="1123477"/>
            <a:ext cx="1075166"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it-IT" dirty="0" err="1">
                <a:solidFill>
                  <a:schemeClr val="dk1"/>
                </a:solidFill>
                <a:latin typeface="Calibri"/>
                <a:ea typeface="Calibri"/>
                <a:cs typeface="Calibri"/>
                <a:sym typeface="Calibri"/>
              </a:rPr>
              <a:t>Food</a:t>
            </a:r>
            <a:r>
              <a:rPr lang="it-IT" dirty="0">
                <a:solidFill>
                  <a:schemeClr val="dk1"/>
                </a:solidFill>
                <a:latin typeface="Calibri"/>
                <a:ea typeface="Calibri"/>
                <a:cs typeface="Calibri"/>
                <a:sym typeface="Calibri"/>
              </a:rPr>
              <a:t>, …</a:t>
            </a:r>
            <a:endParaRPr dirty="0">
              <a:solidFill>
                <a:schemeClr val="dk1"/>
              </a:solidFill>
              <a:latin typeface="Calibri"/>
              <a:ea typeface="Calibri"/>
              <a:cs typeface="Calibri"/>
              <a:sym typeface="Calibri"/>
            </a:endParaRPr>
          </a:p>
        </p:txBody>
      </p:sp>
      <p:cxnSp>
        <p:nvCxnSpPr>
          <p:cNvPr id="53" name="Google Shape;227;p34">
            <a:extLst>
              <a:ext uri="{FF2B5EF4-FFF2-40B4-BE49-F238E27FC236}">
                <a16:creationId xmlns:a16="http://schemas.microsoft.com/office/drawing/2014/main" id="{55C5D31B-370D-2D4D-B88C-5D586E8851DC}"/>
              </a:ext>
            </a:extLst>
          </p:cNvPr>
          <p:cNvCxnSpPr>
            <a:cxnSpLocks/>
          </p:cNvCxnSpPr>
          <p:nvPr/>
        </p:nvCxnSpPr>
        <p:spPr>
          <a:xfrm>
            <a:off x="8920098" y="1541855"/>
            <a:ext cx="320547" cy="593412"/>
          </a:xfrm>
          <a:prstGeom prst="straightConnector1">
            <a:avLst/>
          </a:prstGeom>
          <a:noFill/>
          <a:ln w="9525" cap="flat" cmpd="sng">
            <a:solidFill>
              <a:srgbClr val="4A7DBA"/>
            </a:solidFill>
            <a:prstDash val="solid"/>
            <a:round/>
            <a:headEnd type="none" w="sm" len="sm"/>
            <a:tailEnd type="none" w="sm" len="sm"/>
          </a:ln>
        </p:spPr>
      </p:cxnSp>
      <p:sp>
        <p:nvSpPr>
          <p:cNvPr id="55" name="Google Shape;225;p34">
            <a:extLst>
              <a:ext uri="{FF2B5EF4-FFF2-40B4-BE49-F238E27FC236}">
                <a16:creationId xmlns:a16="http://schemas.microsoft.com/office/drawing/2014/main" id="{1737C7B1-B745-F24F-A44E-34500F5F994C}"/>
              </a:ext>
            </a:extLst>
          </p:cNvPr>
          <p:cNvSpPr txBox="1"/>
          <p:nvPr/>
        </p:nvSpPr>
        <p:spPr>
          <a:xfrm>
            <a:off x="2641648" y="5014157"/>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80656" y="4710669"/>
            <a:ext cx="5562946" cy="20711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07287" tIns="53643" rIns="107287" bIns="53643" rtlCol="0" anchor="b" anchorCtr="0"/>
          <a:lstStyle/>
          <a:p>
            <a:r>
              <a:rPr lang="en-US" b="1" dirty="0"/>
              <a:t>Business &amp; data tier</a:t>
            </a:r>
          </a:p>
        </p:txBody>
      </p:sp>
      <p:sp>
        <p:nvSpPr>
          <p:cNvPr id="3" name="Rectangle 2"/>
          <p:cNvSpPr/>
          <p:nvPr/>
        </p:nvSpPr>
        <p:spPr>
          <a:xfrm>
            <a:off x="380655" y="2743201"/>
            <a:ext cx="5562946" cy="1156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07287" tIns="53643" rIns="107287" bIns="53643" rtlCol="0" anchor="t" anchorCtr="0"/>
          <a:lstStyle/>
          <a:p>
            <a:r>
              <a:rPr lang="en-US" b="1" dirty="0"/>
              <a:t>Web tier</a:t>
            </a:r>
          </a:p>
        </p:txBody>
      </p:sp>
      <p:sp>
        <p:nvSpPr>
          <p:cNvPr id="2" name="Title 1"/>
          <p:cNvSpPr>
            <a:spLocks noGrp="1"/>
          </p:cNvSpPr>
          <p:nvPr>
            <p:ph type="title"/>
          </p:nvPr>
        </p:nvSpPr>
        <p:spPr>
          <a:xfrm>
            <a:off x="6493919" y="274637"/>
            <a:ext cx="3276985" cy="1143000"/>
          </a:xfrm>
        </p:spPr>
        <p:txBody>
          <a:bodyPr>
            <a:normAutofit/>
          </a:bodyPr>
          <a:lstStyle/>
          <a:p>
            <a:pPr algn="r"/>
            <a:r>
              <a:rPr lang="en-US"/>
              <a:t>Architettura</a:t>
            </a:r>
            <a:endParaRPr lang="en-US" dirty="0"/>
          </a:p>
        </p:txBody>
      </p:sp>
      <p:sp>
        <p:nvSpPr>
          <p:cNvPr id="4" name="Rectangle 3"/>
          <p:cNvSpPr/>
          <p:nvPr/>
        </p:nvSpPr>
        <p:spPr>
          <a:xfrm>
            <a:off x="1695581" y="6057901"/>
            <a:ext cx="3136900"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dirty="0"/>
              <a:t>Database</a:t>
            </a:r>
          </a:p>
        </p:txBody>
      </p:sp>
      <p:sp>
        <p:nvSpPr>
          <p:cNvPr id="5" name="Rectangle 4"/>
          <p:cNvSpPr/>
          <p:nvPr/>
        </p:nvSpPr>
        <p:spPr>
          <a:xfrm>
            <a:off x="1695581" y="4762501"/>
            <a:ext cx="3136900"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dirty="0"/>
              <a:t>Data Access Objects</a:t>
            </a:r>
          </a:p>
        </p:txBody>
      </p:sp>
      <p:cxnSp>
        <p:nvCxnSpPr>
          <p:cNvPr id="7" name="Straight Arrow Connector 6"/>
          <p:cNvCxnSpPr/>
          <p:nvPr/>
        </p:nvCxnSpPr>
        <p:spPr>
          <a:xfrm>
            <a:off x="2273431" y="5181601"/>
            <a:ext cx="0" cy="8763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4172081" y="5181601"/>
            <a:ext cx="0" cy="8763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622433" y="5486401"/>
            <a:ext cx="1494263" cy="354555"/>
          </a:xfrm>
          <a:prstGeom prst="rect">
            <a:avLst/>
          </a:prstGeom>
          <a:noFill/>
        </p:spPr>
        <p:txBody>
          <a:bodyPr wrap="none" lIns="107287" tIns="53643" rIns="107287" bIns="53643" rtlCol="0">
            <a:spAutoFit/>
          </a:bodyPr>
          <a:lstStyle/>
          <a:p>
            <a:r>
              <a:rPr lang="en-US" dirty="0" err="1"/>
              <a:t>executeQuery</a:t>
            </a:r>
            <a:endParaRPr lang="en-US" dirty="0"/>
          </a:p>
        </p:txBody>
      </p:sp>
      <p:sp>
        <p:nvSpPr>
          <p:cNvPr id="10" name="TextBox 9"/>
          <p:cNvSpPr txBox="1"/>
          <p:nvPr/>
        </p:nvSpPr>
        <p:spPr>
          <a:xfrm>
            <a:off x="4292601" y="5562601"/>
            <a:ext cx="1595252" cy="354555"/>
          </a:xfrm>
          <a:prstGeom prst="rect">
            <a:avLst/>
          </a:prstGeom>
          <a:noFill/>
        </p:spPr>
        <p:txBody>
          <a:bodyPr wrap="none" lIns="107287" tIns="53643" rIns="107287" bIns="53643" rtlCol="0">
            <a:spAutoFit/>
          </a:bodyPr>
          <a:lstStyle/>
          <a:p>
            <a:r>
              <a:rPr lang="en-US" dirty="0" err="1"/>
              <a:t>executeUpdate</a:t>
            </a:r>
            <a:endParaRPr lang="en-US" dirty="0"/>
          </a:p>
        </p:txBody>
      </p:sp>
      <p:cxnSp>
        <p:nvCxnSpPr>
          <p:cNvPr id="11" name="Straight Arrow Connector 10"/>
          <p:cNvCxnSpPr/>
          <p:nvPr/>
        </p:nvCxnSpPr>
        <p:spPr>
          <a:xfrm flipV="1">
            <a:off x="2603631" y="5181601"/>
            <a:ext cx="0" cy="8763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2576551" y="5334001"/>
            <a:ext cx="1026186" cy="354555"/>
          </a:xfrm>
          <a:prstGeom prst="rect">
            <a:avLst/>
          </a:prstGeom>
          <a:noFill/>
        </p:spPr>
        <p:txBody>
          <a:bodyPr wrap="none" lIns="107287" tIns="53643" rIns="107287" bIns="53643" rtlCol="0">
            <a:spAutoFit/>
          </a:bodyPr>
          <a:lstStyle/>
          <a:p>
            <a:r>
              <a:rPr lang="en-US" dirty="0" err="1"/>
              <a:t>resultSet</a:t>
            </a:r>
            <a:endParaRPr lang="en-US" dirty="0"/>
          </a:p>
        </p:txBody>
      </p:sp>
      <p:sp>
        <p:nvSpPr>
          <p:cNvPr id="13" name="Rectangle 12"/>
          <p:cNvSpPr/>
          <p:nvPr/>
        </p:nvSpPr>
        <p:spPr>
          <a:xfrm>
            <a:off x="1695581" y="3962401"/>
            <a:ext cx="3136900"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dirty="0"/>
              <a:t>Model Objects</a:t>
            </a:r>
          </a:p>
        </p:txBody>
      </p:sp>
      <p:cxnSp>
        <p:nvCxnSpPr>
          <p:cNvPr id="14" name="Straight Arrow Connector 13"/>
          <p:cNvCxnSpPr/>
          <p:nvPr/>
        </p:nvCxnSpPr>
        <p:spPr>
          <a:xfrm>
            <a:off x="4116940" y="3288269"/>
            <a:ext cx="0" cy="6223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4242332" y="3352801"/>
            <a:ext cx="627038" cy="354555"/>
          </a:xfrm>
          <a:prstGeom prst="rect">
            <a:avLst/>
          </a:prstGeom>
          <a:noFill/>
        </p:spPr>
        <p:txBody>
          <a:bodyPr wrap="none" lIns="107287" tIns="53643" rIns="107287" bIns="53643" rtlCol="0">
            <a:spAutoFit/>
          </a:bodyPr>
          <a:lstStyle/>
          <a:p>
            <a:r>
              <a:rPr lang="en-US" dirty="0"/>
              <a:t>read</a:t>
            </a:r>
          </a:p>
        </p:txBody>
      </p:sp>
      <p:sp>
        <p:nvSpPr>
          <p:cNvPr id="17" name="Rectangle 16"/>
          <p:cNvSpPr/>
          <p:nvPr/>
        </p:nvSpPr>
        <p:spPr>
          <a:xfrm>
            <a:off x="1435434" y="2895601"/>
            <a:ext cx="1431083"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dirty="0"/>
              <a:t>Controllers</a:t>
            </a:r>
          </a:p>
        </p:txBody>
      </p:sp>
      <p:sp>
        <p:nvSpPr>
          <p:cNvPr id="18" name="Rectangle 17"/>
          <p:cNvSpPr/>
          <p:nvPr/>
        </p:nvSpPr>
        <p:spPr>
          <a:xfrm>
            <a:off x="3451427" y="2895601"/>
            <a:ext cx="1841779"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sz="1400" dirty="0"/>
              <a:t>View/data</a:t>
            </a:r>
            <a:r>
              <a:rPr lang="en-US" dirty="0"/>
              <a:t> </a:t>
            </a:r>
            <a:r>
              <a:rPr lang="en-US" sz="1400" dirty="0"/>
              <a:t>templates</a:t>
            </a:r>
            <a:endParaRPr lang="en-US" dirty="0"/>
          </a:p>
        </p:txBody>
      </p:sp>
      <p:cxnSp>
        <p:nvCxnSpPr>
          <p:cNvPr id="19" name="Straight Arrow Connector 18"/>
          <p:cNvCxnSpPr/>
          <p:nvPr/>
        </p:nvCxnSpPr>
        <p:spPr>
          <a:xfrm flipV="1">
            <a:off x="3264031" y="4355069"/>
            <a:ext cx="0" cy="5217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3389425" y="4343401"/>
            <a:ext cx="787338" cy="354555"/>
          </a:xfrm>
          <a:prstGeom prst="rect">
            <a:avLst/>
          </a:prstGeom>
          <a:noFill/>
        </p:spPr>
        <p:txBody>
          <a:bodyPr wrap="none" lIns="107287" tIns="53643" rIns="107287" bIns="53643" rtlCol="0">
            <a:spAutoFit/>
          </a:bodyPr>
          <a:lstStyle/>
          <a:p>
            <a:r>
              <a:rPr lang="en-US" dirty="0"/>
              <a:t>create</a:t>
            </a:r>
          </a:p>
        </p:txBody>
      </p:sp>
      <p:cxnSp>
        <p:nvCxnSpPr>
          <p:cNvPr id="22" name="Elbow Connector 21"/>
          <p:cNvCxnSpPr>
            <a:stCxn id="17" idx="1"/>
            <a:endCxn id="5" idx="1"/>
          </p:cNvCxnSpPr>
          <p:nvPr/>
        </p:nvCxnSpPr>
        <p:spPr>
          <a:xfrm rot="10800000" flipH="1" flipV="1">
            <a:off x="1435434" y="3105150"/>
            <a:ext cx="260147" cy="1866900"/>
          </a:xfrm>
          <a:prstGeom prst="bentConnector3">
            <a:avLst>
              <a:gd name="adj1" fmla="val -95196"/>
            </a:avLst>
          </a:prstGeom>
          <a:ln>
            <a:tailEnd type="arrow"/>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33005" y="3910569"/>
            <a:ext cx="808178" cy="354555"/>
          </a:xfrm>
          <a:prstGeom prst="rect">
            <a:avLst/>
          </a:prstGeom>
          <a:noFill/>
        </p:spPr>
        <p:txBody>
          <a:bodyPr wrap="none" lIns="107287" tIns="53643" rIns="107287" bIns="53643" rtlCol="0">
            <a:spAutoFit/>
          </a:bodyPr>
          <a:lstStyle/>
          <a:p>
            <a:r>
              <a:rPr lang="en-US" dirty="0"/>
              <a:t>invoke</a:t>
            </a: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279" y="-24619"/>
            <a:ext cx="973978" cy="899057"/>
          </a:xfrm>
          <a:prstGeom prst="rect">
            <a:avLst/>
          </a:prstGeom>
        </p:spPr>
      </p:pic>
      <p:cxnSp>
        <p:nvCxnSpPr>
          <p:cNvPr id="36" name="Elbow Connector 35"/>
          <p:cNvCxnSpPr/>
          <p:nvPr/>
        </p:nvCxnSpPr>
        <p:spPr>
          <a:xfrm rot="16200000" flipH="1">
            <a:off x="2945385" y="2430042"/>
            <a:ext cx="12700" cy="1705817"/>
          </a:xfrm>
          <a:prstGeom prst="bentConnector3">
            <a:avLst>
              <a:gd name="adj1" fmla="val 2300000"/>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TextBox 40"/>
          <p:cNvSpPr txBox="1"/>
          <p:nvPr/>
        </p:nvSpPr>
        <p:spPr>
          <a:xfrm>
            <a:off x="1206154" y="3530601"/>
            <a:ext cx="1643342" cy="354555"/>
          </a:xfrm>
          <a:prstGeom prst="rect">
            <a:avLst/>
          </a:prstGeom>
          <a:noFill/>
        </p:spPr>
        <p:txBody>
          <a:bodyPr wrap="none" lIns="107287" tIns="53643" rIns="107287" bIns="53643" rtlCol="0">
            <a:spAutoFit/>
          </a:bodyPr>
          <a:lstStyle/>
          <a:p>
            <a:r>
              <a:rPr lang="en-US" dirty="0"/>
              <a:t>redirect/forward</a:t>
            </a:r>
          </a:p>
        </p:txBody>
      </p:sp>
      <p:sp>
        <p:nvSpPr>
          <p:cNvPr id="49" name="Rectangle 48"/>
          <p:cNvSpPr/>
          <p:nvPr/>
        </p:nvSpPr>
        <p:spPr>
          <a:xfrm>
            <a:off x="385664" y="926795"/>
            <a:ext cx="5562946" cy="1204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07287" tIns="53643" rIns="107287" bIns="53643" rtlCol="0" anchor="t" anchorCtr="0"/>
          <a:lstStyle/>
          <a:p>
            <a:r>
              <a:rPr lang="en-US" b="1" dirty="0"/>
              <a:t>Client tier</a:t>
            </a:r>
          </a:p>
        </p:txBody>
      </p:sp>
      <p:sp>
        <p:nvSpPr>
          <p:cNvPr id="50" name="Rectangle 49"/>
          <p:cNvSpPr/>
          <p:nvPr/>
        </p:nvSpPr>
        <p:spPr>
          <a:xfrm>
            <a:off x="2593182" y="1616465"/>
            <a:ext cx="1349206"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dirty="0"/>
              <a:t>GUI state </a:t>
            </a:r>
          </a:p>
        </p:txBody>
      </p:sp>
      <p:sp>
        <p:nvSpPr>
          <p:cNvPr id="53" name="Rectangle 52"/>
          <p:cNvSpPr/>
          <p:nvPr/>
        </p:nvSpPr>
        <p:spPr>
          <a:xfrm>
            <a:off x="1530495" y="1054566"/>
            <a:ext cx="1431083"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sz="1400" dirty="0"/>
              <a:t>Event handlers</a:t>
            </a:r>
          </a:p>
        </p:txBody>
      </p:sp>
      <p:sp>
        <p:nvSpPr>
          <p:cNvPr id="54" name="Rectangle 53"/>
          <p:cNvSpPr/>
          <p:nvPr/>
        </p:nvSpPr>
        <p:spPr>
          <a:xfrm>
            <a:off x="3746600" y="1054566"/>
            <a:ext cx="1431083" cy="419100"/>
          </a:xfrm>
          <a:prstGeom prst="rect">
            <a:avLst/>
          </a:prstGeom>
        </p:spPr>
        <p:style>
          <a:lnRef idx="1">
            <a:schemeClr val="accent1"/>
          </a:lnRef>
          <a:fillRef idx="2">
            <a:schemeClr val="accent1"/>
          </a:fillRef>
          <a:effectRef idx="1">
            <a:schemeClr val="accent1"/>
          </a:effectRef>
          <a:fontRef idx="minor">
            <a:schemeClr val="dk1"/>
          </a:fontRef>
        </p:style>
        <p:txBody>
          <a:bodyPr lIns="107287" tIns="53643" rIns="107287" bIns="53643" rtlCol="0" anchor="ctr"/>
          <a:lstStyle/>
          <a:p>
            <a:pPr algn="ctr"/>
            <a:r>
              <a:rPr lang="en-US" dirty="0"/>
              <a:t>Views</a:t>
            </a:r>
          </a:p>
        </p:txBody>
      </p:sp>
      <p:sp>
        <p:nvSpPr>
          <p:cNvPr id="55" name="TextBox 54"/>
          <p:cNvSpPr txBox="1"/>
          <p:nvPr/>
        </p:nvSpPr>
        <p:spPr>
          <a:xfrm>
            <a:off x="77981" y="2201921"/>
            <a:ext cx="1492660" cy="354555"/>
          </a:xfrm>
          <a:prstGeom prst="rect">
            <a:avLst/>
          </a:prstGeom>
          <a:noFill/>
        </p:spPr>
        <p:txBody>
          <a:bodyPr wrap="none" lIns="107287" tIns="53643" rIns="107287" bIns="53643" rtlCol="0">
            <a:spAutoFit/>
          </a:bodyPr>
          <a:lstStyle/>
          <a:p>
            <a:r>
              <a:rPr lang="en-US" dirty="0"/>
              <a:t>HTTP request</a:t>
            </a:r>
          </a:p>
        </p:txBody>
      </p:sp>
      <p:cxnSp>
        <p:nvCxnSpPr>
          <p:cNvPr id="56" name="Elbow Connector 55"/>
          <p:cNvCxnSpPr>
            <a:stCxn id="25" idx="1"/>
            <a:endCxn id="53" idx="0"/>
          </p:cNvCxnSpPr>
          <p:nvPr/>
        </p:nvCxnSpPr>
        <p:spPr>
          <a:xfrm rot="10800000" flipV="1">
            <a:off x="2246036" y="424909"/>
            <a:ext cx="604242" cy="629656"/>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59" name="TextBox 58"/>
          <p:cNvSpPr txBox="1"/>
          <p:nvPr/>
        </p:nvSpPr>
        <p:spPr>
          <a:xfrm>
            <a:off x="1545607" y="368766"/>
            <a:ext cx="718410" cy="354555"/>
          </a:xfrm>
          <a:prstGeom prst="rect">
            <a:avLst/>
          </a:prstGeom>
          <a:noFill/>
        </p:spPr>
        <p:txBody>
          <a:bodyPr wrap="none" lIns="107287" tIns="53643" rIns="107287" bIns="53643" rtlCol="0">
            <a:spAutoFit/>
          </a:bodyPr>
          <a:lstStyle/>
          <a:p>
            <a:r>
              <a:rPr lang="en-US" dirty="0"/>
              <a:t>event</a:t>
            </a:r>
          </a:p>
        </p:txBody>
      </p:sp>
      <p:sp>
        <p:nvSpPr>
          <p:cNvPr id="62" name="TextBox 61"/>
          <p:cNvSpPr txBox="1"/>
          <p:nvPr/>
        </p:nvSpPr>
        <p:spPr>
          <a:xfrm>
            <a:off x="5215897" y="2201921"/>
            <a:ext cx="1651358" cy="354555"/>
          </a:xfrm>
          <a:prstGeom prst="rect">
            <a:avLst/>
          </a:prstGeom>
          <a:noFill/>
        </p:spPr>
        <p:txBody>
          <a:bodyPr wrap="none" lIns="107287" tIns="53643" rIns="107287" bIns="53643" rtlCol="0">
            <a:spAutoFit/>
          </a:bodyPr>
          <a:lstStyle/>
          <a:p>
            <a:r>
              <a:rPr lang="en-US" dirty="0"/>
              <a:t>HTTP response</a:t>
            </a:r>
          </a:p>
        </p:txBody>
      </p:sp>
      <p:cxnSp>
        <p:nvCxnSpPr>
          <p:cNvPr id="69" name="Elbow Connector 68"/>
          <p:cNvCxnSpPr>
            <a:stCxn id="54" idx="0"/>
            <a:endCxn id="25" idx="3"/>
          </p:cNvCxnSpPr>
          <p:nvPr/>
        </p:nvCxnSpPr>
        <p:spPr>
          <a:xfrm rot="16200000" flipV="1">
            <a:off x="3828372" y="420795"/>
            <a:ext cx="629656" cy="637885"/>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Elbow Connector 26"/>
          <p:cNvCxnSpPr/>
          <p:nvPr/>
        </p:nvCxnSpPr>
        <p:spPr>
          <a:xfrm rot="5400000">
            <a:off x="1138879" y="2179055"/>
            <a:ext cx="1383832" cy="3"/>
          </a:xfrm>
          <a:prstGeom prst="bentConnector3">
            <a:avLst>
              <a:gd name="adj1" fmla="val 50000"/>
            </a:avLst>
          </a:prstGeom>
          <a:ln>
            <a:prstDash val="dash"/>
            <a:tailEnd type="arrow"/>
          </a:ln>
        </p:spPr>
        <p:style>
          <a:lnRef idx="3">
            <a:schemeClr val="accent1"/>
          </a:lnRef>
          <a:fillRef idx="0">
            <a:schemeClr val="accent1"/>
          </a:fillRef>
          <a:effectRef idx="2">
            <a:schemeClr val="accent1"/>
          </a:effectRef>
          <a:fontRef idx="minor">
            <a:schemeClr val="tx1"/>
          </a:fontRef>
        </p:style>
      </p:cxnSp>
      <p:cxnSp>
        <p:nvCxnSpPr>
          <p:cNvPr id="74" name="Elbow Connector 73"/>
          <p:cNvCxnSpPr>
            <a:stCxn id="53" idx="2"/>
            <a:endCxn id="50" idx="1"/>
          </p:cNvCxnSpPr>
          <p:nvPr/>
        </p:nvCxnSpPr>
        <p:spPr>
          <a:xfrm rot="16200000" flipH="1">
            <a:off x="2243434" y="1476267"/>
            <a:ext cx="352349" cy="347146"/>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7" name="Elbow Connector 76"/>
          <p:cNvCxnSpPr>
            <a:stCxn id="50" idx="3"/>
            <a:endCxn id="54" idx="2"/>
          </p:cNvCxnSpPr>
          <p:nvPr/>
        </p:nvCxnSpPr>
        <p:spPr>
          <a:xfrm flipV="1">
            <a:off x="3942388" y="1473666"/>
            <a:ext cx="519754" cy="352349"/>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2" name="Elbow Connector 81"/>
          <p:cNvCxnSpPr/>
          <p:nvPr/>
        </p:nvCxnSpPr>
        <p:spPr>
          <a:xfrm rot="5400000">
            <a:off x="4155594" y="2172905"/>
            <a:ext cx="1383832" cy="3"/>
          </a:xfrm>
          <a:prstGeom prst="bentConnector3">
            <a:avLst>
              <a:gd name="adj1" fmla="val 50000"/>
            </a:avLst>
          </a:prstGeom>
          <a:ln>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83" name="TextBox 82"/>
          <p:cNvSpPr txBox="1"/>
          <p:nvPr/>
        </p:nvSpPr>
        <p:spPr>
          <a:xfrm>
            <a:off x="1854272" y="1839544"/>
            <a:ext cx="811384" cy="308388"/>
          </a:xfrm>
          <a:prstGeom prst="rect">
            <a:avLst/>
          </a:prstGeom>
          <a:noFill/>
        </p:spPr>
        <p:txBody>
          <a:bodyPr wrap="none" lIns="107287" tIns="53643" rIns="107287" bIns="53643" rtlCol="0">
            <a:spAutoFit/>
          </a:bodyPr>
          <a:lstStyle/>
          <a:p>
            <a:r>
              <a:rPr lang="en-US" sz="1300" dirty="0"/>
              <a:t>updates</a:t>
            </a:r>
          </a:p>
        </p:txBody>
      </p:sp>
      <p:sp>
        <p:nvSpPr>
          <p:cNvPr id="84" name="TextBox 83"/>
          <p:cNvSpPr txBox="1"/>
          <p:nvPr/>
        </p:nvSpPr>
        <p:spPr>
          <a:xfrm>
            <a:off x="4047831" y="1813999"/>
            <a:ext cx="784132" cy="308388"/>
          </a:xfrm>
          <a:prstGeom prst="rect">
            <a:avLst/>
          </a:prstGeom>
          <a:noFill/>
        </p:spPr>
        <p:txBody>
          <a:bodyPr wrap="none" lIns="107287" tIns="53643" rIns="107287" bIns="53643" rtlCol="0">
            <a:spAutoFit/>
          </a:bodyPr>
          <a:lstStyle/>
          <a:p>
            <a:r>
              <a:rPr lang="en-US" sz="1300" dirty="0"/>
              <a:t>renders</a:t>
            </a:r>
          </a:p>
        </p:txBody>
      </p:sp>
      <p:cxnSp>
        <p:nvCxnSpPr>
          <p:cNvPr id="85" name="Elbow Connector 84"/>
          <p:cNvCxnSpPr>
            <a:stCxn id="18" idx="0"/>
            <a:endCxn id="49" idx="2"/>
          </p:cNvCxnSpPr>
          <p:nvPr/>
        </p:nvCxnSpPr>
        <p:spPr>
          <a:xfrm rot="16200000" flipV="1">
            <a:off x="3387480" y="1910764"/>
            <a:ext cx="764493" cy="1205179"/>
          </a:xfrm>
          <a:prstGeom prst="bentConnector3">
            <a:avLst>
              <a:gd name="adj1" fmla="val 50000"/>
            </a:avLst>
          </a:prstGeom>
          <a:ln>
            <a:prstDash val="dash"/>
            <a:tailEnd type="arrow"/>
          </a:ln>
        </p:spPr>
        <p:style>
          <a:lnRef idx="3">
            <a:schemeClr val="accent1"/>
          </a:lnRef>
          <a:fillRef idx="0">
            <a:schemeClr val="accent1"/>
          </a:fillRef>
          <a:effectRef idx="2">
            <a:schemeClr val="accent1"/>
          </a:effectRef>
          <a:fontRef idx="minor">
            <a:schemeClr val="tx1"/>
          </a:fontRef>
        </p:style>
      </p:cxnSp>
      <p:sp>
        <p:nvSpPr>
          <p:cNvPr id="88" name="Right Brace 87"/>
          <p:cNvSpPr/>
          <p:nvPr/>
        </p:nvSpPr>
        <p:spPr>
          <a:xfrm>
            <a:off x="6063559" y="2743201"/>
            <a:ext cx="690544" cy="3943927"/>
          </a:xfrm>
          <a:prstGeom prst="rightBrace">
            <a:avLst/>
          </a:prstGeom>
        </p:spPr>
        <p:style>
          <a:lnRef idx="3">
            <a:schemeClr val="accent1"/>
          </a:lnRef>
          <a:fillRef idx="0">
            <a:schemeClr val="accent1"/>
          </a:fillRef>
          <a:effectRef idx="2">
            <a:schemeClr val="accent1"/>
          </a:effectRef>
          <a:fontRef idx="minor">
            <a:schemeClr val="tx1"/>
          </a:fontRef>
        </p:style>
        <p:txBody>
          <a:bodyPr lIns="107287" tIns="53643" rIns="107287" bIns="53643" rtlCol="0" anchor="ctr"/>
          <a:lstStyle/>
          <a:p>
            <a:pPr algn="ctr"/>
            <a:endParaRPr lang="en-US"/>
          </a:p>
        </p:txBody>
      </p:sp>
      <p:sp>
        <p:nvSpPr>
          <p:cNvPr id="89" name="Right Brace 88"/>
          <p:cNvSpPr/>
          <p:nvPr/>
        </p:nvSpPr>
        <p:spPr>
          <a:xfrm>
            <a:off x="6023669" y="579098"/>
            <a:ext cx="545336" cy="1539693"/>
          </a:xfrm>
          <a:prstGeom prst="rightBrace">
            <a:avLst/>
          </a:prstGeom>
        </p:spPr>
        <p:style>
          <a:lnRef idx="3">
            <a:schemeClr val="accent1"/>
          </a:lnRef>
          <a:fillRef idx="0">
            <a:schemeClr val="accent1"/>
          </a:fillRef>
          <a:effectRef idx="2">
            <a:schemeClr val="accent1"/>
          </a:effectRef>
          <a:fontRef idx="minor">
            <a:schemeClr val="tx1"/>
          </a:fontRef>
        </p:style>
        <p:txBody>
          <a:bodyPr lIns="107287" tIns="53643" rIns="107287" bIns="53643" rtlCol="0" anchor="ctr"/>
          <a:lstStyle/>
          <a:p>
            <a:pPr algn="ctr"/>
            <a:endParaRPr lang="en-US"/>
          </a:p>
        </p:txBody>
      </p:sp>
      <p:sp>
        <p:nvSpPr>
          <p:cNvPr id="90" name="TextBox 89"/>
          <p:cNvSpPr txBox="1"/>
          <p:nvPr/>
        </p:nvSpPr>
        <p:spPr>
          <a:xfrm>
            <a:off x="6503959" y="1567608"/>
            <a:ext cx="739248" cy="354555"/>
          </a:xfrm>
          <a:prstGeom prst="rect">
            <a:avLst/>
          </a:prstGeom>
          <a:noFill/>
        </p:spPr>
        <p:txBody>
          <a:bodyPr wrap="none" lIns="107287" tIns="53643" rIns="107287" bIns="53643" rtlCol="0">
            <a:spAutoFit/>
          </a:bodyPr>
          <a:lstStyle/>
          <a:p>
            <a:r>
              <a:rPr lang="en-US" dirty="0"/>
              <a:t>Client</a:t>
            </a:r>
          </a:p>
        </p:txBody>
      </p:sp>
      <p:sp>
        <p:nvSpPr>
          <p:cNvPr id="91" name="TextBox 90"/>
          <p:cNvSpPr txBox="1"/>
          <p:nvPr/>
        </p:nvSpPr>
        <p:spPr>
          <a:xfrm>
            <a:off x="6505281" y="4876801"/>
            <a:ext cx="821002" cy="354555"/>
          </a:xfrm>
          <a:prstGeom prst="rect">
            <a:avLst/>
          </a:prstGeom>
          <a:noFill/>
        </p:spPr>
        <p:txBody>
          <a:bodyPr wrap="none" lIns="107287" tIns="53643" rIns="107287" bIns="53643" rtlCol="0">
            <a:spAutoFit/>
          </a:bodyPr>
          <a:lstStyle/>
          <a:p>
            <a:r>
              <a:rPr lang="en-US" dirty="0"/>
              <a:t>Server</a:t>
            </a:r>
          </a:p>
        </p:txBody>
      </p:sp>
      <p:cxnSp>
        <p:nvCxnSpPr>
          <p:cNvPr id="92" name="Elbow Connector 91"/>
          <p:cNvCxnSpPr/>
          <p:nvPr/>
        </p:nvCxnSpPr>
        <p:spPr>
          <a:xfrm rot="5400000">
            <a:off x="963787" y="2185220"/>
            <a:ext cx="1383832" cy="3"/>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4" name="Straight Arrow Connector 93"/>
          <p:cNvCxnSpPr/>
          <p:nvPr/>
        </p:nvCxnSpPr>
        <p:spPr>
          <a:xfrm>
            <a:off x="7444510" y="2407104"/>
            <a:ext cx="102061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5" name="Straight Arrow Connector 94"/>
          <p:cNvCxnSpPr/>
          <p:nvPr/>
        </p:nvCxnSpPr>
        <p:spPr>
          <a:xfrm>
            <a:off x="7459525" y="3176779"/>
            <a:ext cx="1020618" cy="0"/>
          </a:xfrm>
          <a:prstGeom prst="straightConnector1">
            <a:avLst/>
          </a:prstGeom>
          <a:ln>
            <a:prstDash val="dash"/>
            <a:tailEnd type="arrow"/>
          </a:ln>
        </p:spPr>
        <p:style>
          <a:lnRef idx="3">
            <a:schemeClr val="accent1"/>
          </a:lnRef>
          <a:fillRef idx="0">
            <a:schemeClr val="accent1"/>
          </a:fillRef>
          <a:effectRef idx="2">
            <a:schemeClr val="accent1"/>
          </a:effectRef>
          <a:fontRef idx="minor">
            <a:schemeClr val="tx1"/>
          </a:fontRef>
        </p:style>
      </p:cxnSp>
      <p:sp>
        <p:nvSpPr>
          <p:cNvPr id="96" name="TextBox 95"/>
          <p:cNvSpPr txBox="1"/>
          <p:nvPr/>
        </p:nvSpPr>
        <p:spPr>
          <a:xfrm>
            <a:off x="7654637" y="1897128"/>
            <a:ext cx="752072" cy="354555"/>
          </a:xfrm>
          <a:prstGeom prst="rect">
            <a:avLst/>
          </a:prstGeom>
          <a:noFill/>
        </p:spPr>
        <p:txBody>
          <a:bodyPr wrap="none" lIns="107287" tIns="53643" rIns="107287" bIns="53643" rtlCol="0">
            <a:spAutoFit/>
          </a:bodyPr>
          <a:lstStyle/>
          <a:p>
            <a:r>
              <a:rPr lang="en-US" dirty="0"/>
              <a:t>synch</a:t>
            </a:r>
          </a:p>
        </p:txBody>
      </p:sp>
      <p:sp>
        <p:nvSpPr>
          <p:cNvPr id="97" name="TextBox 96"/>
          <p:cNvSpPr txBox="1"/>
          <p:nvPr/>
        </p:nvSpPr>
        <p:spPr>
          <a:xfrm>
            <a:off x="7719680" y="2666802"/>
            <a:ext cx="865886" cy="354555"/>
          </a:xfrm>
          <a:prstGeom prst="rect">
            <a:avLst/>
          </a:prstGeom>
          <a:noFill/>
        </p:spPr>
        <p:txBody>
          <a:bodyPr wrap="none" lIns="107287" tIns="53643" rIns="107287" bIns="53643" rtlCol="0">
            <a:spAutoFit/>
          </a:bodyPr>
          <a:lstStyle/>
          <a:p>
            <a:r>
              <a:rPr lang="en-US" dirty="0" err="1"/>
              <a:t>asynch</a:t>
            </a:r>
            <a:endParaRPr lang="en-US" dirty="0"/>
          </a:p>
        </p:txBody>
      </p:sp>
    </p:spTree>
    <p:extLst>
      <p:ext uri="{BB962C8B-B14F-4D97-AF65-F5344CB8AC3E}">
        <p14:creationId xmlns:p14="http://schemas.microsoft.com/office/powerpoint/2010/main" val="317386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t-IT" dirty="0"/>
              <a:t>Eventi &amp; azioni</a:t>
            </a:r>
          </a:p>
        </p:txBody>
      </p:sp>
      <p:graphicFrame>
        <p:nvGraphicFramePr>
          <p:cNvPr id="6" name="Table 5"/>
          <p:cNvGraphicFramePr>
            <a:graphicFrameLocks noGrp="1"/>
          </p:cNvGraphicFramePr>
          <p:nvPr>
            <p:extLst>
              <p:ext uri="{D42A27DB-BD31-4B8C-83A1-F6EECF244321}">
                <p14:modId xmlns:p14="http://schemas.microsoft.com/office/powerpoint/2010/main" val="1622468280"/>
              </p:ext>
            </p:extLst>
          </p:nvPr>
        </p:nvGraphicFramePr>
        <p:xfrm>
          <a:off x="177421" y="1190645"/>
          <a:ext cx="9608507" cy="5484447"/>
        </p:xfrm>
        <a:graphic>
          <a:graphicData uri="http://schemas.openxmlformats.org/drawingml/2006/table">
            <a:tbl>
              <a:tblPr firstRow="1" bandRow="1">
                <a:tableStyleId>{5C22544A-7EE6-4342-B048-85BDC9FD1C3A}</a:tableStyleId>
              </a:tblPr>
              <a:tblGrid>
                <a:gridCol w="2403392">
                  <a:extLst>
                    <a:ext uri="{9D8B030D-6E8A-4147-A177-3AD203B41FA5}">
                      <a16:colId xmlns:a16="http://schemas.microsoft.com/office/drawing/2014/main" val="20000"/>
                    </a:ext>
                  </a:extLst>
                </a:gridCol>
                <a:gridCol w="2403392">
                  <a:extLst>
                    <a:ext uri="{9D8B030D-6E8A-4147-A177-3AD203B41FA5}">
                      <a16:colId xmlns:a16="http://schemas.microsoft.com/office/drawing/2014/main" val="20001"/>
                    </a:ext>
                  </a:extLst>
                </a:gridCol>
                <a:gridCol w="2403392">
                  <a:extLst>
                    <a:ext uri="{9D8B030D-6E8A-4147-A177-3AD203B41FA5}">
                      <a16:colId xmlns:a16="http://schemas.microsoft.com/office/drawing/2014/main" val="20002"/>
                    </a:ext>
                  </a:extLst>
                </a:gridCol>
                <a:gridCol w="2398331">
                  <a:extLst>
                    <a:ext uri="{9D8B030D-6E8A-4147-A177-3AD203B41FA5}">
                      <a16:colId xmlns:a16="http://schemas.microsoft.com/office/drawing/2014/main" val="20003"/>
                    </a:ext>
                  </a:extLst>
                </a:gridCol>
              </a:tblGrid>
              <a:tr h="406141">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27547">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Controllo credenziali</a:t>
                      </a:r>
                    </a:p>
                  </a:txBody>
                  <a:tcPr marL="99060" marR="99060" marT="60960" marB="60960"/>
                </a:tc>
                <a:extLst>
                  <a:ext uri="{0D108BD9-81ED-4DB2-BD59-A6C34878D82A}">
                    <a16:rowId xmlns:a16="http://schemas.microsoft.com/office/drawing/2014/main" val="10002"/>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page</a:t>
                      </a:r>
                      <a:r>
                        <a:rPr lang="it-IT" sz="1400" noProof="0" dirty="0">
                          <a:sym typeface="Wingdings" panose="05000000000000000000" pitchFamily="2" charset="2"/>
                        </a:rPr>
                        <a:t> </a:t>
                      </a:r>
                      <a:r>
                        <a:rPr lang="it-IT" sz="1400" noProof="0" dirty="0" err="1">
                          <a:sym typeface="Wingdings" panose="05000000000000000000" pitchFamily="2" charset="2"/>
                        </a:rPr>
                        <a:t>load</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dati elenco</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(nessun parametro)</a:t>
                      </a:r>
                      <a:endParaRPr lang="it-IT" sz="1400" noProof="0" dirty="0"/>
                    </a:p>
                  </a:txBody>
                  <a:tcPr marL="99060" marR="99060" marT="60960" marB="60960"/>
                </a:tc>
                <a:tc>
                  <a:txBody>
                    <a:bodyPr/>
                    <a:lstStyle/>
                    <a:p>
                      <a:r>
                        <a:rPr lang="it-IT" sz="1400" noProof="0" dirty="0"/>
                        <a:t>Estrazione missioni dell'utente</a:t>
                      </a:r>
                    </a:p>
                  </a:txBody>
                  <a:tcPr marL="99060" marR="99060" marT="60960" marB="60960"/>
                </a:tc>
                <a:extLst>
                  <a:ext uri="{0D108BD9-81ED-4DB2-BD59-A6C34878D82A}">
                    <a16:rowId xmlns:a16="http://schemas.microsoft.com/office/drawing/2014/main" val="10003"/>
                  </a:ext>
                </a:extLst>
              </a:tr>
              <a:tr h="5689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a:t>
                      </a:r>
                      <a:r>
                        <a:rPr lang="it-IT" sz="1400" noProof="0" dirty="0">
                          <a:sym typeface="Wingdings" panose="05000000000000000000" pitchFamily="2" charset="2"/>
                        </a:rPr>
                        <a:t> elenco missioni  seleziona missione</a:t>
                      </a:r>
                      <a:endParaRPr lang="it-IT" sz="1400" noProof="0" dirty="0"/>
                    </a:p>
                  </a:txBody>
                  <a:tcPr marL="99060" marR="99060" marT="60960" marB="60960"/>
                </a:tc>
                <a:tc>
                  <a:txBody>
                    <a:bodyPr/>
                    <a:lstStyle/>
                    <a:p>
                      <a:r>
                        <a:rPr lang="it-IT" sz="1400" noProof="0" dirty="0"/>
                        <a:t>Aggiorna </a:t>
                      </a:r>
                      <a:r>
                        <a:rPr lang="it-IT" sz="1400" baseline="0" noProof="0" dirty="0" err="1"/>
                        <a:t>view</a:t>
                      </a:r>
                      <a:r>
                        <a:rPr lang="it-IT" sz="1400" baseline="0" noProof="0" dirty="0"/>
                        <a:t> con dati missione</a:t>
                      </a:r>
                      <a:endParaRPr lang="it-IT" sz="1400" noProof="0" dirty="0"/>
                    </a:p>
                  </a:txBody>
                  <a:tcPr marL="99060" marR="99060" marT="60960" marB="60960"/>
                </a:tc>
                <a:tc>
                  <a:txBody>
                    <a:bodyPr/>
                    <a:lstStyle/>
                    <a:p>
                      <a:r>
                        <a:rPr lang="it-IT" sz="1400" noProof="0" dirty="0"/>
                        <a:t>GET id missione</a:t>
                      </a:r>
                    </a:p>
                  </a:txBody>
                  <a:tcPr marL="99060" marR="99060" marT="60960" marB="60960"/>
                </a:tc>
                <a:tc>
                  <a:txBody>
                    <a:bodyPr/>
                    <a:lstStyle/>
                    <a:p>
                      <a:r>
                        <a:rPr lang="it-IT" sz="1400" noProof="0" dirty="0"/>
                        <a:t>Estrazione dati missione</a:t>
                      </a:r>
                    </a:p>
                  </a:txBody>
                  <a:tcPr marL="99060" marR="99060" marT="60960" marB="60960"/>
                </a:tc>
                <a:extLst>
                  <a:ext uri="{0D108BD9-81ED-4DB2-BD59-A6C34878D82A}">
                    <a16:rowId xmlns:a16="http://schemas.microsoft.com/office/drawing/2014/main" val="10004"/>
                  </a:ext>
                </a:extLst>
              </a:tr>
              <a:tr h="568960">
                <a:tc>
                  <a:txBody>
                    <a:bodyPr/>
                    <a:lstStyle/>
                    <a:p>
                      <a:r>
                        <a:rPr lang="it-IT" sz="1400" noProof="0" dirty="0"/>
                        <a:t>Home page</a:t>
                      </a:r>
                      <a:r>
                        <a:rPr lang="it-IT" sz="1400" noProof="0" dirty="0">
                          <a:sym typeface="Wingdings" panose="05000000000000000000" pitchFamily="2" charset="2"/>
                        </a:rPr>
                        <a:t> elenco missioni  click intestazione</a:t>
                      </a:r>
                      <a:endParaRPr lang="it-IT" sz="1400" noProof="0" dirty="0"/>
                    </a:p>
                  </a:txBody>
                  <a:tcPr marL="99060" marR="99060" marT="60960" marB="60960"/>
                </a:tc>
                <a:tc>
                  <a:txBody>
                    <a:bodyPr/>
                    <a:lstStyle/>
                    <a:p>
                      <a:r>
                        <a:rPr lang="it-IT" sz="1400" noProof="0" dirty="0"/>
                        <a:t>Cambio ordinamento elenco</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5"/>
                  </a:ext>
                </a:extLst>
              </a:tr>
              <a:tr h="568960">
                <a:tc>
                  <a:txBody>
                    <a:bodyPr/>
                    <a:lstStyle/>
                    <a:p>
                      <a:r>
                        <a:rPr lang="it-IT" sz="1400" noProof="0" dirty="0"/>
                        <a:t>Wizard </a:t>
                      </a:r>
                      <a:r>
                        <a:rPr lang="it-IT" sz="1400" noProof="0" dirty="0">
                          <a:sym typeface="Wingdings" panose="05000000000000000000" pitchFamily="2" charset="2"/>
                        </a:rPr>
                        <a:t> </a:t>
                      </a:r>
                      <a:r>
                        <a:rPr lang="it-IT" sz="1400" noProof="0" dirty="0" err="1"/>
                        <a:t>next</a:t>
                      </a:r>
                      <a:r>
                        <a:rPr lang="it-IT" sz="1400" noProof="0" dirty="0"/>
                        <a:t>, </a:t>
                      </a:r>
                      <a:r>
                        <a:rPr lang="it-IT" sz="1400" noProof="0" dirty="0" err="1"/>
                        <a:t>previous</a:t>
                      </a:r>
                      <a:r>
                        <a:rPr lang="it-IT" sz="1400" noProof="0" dirty="0"/>
                        <a:t>,</a:t>
                      </a:r>
                      <a:r>
                        <a:rPr lang="it-IT" sz="1400" baseline="0" noProof="0" dirty="0"/>
                        <a:t> </a:t>
                      </a:r>
                      <a:r>
                        <a:rPr lang="it-IT" sz="1400" baseline="0" noProof="0" dirty="0" err="1"/>
                        <a:t>cancel</a:t>
                      </a:r>
                      <a:endParaRPr lang="it-IT" sz="1400" noProof="0" dirty="0"/>
                    </a:p>
                  </a:txBody>
                  <a:tcPr marL="99060" marR="99060" marT="60960" marB="60960"/>
                </a:tc>
                <a:tc>
                  <a:txBody>
                    <a:bodyPr/>
                    <a:lstStyle/>
                    <a:p>
                      <a:r>
                        <a:rPr lang="it-IT" sz="1400" noProof="0" dirty="0"/>
                        <a:t>Controllo dati, cambio modulo del wizard, svuotamento</a:t>
                      </a:r>
                      <a:r>
                        <a:rPr lang="it-IT" sz="1400" baseline="0" noProof="0" dirty="0"/>
                        <a:t> form </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6"/>
                  </a:ext>
                </a:extLst>
              </a:tr>
              <a:tr h="494453">
                <a:tc>
                  <a:txBody>
                    <a:bodyPr/>
                    <a:lstStyle/>
                    <a:p>
                      <a:r>
                        <a:rPr lang="it-IT" sz="1400" noProof="0" dirty="0"/>
                        <a:t>Wizard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a:t>Controllo dati</a:t>
                      </a:r>
                    </a:p>
                  </a:txBody>
                  <a:tcPr marL="99060" marR="99060" marT="60960" marB="60960"/>
                </a:tc>
                <a:tc>
                  <a:txBody>
                    <a:bodyPr/>
                    <a:lstStyle/>
                    <a:p>
                      <a:r>
                        <a:rPr lang="it-IT" sz="1400" noProof="0" dirty="0"/>
                        <a:t>POST (dati missione)</a:t>
                      </a:r>
                    </a:p>
                  </a:txBody>
                  <a:tcPr marL="99060" marR="99060" marT="60960" marB="60960"/>
                </a:tc>
                <a:tc>
                  <a:txBody>
                    <a:bodyPr/>
                    <a:lstStyle/>
                    <a:p>
                      <a:r>
                        <a:rPr lang="it-IT" sz="1400" noProof="0" dirty="0"/>
                        <a:t>Inserimento</a:t>
                      </a:r>
                      <a:r>
                        <a:rPr lang="it-IT" sz="1400" baseline="0" noProof="0" dirty="0"/>
                        <a:t> missione</a:t>
                      </a:r>
                      <a:endParaRPr lang="it-IT" sz="1400" noProof="0" dirty="0"/>
                    </a:p>
                  </a:txBody>
                  <a:tcPr marL="99060" marR="99060" marT="60960" marB="60960"/>
                </a:tc>
                <a:extLst>
                  <a:ext uri="{0D108BD9-81ED-4DB2-BD59-A6C34878D82A}">
                    <a16:rowId xmlns:a16="http://schemas.microsoft.com/office/drawing/2014/main" val="10007"/>
                  </a:ext>
                </a:extLst>
              </a:tr>
              <a:tr h="541412">
                <a:tc>
                  <a:txBody>
                    <a:bodyPr/>
                    <a:lstStyle/>
                    <a:p>
                      <a:r>
                        <a:rPr lang="it-IT" sz="1400" noProof="0" dirty="0" err="1"/>
                        <a:t>Expense</a:t>
                      </a:r>
                      <a:r>
                        <a:rPr lang="it-IT" sz="1400" noProof="0" dirty="0"/>
                        <a:t> form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a:t>Controllo dati</a:t>
                      </a:r>
                    </a:p>
                  </a:txBody>
                  <a:tcPr marL="99060" marR="99060" marT="60960" marB="60960"/>
                </a:tc>
                <a:tc>
                  <a:txBody>
                    <a:bodyPr/>
                    <a:lstStyle/>
                    <a:p>
                      <a:r>
                        <a:rPr lang="it-IT" sz="1400" noProof="0" dirty="0"/>
                        <a:t>POST (dati spese)</a:t>
                      </a:r>
                    </a:p>
                  </a:txBody>
                  <a:tcPr marL="99060" marR="99060" marT="60960" marB="60960"/>
                </a:tc>
                <a:tc>
                  <a:txBody>
                    <a:bodyPr/>
                    <a:lstStyle/>
                    <a:p>
                      <a:r>
                        <a:rPr lang="it-IT" sz="1400" noProof="0" dirty="0"/>
                        <a:t>Inserimento spese, cambio stato</a:t>
                      </a:r>
                    </a:p>
                  </a:txBody>
                  <a:tcPr marL="99060" marR="99060" marT="60960" marB="60960"/>
                </a:tc>
                <a:extLst>
                  <a:ext uri="{0D108BD9-81ED-4DB2-BD59-A6C34878D82A}">
                    <a16:rowId xmlns:a16="http://schemas.microsoft.com/office/drawing/2014/main" val="10008"/>
                  </a:ext>
                </a:extLst>
              </a:tr>
              <a:tr h="494453">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endParaRPr lang="it-IT" sz="1400" noProof="0" dirty="0"/>
                    </a:p>
                  </a:txBody>
                  <a:tcPr marL="99060" marR="99060" marT="60960" marB="60960"/>
                </a:tc>
                <a:tc>
                  <a:txBody>
                    <a:bodyPr/>
                    <a:lstStyle/>
                    <a:p>
                      <a:r>
                        <a:rPr lang="it-IT" sz="1400" noProof="0"/>
                        <a:t>POST (</a:t>
                      </a:r>
                      <a:r>
                        <a:rPr lang="it-IT" sz="1400" noProof="0" dirty="0"/>
                        <a:t>id missione)</a:t>
                      </a:r>
                    </a:p>
                  </a:txBody>
                  <a:tcPr marL="99060" marR="99060" marT="60960" marB="60960"/>
                </a:tc>
                <a:tc>
                  <a:txBody>
                    <a:bodyPr/>
                    <a:lstStyle/>
                    <a:p>
                      <a:r>
                        <a:rPr lang="it-IT" sz="1400" noProof="0" dirty="0"/>
                        <a:t>Cambio</a:t>
                      </a:r>
                      <a:r>
                        <a:rPr lang="it-IT" sz="1400" baseline="0" noProof="0" dirty="0"/>
                        <a:t> stato</a:t>
                      </a:r>
                      <a:endParaRPr lang="it-IT" sz="1400" noProof="0" dirty="0"/>
                    </a:p>
                  </a:txBody>
                  <a:tcPr marL="99060" marR="99060" marT="60960" marB="60960"/>
                </a:tc>
                <a:extLst>
                  <a:ext uri="{0D108BD9-81ED-4DB2-BD59-A6C34878D82A}">
                    <a16:rowId xmlns:a16="http://schemas.microsoft.com/office/drawing/2014/main" val="10009"/>
                  </a:ext>
                </a:extLst>
              </a:tr>
            </a:tbl>
          </a:graphicData>
        </a:graphic>
      </p:graphicFrame>
      <p:sp>
        <p:nvSpPr>
          <p:cNvPr id="3" name="TextBox 2"/>
          <p:cNvSpPr txBox="1"/>
          <p:nvPr/>
        </p:nvSpPr>
        <p:spPr>
          <a:xfrm>
            <a:off x="5346700" y="253712"/>
            <a:ext cx="4343399" cy="954107"/>
          </a:xfrm>
          <a:prstGeom prst="rect">
            <a:avLst/>
          </a:prstGeom>
          <a:noFill/>
        </p:spPr>
        <p:txBody>
          <a:bodyPr wrap="square" rtlCol="0">
            <a:spAutoFit/>
          </a:bodyPr>
          <a:lstStyle/>
          <a:p>
            <a:r>
              <a:rPr lang="it-IT" sz="1400" dirty="0">
                <a:solidFill>
                  <a:srgbClr val="FF0000"/>
                </a:solidFill>
              </a:rPr>
              <a:t>NB: i controlli di validità dei dati (client e server side) e di autorizzazione (server side) all'accesso sono previsti per tutti gli eventi che li richiedono e non sono riportati nella tabella per brevità</a:t>
            </a:r>
          </a:p>
        </p:txBody>
      </p:sp>
    </p:spTree>
    <p:extLst>
      <p:ext uri="{BB962C8B-B14F-4D97-AF65-F5344CB8AC3E}">
        <p14:creationId xmlns:p14="http://schemas.microsoft.com/office/powerpoint/2010/main" val="376998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Controller / event handler</a:t>
            </a:r>
          </a:p>
        </p:txBody>
      </p:sp>
      <p:graphicFrame>
        <p:nvGraphicFramePr>
          <p:cNvPr id="4" name="Table 3"/>
          <p:cNvGraphicFramePr>
            <a:graphicFrameLocks noGrp="1"/>
          </p:cNvGraphicFramePr>
          <p:nvPr>
            <p:extLst>
              <p:ext uri="{D42A27DB-BD31-4B8C-83A1-F6EECF244321}">
                <p14:modId xmlns:p14="http://schemas.microsoft.com/office/powerpoint/2010/main" val="3661688687"/>
              </p:ext>
            </p:extLst>
          </p:nvPr>
        </p:nvGraphicFramePr>
        <p:xfrm>
          <a:off x="219174" y="1176995"/>
          <a:ext cx="9495754" cy="5570685"/>
        </p:xfrm>
        <a:graphic>
          <a:graphicData uri="http://schemas.openxmlformats.org/drawingml/2006/table">
            <a:tbl>
              <a:tblPr firstRow="1" bandRow="1">
                <a:tableStyleId>{5C22544A-7EE6-4342-B048-85BDC9FD1C3A}</a:tableStyleId>
              </a:tblPr>
              <a:tblGrid>
                <a:gridCol w="2521265">
                  <a:extLst>
                    <a:ext uri="{9D8B030D-6E8A-4147-A177-3AD203B41FA5}">
                      <a16:colId xmlns:a16="http://schemas.microsoft.com/office/drawing/2014/main" val="20000"/>
                    </a:ext>
                  </a:extLst>
                </a:gridCol>
                <a:gridCol w="2229113">
                  <a:extLst>
                    <a:ext uri="{9D8B030D-6E8A-4147-A177-3AD203B41FA5}">
                      <a16:colId xmlns:a16="http://schemas.microsoft.com/office/drawing/2014/main" val="20001"/>
                    </a:ext>
                  </a:extLst>
                </a:gridCol>
                <a:gridCol w="2375189">
                  <a:extLst>
                    <a:ext uri="{9D8B030D-6E8A-4147-A177-3AD203B41FA5}">
                      <a16:colId xmlns:a16="http://schemas.microsoft.com/office/drawing/2014/main" val="20002"/>
                    </a:ext>
                  </a:extLst>
                </a:gridCol>
                <a:gridCol w="2370187">
                  <a:extLst>
                    <a:ext uri="{9D8B030D-6E8A-4147-A177-3AD203B41FA5}">
                      <a16:colId xmlns:a16="http://schemas.microsoft.com/office/drawing/2014/main" val="20003"/>
                    </a:ext>
                  </a:extLst>
                </a:gridCol>
              </a:tblGrid>
              <a:tr h="369689">
                <a:tc gridSpan="2">
                  <a:txBody>
                    <a:bodyPr/>
                    <a:lstStyle/>
                    <a:p>
                      <a:pPr algn="ctr"/>
                      <a:r>
                        <a:rPr lang="it-IT" sz="1400" noProof="0" dirty="0"/>
                        <a:t>Client</a:t>
                      </a:r>
                      <a:r>
                        <a:rPr lang="it-IT" sz="1400" baseline="0" noProof="0" dirty="0"/>
                        <a:t> side</a:t>
                      </a:r>
                      <a:endParaRPr lang="it-IT" sz="1400" noProof="0" dirty="0"/>
                    </a:p>
                  </a:txBody>
                  <a:tcPr marL="99060" marR="99060" marT="60960" marB="60960"/>
                </a:tc>
                <a:tc hMerge="1">
                  <a:txBody>
                    <a:bodyPr/>
                    <a:lstStyle/>
                    <a:p>
                      <a:endParaRPr lang="en-US" sz="1200" dirty="0"/>
                    </a:p>
                  </a:txBody>
                  <a:tcPr/>
                </a:tc>
                <a:tc gridSpan="2">
                  <a:txBody>
                    <a:bodyPr/>
                    <a:lstStyle/>
                    <a:p>
                      <a:r>
                        <a:rPr lang="it-IT" sz="1400"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39313">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extLst>
                  <a:ext uri="{0D108BD9-81ED-4DB2-BD59-A6C34878D82A}">
                    <a16:rowId xmlns:a16="http://schemas.microsoft.com/office/drawing/2014/main" val="10001"/>
                  </a:ext>
                </a:extLst>
              </a:tr>
              <a:tr h="44757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Function</a:t>
                      </a:r>
                      <a:r>
                        <a:rPr lang="it-IT" sz="1400" noProof="0" dirty="0"/>
                        <a:t> </a:t>
                      </a:r>
                      <a:r>
                        <a:rPr lang="it-IT" sz="1400" noProof="0" dirty="0" err="1"/>
                        <a:t>makeCall</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err="1"/>
                        <a:t>CheckLogin</a:t>
                      </a:r>
                      <a:r>
                        <a:rPr lang="it-IT" sz="1400" noProof="0" dirty="0"/>
                        <a:t> (servlet)</a:t>
                      </a:r>
                    </a:p>
                  </a:txBody>
                  <a:tcPr marL="99060" marR="99060" marT="60960" marB="60960"/>
                </a:tc>
                <a:extLst>
                  <a:ext uri="{0D108BD9-81ED-4DB2-BD59-A6C34878D82A}">
                    <a16:rowId xmlns:a16="http://schemas.microsoft.com/office/drawing/2014/main" val="10002"/>
                  </a:ext>
                </a:extLst>
              </a:tr>
              <a:tr h="53890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 Home page</a:t>
                      </a:r>
                      <a:r>
                        <a:rPr lang="it-IT" sz="1400" noProof="0" dirty="0">
                          <a:sym typeface="Wingdings" panose="05000000000000000000" pitchFamily="2" charset="2"/>
                        </a:rPr>
                        <a:t> </a:t>
                      </a:r>
                      <a:r>
                        <a:rPr lang="it-IT" sz="1400" noProof="0" dirty="0" err="1">
                          <a:sym typeface="Wingdings" panose="05000000000000000000" pitchFamily="2" charset="2"/>
                        </a:rPr>
                        <a:t>load</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Function</a:t>
                      </a:r>
                      <a:r>
                        <a:rPr lang="it-IT" sz="1400" noProof="0" dirty="0"/>
                        <a:t> </a:t>
                      </a:r>
                      <a:r>
                        <a:rPr lang="it-IT" sz="1400" noProof="0" dirty="0" err="1"/>
                        <a:t>PageOrchestrator</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(nessun parametro)</a:t>
                      </a:r>
                      <a:endParaRPr lang="it-IT" sz="1400" noProof="0" dirty="0"/>
                    </a:p>
                  </a:txBody>
                  <a:tcPr marL="99060" marR="99060" marT="60960" marB="60960"/>
                </a:tc>
                <a:tc>
                  <a:txBody>
                    <a:bodyPr/>
                    <a:lstStyle/>
                    <a:p>
                      <a:r>
                        <a:rPr lang="it-IT" sz="1400" noProof="0" dirty="0" err="1"/>
                        <a:t>GetMissionsListData</a:t>
                      </a:r>
                      <a:r>
                        <a:rPr lang="it-IT" sz="1400" baseline="0" noProof="0" dirty="0"/>
                        <a:t> </a:t>
                      </a:r>
                      <a:r>
                        <a:rPr lang="it-IT" sz="1400" noProof="0" dirty="0"/>
                        <a:t>(servlet)</a:t>
                      </a:r>
                    </a:p>
                  </a:txBody>
                  <a:tcPr marL="99060" marR="99060" marT="60960" marB="60960"/>
                </a:tc>
                <a:extLst>
                  <a:ext uri="{0D108BD9-81ED-4DB2-BD59-A6C34878D82A}">
                    <a16:rowId xmlns:a16="http://schemas.microsoft.com/office/drawing/2014/main" val="10003"/>
                  </a:ext>
                </a:extLst>
              </a:tr>
              <a:tr h="74848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page</a:t>
                      </a:r>
                      <a:r>
                        <a:rPr lang="it-IT" sz="1400" noProof="0" dirty="0">
                          <a:sym typeface="Wingdings" panose="05000000000000000000" pitchFamily="2" charset="2"/>
                        </a:rPr>
                        <a:t> elenco missioni  seleziona missione</a:t>
                      </a:r>
                      <a:endParaRPr lang="it-IT" sz="1400" noProof="0" dirty="0"/>
                    </a:p>
                  </a:txBody>
                  <a:tcPr marL="99060" marR="99060" marT="60960" marB="60960"/>
                </a:tc>
                <a:tc>
                  <a:txBody>
                    <a:bodyPr/>
                    <a:lstStyle/>
                    <a:p>
                      <a:r>
                        <a:rPr lang="it-IT" sz="1400" noProof="0" dirty="0" err="1"/>
                        <a:t>Function</a:t>
                      </a:r>
                      <a:r>
                        <a:rPr lang="it-IT" sz="1400" baseline="0" noProof="0" dirty="0"/>
                        <a:t> </a:t>
                      </a:r>
                      <a:r>
                        <a:rPr lang="it-IT" sz="1400" baseline="0" noProof="0" dirty="0" err="1"/>
                        <a:t>MissionDetails.update</a:t>
                      </a:r>
                      <a:endParaRPr lang="it-IT" sz="1400" noProof="0" dirty="0"/>
                    </a:p>
                  </a:txBody>
                  <a:tcPr marL="99060" marR="99060" marT="60960" marB="60960"/>
                </a:tc>
                <a:tc>
                  <a:txBody>
                    <a:bodyPr/>
                    <a:lstStyle/>
                    <a:p>
                      <a:r>
                        <a:rPr lang="it-IT" sz="1400" noProof="0" dirty="0"/>
                        <a:t>GET (id missione)</a:t>
                      </a:r>
                    </a:p>
                  </a:txBody>
                  <a:tcPr marL="99060" marR="99060" marT="60960" marB="60960"/>
                </a:tc>
                <a:tc>
                  <a:txBody>
                    <a:bodyPr/>
                    <a:lstStyle/>
                    <a:p>
                      <a:r>
                        <a:rPr lang="it-IT" sz="1400" noProof="0" dirty="0" err="1"/>
                        <a:t>GetMissionDetailData</a:t>
                      </a:r>
                      <a:r>
                        <a:rPr lang="it-IT" sz="1400" baseline="0" noProof="0" dirty="0"/>
                        <a:t> </a:t>
                      </a:r>
                      <a:r>
                        <a:rPr lang="it-IT" sz="1400" noProof="0" dirty="0"/>
                        <a:t>(servlet)</a:t>
                      </a:r>
                    </a:p>
                  </a:txBody>
                  <a:tcPr marL="99060" marR="99060" marT="60960" marB="60960"/>
                </a:tc>
                <a:extLst>
                  <a:ext uri="{0D108BD9-81ED-4DB2-BD59-A6C34878D82A}">
                    <a16:rowId xmlns:a16="http://schemas.microsoft.com/office/drawing/2014/main" val="10004"/>
                  </a:ext>
                </a:extLst>
              </a:tr>
              <a:tr h="558868">
                <a:tc>
                  <a:txBody>
                    <a:bodyPr/>
                    <a:lstStyle/>
                    <a:p>
                      <a:r>
                        <a:rPr lang="it-IT" sz="1400" noProof="0" dirty="0"/>
                        <a:t>Home page</a:t>
                      </a:r>
                      <a:r>
                        <a:rPr lang="it-IT" sz="1400" noProof="0" dirty="0">
                          <a:sym typeface="Wingdings" panose="05000000000000000000" pitchFamily="2" charset="2"/>
                        </a:rPr>
                        <a:t> elenco missioni  click intestazione</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sort</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5"/>
                  </a:ext>
                </a:extLst>
              </a:tr>
              <a:tr h="538908">
                <a:tc>
                  <a:txBody>
                    <a:bodyPr/>
                    <a:lstStyle/>
                    <a:p>
                      <a:r>
                        <a:rPr lang="it-IT" sz="1400" noProof="0" dirty="0"/>
                        <a:t>Wizard </a:t>
                      </a:r>
                      <a:r>
                        <a:rPr lang="it-IT" sz="1400" noProof="0" dirty="0">
                          <a:sym typeface="Wingdings" panose="05000000000000000000" pitchFamily="2" charset="2"/>
                        </a:rPr>
                        <a:t> </a:t>
                      </a:r>
                      <a:r>
                        <a:rPr lang="it-IT" sz="1400" noProof="0" dirty="0" err="1"/>
                        <a:t>next</a:t>
                      </a:r>
                      <a:r>
                        <a:rPr lang="it-IT" sz="1400" noProof="0" dirty="0"/>
                        <a:t>, </a:t>
                      </a:r>
                      <a:r>
                        <a:rPr lang="it-IT" sz="1400" noProof="0" dirty="0" err="1"/>
                        <a:t>previous</a:t>
                      </a:r>
                      <a:endParaRPr lang="it-IT" sz="1400" noProof="0" dirty="0"/>
                    </a:p>
                  </a:txBody>
                  <a:tcPr marL="99060" marR="99060" marT="60960" marB="60960"/>
                </a:tc>
                <a:tc>
                  <a:txBody>
                    <a:bodyPr/>
                    <a:lstStyle/>
                    <a:p>
                      <a:r>
                        <a:rPr lang="it-IT" sz="1400" noProof="0" dirty="0" err="1"/>
                        <a:t>Function</a:t>
                      </a:r>
                      <a:r>
                        <a:rPr lang="it-IT" sz="1400" baseline="0" noProof="0" dirty="0"/>
                        <a:t> </a:t>
                      </a:r>
                      <a:r>
                        <a:rPr lang="it-IT" sz="1400" baseline="0" noProof="0" dirty="0" err="1"/>
                        <a:t>changeStep</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6"/>
                  </a:ext>
                </a:extLst>
              </a:tr>
              <a:tr h="485683">
                <a:tc>
                  <a:txBody>
                    <a:bodyPr/>
                    <a:lstStyle/>
                    <a:p>
                      <a:r>
                        <a:rPr lang="it-IT" sz="1400" noProof="0" dirty="0"/>
                        <a:t>Wizard </a:t>
                      </a:r>
                      <a:r>
                        <a:rPr lang="it-IT" sz="1400" noProof="0" dirty="0">
                          <a:sym typeface="Wingdings" panose="05000000000000000000" pitchFamily="2" charset="2"/>
                        </a:rPr>
                        <a:t></a:t>
                      </a:r>
                      <a:r>
                        <a:rPr lang="it-IT" sz="1400" baseline="0" noProof="0" dirty="0"/>
                        <a:t> </a:t>
                      </a:r>
                      <a:r>
                        <a:rPr lang="it-IT" sz="1400" baseline="0" noProof="0" dirty="0" err="1"/>
                        <a:t>cancel</a:t>
                      </a:r>
                      <a:endParaRPr lang="it-IT" sz="1400" noProof="0" dirty="0"/>
                    </a:p>
                  </a:txBody>
                  <a:tcPr marL="99060" marR="99060" marT="60960" marB="60960"/>
                </a:tc>
                <a:tc>
                  <a:txBody>
                    <a:bodyPr/>
                    <a:lstStyle/>
                    <a:p>
                      <a:r>
                        <a:rPr lang="it-IT" sz="1400" noProof="0" dirty="0" err="1"/>
                        <a:t>Function</a:t>
                      </a:r>
                      <a:r>
                        <a:rPr lang="it-IT" sz="1400" baseline="0" noProof="0" dirty="0"/>
                        <a:t> reset</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7"/>
                  </a:ext>
                </a:extLst>
              </a:tr>
              <a:tr h="485683">
                <a:tc>
                  <a:txBody>
                    <a:bodyPr/>
                    <a:lstStyle/>
                    <a:p>
                      <a:r>
                        <a:rPr lang="it-IT" sz="1400" noProof="0" dirty="0"/>
                        <a:t>Wizard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makeCall</a:t>
                      </a:r>
                      <a:endParaRPr lang="it-IT" sz="1400" noProof="0" dirty="0"/>
                    </a:p>
                  </a:txBody>
                  <a:tcPr marL="99060" marR="99060" marT="60960" marB="60960"/>
                </a:tc>
                <a:tc>
                  <a:txBody>
                    <a:bodyPr/>
                    <a:lstStyle/>
                    <a:p>
                      <a:r>
                        <a:rPr lang="it-IT" sz="1400" noProof="0" dirty="0"/>
                        <a:t>POST (dati missione)</a:t>
                      </a:r>
                    </a:p>
                  </a:txBody>
                  <a:tcPr marL="99060" marR="99060" marT="60960" marB="60960"/>
                </a:tc>
                <a:tc>
                  <a:txBody>
                    <a:bodyPr/>
                    <a:lstStyle/>
                    <a:p>
                      <a:r>
                        <a:rPr lang="it-IT" sz="1400" noProof="0" dirty="0" err="1"/>
                        <a:t>CreateMission</a:t>
                      </a:r>
                      <a:r>
                        <a:rPr lang="it-IT" sz="1400" noProof="0" dirty="0"/>
                        <a:t> (servlet)</a:t>
                      </a:r>
                    </a:p>
                  </a:txBody>
                  <a:tcPr marL="99060" marR="99060" marT="60960" marB="60960"/>
                </a:tc>
                <a:extLst>
                  <a:ext uri="{0D108BD9-81ED-4DB2-BD59-A6C34878D82A}">
                    <a16:rowId xmlns:a16="http://schemas.microsoft.com/office/drawing/2014/main" val="10008"/>
                  </a:ext>
                </a:extLst>
              </a:tr>
              <a:tr h="538908">
                <a:tc>
                  <a:txBody>
                    <a:bodyPr/>
                    <a:lstStyle/>
                    <a:p>
                      <a:r>
                        <a:rPr lang="it-IT" sz="1400" noProof="0" dirty="0" err="1"/>
                        <a:t>Expense</a:t>
                      </a:r>
                      <a:r>
                        <a:rPr lang="it-IT" sz="1400" noProof="0" dirty="0"/>
                        <a:t> form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makeCall</a:t>
                      </a:r>
                      <a:endParaRPr lang="it-IT" sz="1400" noProof="0" dirty="0"/>
                    </a:p>
                  </a:txBody>
                  <a:tcPr marL="99060" marR="99060" marT="60960" marB="60960"/>
                </a:tc>
                <a:tc>
                  <a:txBody>
                    <a:bodyPr/>
                    <a:lstStyle/>
                    <a:p>
                      <a:r>
                        <a:rPr lang="it-IT" sz="1400" noProof="0" dirty="0"/>
                        <a:t>POST (dati spese)</a:t>
                      </a:r>
                    </a:p>
                  </a:txBody>
                  <a:tcPr marL="99060" marR="99060" marT="60960" marB="60960"/>
                </a:tc>
                <a:tc>
                  <a:txBody>
                    <a:bodyPr/>
                    <a:lstStyle/>
                    <a:p>
                      <a:r>
                        <a:rPr lang="it-IT" sz="1400" noProof="0" dirty="0" err="1"/>
                        <a:t>CreateExpenseReport</a:t>
                      </a:r>
                      <a:r>
                        <a:rPr lang="it-IT" sz="1400" noProof="0" dirty="0"/>
                        <a:t> (servlet)</a:t>
                      </a:r>
                    </a:p>
                  </a:txBody>
                  <a:tcPr marL="99060" marR="99060" marT="60960" marB="60960"/>
                </a:tc>
                <a:extLst>
                  <a:ext uri="{0D108BD9-81ED-4DB2-BD59-A6C34878D82A}">
                    <a16:rowId xmlns:a16="http://schemas.microsoft.com/office/drawing/2014/main" val="10009"/>
                  </a:ext>
                </a:extLst>
              </a:tr>
              <a:tr h="485683">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makeCall</a:t>
                      </a:r>
                      <a:endParaRPr lang="it-IT" sz="1400" noProof="0" dirty="0"/>
                    </a:p>
                  </a:txBody>
                  <a:tcPr marL="99060" marR="99060" marT="60960" marB="60960"/>
                </a:tc>
                <a:tc>
                  <a:txBody>
                    <a:bodyPr/>
                    <a:lstStyle/>
                    <a:p>
                      <a:r>
                        <a:rPr lang="it-IT" sz="1400" noProof="0" dirty="0"/>
                        <a:t>POST (id missione)</a:t>
                      </a:r>
                    </a:p>
                  </a:txBody>
                  <a:tcPr marL="99060" marR="99060" marT="60960" marB="60960"/>
                </a:tc>
                <a:tc>
                  <a:txBody>
                    <a:bodyPr/>
                    <a:lstStyle/>
                    <a:p>
                      <a:r>
                        <a:rPr lang="it-IT" sz="1400" noProof="0" dirty="0" err="1"/>
                        <a:t>CloseMission</a:t>
                      </a:r>
                      <a:r>
                        <a:rPr lang="it-IT" sz="1400" noProof="0" dirty="0"/>
                        <a:t> (servlet)</a:t>
                      </a:r>
                    </a:p>
                  </a:txBody>
                  <a:tcPr marL="99060" marR="99060" marT="60960" marB="60960"/>
                </a:tc>
                <a:extLst>
                  <a:ext uri="{0D108BD9-81ED-4DB2-BD59-A6C34878D82A}">
                    <a16:rowId xmlns:a16="http://schemas.microsoft.com/office/drawing/2014/main" val="10010"/>
                  </a:ext>
                </a:extLst>
              </a:tr>
            </a:tbl>
          </a:graphicData>
        </a:graphic>
      </p:graphicFrame>
      <p:sp>
        <p:nvSpPr>
          <p:cNvPr id="3" name="TextBox 2"/>
          <p:cNvSpPr txBox="1"/>
          <p:nvPr/>
        </p:nvSpPr>
        <p:spPr>
          <a:xfrm>
            <a:off x="6883401" y="317500"/>
            <a:ext cx="3022600" cy="830997"/>
          </a:xfrm>
          <a:prstGeom prst="rect">
            <a:avLst/>
          </a:prstGeom>
          <a:noFill/>
        </p:spPr>
        <p:txBody>
          <a:bodyPr wrap="square" rtlCol="0">
            <a:spAutoFit/>
          </a:bodyPr>
          <a:lstStyle/>
          <a:p>
            <a:r>
              <a:rPr lang="en-US" dirty="0" err="1">
                <a:solidFill>
                  <a:srgbClr val="FF0000"/>
                </a:solidFill>
              </a:rPr>
              <a:t>makeCall</a:t>
            </a:r>
            <a:r>
              <a:rPr lang="en-US" dirty="0">
                <a:solidFill>
                  <a:srgbClr val="FF0000"/>
                </a:solidFill>
              </a:rPr>
              <a:t> </a:t>
            </a:r>
            <a:r>
              <a:rPr lang="en-US" dirty="0" err="1">
                <a:solidFill>
                  <a:srgbClr val="FF0000"/>
                </a:solidFill>
              </a:rPr>
              <a:t>indica</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funzione</a:t>
            </a:r>
            <a:r>
              <a:rPr lang="en-US" dirty="0">
                <a:solidFill>
                  <a:srgbClr val="FF0000"/>
                </a:solidFill>
              </a:rPr>
              <a:t> </a:t>
            </a:r>
            <a:r>
              <a:rPr lang="en-US" dirty="0" err="1">
                <a:solidFill>
                  <a:srgbClr val="FF0000"/>
                </a:solidFill>
              </a:rPr>
              <a:t>che</a:t>
            </a:r>
            <a:r>
              <a:rPr lang="en-US" dirty="0">
                <a:solidFill>
                  <a:srgbClr val="FF0000"/>
                </a:solidFill>
              </a:rPr>
              <a:t> fa </a:t>
            </a:r>
            <a:r>
              <a:rPr lang="en-US" dirty="0" err="1">
                <a:solidFill>
                  <a:srgbClr val="FF0000"/>
                </a:solidFill>
              </a:rPr>
              <a:t>una</a:t>
            </a:r>
            <a:r>
              <a:rPr lang="en-US" dirty="0">
                <a:solidFill>
                  <a:srgbClr val="FF0000"/>
                </a:solidFill>
              </a:rPr>
              <a:t> </a:t>
            </a:r>
            <a:r>
              <a:rPr lang="en-US" dirty="0" err="1">
                <a:solidFill>
                  <a:srgbClr val="FF0000"/>
                </a:solidFill>
              </a:rPr>
              <a:t>chiamata</a:t>
            </a:r>
            <a:r>
              <a:rPr lang="en-US" dirty="0">
                <a:solidFill>
                  <a:srgbClr val="FF0000"/>
                </a:solidFill>
              </a:rPr>
              <a:t> </a:t>
            </a:r>
            <a:r>
              <a:rPr lang="en-US" dirty="0" err="1">
                <a:solidFill>
                  <a:srgbClr val="FF0000"/>
                </a:solidFill>
              </a:rPr>
              <a:t>asincrona</a:t>
            </a:r>
            <a:r>
              <a:rPr lang="en-US" dirty="0">
                <a:solidFill>
                  <a:srgbClr val="FF0000"/>
                </a:solidFill>
              </a:rPr>
              <a:t> al  server</a:t>
            </a:r>
          </a:p>
        </p:txBody>
      </p:sp>
    </p:spTree>
    <p:extLst>
      <p:ext uri="{BB962C8B-B14F-4D97-AF65-F5344CB8AC3E}">
        <p14:creationId xmlns:p14="http://schemas.microsoft.com/office/powerpoint/2010/main" val="198607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a:lstStyle/>
          <a:p>
            <a:pPr marL="402325">
              <a:lnSpc>
                <a:spcPct val="80000"/>
              </a:lnSpc>
              <a:spcBef>
                <a:spcPts val="0"/>
              </a:spcBef>
              <a:buSzPts val="1750"/>
            </a:pPr>
            <a:r>
              <a:rPr lang="en-US" sz="2100" dirty="0"/>
              <a:t>Model objects (Beans)</a:t>
            </a:r>
            <a:endParaRPr lang="en-US" dirty="0"/>
          </a:p>
          <a:p>
            <a:pPr marL="871703" lvl="1" indent="-335270">
              <a:lnSpc>
                <a:spcPct val="80000"/>
              </a:lnSpc>
              <a:spcBef>
                <a:spcPts val="352"/>
              </a:spcBef>
              <a:buSzPts val="1500"/>
            </a:pPr>
            <a:r>
              <a:rPr lang="en-US" sz="1800" dirty="0"/>
              <a:t>User</a:t>
            </a:r>
            <a:endParaRPr lang="en-US" dirty="0"/>
          </a:p>
          <a:p>
            <a:pPr marL="871703" lvl="1" indent="-335270">
              <a:lnSpc>
                <a:spcPct val="80000"/>
              </a:lnSpc>
              <a:spcBef>
                <a:spcPts val="352"/>
              </a:spcBef>
              <a:buSzPts val="1500"/>
            </a:pPr>
            <a:r>
              <a:rPr lang="en-US" sz="1800" dirty="0"/>
              <a:t>Mission</a:t>
            </a:r>
            <a:endParaRPr lang="en-US" dirty="0"/>
          </a:p>
          <a:p>
            <a:pPr marL="871703" lvl="1" indent="-335270">
              <a:lnSpc>
                <a:spcPct val="80000"/>
              </a:lnSpc>
              <a:spcBef>
                <a:spcPts val="352"/>
              </a:spcBef>
              <a:buSzPts val="1500"/>
            </a:pPr>
            <a:r>
              <a:rPr lang="en-US" sz="1800" dirty="0" err="1"/>
              <a:t>ExpenseReport</a:t>
            </a:r>
            <a:endParaRPr lang="en-US" dirty="0"/>
          </a:p>
          <a:p>
            <a:pPr marL="402325">
              <a:lnSpc>
                <a:spcPct val="80000"/>
              </a:lnSpc>
              <a:spcBef>
                <a:spcPts val="411"/>
              </a:spcBef>
              <a:buSzPts val="1750"/>
            </a:pPr>
            <a:r>
              <a:rPr lang="en-US" sz="2100" dirty="0"/>
              <a:t>Data Access Objects (Classes)</a:t>
            </a:r>
            <a:endParaRPr lang="en-US" dirty="0"/>
          </a:p>
          <a:p>
            <a:pPr marL="871703" lvl="1" indent="-335270">
              <a:lnSpc>
                <a:spcPct val="80000"/>
              </a:lnSpc>
              <a:spcBef>
                <a:spcPts val="352"/>
              </a:spcBef>
              <a:buSzPts val="1500"/>
            </a:pPr>
            <a:r>
              <a:rPr lang="en-US" sz="1800" dirty="0" err="1"/>
              <a:t>UserDAO</a:t>
            </a:r>
            <a:endParaRPr lang="en-US" sz="1800" dirty="0"/>
          </a:p>
          <a:p>
            <a:pPr marL="1341082" lvl="2" indent="-208613">
              <a:lnSpc>
                <a:spcPct val="80000"/>
              </a:lnSpc>
              <a:spcBef>
                <a:spcPts val="352"/>
              </a:spcBef>
              <a:buSzPts val="1200"/>
            </a:pPr>
            <a:r>
              <a:rPr lang="en-US" sz="1400" dirty="0" err="1"/>
              <a:t>checkCredentials</a:t>
            </a:r>
            <a:r>
              <a:rPr lang="en-US" sz="1400" dirty="0"/>
              <a:t>(</a:t>
            </a:r>
            <a:r>
              <a:rPr lang="en-US" sz="1400" dirty="0" err="1"/>
              <a:t>usrname</a:t>
            </a:r>
            <a:r>
              <a:rPr lang="en-US" sz="1400" dirty="0"/>
              <a:t>, </a:t>
            </a:r>
            <a:r>
              <a:rPr lang="en-US" sz="1400" dirty="0" err="1"/>
              <a:t>pwd</a:t>
            </a:r>
            <a:r>
              <a:rPr lang="en-US" sz="1400" dirty="0"/>
              <a:t>)</a:t>
            </a:r>
          </a:p>
          <a:p>
            <a:pPr marL="871703" lvl="1" indent="-268216">
              <a:lnSpc>
                <a:spcPct val="80000"/>
              </a:lnSpc>
              <a:spcBef>
                <a:spcPts val="352"/>
              </a:spcBef>
              <a:buSzPts val="1500"/>
            </a:pPr>
            <a:r>
              <a:rPr lang="en-US" sz="1800" dirty="0" err="1"/>
              <a:t>MissionDAO</a:t>
            </a:r>
            <a:endParaRPr lang="en-US" sz="1400" dirty="0"/>
          </a:p>
          <a:p>
            <a:pPr marL="1341082" lvl="2" indent="-208613">
              <a:lnSpc>
                <a:spcPct val="80000"/>
              </a:lnSpc>
              <a:spcBef>
                <a:spcPts val="352"/>
              </a:spcBef>
              <a:buSzPts val="1200"/>
            </a:pPr>
            <a:r>
              <a:rPr lang="en-US" sz="1400" dirty="0" err="1"/>
              <a:t>createMission</a:t>
            </a:r>
            <a:r>
              <a:rPr lang="en-US" sz="1400" dirty="0"/>
              <a:t>(mission, </a:t>
            </a:r>
            <a:r>
              <a:rPr lang="en-US" sz="1400" dirty="0" err="1"/>
              <a:t>userid</a:t>
            </a:r>
            <a:r>
              <a:rPr lang="en-US" sz="1400" dirty="0"/>
              <a:t>)</a:t>
            </a:r>
            <a:endParaRPr lang="en-US" sz="1800" dirty="0"/>
          </a:p>
          <a:p>
            <a:pPr marL="1341082" lvl="2" indent="-208613">
              <a:lnSpc>
                <a:spcPct val="80000"/>
              </a:lnSpc>
              <a:spcBef>
                <a:spcPts val="352"/>
              </a:spcBef>
              <a:buSzPts val="1200"/>
            </a:pPr>
            <a:r>
              <a:rPr lang="en-US" sz="1400" dirty="0" err="1"/>
              <a:t>findMissionsByUser</a:t>
            </a:r>
            <a:r>
              <a:rPr lang="en-US" sz="1400" dirty="0"/>
              <a:t>(</a:t>
            </a:r>
            <a:r>
              <a:rPr lang="en-US" sz="1400" dirty="0" err="1"/>
              <a:t>userid</a:t>
            </a:r>
            <a:r>
              <a:rPr lang="en-US" sz="1400" dirty="0"/>
              <a:t>)</a:t>
            </a:r>
          </a:p>
          <a:p>
            <a:pPr marL="1341082" lvl="2" indent="-208613">
              <a:lnSpc>
                <a:spcPct val="80000"/>
              </a:lnSpc>
              <a:spcBef>
                <a:spcPts val="352"/>
              </a:spcBef>
              <a:buSzPts val="1200"/>
            </a:pPr>
            <a:r>
              <a:rPr lang="en-US" sz="1400" dirty="0" err="1"/>
              <a:t>findMissionById</a:t>
            </a:r>
            <a:r>
              <a:rPr lang="en-US" sz="1400" dirty="0"/>
              <a:t>(</a:t>
            </a:r>
            <a:r>
              <a:rPr lang="en-US" sz="1400" dirty="0" err="1"/>
              <a:t>missionid</a:t>
            </a:r>
            <a:r>
              <a:rPr lang="en-US" sz="1400" dirty="0"/>
              <a:t>)</a:t>
            </a:r>
          </a:p>
          <a:p>
            <a:pPr marL="1341082" lvl="2" indent="-208613">
              <a:lnSpc>
                <a:spcPct val="80000"/>
              </a:lnSpc>
              <a:spcBef>
                <a:spcPts val="352"/>
              </a:spcBef>
              <a:buSzPts val="1200"/>
            </a:pPr>
            <a:r>
              <a:rPr lang="en-US" sz="1400" dirty="0" err="1"/>
              <a:t>changeMissionStatus</a:t>
            </a:r>
            <a:r>
              <a:rPr lang="en-US" sz="1400" dirty="0"/>
              <a:t>(</a:t>
            </a:r>
            <a:r>
              <a:rPr lang="en-US" sz="1400" dirty="0" err="1"/>
              <a:t>missionid</a:t>
            </a:r>
            <a:r>
              <a:rPr lang="en-US" sz="1400" dirty="0"/>
              <a:t>, status)</a:t>
            </a:r>
          </a:p>
          <a:p>
            <a:pPr marL="871703" lvl="1" indent="-335270">
              <a:lnSpc>
                <a:spcPct val="80000"/>
              </a:lnSpc>
              <a:spcBef>
                <a:spcPts val="352"/>
              </a:spcBef>
              <a:buSzPts val="1500"/>
            </a:pPr>
            <a:r>
              <a:rPr lang="en-US" sz="1800" dirty="0" err="1"/>
              <a:t>ExpensesDAO</a:t>
            </a:r>
            <a:endParaRPr lang="en-US" sz="1800" dirty="0"/>
          </a:p>
          <a:p>
            <a:pPr marL="1341082" lvl="2" indent="-208613">
              <a:lnSpc>
                <a:spcPct val="80000"/>
              </a:lnSpc>
              <a:spcBef>
                <a:spcPts val="352"/>
              </a:spcBef>
              <a:buSzPts val="1200"/>
            </a:pPr>
            <a:r>
              <a:rPr lang="en-US" sz="1400" dirty="0" err="1"/>
              <a:t>addExpenseReport</a:t>
            </a:r>
            <a:r>
              <a:rPr lang="en-US" sz="1400" dirty="0"/>
              <a:t>(</a:t>
            </a:r>
            <a:r>
              <a:rPr lang="en-US" sz="1400" dirty="0" err="1"/>
              <a:t>expenseReport</a:t>
            </a:r>
            <a:r>
              <a:rPr lang="en-US" sz="1400" dirty="0"/>
              <a:t>, mission)</a:t>
            </a:r>
          </a:p>
          <a:p>
            <a:pPr marL="1341082" lvl="2" indent="-208613">
              <a:lnSpc>
                <a:spcPct val="80000"/>
              </a:lnSpc>
              <a:spcBef>
                <a:spcPts val="352"/>
              </a:spcBef>
              <a:buSzPts val="1200"/>
            </a:pPr>
            <a:r>
              <a:rPr lang="en-US" sz="1400" dirty="0" err="1"/>
              <a:t>findExpensesForMission</a:t>
            </a:r>
            <a:r>
              <a:rPr lang="en-US" sz="1400" dirty="0"/>
              <a:t>(</a:t>
            </a:r>
            <a:r>
              <a:rPr lang="en-US" sz="1400" dirty="0" err="1"/>
              <a:t>missionId</a:t>
            </a:r>
            <a:r>
              <a:rPr lang="en-US" sz="1400" dirty="0"/>
              <a:t>)</a:t>
            </a:r>
          </a:p>
        </p:txBody>
      </p:sp>
    </p:spTree>
    <p:extLst>
      <p:ext uri="{BB962C8B-B14F-4D97-AF65-F5344CB8AC3E}">
        <p14:creationId xmlns:p14="http://schemas.microsoft.com/office/powerpoint/2010/main" val="16063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 side: view &amp; view component</a:t>
            </a:r>
            <a:endParaRPr lang="en-US" dirty="0"/>
          </a:p>
        </p:txBody>
      </p:sp>
      <p:sp>
        <p:nvSpPr>
          <p:cNvPr id="3" name="Text Placeholder 2"/>
          <p:cNvSpPr>
            <a:spLocks noGrp="1"/>
          </p:cNvSpPr>
          <p:nvPr>
            <p:ph type="body" idx="1"/>
          </p:nvPr>
        </p:nvSpPr>
        <p:spPr>
          <a:xfrm>
            <a:off x="154100" y="1600200"/>
            <a:ext cx="4622616" cy="4525963"/>
          </a:xfrm>
        </p:spPr>
        <p:txBody>
          <a:bodyPr>
            <a:normAutofit fontScale="77500" lnSpcReduction="20000"/>
          </a:bodyPr>
          <a:lstStyle/>
          <a:p>
            <a:r>
              <a:rPr lang="it-IT" dirty="0"/>
              <a:t>A differenza della progettazione con HTML puro, le viste vengono calcolate sul lato client</a:t>
            </a:r>
          </a:p>
          <a:p>
            <a:r>
              <a:rPr lang="it-IT" dirty="0"/>
              <a:t>Un componente CS della vista</a:t>
            </a:r>
          </a:p>
          <a:p>
            <a:pPr lvl="1"/>
            <a:r>
              <a:rPr lang="it-IT" dirty="0"/>
              <a:t>espone le funzioni che gestiscono gli eventi associati al componente</a:t>
            </a:r>
            <a:endParaRPr lang="en-US" dirty="0"/>
          </a:p>
          <a:p>
            <a:pPr lvl="1"/>
            <a:r>
              <a:rPr lang="it-IT" dirty="0"/>
              <a:t>invoca i servizi del server in maniera asincrona ed esegue il </a:t>
            </a:r>
            <a:r>
              <a:rPr lang="it-IT" dirty="0" err="1"/>
              <a:t>rendering</a:t>
            </a:r>
            <a:r>
              <a:rPr lang="it-IT" dirty="0"/>
              <a:t> dei dati provenienti dal server</a:t>
            </a:r>
          </a:p>
        </p:txBody>
      </p:sp>
      <p:sp>
        <p:nvSpPr>
          <p:cNvPr id="4" name="Text Placeholder 3"/>
          <p:cNvSpPr>
            <a:spLocks noGrp="1"/>
          </p:cNvSpPr>
          <p:nvPr>
            <p:ph type="body" idx="2"/>
          </p:nvPr>
        </p:nvSpPr>
        <p:spPr>
          <a:xfrm>
            <a:off x="4435523" y="1023579"/>
            <a:ext cx="5322626" cy="5834422"/>
          </a:xfrm>
        </p:spPr>
        <p:txBody>
          <a:bodyPr>
            <a:noAutofit/>
          </a:bodyPr>
          <a:lstStyle/>
          <a:p>
            <a:r>
              <a:rPr lang="it-IT" sz="1800" dirty="0"/>
              <a:t>Index</a:t>
            </a:r>
          </a:p>
          <a:p>
            <a:pPr lvl="1"/>
            <a:r>
              <a:rPr lang="it-IT" sz="1400" dirty="0"/>
              <a:t>Login form</a:t>
            </a:r>
          </a:p>
          <a:p>
            <a:pPr lvl="2"/>
            <a:r>
              <a:rPr lang="it-IT" sz="1200" dirty="0"/>
              <a:t>Gestione del </a:t>
            </a:r>
            <a:r>
              <a:rPr lang="it-IT" sz="1200" dirty="0" err="1"/>
              <a:t>submit</a:t>
            </a:r>
            <a:r>
              <a:rPr lang="it-IT" sz="1200" dirty="0"/>
              <a:t> ed errori</a:t>
            </a:r>
          </a:p>
          <a:p>
            <a:r>
              <a:rPr lang="it-IT" sz="1800" dirty="0"/>
              <a:t>Home</a:t>
            </a:r>
          </a:p>
          <a:p>
            <a:pPr lvl="1"/>
            <a:r>
              <a:rPr lang="it-IT" sz="1400" dirty="0" err="1"/>
              <a:t>MissionsList</a:t>
            </a:r>
            <a:endParaRPr lang="it-IT" sz="1400" dirty="0"/>
          </a:p>
          <a:p>
            <a:pPr lvl="2"/>
            <a:r>
              <a:rPr lang="it-IT" sz="1200" dirty="0"/>
              <a:t>show(): richiede al server i dati dell'elenco missioni</a:t>
            </a:r>
          </a:p>
          <a:p>
            <a:pPr lvl="2"/>
            <a:r>
              <a:rPr lang="it-IT" sz="1200" dirty="0"/>
              <a:t>update(): riceve dati server e aggiorna la lista</a:t>
            </a:r>
          </a:p>
          <a:p>
            <a:pPr lvl="2"/>
            <a:r>
              <a:rPr lang="it-IT" sz="1200" dirty="0" err="1"/>
              <a:t>autoclick</a:t>
            </a:r>
            <a:r>
              <a:rPr lang="it-IT" sz="1200" dirty="0"/>
              <a:t>(): seleziona un elemento della lista per mostrare in automatico i dettagli</a:t>
            </a:r>
          </a:p>
          <a:p>
            <a:pPr lvl="1"/>
            <a:r>
              <a:rPr lang="it-IT" sz="1400" dirty="0" err="1"/>
              <a:t>MissionDetail</a:t>
            </a:r>
            <a:endParaRPr lang="it-IT" sz="1400" dirty="0"/>
          </a:p>
          <a:p>
            <a:pPr lvl="2"/>
            <a:r>
              <a:rPr lang="it-IT" sz="1200" dirty="0" err="1"/>
              <a:t>registerEvents</a:t>
            </a:r>
            <a:r>
              <a:rPr lang="it-IT" sz="1200" dirty="0"/>
              <a:t>(): associa al componente le funzioni per gestirne gli eventi</a:t>
            </a:r>
          </a:p>
          <a:p>
            <a:pPr lvl="2"/>
            <a:r>
              <a:rPr lang="it-IT" sz="1200" dirty="0"/>
              <a:t>show(): richiede al server i  dettagli della missione</a:t>
            </a:r>
          </a:p>
          <a:p>
            <a:pPr lvl="2"/>
            <a:r>
              <a:rPr lang="it-IT" sz="1200" dirty="0"/>
              <a:t>update(): riceve dati server e aggiorna  dettagli</a:t>
            </a:r>
          </a:p>
          <a:p>
            <a:pPr lvl="2"/>
            <a:r>
              <a:rPr lang="it-IT" sz="1200" dirty="0"/>
              <a:t>reset(): imposta le condizioni di iniziali visibilità dei vari sotto-componenti </a:t>
            </a:r>
          </a:p>
          <a:p>
            <a:pPr lvl="1"/>
            <a:r>
              <a:rPr lang="it-IT" sz="1400" dirty="0"/>
              <a:t>Wizard</a:t>
            </a:r>
          </a:p>
          <a:p>
            <a:pPr lvl="2"/>
            <a:r>
              <a:rPr lang="it-IT" sz="1200" dirty="0" err="1"/>
              <a:t>changeStep</a:t>
            </a:r>
            <a:r>
              <a:rPr lang="it-IT" sz="1200" dirty="0"/>
              <a:t>(): cambia il modulo visualizzato</a:t>
            </a:r>
          </a:p>
          <a:p>
            <a:pPr lvl="2"/>
            <a:r>
              <a:rPr lang="it-IT" sz="1200" dirty="0"/>
              <a:t>reset(): imposta condizioni iniziali di visibilità dei moduli</a:t>
            </a:r>
          </a:p>
          <a:p>
            <a:pPr lvl="2"/>
            <a:r>
              <a:rPr lang="it-IT" sz="1200" dirty="0" err="1"/>
              <a:t>registerEvents</a:t>
            </a:r>
            <a:r>
              <a:rPr lang="it-IT" sz="1200" dirty="0"/>
              <a:t>(): associa al componente le funzioni per gestirne gli eventi</a:t>
            </a:r>
          </a:p>
          <a:p>
            <a:pPr lvl="1"/>
            <a:endParaRPr lang="it-IT" sz="1400" dirty="0"/>
          </a:p>
        </p:txBody>
      </p:sp>
    </p:spTree>
    <p:extLst>
      <p:ext uri="{BB962C8B-B14F-4D97-AF65-F5344CB8AC3E}">
        <p14:creationId xmlns:p14="http://schemas.microsoft.com/office/powerpoint/2010/main" val="47123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Chi gestisce il ciclo di vita?</a:t>
            </a:r>
          </a:p>
        </p:txBody>
      </p:sp>
      <p:sp>
        <p:nvSpPr>
          <p:cNvPr id="5" name="Text Placeholder 4"/>
          <p:cNvSpPr>
            <a:spLocks noGrp="1"/>
          </p:cNvSpPr>
          <p:nvPr>
            <p:ph type="body" idx="1"/>
          </p:nvPr>
        </p:nvSpPr>
        <p:spPr/>
        <p:txBody>
          <a:bodyPr>
            <a:normAutofit fontScale="85000" lnSpcReduction="20000"/>
          </a:bodyPr>
          <a:lstStyle/>
          <a:p>
            <a:r>
              <a:rPr lang="it-IT" dirty="0"/>
              <a:t>Nell'architettura pure HTML il ciclo di vita dei componenti è gestito con il supporto del container (</a:t>
            </a:r>
            <a:r>
              <a:rPr lang="it-IT" dirty="0" err="1"/>
              <a:t>mapping</a:t>
            </a:r>
            <a:r>
              <a:rPr lang="it-IT" dirty="0"/>
              <a:t> degli eventi, invocazione dei controller)</a:t>
            </a:r>
          </a:p>
          <a:p>
            <a:r>
              <a:rPr lang="it-IT" dirty="0"/>
              <a:t>Nell'architettura FAT, a lato client il ciclo di vita dei componenti va gestito dal programmatore</a:t>
            </a:r>
          </a:p>
        </p:txBody>
      </p:sp>
      <p:sp>
        <p:nvSpPr>
          <p:cNvPr id="6" name="Text Placeholder 5"/>
          <p:cNvSpPr>
            <a:spLocks noGrp="1"/>
          </p:cNvSpPr>
          <p:nvPr>
            <p:ph type="body" idx="2"/>
          </p:nvPr>
        </p:nvSpPr>
        <p:spPr/>
        <p:txBody>
          <a:bodyPr>
            <a:normAutofit fontScale="92500" lnSpcReduction="20000"/>
          </a:bodyPr>
          <a:lstStyle/>
          <a:p>
            <a:r>
              <a:rPr lang="it-IT" dirty="0"/>
              <a:t>Un component con responsabilità di "orchestrazione"</a:t>
            </a:r>
          </a:p>
          <a:p>
            <a:r>
              <a:rPr lang="it-IT" dirty="0" err="1"/>
              <a:t>PageOrchestrator</a:t>
            </a:r>
            <a:endParaRPr lang="it-IT" dirty="0"/>
          </a:p>
          <a:p>
            <a:pPr lvl="1"/>
            <a:r>
              <a:rPr lang="it-IT" dirty="0"/>
              <a:t>start(): crea e inizializza i componenti dell'interfaccia</a:t>
            </a:r>
          </a:p>
          <a:p>
            <a:pPr lvl="1"/>
            <a:r>
              <a:rPr lang="it-IT" dirty="0" err="1"/>
              <a:t>refresh</a:t>
            </a:r>
            <a:r>
              <a:rPr lang="it-IT" dirty="0"/>
              <a:t>() orchestra la visualizzazione dei componenti</a:t>
            </a:r>
          </a:p>
          <a:p>
            <a:endParaRPr lang="it-IT" dirty="0"/>
          </a:p>
        </p:txBody>
      </p:sp>
    </p:spTree>
    <p:extLst>
      <p:ext uri="{BB962C8B-B14F-4D97-AF65-F5344CB8AC3E}">
        <p14:creationId xmlns:p14="http://schemas.microsoft.com/office/powerpoint/2010/main" val="193536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a:t>Evento: login</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285" name="Google Shape;285;p37"/>
          <p:cNvSpPr/>
          <p:nvPr/>
        </p:nvSpPr>
        <p:spPr>
          <a:xfrm>
            <a:off x="5888587"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86" name="Google Shape;286;p37"/>
          <p:cNvCxnSpPr>
            <a:stCxn id="285" idx="2"/>
          </p:cNvCxnSpPr>
          <p:nvPr/>
        </p:nvCxnSpPr>
        <p:spPr>
          <a:xfrm>
            <a:off x="6295487"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6130387" y="4490226"/>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8" name="Google Shape;288;p37"/>
          <p:cNvCxnSpPr>
            <a:endCxn id="287" idx="1"/>
          </p:cNvCxnSpPr>
          <p:nvPr/>
        </p:nvCxnSpPr>
        <p:spPr>
          <a:xfrm>
            <a:off x="3058312" y="4680826"/>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3113108" y="4148688"/>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8576107" y="1566859"/>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8413600" y="5176645"/>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p:nvPr/>
        </p:nvCxnSpPr>
        <p:spPr>
          <a:xfrm>
            <a:off x="1181646" y="5854709"/>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8147711"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98599" y="4402962"/>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Set username</a:t>
            </a:r>
            <a:endParaRPr sz="1400" dirty="0">
              <a:solidFill>
                <a:schemeClr val="dk1"/>
              </a:solidFill>
              <a:latin typeface="Calibri"/>
              <a:ea typeface="Calibri"/>
              <a:cs typeface="Calibri"/>
              <a:sym typeface="Calibri"/>
            </a:endParaRPr>
          </a:p>
        </p:txBody>
      </p:sp>
      <p:cxnSp>
        <p:nvCxnSpPr>
          <p:cNvPr id="58" name="Google Shape;295;p37"/>
          <p:cNvCxnSpPr/>
          <p:nvPr/>
        </p:nvCxnSpPr>
        <p:spPr>
          <a:xfrm>
            <a:off x="7491740" y="166466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7324032" y="475582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6934403" y="1062692"/>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65" name="Google Shape;299;p37"/>
          <p:cNvCxnSpPr/>
          <p:nvPr/>
        </p:nvCxnSpPr>
        <p:spPr>
          <a:xfrm>
            <a:off x="1195294" y="5390676"/>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345527" y="4897062"/>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a:t>Evento: caricamento Home page </a:t>
            </a:r>
            <a:endParaRPr dirty="0"/>
          </a:p>
        </p:txBody>
      </p:sp>
      <p:sp>
        <p:nvSpPr>
          <p:cNvPr id="310" name="Google Shape;310;p38"/>
          <p:cNvSpPr/>
          <p:nvPr/>
        </p:nvSpPr>
        <p:spPr>
          <a:xfrm>
            <a:off x="7247538" y="1207820"/>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GetMissionsData</a:t>
            </a:r>
            <a:endParaRPr dirty="0">
              <a:solidFill>
                <a:schemeClr val="dk1"/>
              </a:solidFill>
              <a:latin typeface="Calibri"/>
              <a:ea typeface="Calibri"/>
              <a:cs typeface="Calibri"/>
              <a:sym typeface="Calibri"/>
            </a:endParaRPr>
          </a:p>
        </p:txBody>
      </p:sp>
      <p:cxnSp>
        <p:nvCxnSpPr>
          <p:cNvPr id="311" name="Google Shape;311;p38"/>
          <p:cNvCxnSpPr>
            <a:stCxn id="310" idx="2"/>
          </p:cNvCxnSpPr>
          <p:nvPr/>
        </p:nvCxnSpPr>
        <p:spPr>
          <a:xfrm flipH="1">
            <a:off x="7703566" y="1869944"/>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6605768" y="4636856"/>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656992" y="4271982"/>
            <a:ext cx="83276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/GetMissionsDAta</a:t>
            </a:r>
            <a:endParaRPr sz="1200" dirty="0">
              <a:solidFill>
                <a:schemeClr val="dk1"/>
              </a:solidFill>
              <a:latin typeface="Calibri"/>
              <a:ea typeface="Calibri"/>
              <a:cs typeface="Calibri"/>
              <a:sym typeface="Calibri"/>
            </a:endParaRPr>
          </a:p>
        </p:txBody>
      </p:sp>
      <p:sp>
        <p:nvSpPr>
          <p:cNvPr id="314" name="Google Shape;314;p38"/>
          <p:cNvSpPr/>
          <p:nvPr/>
        </p:nvSpPr>
        <p:spPr>
          <a:xfrm>
            <a:off x="7554270" y="4086568"/>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8817035" y="1207820"/>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Mission</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16" name="Google Shape;316;p38"/>
          <p:cNvCxnSpPr>
            <a:stCxn id="315" idx="2"/>
          </p:cNvCxnSpPr>
          <p:nvPr/>
        </p:nvCxnSpPr>
        <p:spPr>
          <a:xfrm flipH="1">
            <a:off x="9231814" y="1832377"/>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7972238" y="5349145"/>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8089460" y="5368358"/>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missions</a:t>
            </a:r>
            <a:endParaRPr sz="1400" dirty="0">
              <a:solidFill>
                <a:schemeClr val="dk1"/>
              </a:solidFill>
              <a:latin typeface="Calibri"/>
              <a:ea typeface="Calibri"/>
              <a:cs typeface="Calibri"/>
              <a:sym typeface="Calibri"/>
            </a:endParaRPr>
          </a:p>
        </p:txBody>
      </p:sp>
      <p:sp>
        <p:nvSpPr>
          <p:cNvPr id="319" name="Google Shape;319;p38"/>
          <p:cNvSpPr/>
          <p:nvPr/>
        </p:nvSpPr>
        <p:spPr>
          <a:xfrm>
            <a:off x="9099551" y="4333943"/>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0" name="Google Shape;320;p38"/>
          <p:cNvCxnSpPr/>
          <p:nvPr/>
        </p:nvCxnSpPr>
        <p:spPr>
          <a:xfrm>
            <a:off x="7906272" y="4714984"/>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7961221" y="4302647"/>
            <a:ext cx="1209201"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findMissionsBy</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User(session.</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27" name="Straight Connector 26"/>
          <p:cNvCxnSpPr/>
          <p:nvPr/>
        </p:nvCxnSpPr>
        <p:spPr>
          <a:xfrm>
            <a:off x="934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36480" y="1962231"/>
            <a:ext cx="62650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load</a:t>
            </a:r>
            <a:endParaRPr dirty="0">
              <a:solidFill>
                <a:schemeClr val="dk1"/>
              </a:solidFill>
              <a:latin typeface="Calibri"/>
              <a:ea typeface="Calibri"/>
              <a:cs typeface="Calibri"/>
              <a:sym typeface="Calibri"/>
            </a:endParaRPr>
          </a:p>
        </p:txBody>
      </p:sp>
      <p:sp>
        <p:nvSpPr>
          <p:cNvPr id="29" name="Google Shape;290;p37"/>
          <p:cNvSpPr/>
          <p:nvPr/>
        </p:nvSpPr>
        <p:spPr>
          <a:xfrm>
            <a:off x="426709" y="1201004"/>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 expMgmt.js</a:t>
            </a:r>
            <a:endParaRPr sz="1200" dirty="0">
              <a:solidFill>
                <a:schemeClr val="dk1"/>
              </a:solidFill>
              <a:latin typeface="Calibri"/>
              <a:ea typeface="Calibri"/>
              <a:cs typeface="Calibri"/>
              <a:sym typeface="Calibri"/>
            </a:endParaRPr>
          </a:p>
        </p:txBody>
      </p:sp>
      <p:sp>
        <p:nvSpPr>
          <p:cNvPr id="30" name="Google Shape;292;p37"/>
          <p:cNvSpPr/>
          <p:nvPr/>
        </p:nvSpPr>
        <p:spPr>
          <a:xfrm>
            <a:off x="762986" y="2091965"/>
            <a:ext cx="342116" cy="384114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7" name="Straight Connector 36"/>
          <p:cNvCxnSpPr/>
          <p:nvPr/>
        </p:nvCxnSpPr>
        <p:spPr>
          <a:xfrm>
            <a:off x="2342060" y="18689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1801505" y="1203276"/>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br>
              <a:rPr lang="es-419" sz="14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sp>
        <p:nvSpPr>
          <p:cNvPr id="40" name="Google Shape;292;p37"/>
          <p:cNvSpPr/>
          <p:nvPr/>
        </p:nvSpPr>
        <p:spPr>
          <a:xfrm>
            <a:off x="2171002" y="2094236"/>
            <a:ext cx="342116" cy="44603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p:nvPr/>
        </p:nvCxnSpPr>
        <p:spPr>
          <a:xfrm>
            <a:off x="1159729" y="2288812"/>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293729" y="2346647"/>
            <a:ext cx="783021" cy="449165"/>
          </a:xfrm>
          <a:prstGeom prst="rect">
            <a:avLst/>
          </a:prstGeom>
          <a:noFill/>
          <a:ln>
            <a:noFill/>
          </a:ln>
        </p:spPr>
        <p:txBody>
          <a:bodyPr spcFirstLastPara="1" wrap="square" lIns="107269" tIns="53620" rIns="107269" bIns="53620" anchor="t" anchorCtr="0">
            <a:noAutofit/>
          </a:bodyPr>
          <a:lstStyle/>
          <a:p>
            <a:r>
              <a:rPr lang="it-IT" dirty="0">
                <a:solidFill>
                  <a:schemeClr val="dk1"/>
                </a:solidFill>
                <a:latin typeface="Calibri"/>
                <a:ea typeface="Calibri"/>
                <a:cs typeface="Calibri"/>
                <a:sym typeface="Calibri"/>
              </a:rPr>
              <a:t>start</a:t>
            </a:r>
            <a:endParaRPr dirty="0">
              <a:solidFill>
                <a:schemeClr val="dk1"/>
              </a:solidFill>
              <a:latin typeface="Calibri"/>
              <a:ea typeface="Calibri"/>
              <a:cs typeface="Calibri"/>
              <a:sym typeface="Calibri"/>
            </a:endParaRPr>
          </a:p>
        </p:txBody>
      </p:sp>
      <p:cxnSp>
        <p:nvCxnSpPr>
          <p:cNvPr id="5" name="Straight Arrow Connector 4"/>
          <p:cNvCxnSpPr/>
          <p:nvPr/>
        </p:nvCxnSpPr>
        <p:spPr>
          <a:xfrm>
            <a:off x="426709" y="2290339"/>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3586300" y="1871239"/>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3152633" y="1205548"/>
            <a:ext cx="84616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Details</a:t>
            </a:r>
            <a:endParaRPr sz="1200" dirty="0">
              <a:solidFill>
                <a:schemeClr val="dk1"/>
              </a:solidFill>
              <a:latin typeface="Calibri"/>
              <a:ea typeface="Calibri"/>
              <a:cs typeface="Calibri"/>
              <a:sym typeface="Calibri"/>
            </a:endParaRPr>
          </a:p>
        </p:txBody>
      </p:sp>
      <p:sp>
        <p:nvSpPr>
          <p:cNvPr id="56" name="Google Shape;294;p37"/>
          <p:cNvSpPr txBox="1"/>
          <p:nvPr/>
        </p:nvSpPr>
        <p:spPr>
          <a:xfrm>
            <a:off x="2537969" y="2348919"/>
            <a:ext cx="783021"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registerEvents</a:t>
            </a:r>
            <a:endParaRPr sz="1400" dirty="0">
              <a:solidFill>
                <a:schemeClr val="dk1"/>
              </a:solidFill>
              <a:latin typeface="Calibri"/>
              <a:ea typeface="Calibri"/>
              <a:cs typeface="Calibri"/>
              <a:sym typeface="Calibri"/>
            </a:endParaRPr>
          </a:p>
        </p:txBody>
      </p:sp>
      <p:cxnSp>
        <p:nvCxnSpPr>
          <p:cNvPr id="57" name="Google Shape;275;p37"/>
          <p:cNvCxnSpPr/>
          <p:nvPr/>
        </p:nvCxnSpPr>
        <p:spPr>
          <a:xfrm>
            <a:off x="2540414" y="2359324"/>
            <a:ext cx="7875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p:nvPr/>
        </p:nvCxnSpPr>
        <p:spPr>
          <a:xfrm>
            <a:off x="1159729" y="3885628"/>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223451" y="3550877"/>
            <a:ext cx="783021"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61" name="Straight Connector 60"/>
          <p:cNvCxnSpPr/>
          <p:nvPr/>
        </p:nvCxnSpPr>
        <p:spPr>
          <a:xfrm>
            <a:off x="4516636" y="1873511"/>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4121622" y="1207820"/>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63" name="Google Shape;292;p37"/>
          <p:cNvSpPr/>
          <p:nvPr/>
        </p:nvSpPr>
        <p:spPr>
          <a:xfrm>
            <a:off x="4345578" y="2098781"/>
            <a:ext cx="342116" cy="15683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64" name="Google Shape;294;p37"/>
          <p:cNvSpPr txBox="1"/>
          <p:nvPr/>
        </p:nvSpPr>
        <p:spPr>
          <a:xfrm>
            <a:off x="2581185" y="2876647"/>
            <a:ext cx="783021"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registerEvents</a:t>
            </a:r>
            <a:endParaRPr sz="1400" dirty="0">
              <a:solidFill>
                <a:schemeClr val="dk1"/>
              </a:solidFill>
              <a:latin typeface="Calibri"/>
              <a:ea typeface="Calibri"/>
              <a:cs typeface="Calibri"/>
              <a:sym typeface="Calibri"/>
            </a:endParaRPr>
          </a:p>
        </p:txBody>
      </p:sp>
      <p:cxnSp>
        <p:nvCxnSpPr>
          <p:cNvPr id="65" name="Google Shape;275;p37"/>
          <p:cNvCxnSpPr/>
          <p:nvPr/>
        </p:nvCxnSpPr>
        <p:spPr>
          <a:xfrm>
            <a:off x="2537969" y="3371548"/>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7" name="Straight Connector 66"/>
          <p:cNvCxnSpPr/>
          <p:nvPr/>
        </p:nvCxnSpPr>
        <p:spPr>
          <a:xfrm>
            <a:off x="6539368" y="186213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117058" y="1196444"/>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MissionsList</a:t>
            </a:r>
            <a:endParaRPr sz="1200" dirty="0">
              <a:solidFill>
                <a:schemeClr val="dk1"/>
              </a:solidFill>
              <a:latin typeface="Calibri"/>
              <a:ea typeface="Calibri"/>
              <a:cs typeface="Calibri"/>
              <a:sym typeface="Calibri"/>
            </a:endParaRPr>
          </a:p>
        </p:txBody>
      </p:sp>
      <p:sp>
        <p:nvSpPr>
          <p:cNvPr id="69" name="Google Shape;292;p37"/>
          <p:cNvSpPr/>
          <p:nvPr/>
        </p:nvSpPr>
        <p:spPr>
          <a:xfrm>
            <a:off x="6368310" y="4079751"/>
            <a:ext cx="342116" cy="266224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70" name="Google Shape;275;p37"/>
          <p:cNvCxnSpPr/>
          <p:nvPr/>
        </p:nvCxnSpPr>
        <p:spPr>
          <a:xfrm>
            <a:off x="2513118" y="4584242"/>
            <a:ext cx="38551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2577635" y="4265819"/>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83" name="Google Shape;317;p38"/>
          <p:cNvCxnSpPr/>
          <p:nvPr/>
        </p:nvCxnSpPr>
        <p:spPr>
          <a:xfrm flipH="1">
            <a:off x="6783516" y="5419657"/>
            <a:ext cx="7169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6672340" y="5438870"/>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missions</a:t>
            </a:r>
            <a:endParaRPr sz="1400" dirty="0">
              <a:solidFill>
                <a:schemeClr val="dk1"/>
              </a:solidFill>
              <a:latin typeface="Calibri"/>
              <a:ea typeface="Calibri"/>
              <a:cs typeface="Calibri"/>
              <a:sym typeface="Calibri"/>
            </a:endParaRPr>
          </a:p>
        </p:txBody>
      </p:sp>
      <p:grpSp>
        <p:nvGrpSpPr>
          <p:cNvPr id="90" name="Group 89"/>
          <p:cNvGrpSpPr/>
          <p:nvPr/>
        </p:nvGrpSpPr>
        <p:grpSpPr>
          <a:xfrm>
            <a:off x="5896481" y="5467766"/>
            <a:ext cx="484693" cy="265456"/>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4" name="Google Shape;318;p38"/>
          <p:cNvSpPr txBox="1"/>
          <p:nvPr/>
        </p:nvSpPr>
        <p:spPr>
          <a:xfrm>
            <a:off x="5536712" y="5113590"/>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96" name="Google Shape;275;p37"/>
          <p:cNvCxnSpPr/>
          <p:nvPr/>
        </p:nvCxnSpPr>
        <p:spPr>
          <a:xfrm>
            <a:off x="2579428" y="5026660"/>
            <a:ext cx="7915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Google Shape;292;p37"/>
          <p:cNvSpPr/>
          <p:nvPr/>
        </p:nvSpPr>
        <p:spPr>
          <a:xfrm>
            <a:off x="3415242" y="2096509"/>
            <a:ext cx="342116" cy="6993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7" name="Google Shape;318;p38"/>
          <p:cNvSpPr txBox="1"/>
          <p:nvPr/>
        </p:nvSpPr>
        <p:spPr>
          <a:xfrm>
            <a:off x="2620165" y="4721145"/>
            <a:ext cx="669394"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reset</a:t>
            </a:r>
            <a:endParaRPr sz="1400" dirty="0">
              <a:solidFill>
                <a:schemeClr val="dk1"/>
              </a:solidFill>
              <a:latin typeface="Calibri"/>
              <a:ea typeface="Calibri"/>
              <a:cs typeface="Calibri"/>
              <a:sym typeface="Calibri"/>
            </a:endParaRPr>
          </a:p>
        </p:txBody>
      </p:sp>
      <p:cxnSp>
        <p:nvCxnSpPr>
          <p:cNvPr id="98" name="Google Shape;275;p37"/>
          <p:cNvCxnSpPr/>
          <p:nvPr/>
        </p:nvCxnSpPr>
        <p:spPr>
          <a:xfrm flipV="1">
            <a:off x="2579428" y="5842971"/>
            <a:ext cx="1754774" cy="112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Google Shape;318;p38"/>
          <p:cNvSpPr txBox="1"/>
          <p:nvPr/>
        </p:nvSpPr>
        <p:spPr>
          <a:xfrm>
            <a:off x="2590489" y="5546157"/>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reset</a:t>
            </a:r>
            <a:endParaRPr sz="1400" dirty="0">
              <a:solidFill>
                <a:schemeClr val="dk1"/>
              </a:solidFill>
              <a:latin typeface="Calibri"/>
              <a:ea typeface="Calibri"/>
              <a:cs typeface="Calibri"/>
              <a:sym typeface="Calibri"/>
            </a:endParaRPr>
          </a:p>
        </p:txBody>
      </p:sp>
      <p:sp>
        <p:nvSpPr>
          <p:cNvPr id="106" name="Google Shape;292;p37"/>
          <p:cNvSpPr/>
          <p:nvPr/>
        </p:nvSpPr>
        <p:spPr>
          <a:xfrm>
            <a:off x="3417514" y="4760141"/>
            <a:ext cx="342116" cy="8252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8" name="Google Shape;292;p37"/>
          <p:cNvSpPr/>
          <p:nvPr/>
        </p:nvSpPr>
        <p:spPr>
          <a:xfrm>
            <a:off x="4334202" y="5199149"/>
            <a:ext cx="342116" cy="8252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77" name="Google Shape;292;p37"/>
          <p:cNvSpPr/>
          <p:nvPr/>
        </p:nvSpPr>
        <p:spPr>
          <a:xfrm>
            <a:off x="3415871" y="6157062"/>
            <a:ext cx="342116" cy="3900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78" name="Google Shape;317;p38"/>
          <p:cNvCxnSpPr/>
          <p:nvPr/>
        </p:nvCxnSpPr>
        <p:spPr>
          <a:xfrm flipH="1">
            <a:off x="3753102" y="6455416"/>
            <a:ext cx="261520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9" name="Google Shape;318;p38"/>
          <p:cNvSpPr txBox="1"/>
          <p:nvPr/>
        </p:nvSpPr>
        <p:spPr>
          <a:xfrm>
            <a:off x="3974023" y="6492067"/>
            <a:ext cx="1120273"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grpSp>
        <p:nvGrpSpPr>
          <p:cNvPr id="80" name="Group 79"/>
          <p:cNvGrpSpPr/>
          <p:nvPr/>
        </p:nvGrpSpPr>
        <p:grpSpPr>
          <a:xfrm>
            <a:off x="5898753" y="6043254"/>
            <a:ext cx="484693" cy="265456"/>
            <a:chOff x="614149" y="4401223"/>
            <a:chExt cx="484693" cy="507248"/>
          </a:xfrm>
        </p:grpSpPr>
        <p:cxnSp>
          <p:nvCxnSpPr>
            <p:cNvPr id="81" name="Straight Connector 8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6" name="Google Shape;318;p38"/>
          <p:cNvSpPr txBox="1"/>
          <p:nvPr/>
        </p:nvSpPr>
        <p:spPr>
          <a:xfrm>
            <a:off x="5500616" y="5743669"/>
            <a:ext cx="923774" cy="315937"/>
          </a:xfrm>
          <a:prstGeom prst="rect">
            <a:avLst/>
          </a:prstGeom>
          <a:noFill/>
          <a:ln>
            <a:noFill/>
          </a:ln>
        </p:spPr>
        <p:txBody>
          <a:bodyPr spcFirstLastPara="1" wrap="square" lIns="107269" tIns="53620" rIns="107269" bIns="53620" anchor="t" anchorCtr="0">
            <a:noAutofit/>
          </a:bodyPr>
          <a:lstStyle/>
          <a:p>
            <a:r>
              <a:rPr lang="es-419" sz="1400" dirty="0">
                <a:solidFill>
                  <a:srgbClr val="FF0000"/>
                </a:solidFill>
                <a:latin typeface="Calibri"/>
                <a:ea typeface="Calibri"/>
                <a:cs typeface="Calibri"/>
                <a:sym typeface="Calibri"/>
              </a:rPr>
              <a:t>autoclick</a:t>
            </a:r>
            <a:endParaRPr sz="1400" dirty="0">
              <a:solidFill>
                <a:srgbClr val="FF0000"/>
              </a:solidFill>
              <a:latin typeface="Calibri"/>
              <a:ea typeface="Calibri"/>
              <a:cs typeface="Calibri"/>
              <a:sym typeface="Calibri"/>
            </a:endParaRPr>
          </a:p>
        </p:txBody>
      </p:sp>
      <p:sp>
        <p:nvSpPr>
          <p:cNvPr id="10" name="TextBox 9"/>
          <p:cNvSpPr txBox="1"/>
          <p:nvPr/>
        </p:nvSpPr>
        <p:spPr>
          <a:xfrm>
            <a:off x="7068473" y="6203911"/>
            <a:ext cx="2837527" cy="523220"/>
          </a:xfrm>
          <a:prstGeom prst="rect">
            <a:avLst/>
          </a:prstGeom>
          <a:noFill/>
        </p:spPr>
        <p:txBody>
          <a:bodyPr wrap="square" rtlCol="0">
            <a:spAutoFit/>
          </a:bodyPr>
          <a:lstStyle/>
          <a:p>
            <a:r>
              <a:rPr lang="en-US" sz="1400" dirty="0" err="1">
                <a:solidFill>
                  <a:srgbClr val="FF0000"/>
                </a:solidFill>
              </a:rPr>
              <a:t>autoclick</a:t>
            </a:r>
            <a:r>
              <a:rPr lang="en-US" sz="1400" dirty="0">
                <a:solidFill>
                  <a:srgbClr val="FF0000"/>
                </a:solidFill>
              </a:rPr>
              <a:t>() </a:t>
            </a:r>
            <a:r>
              <a:rPr lang="en-US" sz="1400" dirty="0" err="1">
                <a:solidFill>
                  <a:srgbClr val="FF0000"/>
                </a:solidFill>
              </a:rPr>
              <a:t>senza</a:t>
            </a:r>
            <a:r>
              <a:rPr lang="en-US" sz="1400" dirty="0">
                <a:solidFill>
                  <a:srgbClr val="FF0000"/>
                </a:solidFill>
              </a:rPr>
              <a:t> </a:t>
            </a:r>
            <a:r>
              <a:rPr lang="en-US" sz="1400" dirty="0" err="1">
                <a:solidFill>
                  <a:srgbClr val="FF0000"/>
                </a:solidFill>
              </a:rPr>
              <a:t>parametri</a:t>
            </a:r>
            <a:r>
              <a:rPr lang="en-US" sz="1400" dirty="0">
                <a:solidFill>
                  <a:srgbClr val="FF0000"/>
                </a:solidFill>
              </a:rPr>
              <a:t> </a:t>
            </a:r>
            <a:r>
              <a:rPr lang="en-US" sz="1400" dirty="0" err="1">
                <a:solidFill>
                  <a:srgbClr val="FF0000"/>
                </a:solidFill>
              </a:rPr>
              <a:t>usa</a:t>
            </a:r>
            <a:r>
              <a:rPr lang="en-US" sz="1400" dirty="0">
                <a:solidFill>
                  <a:srgbClr val="FF0000"/>
                </a:solidFill>
              </a:rPr>
              <a:t> </a:t>
            </a:r>
            <a:br>
              <a:rPr lang="en-US" sz="1400" dirty="0">
                <a:solidFill>
                  <a:srgbClr val="FF0000"/>
                </a:solidFill>
              </a:rPr>
            </a:br>
            <a:r>
              <a:rPr lang="en-US" sz="1400" dirty="0" err="1">
                <a:solidFill>
                  <a:srgbClr val="FF0000"/>
                </a:solidFill>
              </a:rPr>
              <a:t>il</a:t>
            </a:r>
            <a:r>
              <a:rPr lang="en-US" sz="1400" dirty="0">
                <a:solidFill>
                  <a:srgbClr val="FF0000"/>
                </a:solidFill>
              </a:rPr>
              <a:t> primo </a:t>
            </a:r>
            <a:r>
              <a:rPr lang="en-US" sz="1400" dirty="0" err="1">
                <a:solidFill>
                  <a:srgbClr val="FF0000"/>
                </a:solidFill>
              </a:rPr>
              <a:t>elemento</a:t>
            </a:r>
            <a:r>
              <a:rPr lang="en-US" sz="1400" dirty="0">
                <a:solidFill>
                  <a:srgbClr val="FF0000"/>
                </a:solidFill>
              </a:rPr>
              <a:t> </a:t>
            </a:r>
            <a:r>
              <a:rPr lang="en-US" sz="1400" dirty="0" err="1">
                <a:solidFill>
                  <a:srgbClr val="FF0000"/>
                </a:solidFill>
              </a:rPr>
              <a:t>della</a:t>
            </a:r>
            <a:r>
              <a:rPr lang="en-US" sz="1400" dirty="0">
                <a:solidFill>
                  <a:srgbClr val="FF0000"/>
                </a:solidFill>
              </a:rPr>
              <a:t> </a:t>
            </a:r>
            <a:r>
              <a:rPr lang="en-US" sz="1400" dirty="0" err="1">
                <a:solidFill>
                  <a:srgbClr val="FF0000"/>
                </a:solidFill>
              </a:rPr>
              <a:t>lista</a:t>
            </a:r>
            <a:endParaRPr lang="en-US" sz="1400" dirty="0">
              <a:solidFill>
                <a:srgbClr val="FF0000"/>
              </a:solidFill>
            </a:endParaRPr>
          </a:p>
        </p:txBody>
      </p:sp>
      <p:cxnSp>
        <p:nvCxnSpPr>
          <p:cNvPr id="66" name="Google Shape;295;p37"/>
          <p:cNvCxnSpPr/>
          <p:nvPr/>
        </p:nvCxnSpPr>
        <p:spPr>
          <a:xfrm>
            <a:off x="5537868" y="190444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96;p37"/>
          <p:cNvSpPr/>
          <p:nvPr/>
        </p:nvSpPr>
        <p:spPr>
          <a:xfrm>
            <a:off x="5370160" y="3201132"/>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3" name="Google Shape;302;p37"/>
          <p:cNvSpPr/>
          <p:nvPr/>
        </p:nvSpPr>
        <p:spPr>
          <a:xfrm>
            <a:off x="5089715" y="1329768"/>
            <a:ext cx="924398"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Personal</a:t>
            </a:r>
          </a:p>
          <a:p>
            <a:pPr algn="ctr"/>
            <a:r>
              <a:rPr lang="es-419" sz="1200" dirty="0">
                <a:solidFill>
                  <a:schemeClr val="dk1"/>
                </a:solidFill>
                <a:latin typeface="Calibri"/>
                <a:ea typeface="Calibri"/>
                <a:cs typeface="Calibri"/>
                <a:sym typeface="Calibri"/>
              </a:rPr>
              <a:t>message</a:t>
            </a:r>
            <a:endParaRPr sz="1200" dirty="0">
              <a:solidFill>
                <a:schemeClr val="dk1"/>
              </a:solidFill>
              <a:latin typeface="Calibri"/>
              <a:ea typeface="Calibri"/>
              <a:cs typeface="Calibri"/>
              <a:sym typeface="Calibri"/>
            </a:endParaRPr>
          </a:p>
        </p:txBody>
      </p:sp>
      <p:cxnSp>
        <p:nvCxnSpPr>
          <p:cNvPr id="74" name="Google Shape;275;p37"/>
          <p:cNvCxnSpPr/>
          <p:nvPr/>
        </p:nvCxnSpPr>
        <p:spPr>
          <a:xfrm>
            <a:off x="2513118" y="4000042"/>
            <a:ext cx="28570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p:cNvSpPr txBox="1"/>
          <p:nvPr/>
        </p:nvSpPr>
        <p:spPr>
          <a:xfrm>
            <a:off x="2585401" y="3708301"/>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3" name="Google Shape;313;p38"/>
          <p:cNvSpPr txBox="1"/>
          <p:nvPr/>
        </p:nvSpPr>
        <p:spPr>
          <a:xfrm>
            <a:off x="4360844" y="2459773"/>
            <a:ext cx="107730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/GetMission</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Details</a:t>
            </a:r>
            <a:endParaRPr sz="1200" dirty="0">
              <a:solidFill>
                <a:schemeClr val="dk1"/>
              </a:solidFill>
              <a:latin typeface="Calibri"/>
              <a:ea typeface="Calibri"/>
              <a:cs typeface="Calibri"/>
              <a:sym typeface="Calibri"/>
            </a:endParaRPr>
          </a:p>
        </p:txBody>
      </p:sp>
      <p:sp>
        <p:nvSpPr>
          <p:cNvPr id="309" name="Google Shape;309;p38"/>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a:t>Evento: selezione di una missione</a:t>
            </a:r>
            <a:endParaRPr dirty="0"/>
          </a:p>
        </p:txBody>
      </p:sp>
      <p:sp>
        <p:nvSpPr>
          <p:cNvPr id="310" name="Google Shape;310;p38"/>
          <p:cNvSpPr/>
          <p:nvPr/>
        </p:nvSpPr>
        <p:spPr>
          <a:xfrm>
            <a:off x="5063302" y="1412540"/>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GetMissionsData</a:t>
            </a:r>
            <a:endParaRPr dirty="0">
              <a:solidFill>
                <a:schemeClr val="dk1"/>
              </a:solidFill>
              <a:latin typeface="Calibri"/>
              <a:ea typeface="Calibri"/>
              <a:cs typeface="Calibri"/>
              <a:sym typeface="Calibri"/>
            </a:endParaRPr>
          </a:p>
        </p:txBody>
      </p:sp>
      <p:cxnSp>
        <p:nvCxnSpPr>
          <p:cNvPr id="311" name="Google Shape;311;p38"/>
          <p:cNvCxnSpPr/>
          <p:nvPr/>
        </p:nvCxnSpPr>
        <p:spPr>
          <a:xfrm flipH="1">
            <a:off x="5519330" y="2137995"/>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4419864" y="2791719"/>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5370034" y="2626232"/>
            <a:ext cx="352002" cy="263692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6591855" y="1412540"/>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Mission</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16" name="Google Shape;316;p38"/>
          <p:cNvCxnSpPr/>
          <p:nvPr/>
        </p:nvCxnSpPr>
        <p:spPr>
          <a:xfrm flipH="1">
            <a:off x="7006634" y="2137995"/>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5747058" y="3806921"/>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5864280" y="3826134"/>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mission</a:t>
            </a:r>
            <a:endParaRPr sz="1400" dirty="0">
              <a:solidFill>
                <a:schemeClr val="dk1"/>
              </a:solidFill>
              <a:latin typeface="Calibri"/>
              <a:ea typeface="Calibri"/>
              <a:cs typeface="Calibri"/>
              <a:sym typeface="Calibri"/>
            </a:endParaRPr>
          </a:p>
        </p:txBody>
      </p:sp>
      <p:sp>
        <p:nvSpPr>
          <p:cNvPr id="319" name="Google Shape;319;p38"/>
          <p:cNvSpPr/>
          <p:nvPr/>
        </p:nvSpPr>
        <p:spPr>
          <a:xfrm>
            <a:off x="6874371" y="2791719"/>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0" name="Google Shape;320;p38"/>
          <p:cNvCxnSpPr/>
          <p:nvPr/>
        </p:nvCxnSpPr>
        <p:spPr>
          <a:xfrm>
            <a:off x="5681092" y="2965351"/>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5747057" y="3094632"/>
            <a:ext cx="1209201"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findMissionsBy</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Id(missionid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3" name="Straight Connector 52"/>
          <p:cNvCxnSpPr/>
          <p:nvPr/>
        </p:nvCxnSpPr>
        <p:spPr>
          <a:xfrm flipH="1">
            <a:off x="4217169" y="2075959"/>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3794089" y="1410268"/>
            <a:ext cx="84616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Details</a:t>
            </a:r>
            <a:endParaRPr sz="1200" dirty="0">
              <a:solidFill>
                <a:schemeClr val="dk1"/>
              </a:solidFill>
              <a:latin typeface="Calibri"/>
              <a:ea typeface="Calibri"/>
              <a:cs typeface="Calibri"/>
              <a:sym typeface="Calibri"/>
            </a:endParaRPr>
          </a:p>
        </p:txBody>
      </p:sp>
      <p:cxnSp>
        <p:nvCxnSpPr>
          <p:cNvPr id="65" name="Google Shape;275;p37"/>
          <p:cNvCxnSpPr/>
          <p:nvPr/>
        </p:nvCxnSpPr>
        <p:spPr>
          <a:xfrm>
            <a:off x="2253441" y="2675519"/>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2763062" y="2160733"/>
            <a:ext cx="1031027" cy="60655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missionid</a:t>
            </a:r>
            <a:endParaRPr sz="1400" dirty="0">
              <a:solidFill>
                <a:schemeClr val="dk1"/>
              </a:solidFill>
              <a:latin typeface="Calibri"/>
              <a:ea typeface="Calibri"/>
              <a:cs typeface="Calibri"/>
              <a:sym typeface="Calibri"/>
            </a:endParaRPr>
          </a:p>
        </p:txBody>
      </p:sp>
      <p:cxnSp>
        <p:nvCxnSpPr>
          <p:cNvPr id="83" name="Google Shape;317;p38"/>
          <p:cNvCxnSpPr/>
          <p:nvPr/>
        </p:nvCxnSpPr>
        <p:spPr>
          <a:xfrm flipH="1">
            <a:off x="4419864" y="5109157"/>
            <a:ext cx="920347"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4396576" y="4554856"/>
            <a:ext cx="957222" cy="715912"/>
          </a:xfrm>
          <a:prstGeom prst="rect">
            <a:avLst/>
          </a:prstGeom>
          <a:noFill/>
          <a:ln>
            <a:noFill/>
          </a:ln>
        </p:spPr>
        <p:txBody>
          <a:bodyPr spcFirstLastPara="1" wrap="square" lIns="107269" tIns="53620" rIns="107269" bIns="53620" anchor="t" anchorCtr="0">
            <a:noAutofit/>
          </a:bodyPr>
          <a:lstStyle/>
          <a:p>
            <a:r>
              <a:rPr lang="en-US" sz="1400" dirty="0">
                <a:solidFill>
                  <a:schemeClr val="dk1"/>
                </a:solidFill>
                <a:latin typeface="Calibri"/>
                <a:ea typeface="Calibri"/>
                <a:cs typeface="Calibri"/>
                <a:sym typeface="Calibri"/>
              </a:rPr>
              <a:t>m</a:t>
            </a:r>
            <a:r>
              <a:rPr lang="es-419" sz="1400" dirty="0">
                <a:solidFill>
                  <a:schemeClr val="dk1"/>
                </a:solidFill>
                <a:latin typeface="Calibri"/>
                <a:ea typeface="Calibri"/>
                <a:cs typeface="Calibri"/>
                <a:sym typeface="Calibri"/>
              </a:rPr>
              <a:t>ission &amp; expenses</a:t>
            </a:r>
            <a:endParaRPr sz="1400" dirty="0">
              <a:solidFill>
                <a:schemeClr val="dk1"/>
              </a:solidFill>
              <a:latin typeface="Calibri"/>
              <a:ea typeface="Calibri"/>
              <a:cs typeface="Calibri"/>
              <a:sym typeface="Calibri"/>
            </a:endParaRPr>
          </a:p>
        </p:txBody>
      </p:sp>
      <p:sp>
        <p:nvSpPr>
          <p:cNvPr id="55" name="Google Shape;292;p37"/>
          <p:cNvSpPr/>
          <p:nvPr/>
        </p:nvSpPr>
        <p:spPr>
          <a:xfrm>
            <a:off x="4056698" y="2301229"/>
            <a:ext cx="342116" cy="344447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73" name="Straight Connector 72"/>
          <p:cNvCxnSpPr/>
          <p:nvPr/>
        </p:nvCxnSpPr>
        <p:spPr>
          <a:xfrm>
            <a:off x="2269260"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4" name="Google Shape;290;p37"/>
          <p:cNvSpPr/>
          <p:nvPr/>
        </p:nvSpPr>
        <p:spPr>
          <a:xfrm>
            <a:off x="1846950" y="1389788"/>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MissionsList</a:t>
            </a:r>
            <a:endParaRPr sz="1200" dirty="0">
              <a:solidFill>
                <a:schemeClr val="dk1"/>
              </a:solidFill>
              <a:latin typeface="Calibri"/>
              <a:ea typeface="Calibri"/>
              <a:cs typeface="Calibri"/>
              <a:sym typeface="Calibri"/>
            </a:endParaRPr>
          </a:p>
        </p:txBody>
      </p:sp>
      <p:sp>
        <p:nvSpPr>
          <p:cNvPr id="75" name="Google Shape;292;p37"/>
          <p:cNvSpPr/>
          <p:nvPr/>
        </p:nvSpPr>
        <p:spPr>
          <a:xfrm>
            <a:off x="2098202" y="2280488"/>
            <a:ext cx="342116" cy="28510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88" name="Google Shape;294;p37"/>
          <p:cNvSpPr txBox="1"/>
          <p:nvPr/>
        </p:nvSpPr>
        <p:spPr>
          <a:xfrm>
            <a:off x="1201031" y="2235191"/>
            <a:ext cx="99499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 </a:t>
            </a:r>
            <a:r>
              <a:rPr lang="it-IT" sz="1400" dirty="0" err="1">
                <a:solidFill>
                  <a:schemeClr val="dk1"/>
                </a:solidFill>
                <a:latin typeface="Calibri"/>
                <a:ea typeface="Calibri"/>
                <a:cs typeface="Calibri"/>
                <a:sym typeface="Calibri"/>
              </a:rPr>
              <a:t>missionid</a:t>
            </a:r>
            <a:endParaRPr dirty="0">
              <a:solidFill>
                <a:schemeClr val="dk1"/>
              </a:solidFill>
              <a:latin typeface="Calibri"/>
              <a:ea typeface="Calibri"/>
              <a:cs typeface="Calibri"/>
              <a:sym typeface="Calibri"/>
            </a:endParaRPr>
          </a:p>
        </p:txBody>
      </p:sp>
      <p:cxnSp>
        <p:nvCxnSpPr>
          <p:cNvPr id="89" name="Straight Arrow Connector 88"/>
          <p:cNvCxnSpPr/>
          <p:nvPr/>
        </p:nvCxnSpPr>
        <p:spPr>
          <a:xfrm>
            <a:off x="1764213" y="250870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5" name="Group 94"/>
          <p:cNvGrpSpPr/>
          <p:nvPr/>
        </p:nvGrpSpPr>
        <p:grpSpPr>
          <a:xfrm>
            <a:off x="3531061" y="5337505"/>
            <a:ext cx="484693" cy="265456"/>
            <a:chOff x="614149" y="4401223"/>
            <a:chExt cx="484693" cy="507248"/>
          </a:xfrm>
        </p:grpSpPr>
        <p:cxnSp>
          <p:nvCxnSpPr>
            <p:cNvPr id="100" name="Straight Connector 99"/>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3" name="Google Shape;318;p38"/>
          <p:cNvSpPr txBox="1"/>
          <p:nvPr/>
        </p:nvSpPr>
        <p:spPr>
          <a:xfrm>
            <a:off x="3285592" y="4983329"/>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111" name="Google Shape;315;p38"/>
          <p:cNvSpPr/>
          <p:nvPr/>
        </p:nvSpPr>
        <p:spPr>
          <a:xfrm>
            <a:off x="8136351" y="1401164"/>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Expenses</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112" name="Google Shape;316;p38"/>
          <p:cNvCxnSpPr/>
          <p:nvPr/>
        </p:nvCxnSpPr>
        <p:spPr>
          <a:xfrm flipH="1">
            <a:off x="8551130" y="2126619"/>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13" name="Google Shape;319;p38"/>
          <p:cNvSpPr/>
          <p:nvPr/>
        </p:nvSpPr>
        <p:spPr>
          <a:xfrm>
            <a:off x="8418867" y="4213383"/>
            <a:ext cx="330200" cy="9911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114" name="Google Shape;382;p40"/>
          <p:cNvCxnSpPr/>
          <p:nvPr/>
        </p:nvCxnSpPr>
        <p:spPr>
          <a:xfrm flipV="1">
            <a:off x="5723996" y="4996598"/>
            <a:ext cx="2694871" cy="1"/>
          </a:xfrm>
          <a:prstGeom prst="straightConnector1">
            <a:avLst/>
          </a:prstGeom>
          <a:noFill/>
          <a:ln w="25400" cap="flat" cmpd="sng">
            <a:solidFill>
              <a:schemeClr val="accent1"/>
            </a:solidFill>
            <a:prstDash val="dash"/>
            <a:round/>
            <a:headEnd type="arrow" w="med" len="med"/>
            <a:tailEnd type="none" w="med" len="med"/>
          </a:ln>
          <a:effectLst>
            <a:outerShdw blurRad="40000" dist="20000" dir="5400000" rotWithShape="0">
              <a:srgbClr val="000000">
                <a:alpha val="37650"/>
              </a:srgbClr>
            </a:outerShdw>
          </a:effectLst>
        </p:spPr>
      </p:cxnSp>
      <p:sp>
        <p:nvSpPr>
          <p:cNvPr id="115" name="Google Shape;383;p40"/>
          <p:cNvSpPr txBox="1"/>
          <p:nvPr/>
        </p:nvSpPr>
        <p:spPr>
          <a:xfrm>
            <a:off x="5745757" y="4537065"/>
            <a:ext cx="2503947" cy="360275"/>
          </a:xfrm>
          <a:prstGeom prst="rect">
            <a:avLst/>
          </a:prstGeom>
          <a:noFill/>
          <a:ln>
            <a:noFill/>
          </a:ln>
        </p:spPr>
        <p:txBody>
          <a:bodyPr spcFirstLastPara="1" wrap="square" lIns="107269" tIns="53620" rIns="107269" bIns="53620" anchor="t" anchorCtr="0">
            <a:noAutofit/>
          </a:bodyPr>
          <a:lstStyle/>
          <a:p>
            <a:pPr lvl="0"/>
            <a:r>
              <a:rPr lang="en-US" sz="1200" dirty="0" err="1">
                <a:solidFill>
                  <a:schemeClr val="dk1"/>
                </a:solidFill>
                <a:latin typeface="Calibri"/>
                <a:ea typeface="Calibri"/>
                <a:cs typeface="Calibri"/>
                <a:sym typeface="Calibri"/>
              </a:rPr>
              <a:t>findExpensesForMission</a:t>
            </a:r>
            <a:r>
              <a:rPr lang="es-419" sz="1200" dirty="0">
                <a:solidFill>
                  <a:schemeClr val="dk1"/>
                </a:solidFill>
                <a:latin typeface="Calibri"/>
                <a:ea typeface="Calibri"/>
                <a:cs typeface="Calibri"/>
                <a:sym typeface="Calibri"/>
              </a:rPr>
              <a:t>(missionid)</a:t>
            </a:r>
            <a:endParaRPr sz="1200" dirty="0">
              <a:solidFill>
                <a:schemeClr val="dk1"/>
              </a:solidFill>
              <a:latin typeface="Calibri"/>
              <a:ea typeface="Calibri"/>
              <a:cs typeface="Calibri"/>
              <a:sym typeface="Calibri"/>
            </a:endParaRPr>
          </a:p>
        </p:txBody>
      </p:sp>
      <p:cxnSp>
        <p:nvCxnSpPr>
          <p:cNvPr id="116" name="Google Shape;384;p40"/>
          <p:cNvCxnSpPr/>
          <p:nvPr/>
        </p:nvCxnSpPr>
        <p:spPr>
          <a:xfrm>
            <a:off x="5723996" y="4484815"/>
            <a:ext cx="269487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7" name="Google Shape;387;p40"/>
          <p:cNvSpPr txBox="1"/>
          <p:nvPr/>
        </p:nvSpPr>
        <p:spPr>
          <a:xfrm>
            <a:off x="6505954" y="4955157"/>
            <a:ext cx="991900" cy="308000"/>
          </a:xfrm>
          <a:prstGeom prst="rect">
            <a:avLst/>
          </a:prstGeom>
          <a:noFill/>
          <a:ln>
            <a:noFill/>
          </a:ln>
        </p:spPr>
        <p:txBody>
          <a:bodyPr spcFirstLastPara="1" wrap="square" lIns="107269" tIns="53620" rIns="107269" bIns="53620" anchor="t" anchorCtr="0">
            <a:noAutofit/>
          </a:bodyPr>
          <a:lstStyle/>
          <a:p>
            <a:r>
              <a:rPr lang="es-419" sz="1200">
                <a:solidFill>
                  <a:schemeClr val="dk1"/>
                </a:solidFill>
                <a:latin typeface="Calibri"/>
                <a:ea typeface="Calibri"/>
                <a:cs typeface="Calibri"/>
                <a:sym typeface="Calibri"/>
              </a:rPr>
              <a:t>expenses</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137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sz="4700" dirty="0"/>
              <a:t>Meetings </a:t>
            </a:r>
            <a:r>
              <a:rPr lang="es-419" sz="4700" dirty="0" err="1"/>
              <a:t>management</a:t>
            </a:r>
            <a:endParaRPr sz="4700" dirty="0"/>
          </a:p>
        </p:txBody>
      </p:sp>
      <p:sp>
        <p:nvSpPr>
          <p:cNvPr id="136" name="Google Shape;136;p26"/>
          <p:cNvSpPr txBox="1">
            <a:spLocks noGrp="1"/>
          </p:cNvSpPr>
          <p:nvPr>
            <p:ph type="body" idx="1"/>
          </p:nvPr>
        </p:nvSpPr>
        <p:spPr>
          <a:xfrm>
            <a:off x="495300" y="1501667"/>
            <a:ext cx="8915400" cy="4526000"/>
          </a:xfrm>
          <a:prstGeom prst="rect">
            <a:avLst/>
          </a:prstGeom>
          <a:noFill/>
          <a:ln>
            <a:noFill/>
          </a:ln>
        </p:spPr>
        <p:txBody>
          <a:bodyPr spcFirstLastPara="1" wrap="square" lIns="107269" tIns="53620" rIns="107269" bIns="53620" anchor="t" anchorCtr="0">
            <a:normAutofit fontScale="92500" lnSpcReduction="20000"/>
          </a:bodyPr>
          <a:lstStyle/>
          <a:p>
            <a:pPr marL="0" indent="0">
              <a:buNone/>
            </a:pPr>
            <a:r>
              <a:rPr lang="it-IT" sz="1400"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form per creare una nuova riunione. Quando l’utente inoltra la form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Si realizzi un’applicazione client server web che modifica le specifiche precedenti come segue: </a:t>
            </a:r>
          </a:p>
          <a:p>
            <a:r>
              <a:rPr lang="it-IT" sz="14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sz="1400" dirty="0"/>
              <a:t>Dopo il login, l’intera applicazione è realizzata con un’unica pagina.</a:t>
            </a:r>
          </a:p>
          <a:p>
            <a:r>
              <a:rPr lang="it-IT" sz="1400" dirty="0"/>
              <a:t>Ogni interazione dell’utente è gestita senza ricaricare completamente la pagina, ma produce l’invocazione asincrona del server e l’eventuale modifica del contenuto da aggiornare a seguito dell’evento.</a:t>
            </a:r>
          </a:p>
          <a:p>
            <a:r>
              <a:rPr lang="it-IT" sz="1400" dirty="0"/>
              <a:t>La scelta dall’anagrafica deve essere realizzata con una pagina modale con i bottoni invia e cancella.</a:t>
            </a:r>
          </a:p>
          <a:p>
            <a:r>
              <a:rPr lang="it-IT" sz="1400" dirty="0"/>
              <a:t>I controlli di correttezza del numero di invitati e del massimo numero di tentativi, con i relativi messaggi di avvertimento, devono essere realizzati anche a lato client.</a:t>
            </a:r>
          </a:p>
          <a:p>
            <a:r>
              <a:rPr lang="it-IT" sz="1400" dirty="0"/>
              <a:t>Lo stato dell’interazione (numero di tentativi) deve essere memorizzato a lato client</a:t>
            </a:r>
            <a:endParaRPr lang="it-IT"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Evento: creazione di una missione</a:t>
            </a:r>
            <a:endParaRPr dirty="0"/>
          </a:p>
        </p:txBody>
      </p:sp>
      <p:sp>
        <p:nvSpPr>
          <p:cNvPr id="339" name="Google Shape;339;p39"/>
          <p:cNvSpPr/>
          <p:nvPr/>
        </p:nvSpPr>
        <p:spPr>
          <a:xfrm>
            <a:off x="3286472" y="1447800"/>
            <a:ext cx="142398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CreateMission</a:t>
            </a:r>
            <a:endParaRPr sz="1200" dirty="0">
              <a:solidFill>
                <a:schemeClr val="dk1"/>
              </a:solidFill>
              <a:latin typeface="Calibri"/>
              <a:ea typeface="Calibri"/>
              <a:cs typeface="Calibri"/>
              <a:sym typeface="Calibri"/>
            </a:endParaRPr>
          </a:p>
        </p:txBody>
      </p:sp>
      <p:cxnSp>
        <p:nvCxnSpPr>
          <p:cNvPr id="340" name="Google Shape;340;p39"/>
          <p:cNvCxnSpPr>
            <a:stCxn id="339" idx="2"/>
          </p:cNvCxnSpPr>
          <p:nvPr/>
        </p:nvCxnSpPr>
        <p:spPr>
          <a:xfrm>
            <a:off x="3998467"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44" name="Google Shape;344;p39"/>
          <p:cNvSpPr/>
          <p:nvPr/>
        </p:nvSpPr>
        <p:spPr>
          <a:xfrm>
            <a:off x="5445440" y="1447800"/>
            <a:ext cx="1037230"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a:solidFill>
                  <a:schemeClr val="dk1"/>
                </a:solidFill>
                <a:latin typeface="Calibri"/>
                <a:ea typeface="Calibri"/>
                <a:cs typeface="Calibri"/>
                <a:sym typeface="Calibri"/>
              </a:rPr>
              <a:t>MissionDAO</a:t>
            </a:r>
            <a:endParaRPr sz="1200">
              <a:solidFill>
                <a:schemeClr val="dk1"/>
              </a:solidFill>
              <a:latin typeface="Calibri"/>
              <a:ea typeface="Calibri"/>
              <a:cs typeface="Calibri"/>
              <a:sym typeface="Calibri"/>
            </a:endParaRPr>
          </a:p>
        </p:txBody>
      </p:sp>
      <p:cxnSp>
        <p:nvCxnSpPr>
          <p:cNvPr id="345" name="Google Shape;345;p39"/>
          <p:cNvCxnSpPr>
            <a:stCxn id="344" idx="2"/>
          </p:cNvCxnSpPr>
          <p:nvPr/>
        </p:nvCxnSpPr>
        <p:spPr>
          <a:xfrm flipH="1">
            <a:off x="5947729" y="1829000"/>
            <a:ext cx="16326"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6" name="Google Shape;346;p39"/>
          <p:cNvCxnSpPr/>
          <p:nvPr/>
        </p:nvCxnSpPr>
        <p:spPr>
          <a:xfrm flipV="1">
            <a:off x="4100780" y="3164940"/>
            <a:ext cx="1672214" cy="10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7" name="Google Shape;347;p39"/>
          <p:cNvSpPr txBox="1"/>
          <p:nvPr/>
        </p:nvSpPr>
        <p:spPr>
          <a:xfrm>
            <a:off x="4130926" y="2630756"/>
            <a:ext cx="162403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createMission</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(place, date, days, …,)</a:t>
            </a:r>
            <a:endParaRPr sz="1200" dirty="0">
              <a:solidFill>
                <a:schemeClr val="dk1"/>
              </a:solidFill>
              <a:latin typeface="Calibri"/>
              <a:ea typeface="Calibri"/>
              <a:cs typeface="Calibri"/>
              <a:sym typeface="Calibri"/>
            </a:endParaRPr>
          </a:p>
        </p:txBody>
      </p:sp>
      <p:sp>
        <p:nvSpPr>
          <p:cNvPr id="348" name="Google Shape;348;p39"/>
          <p:cNvSpPr/>
          <p:nvPr/>
        </p:nvSpPr>
        <p:spPr>
          <a:xfrm>
            <a:off x="5782629" y="2766440"/>
            <a:ext cx="330200" cy="1395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49" name="Google Shape;349;p39"/>
          <p:cNvSpPr/>
          <p:nvPr/>
        </p:nvSpPr>
        <p:spPr>
          <a:xfrm>
            <a:off x="6837527" y="1196444"/>
            <a:ext cx="873457"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200" dirty="0">
              <a:solidFill>
                <a:schemeClr val="dk1"/>
              </a:solidFill>
              <a:latin typeface="Calibri"/>
              <a:ea typeface="Calibri"/>
              <a:cs typeface="Calibri"/>
              <a:sym typeface="Calibri"/>
            </a:endParaRPr>
          </a:p>
        </p:txBody>
      </p:sp>
      <p:cxnSp>
        <p:nvCxnSpPr>
          <p:cNvPr id="350" name="Google Shape;350;p39"/>
          <p:cNvCxnSpPr>
            <a:stCxn id="349" idx="2"/>
          </p:cNvCxnSpPr>
          <p:nvPr/>
        </p:nvCxnSpPr>
        <p:spPr>
          <a:xfrm flipH="1">
            <a:off x="7247024" y="1829000"/>
            <a:ext cx="2723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3" name="Google Shape;353;p39"/>
          <p:cNvSpPr txBox="1"/>
          <p:nvPr/>
        </p:nvSpPr>
        <p:spPr>
          <a:xfrm>
            <a:off x="2929363" y="3634224"/>
            <a:ext cx="90805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missionid</a:t>
            </a:r>
            <a:endParaRPr sz="1400" dirty="0">
              <a:solidFill>
                <a:schemeClr val="dk1"/>
              </a:solidFill>
              <a:latin typeface="Calibri"/>
              <a:ea typeface="Calibri"/>
              <a:cs typeface="Calibri"/>
              <a:sym typeface="Calibri"/>
            </a:endParaRPr>
          </a:p>
        </p:txBody>
      </p:sp>
      <p:sp>
        <p:nvSpPr>
          <p:cNvPr id="354" name="Google Shape;354;p39"/>
          <p:cNvSpPr txBox="1"/>
          <p:nvPr/>
        </p:nvSpPr>
        <p:spPr>
          <a:xfrm>
            <a:off x="1279246" y="2859251"/>
            <a:ext cx="1566825" cy="1110969"/>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AJAX POST</a:t>
            </a:r>
            <a:endParaRPr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/CreateMission</a:t>
            </a:r>
            <a:endParaRPr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P</a:t>
            </a:r>
            <a:r>
              <a:rPr lang="es-419" sz="1200" dirty="0">
                <a:solidFill>
                  <a:schemeClr val="dk1"/>
                </a:solidFill>
                <a:latin typeface="Calibri"/>
                <a:ea typeface="Calibri"/>
                <a:cs typeface="Calibri"/>
                <a:sym typeface="Calibri"/>
              </a:rPr>
              <a:t>lace, date, days</a:t>
            </a:r>
            <a:endParaRPr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357" name="Google Shape;357;p39"/>
          <p:cNvCxnSpPr/>
          <p:nvPr/>
        </p:nvCxnSpPr>
        <p:spPr>
          <a:xfrm>
            <a:off x="1288559" y="4511707"/>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312;p38"/>
          <p:cNvCxnSpPr/>
          <p:nvPr/>
        </p:nvCxnSpPr>
        <p:spPr>
          <a:xfrm>
            <a:off x="1149617" y="2887631"/>
            <a:ext cx="2644102" cy="19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Straight Connector 24"/>
          <p:cNvCxnSpPr/>
          <p:nvPr/>
        </p:nvCxnSpPr>
        <p:spPr>
          <a:xfrm>
            <a:off x="1079612" y="203955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6" name="Google Shape;290;p37"/>
          <p:cNvSpPr/>
          <p:nvPr/>
        </p:nvSpPr>
        <p:spPr>
          <a:xfrm>
            <a:off x="657302" y="1373868"/>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27" name="Google Shape;292;p37"/>
          <p:cNvSpPr/>
          <p:nvPr/>
        </p:nvSpPr>
        <p:spPr>
          <a:xfrm>
            <a:off x="908554" y="2146514"/>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8" name="Google Shape;317;p38"/>
          <p:cNvCxnSpPr/>
          <p:nvPr/>
        </p:nvCxnSpPr>
        <p:spPr>
          <a:xfrm flipH="1">
            <a:off x="1255521" y="4041192"/>
            <a:ext cx="2845259"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grpSp>
        <p:nvGrpSpPr>
          <p:cNvPr id="29" name="Group 28"/>
          <p:cNvGrpSpPr/>
          <p:nvPr/>
        </p:nvGrpSpPr>
        <p:grpSpPr>
          <a:xfrm flipH="1">
            <a:off x="1271488" y="2272775"/>
            <a:ext cx="382065" cy="362680"/>
            <a:chOff x="614149" y="4401223"/>
            <a:chExt cx="484693" cy="507248"/>
          </a:xfrm>
        </p:grpSpPr>
        <p:cxnSp>
          <p:nvCxnSpPr>
            <p:cNvPr id="30" name="Straight Connector 29"/>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651377" y="2068055"/>
            <a:ext cx="2178802" cy="830997"/>
          </a:xfrm>
          <a:prstGeom prst="rect">
            <a:avLst/>
          </a:prstGeom>
          <a:noFill/>
        </p:spPr>
        <p:txBody>
          <a:bodyPr wrap="none" rtlCol="0">
            <a:spAutoFit/>
          </a:bodyPr>
          <a:lstStyle/>
          <a:p>
            <a:r>
              <a:rPr lang="en-US" sz="1200" dirty="0"/>
              <a:t>[</a:t>
            </a:r>
            <a:r>
              <a:rPr lang="en-US" sz="1200" dirty="0" err="1"/>
              <a:t>next.clicked</a:t>
            </a:r>
            <a:r>
              <a:rPr lang="en-US" sz="1200" dirty="0"/>
              <a:t> OR </a:t>
            </a:r>
            <a:br>
              <a:rPr lang="en-US" sz="1200" dirty="0"/>
            </a:br>
            <a:r>
              <a:rPr lang="en-US" sz="1200" dirty="0" err="1"/>
              <a:t>previous.clicked</a:t>
            </a:r>
            <a:r>
              <a:rPr lang="en-US" sz="1200" dirty="0"/>
              <a:t>] </a:t>
            </a:r>
            <a:r>
              <a:rPr lang="en-US" sz="1200" dirty="0" err="1"/>
              <a:t>changeStep</a:t>
            </a:r>
            <a:endParaRPr lang="en-US" sz="1200" dirty="0"/>
          </a:p>
          <a:p>
            <a:r>
              <a:rPr lang="en-US" sz="1200" dirty="0"/>
              <a:t>[</a:t>
            </a:r>
            <a:r>
              <a:rPr lang="en-US" sz="1200" dirty="0" err="1"/>
              <a:t>cancel.clicked</a:t>
            </a:r>
            <a:r>
              <a:rPr lang="en-US" sz="1200" dirty="0"/>
              <a:t>]  reset()</a:t>
            </a:r>
          </a:p>
          <a:p>
            <a:endParaRPr lang="en-US" sz="1200" dirty="0"/>
          </a:p>
        </p:txBody>
      </p:sp>
      <p:sp>
        <p:nvSpPr>
          <p:cNvPr id="38" name="Google Shape;353;p39"/>
          <p:cNvSpPr txBox="1"/>
          <p:nvPr/>
        </p:nvSpPr>
        <p:spPr>
          <a:xfrm>
            <a:off x="1458679" y="4233131"/>
            <a:ext cx="1827793" cy="33840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r</a:t>
            </a:r>
            <a:r>
              <a:rPr lang="es-419" sz="1400" dirty="0">
                <a:solidFill>
                  <a:schemeClr val="dk1"/>
                </a:solidFill>
                <a:latin typeface="Calibri"/>
                <a:ea typeface="Calibri"/>
                <a:cs typeface="Calibri"/>
                <a:sym typeface="Calibri"/>
              </a:rPr>
              <a:t>efresh(missionid)</a:t>
            </a:r>
            <a:endParaRPr sz="1400" dirty="0">
              <a:solidFill>
                <a:schemeClr val="dk1"/>
              </a:solidFill>
              <a:latin typeface="Calibri"/>
              <a:ea typeface="Calibri"/>
              <a:cs typeface="Calibri"/>
              <a:sym typeface="Calibri"/>
            </a:endParaRPr>
          </a:p>
        </p:txBody>
      </p:sp>
      <p:sp>
        <p:nvSpPr>
          <p:cNvPr id="8" name="TextBox 7"/>
          <p:cNvSpPr txBox="1"/>
          <p:nvPr/>
        </p:nvSpPr>
        <p:spPr>
          <a:xfrm>
            <a:off x="1288559" y="6006426"/>
            <a:ext cx="4505299" cy="830997"/>
          </a:xfrm>
          <a:prstGeom prst="rect">
            <a:avLst/>
          </a:prstGeom>
          <a:noFill/>
        </p:spPr>
        <p:txBody>
          <a:bodyPr wrap="square" rtlCol="0">
            <a:spAutoFit/>
          </a:bodyPr>
          <a:lstStyle/>
          <a:p>
            <a:r>
              <a:rPr lang="en-US" dirty="0"/>
              <a:t>Per </a:t>
            </a:r>
            <a:r>
              <a:rPr lang="en-US" dirty="0" err="1"/>
              <a:t>brevità</a:t>
            </a:r>
            <a:r>
              <a:rPr lang="en-US" dirty="0"/>
              <a:t> </a:t>
            </a:r>
            <a:r>
              <a:rPr lang="en-US" dirty="0" err="1"/>
              <a:t>si</a:t>
            </a:r>
            <a:r>
              <a:rPr lang="en-US" dirty="0"/>
              <a:t> </a:t>
            </a:r>
            <a:r>
              <a:rPr lang="en-US" dirty="0" err="1"/>
              <a:t>omette</a:t>
            </a:r>
            <a:r>
              <a:rPr lang="en-US" dirty="0"/>
              <a:t> la </a:t>
            </a:r>
            <a:r>
              <a:rPr lang="en-US" dirty="0" err="1"/>
              <a:t>gestione</a:t>
            </a:r>
            <a:r>
              <a:rPr lang="en-US" dirty="0"/>
              <a:t> </a:t>
            </a:r>
            <a:r>
              <a:rPr lang="en-US" dirty="0" err="1"/>
              <a:t>degli</a:t>
            </a:r>
            <a:r>
              <a:rPr lang="en-US" dirty="0"/>
              <a:t> </a:t>
            </a:r>
            <a:r>
              <a:rPr lang="en-US" dirty="0" err="1"/>
              <a:t>errori</a:t>
            </a:r>
            <a:endParaRPr lang="en-US" dirty="0"/>
          </a:p>
          <a:p>
            <a:r>
              <a:rPr lang="en-US" dirty="0" err="1"/>
              <a:t>MissionList.show</a:t>
            </a:r>
            <a:r>
              <a:rPr lang="en-US" dirty="0"/>
              <a:t> </a:t>
            </a:r>
            <a:r>
              <a:rPr lang="en-US" dirty="0" err="1"/>
              <a:t>missionDetails.show</a:t>
            </a:r>
            <a:r>
              <a:rPr lang="en-US" dirty="0"/>
              <a:t> come da </a:t>
            </a:r>
            <a:r>
              <a:rPr lang="en-US" dirty="0" err="1"/>
              <a:t>diagrammi</a:t>
            </a:r>
            <a:r>
              <a:rPr lang="en-US" dirty="0"/>
              <a:t> </a:t>
            </a:r>
            <a:r>
              <a:rPr lang="en-US" dirty="0" err="1"/>
              <a:t>precedenti</a:t>
            </a:r>
            <a:endParaRPr lang="en-US" dirty="0"/>
          </a:p>
        </p:txBody>
      </p:sp>
      <p:cxnSp>
        <p:nvCxnSpPr>
          <p:cNvPr id="12" name="Straight Arrow Connector 11"/>
          <p:cNvCxnSpPr/>
          <p:nvPr/>
        </p:nvCxnSpPr>
        <p:spPr>
          <a:xfrm>
            <a:off x="198871" y="2287563"/>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TextBox 45"/>
          <p:cNvSpPr txBox="1"/>
          <p:nvPr/>
        </p:nvSpPr>
        <p:spPr>
          <a:xfrm>
            <a:off x="-52351" y="2302343"/>
            <a:ext cx="1104790" cy="1015663"/>
          </a:xfrm>
          <a:prstGeom prst="rect">
            <a:avLst/>
          </a:prstGeom>
          <a:noFill/>
        </p:spPr>
        <p:txBody>
          <a:bodyPr wrap="none" rtlCol="0">
            <a:spAutoFit/>
          </a:bodyPr>
          <a:lstStyle/>
          <a:p>
            <a:r>
              <a:rPr lang="en-US" sz="1200" dirty="0" err="1"/>
              <a:t>next.click</a:t>
            </a:r>
            <a:r>
              <a:rPr lang="en-US" sz="1200" dirty="0"/>
              <a:t> </a:t>
            </a:r>
          </a:p>
          <a:p>
            <a:r>
              <a:rPr lang="en-US" sz="1200" dirty="0" err="1"/>
              <a:t>previous.click</a:t>
            </a:r>
            <a:endParaRPr lang="en-US" sz="1200" dirty="0"/>
          </a:p>
          <a:p>
            <a:r>
              <a:rPr lang="en-US" sz="1200" dirty="0" err="1"/>
              <a:t>cancel.click</a:t>
            </a:r>
            <a:endParaRPr lang="en-US" sz="1200" dirty="0"/>
          </a:p>
          <a:p>
            <a:r>
              <a:rPr lang="en-US" sz="1200" dirty="0" err="1"/>
              <a:t>submit.click</a:t>
            </a:r>
            <a:endParaRPr lang="en-US" sz="1200" dirty="0"/>
          </a:p>
          <a:p>
            <a:endParaRPr lang="en-US" sz="1200" dirty="0"/>
          </a:p>
        </p:txBody>
      </p:sp>
      <p:cxnSp>
        <p:nvCxnSpPr>
          <p:cNvPr id="47" name="Google Shape;317;p38"/>
          <p:cNvCxnSpPr/>
          <p:nvPr/>
        </p:nvCxnSpPr>
        <p:spPr>
          <a:xfrm flipH="1">
            <a:off x="4137168" y="3815696"/>
            <a:ext cx="1599438"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37" name="Google Shape;290;p37"/>
          <p:cNvSpPr/>
          <p:nvPr/>
        </p:nvSpPr>
        <p:spPr>
          <a:xfrm>
            <a:off x="7931686" y="1196444"/>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MissionsList</a:t>
            </a:r>
            <a:endParaRPr sz="1200" dirty="0">
              <a:solidFill>
                <a:schemeClr val="dk1"/>
              </a:solidFill>
              <a:latin typeface="Calibri"/>
              <a:ea typeface="Calibri"/>
              <a:cs typeface="Calibri"/>
              <a:sym typeface="Calibri"/>
            </a:endParaRPr>
          </a:p>
        </p:txBody>
      </p:sp>
      <p:grpSp>
        <p:nvGrpSpPr>
          <p:cNvPr id="40" name="Group 39"/>
          <p:cNvGrpSpPr/>
          <p:nvPr/>
        </p:nvGrpSpPr>
        <p:grpSpPr>
          <a:xfrm>
            <a:off x="7806645" y="5467766"/>
            <a:ext cx="484693" cy="265456"/>
            <a:chOff x="614149" y="4401223"/>
            <a:chExt cx="484693" cy="507248"/>
          </a:xfrm>
        </p:grpSpPr>
        <p:cxnSp>
          <p:nvCxnSpPr>
            <p:cNvPr id="41" name="Straight Connector 4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4" name="Google Shape;318;p38"/>
          <p:cNvSpPr txBox="1"/>
          <p:nvPr/>
        </p:nvSpPr>
        <p:spPr>
          <a:xfrm>
            <a:off x="7561176" y="5113590"/>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grpSp>
        <p:nvGrpSpPr>
          <p:cNvPr id="45" name="Group 44"/>
          <p:cNvGrpSpPr/>
          <p:nvPr/>
        </p:nvGrpSpPr>
        <p:grpSpPr>
          <a:xfrm>
            <a:off x="7808917" y="6002310"/>
            <a:ext cx="484693" cy="265456"/>
            <a:chOff x="614149" y="4401223"/>
            <a:chExt cx="484693" cy="507248"/>
          </a:xfrm>
        </p:grpSpPr>
        <p:cxnSp>
          <p:nvCxnSpPr>
            <p:cNvPr id="48" name="Straight Connector 47"/>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1" name="Google Shape;318;p38"/>
          <p:cNvSpPr txBox="1"/>
          <p:nvPr/>
        </p:nvSpPr>
        <p:spPr>
          <a:xfrm>
            <a:off x="6974044" y="6084869"/>
            <a:ext cx="923774" cy="492127"/>
          </a:xfrm>
          <a:prstGeom prst="rect">
            <a:avLst/>
          </a:prstGeom>
          <a:noFill/>
          <a:ln>
            <a:noFill/>
          </a:ln>
        </p:spPr>
        <p:txBody>
          <a:bodyPr spcFirstLastPara="1" wrap="square" lIns="107269" tIns="53620" rIns="107269" bIns="53620" anchor="t" anchorCtr="0">
            <a:noAutofit/>
          </a:bodyPr>
          <a:lstStyle/>
          <a:p>
            <a:r>
              <a:rPr lang="es-419" sz="1400" dirty="0">
                <a:solidFill>
                  <a:srgbClr val="FF0000"/>
                </a:solidFill>
                <a:latin typeface="Calibri"/>
                <a:ea typeface="Calibri"/>
                <a:cs typeface="Calibri"/>
                <a:sym typeface="Calibri"/>
              </a:rPr>
              <a:t>autoclick missionid</a:t>
            </a:r>
            <a:endParaRPr sz="1400" dirty="0">
              <a:solidFill>
                <a:srgbClr val="FF0000"/>
              </a:solidFill>
              <a:latin typeface="Calibri"/>
              <a:ea typeface="Calibri"/>
              <a:cs typeface="Calibri"/>
              <a:sym typeface="Calibri"/>
            </a:endParaRPr>
          </a:p>
        </p:txBody>
      </p:sp>
      <p:sp>
        <p:nvSpPr>
          <p:cNvPr id="343" name="Google Shape;343;p39"/>
          <p:cNvSpPr/>
          <p:nvPr/>
        </p:nvSpPr>
        <p:spPr>
          <a:xfrm>
            <a:off x="3841468" y="2044701"/>
            <a:ext cx="318440" cy="214299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57" name="Google Shape;275;p37"/>
          <p:cNvCxnSpPr/>
          <p:nvPr/>
        </p:nvCxnSpPr>
        <p:spPr>
          <a:xfrm>
            <a:off x="7410780" y="4666130"/>
            <a:ext cx="8396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294;p37"/>
          <p:cNvSpPr txBox="1"/>
          <p:nvPr/>
        </p:nvSpPr>
        <p:spPr>
          <a:xfrm>
            <a:off x="7424941" y="4365115"/>
            <a:ext cx="916178" cy="972309"/>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mission</a:t>
            </a:r>
            <a:br>
              <a:rPr lang="it-IT" sz="1400" dirty="0">
                <a:solidFill>
                  <a:schemeClr val="dk1"/>
                </a:solidFill>
                <a:latin typeface="Calibri"/>
                <a:ea typeface="Calibri"/>
                <a:cs typeface="Calibri"/>
                <a:sym typeface="Calibri"/>
              </a:rPr>
            </a:b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sp>
        <p:nvSpPr>
          <p:cNvPr id="351" name="Google Shape;351;p39"/>
          <p:cNvSpPr/>
          <p:nvPr/>
        </p:nvSpPr>
        <p:spPr>
          <a:xfrm>
            <a:off x="7050642" y="4252617"/>
            <a:ext cx="360137" cy="1215149"/>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60" name="Google Shape;350;p39"/>
          <p:cNvCxnSpPr>
            <a:stCxn id="37" idx="2"/>
          </p:cNvCxnSpPr>
          <p:nvPr/>
        </p:nvCxnSpPr>
        <p:spPr>
          <a:xfrm flipH="1">
            <a:off x="8327488" y="1847823"/>
            <a:ext cx="13632" cy="431340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1" name="Straight Connector 60"/>
          <p:cNvCxnSpPr/>
          <p:nvPr/>
        </p:nvCxnSpPr>
        <p:spPr>
          <a:xfrm>
            <a:off x="9489052" y="185075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9066742" y="1185068"/>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MissionsDetails</a:t>
            </a:r>
            <a:endParaRPr sz="1200" dirty="0">
              <a:solidFill>
                <a:schemeClr val="dk1"/>
              </a:solidFill>
              <a:latin typeface="Calibri"/>
              <a:ea typeface="Calibri"/>
              <a:cs typeface="Calibri"/>
              <a:sym typeface="Calibri"/>
            </a:endParaRPr>
          </a:p>
        </p:txBody>
      </p:sp>
      <p:sp>
        <p:nvSpPr>
          <p:cNvPr id="63" name="Google Shape;292;p37"/>
          <p:cNvSpPr/>
          <p:nvPr/>
        </p:nvSpPr>
        <p:spPr>
          <a:xfrm>
            <a:off x="9317994" y="5433182"/>
            <a:ext cx="342116" cy="12738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74" name="Google Shape;275;p37"/>
          <p:cNvCxnSpPr/>
          <p:nvPr/>
        </p:nvCxnSpPr>
        <p:spPr>
          <a:xfrm>
            <a:off x="8491244" y="6538178"/>
            <a:ext cx="8396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p:cNvSpPr txBox="1"/>
          <p:nvPr/>
        </p:nvSpPr>
        <p:spPr>
          <a:xfrm>
            <a:off x="8587293" y="5841371"/>
            <a:ext cx="783021" cy="888149"/>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p>
          <a:p>
            <a:r>
              <a:rPr lang="it-IT" sz="1400" dirty="0" err="1">
                <a:solidFill>
                  <a:schemeClr val="dk1"/>
                </a:solidFill>
                <a:latin typeface="Calibri"/>
                <a:ea typeface="Calibri"/>
                <a:cs typeface="Calibri"/>
                <a:sym typeface="Calibri"/>
              </a:rPr>
              <a:t>missionid</a:t>
            </a:r>
            <a:endParaRPr sz="1400" dirty="0">
              <a:solidFill>
                <a:schemeClr val="dk1"/>
              </a:solidFill>
              <a:latin typeface="Calibri"/>
              <a:ea typeface="Calibri"/>
              <a:cs typeface="Calibri"/>
              <a:sym typeface="Calibri"/>
            </a:endParaRPr>
          </a:p>
        </p:txBody>
      </p:sp>
      <p:sp>
        <p:nvSpPr>
          <p:cNvPr id="39" name="Google Shape;292;p37"/>
          <p:cNvSpPr/>
          <p:nvPr/>
        </p:nvSpPr>
        <p:spPr>
          <a:xfrm>
            <a:off x="8251178" y="4161640"/>
            <a:ext cx="342116" cy="2474838"/>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29" name="Google Shape;429;p41"/>
          <p:cNvSpPr txBox="1"/>
          <p:nvPr/>
        </p:nvSpPr>
        <p:spPr>
          <a:xfrm>
            <a:off x="5227099" y="2939002"/>
            <a:ext cx="1580100" cy="767023"/>
          </a:xfrm>
          <a:prstGeom prst="rect">
            <a:avLst/>
          </a:prstGeom>
          <a:noFill/>
          <a:ln>
            <a:no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changeMissionStatus</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(missionid, </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 “reported”)</a:t>
            </a:r>
            <a:endParaRPr sz="1200" dirty="0">
              <a:solidFill>
                <a:schemeClr val="dk1"/>
              </a:solidFill>
              <a:latin typeface="Calibri"/>
              <a:ea typeface="Calibri"/>
              <a:cs typeface="Calibri"/>
              <a:sym typeface="Calibri"/>
            </a:endParaRPr>
          </a:p>
        </p:txBody>
      </p:sp>
      <p:sp>
        <p:nvSpPr>
          <p:cNvPr id="402" name="Google Shape;402;p41"/>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a:t>Evento: inserimento delle spese</a:t>
            </a:r>
            <a:endParaRPr dirty="0"/>
          </a:p>
        </p:txBody>
      </p:sp>
      <p:sp>
        <p:nvSpPr>
          <p:cNvPr id="403" name="Google Shape;403;p41"/>
          <p:cNvSpPr/>
          <p:nvPr/>
        </p:nvSpPr>
        <p:spPr>
          <a:xfrm>
            <a:off x="2688620" y="1403533"/>
            <a:ext cx="941696" cy="55884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CreateExpensesReport</a:t>
            </a:r>
            <a:endParaRPr sz="1200" dirty="0">
              <a:solidFill>
                <a:schemeClr val="dk1"/>
              </a:solidFill>
              <a:latin typeface="Calibri"/>
              <a:ea typeface="Calibri"/>
              <a:cs typeface="Calibri"/>
              <a:sym typeface="Calibri"/>
            </a:endParaRPr>
          </a:p>
        </p:txBody>
      </p:sp>
      <p:cxnSp>
        <p:nvCxnSpPr>
          <p:cNvPr id="404" name="Google Shape;404;p41"/>
          <p:cNvCxnSpPr>
            <a:stCxn id="403" idx="2"/>
          </p:cNvCxnSpPr>
          <p:nvPr/>
        </p:nvCxnSpPr>
        <p:spPr>
          <a:xfrm flipH="1">
            <a:off x="3147302" y="1962375"/>
            <a:ext cx="12166" cy="425450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05" name="Google Shape;405;p41"/>
          <p:cNvCxnSpPr/>
          <p:nvPr/>
        </p:nvCxnSpPr>
        <p:spPr>
          <a:xfrm>
            <a:off x="1676394" y="2878140"/>
            <a:ext cx="1280118" cy="597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8" name="Google Shape;408;p41"/>
          <p:cNvSpPr txBox="1"/>
          <p:nvPr/>
        </p:nvSpPr>
        <p:spPr>
          <a:xfrm>
            <a:off x="1749264" y="2517725"/>
            <a:ext cx="929175" cy="2124283"/>
          </a:xfrm>
          <a:prstGeom prst="rect">
            <a:avLst/>
          </a:prstGeom>
          <a:noFill/>
          <a:ln>
            <a:noFill/>
          </a:ln>
        </p:spPr>
        <p:txBody>
          <a:bodyPr spcFirstLastPara="1" wrap="square" lIns="107269" tIns="53620" rIns="107269" bIns="53620" anchor="t" anchorCtr="0">
            <a:noAutofit/>
          </a:bodyPr>
          <a:lstStyle/>
          <a:p>
            <a:r>
              <a:rPr lang="en-US" sz="1200" dirty="0">
                <a:solidFill>
                  <a:schemeClr val="dk1"/>
                </a:solidFill>
                <a:latin typeface="Calibri"/>
                <a:ea typeface="Calibri"/>
                <a:cs typeface="Calibri"/>
                <a:sym typeface="Calibri"/>
              </a:rPr>
              <a:t>AJAX POST</a:t>
            </a:r>
            <a:endParaRPr lang="es-419" sz="1200" dirty="0">
              <a:solidFill>
                <a:schemeClr val="dk1"/>
              </a:solidFill>
              <a:latin typeface="Calibri"/>
              <a:ea typeface="Calibri"/>
              <a:cs typeface="Calibri"/>
              <a:sym typeface="Calibri"/>
            </a:endParaRP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/Create</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Expenses</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Report</a:t>
            </a:r>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missionid</a:t>
            </a:r>
            <a:endParaRPr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food</a:t>
            </a:r>
          </a:p>
          <a:p>
            <a:r>
              <a:rPr lang="es-419" sz="1200" dirty="0">
                <a:solidFill>
                  <a:schemeClr val="dk1"/>
                </a:solidFill>
                <a:latin typeface="Calibri"/>
                <a:ea typeface="Calibri"/>
                <a:cs typeface="Calibri"/>
                <a:sym typeface="Calibri"/>
              </a:rPr>
              <a:t>accomod</a:t>
            </a:r>
          </a:p>
          <a:p>
            <a:r>
              <a:rPr lang="es-419" sz="1200" dirty="0">
                <a:solidFill>
                  <a:schemeClr val="dk1"/>
                </a:solidFill>
                <a:latin typeface="Calibri"/>
                <a:ea typeface="Calibri"/>
                <a:cs typeface="Calibri"/>
                <a:sym typeface="Calibri"/>
              </a:rPr>
              <a:t>travel</a:t>
            </a:r>
          </a:p>
          <a:p>
            <a:endParaRPr sz="1200" dirty="0">
              <a:solidFill>
                <a:schemeClr val="dk1"/>
              </a:solidFill>
              <a:latin typeface="Calibri"/>
              <a:ea typeface="Calibri"/>
              <a:cs typeface="Calibri"/>
              <a:sym typeface="Calibri"/>
            </a:endParaRPr>
          </a:p>
        </p:txBody>
      </p:sp>
      <p:sp>
        <p:nvSpPr>
          <p:cNvPr id="409" name="Google Shape;409;p41"/>
          <p:cNvSpPr/>
          <p:nvPr/>
        </p:nvSpPr>
        <p:spPr>
          <a:xfrm>
            <a:off x="4370904" y="1492354"/>
            <a:ext cx="13195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a:solidFill>
                  <a:schemeClr val="dk1"/>
                </a:solidFill>
                <a:latin typeface="Calibri"/>
                <a:ea typeface="Calibri"/>
                <a:cs typeface="Calibri"/>
                <a:sym typeface="Calibri"/>
              </a:rPr>
              <a:t>ExpensesDAO</a:t>
            </a:r>
            <a:endParaRPr sz="1200">
              <a:solidFill>
                <a:schemeClr val="dk1"/>
              </a:solidFill>
              <a:latin typeface="Calibri"/>
              <a:ea typeface="Calibri"/>
              <a:cs typeface="Calibri"/>
              <a:sym typeface="Calibri"/>
            </a:endParaRPr>
          </a:p>
        </p:txBody>
      </p:sp>
      <p:cxnSp>
        <p:nvCxnSpPr>
          <p:cNvPr id="410" name="Google Shape;410;p41"/>
          <p:cNvCxnSpPr/>
          <p:nvPr/>
        </p:nvCxnSpPr>
        <p:spPr>
          <a:xfrm flipH="1">
            <a:off x="4993997" y="1852133"/>
            <a:ext cx="32500" cy="4512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11" name="Google Shape;411;p41"/>
          <p:cNvSpPr/>
          <p:nvPr/>
        </p:nvSpPr>
        <p:spPr>
          <a:xfrm>
            <a:off x="4865541" y="2222967"/>
            <a:ext cx="330200" cy="22916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Calibri"/>
              <a:ea typeface="Calibri"/>
              <a:cs typeface="Calibri"/>
              <a:sym typeface="Calibri"/>
            </a:endParaRPr>
          </a:p>
        </p:txBody>
      </p:sp>
      <p:cxnSp>
        <p:nvCxnSpPr>
          <p:cNvPr id="412" name="Google Shape;412;p41"/>
          <p:cNvCxnSpPr/>
          <p:nvPr/>
        </p:nvCxnSpPr>
        <p:spPr>
          <a:xfrm>
            <a:off x="3336085" y="3250795"/>
            <a:ext cx="1528899" cy="517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13" name="Google Shape;413;p41"/>
          <p:cNvSpPr txBox="1"/>
          <p:nvPr/>
        </p:nvSpPr>
        <p:spPr>
          <a:xfrm>
            <a:off x="3329189" y="2343146"/>
            <a:ext cx="1681632" cy="9178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addExpenseReport(</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missionid,</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 food, accomod, transport)</a:t>
            </a:r>
            <a:endParaRPr sz="1200" dirty="0">
              <a:solidFill>
                <a:schemeClr val="dk1"/>
              </a:solidFill>
              <a:latin typeface="Calibri"/>
              <a:ea typeface="Calibri"/>
              <a:cs typeface="Calibri"/>
              <a:sym typeface="Calibri"/>
            </a:endParaRPr>
          </a:p>
        </p:txBody>
      </p:sp>
      <p:sp>
        <p:nvSpPr>
          <p:cNvPr id="418" name="Google Shape;418;p41"/>
          <p:cNvSpPr/>
          <p:nvPr/>
        </p:nvSpPr>
        <p:spPr>
          <a:xfrm>
            <a:off x="7700774" y="1379402"/>
            <a:ext cx="1319500"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es-419" sz="1200" dirty="0">
                <a:solidFill>
                  <a:schemeClr val="dk1"/>
                </a:solidFill>
                <a:latin typeface="Calibri"/>
                <a:ea typeface="Calibri"/>
                <a:cs typeface="Calibri"/>
                <a:sym typeface="Calibri"/>
              </a:rPr>
              <a:t>PageOrchestrator</a:t>
            </a:r>
          </a:p>
        </p:txBody>
      </p:sp>
      <p:cxnSp>
        <p:nvCxnSpPr>
          <p:cNvPr id="419" name="Google Shape;419;p41"/>
          <p:cNvCxnSpPr>
            <a:stCxn id="418" idx="2"/>
          </p:cNvCxnSpPr>
          <p:nvPr/>
        </p:nvCxnSpPr>
        <p:spPr>
          <a:xfrm>
            <a:off x="8360524" y="2013802"/>
            <a:ext cx="15925" cy="44401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17" name="Google Shape;417;p41"/>
          <p:cNvSpPr/>
          <p:nvPr/>
        </p:nvSpPr>
        <p:spPr>
          <a:xfrm>
            <a:off x="8218233" y="5068844"/>
            <a:ext cx="330200" cy="11616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Calibri"/>
              <a:ea typeface="Calibri"/>
              <a:cs typeface="Calibri"/>
              <a:sym typeface="Calibri"/>
            </a:endParaRPr>
          </a:p>
        </p:txBody>
      </p:sp>
      <p:sp>
        <p:nvSpPr>
          <p:cNvPr id="423" name="Google Shape;423;p41"/>
          <p:cNvSpPr/>
          <p:nvPr/>
        </p:nvSpPr>
        <p:spPr>
          <a:xfrm>
            <a:off x="6318183" y="1492354"/>
            <a:ext cx="1208025"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a:solidFill>
                  <a:schemeClr val="dk1"/>
                </a:solidFill>
                <a:latin typeface="Calibri"/>
                <a:ea typeface="Calibri"/>
                <a:cs typeface="Calibri"/>
                <a:sym typeface="Calibri"/>
              </a:rPr>
              <a:t>MissionDAO</a:t>
            </a:r>
            <a:endParaRPr sz="1200">
              <a:solidFill>
                <a:schemeClr val="dk1"/>
              </a:solidFill>
              <a:latin typeface="Calibri"/>
              <a:ea typeface="Calibri"/>
              <a:cs typeface="Calibri"/>
              <a:sym typeface="Calibri"/>
            </a:endParaRPr>
          </a:p>
        </p:txBody>
      </p:sp>
      <p:cxnSp>
        <p:nvCxnSpPr>
          <p:cNvPr id="424" name="Google Shape;424;p41"/>
          <p:cNvCxnSpPr/>
          <p:nvPr/>
        </p:nvCxnSpPr>
        <p:spPr>
          <a:xfrm>
            <a:off x="5227099" y="3631249"/>
            <a:ext cx="15389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7" name="Google Shape;427;p41"/>
          <p:cNvCxnSpPr>
            <a:stCxn id="423" idx="2"/>
          </p:cNvCxnSpPr>
          <p:nvPr/>
        </p:nvCxnSpPr>
        <p:spPr>
          <a:xfrm>
            <a:off x="6922196" y="1873554"/>
            <a:ext cx="61749" cy="4546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8" name="Google Shape;428;p41"/>
          <p:cNvSpPr/>
          <p:nvPr/>
        </p:nvSpPr>
        <p:spPr>
          <a:xfrm>
            <a:off x="6787970" y="2975229"/>
            <a:ext cx="330200" cy="1395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Calibri"/>
              <a:ea typeface="Calibri"/>
              <a:cs typeface="Calibri"/>
              <a:sym typeface="Calibri"/>
            </a:endParaRPr>
          </a:p>
        </p:txBody>
      </p:sp>
      <p:cxnSp>
        <p:nvCxnSpPr>
          <p:cNvPr id="30" name="Straight Connector 29"/>
          <p:cNvCxnSpPr/>
          <p:nvPr/>
        </p:nvCxnSpPr>
        <p:spPr>
          <a:xfrm>
            <a:off x="1504972"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1" name="Google Shape;290;p37"/>
          <p:cNvSpPr/>
          <p:nvPr/>
        </p:nvSpPr>
        <p:spPr>
          <a:xfrm>
            <a:off x="1082662" y="135726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Missions Details</a:t>
            </a:r>
            <a:endParaRPr sz="1200" dirty="0">
              <a:solidFill>
                <a:schemeClr val="dk1"/>
              </a:solidFill>
              <a:latin typeface="Calibri"/>
              <a:ea typeface="Calibri"/>
              <a:cs typeface="Calibri"/>
              <a:sym typeface="Calibri"/>
            </a:endParaRPr>
          </a:p>
        </p:txBody>
      </p:sp>
      <p:sp>
        <p:nvSpPr>
          <p:cNvPr id="32" name="Google Shape;292;p37"/>
          <p:cNvSpPr/>
          <p:nvPr/>
        </p:nvSpPr>
        <p:spPr>
          <a:xfrm>
            <a:off x="1333914" y="2280488"/>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3" name="Google Shape;294;p37"/>
          <p:cNvSpPr txBox="1"/>
          <p:nvPr/>
        </p:nvSpPr>
        <p:spPr>
          <a:xfrm>
            <a:off x="436743" y="2576391"/>
            <a:ext cx="994995" cy="764909"/>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Calibri"/>
                <a:ea typeface="Calibri"/>
                <a:cs typeface="Calibri"/>
                <a:sym typeface="Calibri"/>
              </a:rPr>
              <a:t>Click </a:t>
            </a:r>
            <a:br>
              <a:rPr lang="it-IT" sz="1200" dirty="0">
                <a:solidFill>
                  <a:schemeClr val="dk1"/>
                </a:solidFill>
                <a:latin typeface="Calibri"/>
                <a:ea typeface="Calibri"/>
                <a:cs typeface="Calibri"/>
                <a:sym typeface="Calibri"/>
              </a:rPr>
            </a:br>
            <a:r>
              <a:rPr lang="it-IT" sz="1200" dirty="0" err="1">
                <a:solidFill>
                  <a:schemeClr val="dk1"/>
                </a:solidFill>
                <a:latin typeface="Calibri"/>
                <a:ea typeface="Calibri"/>
                <a:cs typeface="Calibri"/>
                <a:sym typeface="Calibri"/>
              </a:rPr>
              <a:t>button</a:t>
            </a:r>
            <a:endParaRPr lang="it-IT" sz="1200" dirty="0">
              <a:solidFill>
                <a:schemeClr val="dk1"/>
              </a:solidFill>
              <a:latin typeface="Calibri"/>
              <a:ea typeface="Calibri"/>
              <a:cs typeface="Calibri"/>
              <a:sym typeface="Calibri"/>
            </a:endParaRPr>
          </a:p>
          <a:p>
            <a:r>
              <a:rPr lang="it-IT" sz="1200" dirty="0" err="1">
                <a:solidFill>
                  <a:schemeClr val="dk1"/>
                </a:solidFill>
                <a:latin typeface="Calibri"/>
                <a:ea typeface="Calibri"/>
                <a:cs typeface="Calibri"/>
                <a:sym typeface="Calibri"/>
              </a:rPr>
              <a:t>submit</a:t>
            </a:r>
            <a:r>
              <a:rPr lang="it-IT" sz="1200" dirty="0">
                <a:solidFill>
                  <a:schemeClr val="dk1"/>
                </a:solidFill>
                <a:latin typeface="Calibri"/>
                <a:ea typeface="Calibri"/>
                <a:cs typeface="Calibri"/>
                <a:sym typeface="Calibri"/>
              </a:rPr>
              <a:t> </a:t>
            </a:r>
            <a:r>
              <a:rPr lang="it-IT" sz="1200" dirty="0" err="1">
                <a:solidFill>
                  <a:schemeClr val="dk1"/>
                </a:solidFill>
                <a:latin typeface="Calibri"/>
                <a:ea typeface="Calibri"/>
                <a:cs typeface="Calibri"/>
                <a:sym typeface="Calibri"/>
              </a:rPr>
              <a:t>expenses</a:t>
            </a:r>
            <a:endParaRPr sz="1200" dirty="0">
              <a:solidFill>
                <a:schemeClr val="dk1"/>
              </a:solidFill>
              <a:latin typeface="Calibri"/>
              <a:ea typeface="Calibri"/>
              <a:cs typeface="Calibri"/>
              <a:sym typeface="Calibri"/>
            </a:endParaRPr>
          </a:p>
        </p:txBody>
      </p:sp>
      <p:cxnSp>
        <p:nvCxnSpPr>
          <p:cNvPr id="34" name="Straight Arrow Connector 33"/>
          <p:cNvCxnSpPr/>
          <p:nvPr/>
        </p:nvCxnSpPr>
        <p:spPr>
          <a:xfrm>
            <a:off x="999925" y="250870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353;p39"/>
          <p:cNvSpPr txBox="1"/>
          <p:nvPr/>
        </p:nvSpPr>
        <p:spPr>
          <a:xfrm>
            <a:off x="2001299" y="4876192"/>
            <a:ext cx="90805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missionid</a:t>
            </a:r>
            <a:endParaRPr sz="1400" dirty="0">
              <a:solidFill>
                <a:schemeClr val="dk1"/>
              </a:solidFill>
              <a:latin typeface="Calibri"/>
              <a:ea typeface="Calibri"/>
              <a:cs typeface="Calibri"/>
              <a:sym typeface="Calibri"/>
            </a:endParaRPr>
          </a:p>
        </p:txBody>
      </p:sp>
      <p:cxnSp>
        <p:nvCxnSpPr>
          <p:cNvPr id="41" name="Google Shape;317;p38"/>
          <p:cNvCxnSpPr/>
          <p:nvPr/>
        </p:nvCxnSpPr>
        <p:spPr>
          <a:xfrm flipH="1">
            <a:off x="1676030" y="4879244"/>
            <a:ext cx="1453598"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42" name="Google Shape;412;p41"/>
          <p:cNvCxnSpPr/>
          <p:nvPr/>
        </p:nvCxnSpPr>
        <p:spPr>
          <a:xfrm>
            <a:off x="1723425" y="5958608"/>
            <a:ext cx="6494808" cy="517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7" name="Google Shape;407;p41"/>
          <p:cNvSpPr/>
          <p:nvPr/>
        </p:nvSpPr>
        <p:spPr>
          <a:xfrm>
            <a:off x="2995527" y="2073000"/>
            <a:ext cx="332150" cy="36800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Calibri"/>
              <a:ea typeface="Calibri"/>
              <a:cs typeface="Calibri"/>
              <a:sym typeface="Calibri"/>
            </a:endParaRPr>
          </a:p>
        </p:txBody>
      </p:sp>
      <p:sp>
        <p:nvSpPr>
          <p:cNvPr id="48" name="Google Shape;353;p39"/>
          <p:cNvSpPr txBox="1"/>
          <p:nvPr/>
        </p:nvSpPr>
        <p:spPr>
          <a:xfrm>
            <a:off x="5128963" y="5588160"/>
            <a:ext cx="1640360" cy="33840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r</a:t>
            </a:r>
            <a:r>
              <a:rPr lang="es-419" sz="1400" dirty="0">
                <a:solidFill>
                  <a:schemeClr val="dk1"/>
                </a:solidFill>
                <a:latin typeface="Calibri"/>
                <a:ea typeface="Calibri"/>
                <a:cs typeface="Calibri"/>
                <a:sym typeface="Calibri"/>
              </a:rPr>
              <a:t>efresh(missionid)</a:t>
            </a:r>
            <a:endParaRPr sz="1400" dirty="0">
              <a:solidFill>
                <a:schemeClr val="dk1"/>
              </a:solidFill>
              <a:latin typeface="Calibri"/>
              <a:ea typeface="Calibri"/>
              <a:cs typeface="Calibri"/>
              <a:sym typeface="Calibri"/>
            </a:endParaRPr>
          </a:p>
        </p:txBody>
      </p:sp>
      <p:cxnSp>
        <p:nvCxnSpPr>
          <p:cNvPr id="49" name="Google Shape;317;p38"/>
          <p:cNvCxnSpPr/>
          <p:nvPr/>
        </p:nvCxnSpPr>
        <p:spPr>
          <a:xfrm flipH="1">
            <a:off x="3356602" y="4277805"/>
            <a:ext cx="1453598"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35"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5200809" y="4015514"/>
            <a:ext cx="1565238" cy="14535"/>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2"/>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a:t>Evento: chiusura di una missione</a:t>
            </a:r>
            <a:endParaRPr dirty="0"/>
          </a:p>
        </p:txBody>
      </p:sp>
      <p:sp>
        <p:nvSpPr>
          <p:cNvPr id="435" name="Google Shape;435;p42"/>
          <p:cNvSpPr/>
          <p:nvPr/>
        </p:nvSpPr>
        <p:spPr>
          <a:xfrm>
            <a:off x="3365305" y="1447633"/>
            <a:ext cx="16666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Calibri"/>
                <a:ea typeface="Calibri"/>
                <a:cs typeface="Calibri"/>
                <a:sym typeface="Calibri"/>
              </a:rPr>
              <a:t>CloseMission</a:t>
            </a:r>
            <a:endParaRPr sz="1400">
              <a:solidFill>
                <a:schemeClr val="dk1"/>
              </a:solidFill>
              <a:latin typeface="Calibri"/>
              <a:ea typeface="Calibri"/>
              <a:cs typeface="Calibri"/>
              <a:sym typeface="Calibri"/>
            </a:endParaRPr>
          </a:p>
        </p:txBody>
      </p:sp>
      <p:cxnSp>
        <p:nvCxnSpPr>
          <p:cNvPr id="436" name="Google Shape;436;p42"/>
          <p:cNvCxnSpPr>
            <a:stCxn id="435" idx="2"/>
          </p:cNvCxnSpPr>
          <p:nvPr/>
        </p:nvCxnSpPr>
        <p:spPr>
          <a:xfrm flipH="1">
            <a:off x="4192105" y="1828833"/>
            <a:ext cx="65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37" name="Google Shape;437;p42"/>
          <p:cNvCxnSpPr/>
          <p:nvPr/>
        </p:nvCxnSpPr>
        <p:spPr>
          <a:xfrm>
            <a:off x="1676030" y="2958845"/>
            <a:ext cx="2250213"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8" name="Google Shape;438;p42"/>
          <p:cNvSpPr txBox="1"/>
          <p:nvPr/>
        </p:nvSpPr>
        <p:spPr>
          <a:xfrm>
            <a:off x="2961277" y="2602468"/>
            <a:ext cx="991900" cy="369200"/>
          </a:xfrm>
          <a:prstGeom prst="rect">
            <a:avLst/>
          </a:prstGeom>
          <a:noFill/>
          <a:ln>
            <a:noFill/>
          </a:ln>
        </p:spPr>
        <p:txBody>
          <a:bodyPr spcFirstLastPara="1" wrap="square" lIns="107269" tIns="53620" rIns="107269" bIns="53620" anchor="t" anchorCtr="0">
            <a:noAutofit/>
          </a:bodyPr>
          <a:lstStyle/>
          <a:p>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439" name="Google Shape;439;p42"/>
          <p:cNvSpPr/>
          <p:nvPr/>
        </p:nvSpPr>
        <p:spPr>
          <a:xfrm>
            <a:off x="4032530" y="2044700"/>
            <a:ext cx="347628" cy="208693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40" name="Google Shape;440;p42"/>
          <p:cNvSpPr/>
          <p:nvPr/>
        </p:nvSpPr>
        <p:spPr>
          <a:xfrm>
            <a:off x="6014001" y="1447633"/>
            <a:ext cx="1208025"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Calibri"/>
                <a:ea typeface="Calibri"/>
                <a:cs typeface="Calibri"/>
                <a:sym typeface="Calibri"/>
              </a:rPr>
              <a:t>MissionDAO</a:t>
            </a:r>
            <a:endParaRPr sz="1400">
              <a:solidFill>
                <a:schemeClr val="dk1"/>
              </a:solidFill>
              <a:latin typeface="Calibri"/>
              <a:ea typeface="Calibri"/>
              <a:cs typeface="Calibri"/>
              <a:sym typeface="Calibri"/>
            </a:endParaRPr>
          </a:p>
        </p:txBody>
      </p:sp>
      <p:cxnSp>
        <p:nvCxnSpPr>
          <p:cNvPr id="441" name="Google Shape;441;p42"/>
          <p:cNvCxnSpPr>
            <a:stCxn id="440" idx="2"/>
          </p:cNvCxnSpPr>
          <p:nvPr/>
        </p:nvCxnSpPr>
        <p:spPr>
          <a:xfrm flipH="1">
            <a:off x="6569913" y="1828833"/>
            <a:ext cx="481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43" name="Google Shape;443;p42"/>
          <p:cNvSpPr txBox="1"/>
          <p:nvPr/>
        </p:nvSpPr>
        <p:spPr>
          <a:xfrm>
            <a:off x="4404929" y="2156346"/>
            <a:ext cx="1936025" cy="506361"/>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changeMissionStatus(missionid, “closed”)</a:t>
            </a:r>
            <a:endParaRPr sz="1400" dirty="0">
              <a:solidFill>
                <a:schemeClr val="dk1"/>
              </a:solidFill>
              <a:latin typeface="Calibri"/>
              <a:ea typeface="Calibri"/>
              <a:cs typeface="Calibri"/>
              <a:sym typeface="Calibri"/>
            </a:endParaRPr>
          </a:p>
        </p:txBody>
      </p:sp>
      <p:sp>
        <p:nvSpPr>
          <p:cNvPr id="444" name="Google Shape;444;p42"/>
          <p:cNvSpPr/>
          <p:nvPr/>
        </p:nvSpPr>
        <p:spPr>
          <a:xfrm>
            <a:off x="6452913" y="2274196"/>
            <a:ext cx="330200" cy="1395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45" name="Google Shape;445;p42"/>
          <p:cNvSpPr txBox="1"/>
          <p:nvPr/>
        </p:nvSpPr>
        <p:spPr>
          <a:xfrm>
            <a:off x="2161153" y="2956964"/>
            <a:ext cx="1296074" cy="905351"/>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POST</a:t>
            </a:r>
            <a:endParaRPr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/CloseMission</a:t>
            </a:r>
            <a:endParaRPr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missionid</a:t>
            </a:r>
            <a:endParaRPr sz="1400" dirty="0">
              <a:solidFill>
                <a:schemeClr val="dk1"/>
              </a:solidFill>
              <a:latin typeface="Calibri"/>
              <a:ea typeface="Calibri"/>
              <a:cs typeface="Calibri"/>
              <a:sym typeface="Calibri"/>
            </a:endParaRPr>
          </a:p>
        </p:txBody>
      </p:sp>
      <p:cxnSp>
        <p:nvCxnSpPr>
          <p:cNvPr id="448" name="Google Shape;448;p42"/>
          <p:cNvCxnSpPr/>
          <p:nvPr/>
        </p:nvCxnSpPr>
        <p:spPr>
          <a:xfrm flipV="1">
            <a:off x="1676030" y="5501363"/>
            <a:ext cx="6542203" cy="780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52" name="Google Shape;452;p42"/>
          <p:cNvSpPr txBox="1"/>
          <p:nvPr/>
        </p:nvSpPr>
        <p:spPr>
          <a:xfrm>
            <a:off x="2210527" y="5055196"/>
            <a:ext cx="1666600" cy="4372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 refresh(missionid)</a:t>
            </a:r>
            <a:endParaRPr sz="1400" dirty="0">
              <a:solidFill>
                <a:schemeClr val="dk1"/>
              </a:solidFill>
              <a:latin typeface="Calibri"/>
              <a:ea typeface="Calibri"/>
              <a:cs typeface="Calibri"/>
              <a:sym typeface="Calibri"/>
            </a:endParaRPr>
          </a:p>
        </p:txBody>
      </p:sp>
      <p:cxnSp>
        <p:nvCxnSpPr>
          <p:cNvPr id="23" name="Straight Connector 22"/>
          <p:cNvCxnSpPr/>
          <p:nvPr/>
        </p:nvCxnSpPr>
        <p:spPr>
          <a:xfrm>
            <a:off x="1504972"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0;p37"/>
          <p:cNvSpPr/>
          <p:nvPr/>
        </p:nvSpPr>
        <p:spPr>
          <a:xfrm>
            <a:off x="1082662" y="135726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Missions Details</a:t>
            </a:r>
            <a:endParaRPr sz="1200" dirty="0">
              <a:solidFill>
                <a:schemeClr val="dk1"/>
              </a:solidFill>
              <a:latin typeface="Calibri"/>
              <a:ea typeface="Calibri"/>
              <a:cs typeface="Calibri"/>
              <a:sym typeface="Calibri"/>
            </a:endParaRPr>
          </a:p>
        </p:txBody>
      </p:sp>
      <p:sp>
        <p:nvSpPr>
          <p:cNvPr id="25" name="Google Shape;292;p37"/>
          <p:cNvSpPr/>
          <p:nvPr/>
        </p:nvSpPr>
        <p:spPr>
          <a:xfrm>
            <a:off x="1333914" y="2280488"/>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6" name="Google Shape;294;p37"/>
          <p:cNvSpPr txBox="1"/>
          <p:nvPr/>
        </p:nvSpPr>
        <p:spPr>
          <a:xfrm>
            <a:off x="436743" y="2576391"/>
            <a:ext cx="994995" cy="764909"/>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Calibri"/>
                <a:ea typeface="Calibri"/>
                <a:cs typeface="Calibri"/>
                <a:sym typeface="Calibri"/>
              </a:rPr>
              <a:t>Click </a:t>
            </a:r>
            <a:br>
              <a:rPr lang="it-IT" sz="1200" dirty="0">
                <a:solidFill>
                  <a:schemeClr val="dk1"/>
                </a:solidFill>
                <a:latin typeface="Calibri"/>
                <a:ea typeface="Calibri"/>
                <a:cs typeface="Calibri"/>
                <a:sym typeface="Calibri"/>
              </a:rPr>
            </a:br>
            <a:r>
              <a:rPr lang="it-IT" sz="1200" dirty="0" err="1">
                <a:solidFill>
                  <a:schemeClr val="dk1"/>
                </a:solidFill>
                <a:latin typeface="Calibri"/>
                <a:ea typeface="Calibri"/>
                <a:cs typeface="Calibri"/>
                <a:sym typeface="Calibri"/>
              </a:rPr>
              <a:t>button</a:t>
            </a:r>
            <a:r>
              <a:rPr lang="it-IT" sz="1200" dirty="0">
                <a:solidFill>
                  <a:schemeClr val="dk1"/>
                </a:solidFill>
                <a:latin typeface="Calibri"/>
                <a:ea typeface="Calibri"/>
                <a:cs typeface="Calibri"/>
                <a:sym typeface="Calibri"/>
              </a:rPr>
              <a:t> </a:t>
            </a:r>
          </a:p>
          <a:p>
            <a:r>
              <a:rPr lang="it-IT" sz="1200" dirty="0" err="1">
                <a:solidFill>
                  <a:schemeClr val="dk1"/>
                </a:solidFill>
                <a:latin typeface="Calibri"/>
                <a:ea typeface="Calibri"/>
                <a:cs typeface="Calibri"/>
                <a:sym typeface="Calibri"/>
              </a:rPr>
              <a:t>close</a:t>
            </a:r>
            <a:r>
              <a:rPr lang="it-IT" sz="1200" dirty="0">
                <a:solidFill>
                  <a:schemeClr val="dk1"/>
                </a:solidFill>
                <a:latin typeface="Calibri"/>
                <a:ea typeface="Calibri"/>
                <a:cs typeface="Calibri"/>
                <a:sym typeface="Calibri"/>
              </a:rPr>
              <a:t>  </a:t>
            </a:r>
            <a:r>
              <a:rPr lang="it-IT" sz="1200" dirty="0" err="1">
                <a:solidFill>
                  <a:schemeClr val="dk1"/>
                </a:solidFill>
                <a:latin typeface="Calibri"/>
                <a:ea typeface="Calibri"/>
                <a:cs typeface="Calibri"/>
                <a:sym typeface="Calibri"/>
              </a:rPr>
              <a:t>mission</a:t>
            </a:r>
            <a:r>
              <a:rPr lang="it-IT"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cxnSp>
        <p:nvCxnSpPr>
          <p:cNvPr id="27" name="Straight Arrow Connector 26"/>
          <p:cNvCxnSpPr/>
          <p:nvPr/>
        </p:nvCxnSpPr>
        <p:spPr>
          <a:xfrm>
            <a:off x="999925" y="250870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Google Shape;418;p41"/>
          <p:cNvSpPr/>
          <p:nvPr/>
        </p:nvSpPr>
        <p:spPr>
          <a:xfrm>
            <a:off x="7700774" y="1365754"/>
            <a:ext cx="1319500"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es-419" sz="1200" dirty="0">
                <a:solidFill>
                  <a:schemeClr val="dk1"/>
                </a:solidFill>
                <a:latin typeface="Calibri"/>
                <a:ea typeface="Calibri"/>
                <a:cs typeface="Calibri"/>
                <a:sym typeface="Calibri"/>
              </a:rPr>
              <a:t>PageOrchestrator</a:t>
            </a:r>
          </a:p>
        </p:txBody>
      </p:sp>
      <p:cxnSp>
        <p:nvCxnSpPr>
          <p:cNvPr id="29" name="Google Shape;419;p41"/>
          <p:cNvCxnSpPr>
            <a:stCxn id="28" idx="2"/>
          </p:cNvCxnSpPr>
          <p:nvPr/>
        </p:nvCxnSpPr>
        <p:spPr>
          <a:xfrm>
            <a:off x="8360524" y="2000154"/>
            <a:ext cx="15925" cy="44401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0" name="Google Shape;417;p41"/>
          <p:cNvSpPr/>
          <p:nvPr/>
        </p:nvSpPr>
        <p:spPr>
          <a:xfrm>
            <a:off x="8218233" y="5273796"/>
            <a:ext cx="330200" cy="9430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Calibri"/>
              <a:ea typeface="Calibri"/>
              <a:cs typeface="Calibri"/>
              <a:sym typeface="Calibri"/>
            </a:endParaRPr>
          </a:p>
        </p:txBody>
      </p:sp>
      <p:cxnSp>
        <p:nvCxnSpPr>
          <p:cNvPr id="33" name="Google Shape;442;p42"/>
          <p:cNvCxnSpPr/>
          <p:nvPr/>
        </p:nvCxnSpPr>
        <p:spPr>
          <a:xfrm>
            <a:off x="4426594" y="2956964"/>
            <a:ext cx="2013619" cy="1483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4" name="Google Shape;442;p42"/>
          <p:cNvCxnSpPr/>
          <p:nvPr/>
        </p:nvCxnSpPr>
        <p:spPr>
          <a:xfrm flipH="1" flipV="1">
            <a:off x="4404929" y="3409639"/>
            <a:ext cx="2047985" cy="1"/>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35" name="Google Shape;442;p42"/>
          <p:cNvCxnSpPr/>
          <p:nvPr/>
        </p:nvCxnSpPr>
        <p:spPr>
          <a:xfrm rot="10800000">
            <a:off x="1839817" y="3926351"/>
            <a:ext cx="2054650" cy="2920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4" name="Rectangle 3"/>
          <p:cNvSpPr/>
          <p:nvPr/>
        </p:nvSpPr>
        <p:spPr>
          <a:xfrm>
            <a:off x="2210527" y="4050956"/>
            <a:ext cx="877163" cy="307777"/>
          </a:xfrm>
          <a:prstGeom prst="rect">
            <a:avLst/>
          </a:prstGeom>
        </p:spPr>
        <p:txBody>
          <a:bodyPr wrap="none">
            <a:spAutoFit/>
          </a:bodyPr>
          <a:lstStyle/>
          <a:p>
            <a:r>
              <a:rPr lang="en-US" sz="1400" dirty="0" err="1">
                <a:solidFill>
                  <a:schemeClr val="dk1"/>
                </a:solidFill>
                <a:latin typeface="Calibri"/>
                <a:ea typeface="Calibri"/>
                <a:cs typeface="Calibri"/>
                <a:sym typeface="Calibri"/>
              </a:rPr>
              <a:t>missionid</a:t>
            </a:r>
            <a:endParaRPr lang="en-US" sz="1400"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a:t>Evento: logout</a:t>
            </a:r>
            <a:endParaRPr dirty="0"/>
          </a:p>
        </p:txBody>
      </p:sp>
      <p:sp>
        <p:nvSpPr>
          <p:cNvPr id="460" name="Google Shape;460;p43"/>
          <p:cNvSpPr/>
          <p:nvPr/>
        </p:nvSpPr>
        <p:spPr>
          <a:xfrm>
            <a:off x="3589009" y="142806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461" name="Google Shape;461;p43"/>
          <p:cNvCxnSpPr>
            <a:stCxn id="460" idx="2"/>
          </p:cNvCxnSpPr>
          <p:nvPr/>
        </p:nvCxnSpPr>
        <p:spPr>
          <a:xfrm flipH="1">
            <a:off x="4274434" y="1809267"/>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a:stCxn id="21" idx="3"/>
          </p:cNvCxnSpPr>
          <p:nvPr/>
        </p:nvCxnSpPr>
        <p:spPr>
          <a:xfrm>
            <a:off x="2385778" y="2944805"/>
            <a:ext cx="1677895" cy="209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893350" y="2582735"/>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doPOST</a:t>
            </a:r>
            <a:endParaRPr sz="2100" dirty="0">
              <a:solidFill>
                <a:schemeClr val="dk1"/>
              </a:solidFill>
              <a:latin typeface="Calibri"/>
              <a:ea typeface="Calibri"/>
              <a:cs typeface="Calibri"/>
              <a:sym typeface="Calibri"/>
            </a:endParaRPr>
          </a:p>
        </p:txBody>
      </p:sp>
      <p:sp>
        <p:nvSpPr>
          <p:cNvPr id="464" name="Google Shape;464;p43"/>
          <p:cNvSpPr/>
          <p:nvPr/>
        </p:nvSpPr>
        <p:spPr>
          <a:xfrm>
            <a:off x="4103055" y="2024967"/>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5" name="Google Shape;465;p43"/>
          <p:cNvSpPr/>
          <p:nvPr/>
        </p:nvSpPr>
        <p:spPr>
          <a:xfrm>
            <a:off x="5770332" y="1428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466" name="Google Shape;466;p43"/>
          <p:cNvCxnSpPr/>
          <p:nvPr/>
        </p:nvCxnSpPr>
        <p:spPr>
          <a:xfrm flipH="1">
            <a:off x="6330327" y="18090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4435147" y="2494867"/>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6196517" y="2042033"/>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9" name="Google Shape;469;p43"/>
          <p:cNvSpPr/>
          <p:nvPr/>
        </p:nvSpPr>
        <p:spPr>
          <a:xfrm>
            <a:off x="7083171" y="1427967"/>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index.html</a:t>
            </a:r>
            <a:endParaRPr>
              <a:solidFill>
                <a:schemeClr val="dk1"/>
              </a:solidFill>
              <a:latin typeface="Calibri"/>
              <a:ea typeface="Calibri"/>
              <a:cs typeface="Calibri"/>
              <a:sym typeface="Calibri"/>
            </a:endParaRPr>
          </a:p>
        </p:txBody>
      </p:sp>
      <p:cxnSp>
        <p:nvCxnSpPr>
          <p:cNvPr id="470" name="Google Shape;470;p43"/>
          <p:cNvCxnSpPr>
            <a:stCxn id="469" idx="2"/>
          </p:cNvCxnSpPr>
          <p:nvPr/>
        </p:nvCxnSpPr>
        <p:spPr>
          <a:xfrm flipH="1">
            <a:off x="7622346" y="18091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85210" y="3331661"/>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72" name="Google Shape;472;p43"/>
          <p:cNvCxnSpPr/>
          <p:nvPr/>
        </p:nvCxnSpPr>
        <p:spPr>
          <a:xfrm>
            <a:off x="4458541" y="3868951"/>
            <a:ext cx="300625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2579459" y="3139444"/>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474" name="Google Shape;474;p43"/>
          <p:cNvSpPr txBox="1"/>
          <p:nvPr/>
        </p:nvSpPr>
        <p:spPr>
          <a:xfrm>
            <a:off x="4627469" y="3483665"/>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475" name="Google Shape;475;p43"/>
          <p:cNvSpPr txBox="1"/>
          <p:nvPr/>
        </p:nvSpPr>
        <p:spPr>
          <a:xfrm>
            <a:off x="4627471" y="2083533"/>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19" name="Google Shape;469;p43"/>
          <p:cNvSpPr/>
          <p:nvPr/>
        </p:nvSpPr>
        <p:spPr>
          <a:xfrm>
            <a:off x="1653539" y="1430239"/>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20" name="Google Shape;470;p43"/>
          <p:cNvCxnSpPr>
            <a:stCxn id="19" idx="2"/>
          </p:cNvCxnSpPr>
          <p:nvPr/>
        </p:nvCxnSpPr>
        <p:spPr>
          <a:xfrm flipH="1">
            <a:off x="2192714" y="1811439"/>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2055578" y="2501405"/>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Evento: riordino lista delle missioni</a:t>
            </a:r>
          </a:p>
        </p:txBody>
      </p:sp>
      <p:cxnSp>
        <p:nvCxnSpPr>
          <p:cNvPr id="3" name="Straight Connector 2"/>
          <p:cNvCxnSpPr/>
          <p:nvPr/>
        </p:nvCxnSpPr>
        <p:spPr>
          <a:xfrm>
            <a:off x="2255612"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 name="Google Shape;290;p37"/>
          <p:cNvSpPr/>
          <p:nvPr/>
        </p:nvSpPr>
        <p:spPr>
          <a:xfrm>
            <a:off x="1833302" y="135726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Missions List</a:t>
            </a:r>
            <a:endParaRPr sz="1200" dirty="0">
              <a:solidFill>
                <a:schemeClr val="dk1"/>
              </a:solidFill>
              <a:latin typeface="Calibri"/>
              <a:ea typeface="Calibri"/>
              <a:cs typeface="Calibri"/>
              <a:sym typeface="Calibri"/>
            </a:endParaRPr>
          </a:p>
        </p:txBody>
      </p:sp>
      <p:sp>
        <p:nvSpPr>
          <p:cNvPr id="5" name="Google Shape;292;p37"/>
          <p:cNvSpPr/>
          <p:nvPr/>
        </p:nvSpPr>
        <p:spPr>
          <a:xfrm>
            <a:off x="2084554" y="2280488"/>
            <a:ext cx="342116" cy="2332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6" name="Google Shape;294;p37"/>
          <p:cNvSpPr txBox="1"/>
          <p:nvPr/>
        </p:nvSpPr>
        <p:spPr>
          <a:xfrm>
            <a:off x="1187383" y="2576391"/>
            <a:ext cx="994995" cy="764909"/>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Calibri"/>
                <a:ea typeface="Calibri"/>
                <a:cs typeface="Calibri"/>
                <a:sym typeface="Calibri"/>
              </a:rPr>
              <a:t>Click </a:t>
            </a:r>
            <a:br>
              <a:rPr lang="it-IT" sz="1200" dirty="0">
                <a:solidFill>
                  <a:schemeClr val="dk1"/>
                </a:solidFill>
                <a:latin typeface="Calibri"/>
                <a:ea typeface="Calibri"/>
                <a:cs typeface="Calibri"/>
                <a:sym typeface="Calibri"/>
              </a:rPr>
            </a:br>
            <a:r>
              <a:rPr lang="it-IT" sz="1200" dirty="0" err="1">
                <a:solidFill>
                  <a:schemeClr val="dk1"/>
                </a:solidFill>
                <a:latin typeface="Calibri"/>
                <a:ea typeface="Calibri"/>
                <a:cs typeface="Calibri"/>
                <a:sym typeface="Calibri"/>
              </a:rPr>
              <a:t>table</a:t>
            </a:r>
            <a:r>
              <a:rPr lang="it-IT" sz="1200" dirty="0">
                <a:solidFill>
                  <a:schemeClr val="dk1"/>
                </a:solidFill>
                <a:latin typeface="Calibri"/>
                <a:ea typeface="Calibri"/>
                <a:cs typeface="Calibri"/>
                <a:sym typeface="Calibri"/>
              </a:rPr>
              <a:t> header</a:t>
            </a:r>
            <a:endParaRPr sz="1200" dirty="0">
              <a:solidFill>
                <a:schemeClr val="dk1"/>
              </a:solidFill>
              <a:latin typeface="Calibri"/>
              <a:ea typeface="Calibri"/>
              <a:cs typeface="Calibri"/>
              <a:sym typeface="Calibri"/>
            </a:endParaRPr>
          </a:p>
        </p:txBody>
      </p:sp>
      <p:cxnSp>
        <p:nvCxnSpPr>
          <p:cNvPr id="7" name="Straight Arrow Connector 6"/>
          <p:cNvCxnSpPr/>
          <p:nvPr/>
        </p:nvCxnSpPr>
        <p:spPr>
          <a:xfrm>
            <a:off x="1750565" y="250870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8" name="Group 7"/>
          <p:cNvGrpSpPr/>
          <p:nvPr/>
        </p:nvGrpSpPr>
        <p:grpSpPr>
          <a:xfrm flipH="1">
            <a:off x="2426670" y="3529784"/>
            <a:ext cx="484693" cy="265456"/>
            <a:chOff x="614149" y="4401223"/>
            <a:chExt cx="484693" cy="507248"/>
          </a:xfrm>
        </p:grpSpPr>
        <p:cxnSp>
          <p:nvCxnSpPr>
            <p:cNvPr id="9" name="Straight Connector 8"/>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2" name="Google Shape;294;p37"/>
          <p:cNvSpPr txBox="1"/>
          <p:nvPr/>
        </p:nvSpPr>
        <p:spPr>
          <a:xfrm>
            <a:off x="2568104" y="3179176"/>
            <a:ext cx="639134" cy="382454"/>
          </a:xfrm>
          <a:prstGeom prst="rect">
            <a:avLst/>
          </a:prstGeom>
          <a:noFill/>
          <a:ln>
            <a:noFill/>
          </a:ln>
        </p:spPr>
        <p:txBody>
          <a:bodyPr spcFirstLastPara="1" wrap="square" lIns="107269" tIns="53620" rIns="107269" bIns="53620" anchor="t" anchorCtr="0">
            <a:noAutofit/>
          </a:bodyPr>
          <a:lstStyle/>
          <a:p>
            <a:r>
              <a:rPr lang="it-IT" sz="1200" dirty="0" err="1">
                <a:solidFill>
                  <a:schemeClr val="dk1"/>
                </a:solidFill>
                <a:latin typeface="Calibri"/>
                <a:ea typeface="Calibri"/>
                <a:cs typeface="Calibri"/>
                <a:sym typeface="Calibri"/>
              </a:rPr>
              <a:t>sort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951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it-IT" dirty="0"/>
              <a:t>Confronto tra pattern</a:t>
            </a:r>
          </a:p>
        </p:txBody>
      </p:sp>
      <p:sp>
        <p:nvSpPr>
          <p:cNvPr id="4" name="Subtitle 3"/>
          <p:cNvSpPr>
            <a:spLocks noGrp="1"/>
          </p:cNvSpPr>
          <p:nvPr>
            <p:ph type="subTitle" idx="1"/>
          </p:nvPr>
        </p:nvSpPr>
        <p:spPr>
          <a:xfrm>
            <a:off x="1485900" y="3886199"/>
            <a:ext cx="6934200" cy="2091519"/>
          </a:xfrm>
        </p:spPr>
        <p:txBody>
          <a:bodyPr/>
          <a:lstStyle/>
          <a:p>
            <a:r>
              <a:rPr lang="it-IT" dirty="0"/>
              <a:t>La stessa funzionalità realizzata server side e client side nelle applicazioni pure HTML e RIA*</a:t>
            </a:r>
          </a:p>
          <a:p>
            <a:r>
              <a:rPr lang="it-IT" sz="2000" dirty="0"/>
              <a:t>(* in assenza di framework client)</a:t>
            </a:r>
          </a:p>
        </p:txBody>
      </p:sp>
    </p:spTree>
    <p:extLst>
      <p:ext uri="{BB962C8B-B14F-4D97-AF65-F5344CB8AC3E}">
        <p14:creationId xmlns:p14="http://schemas.microsoft.com/office/powerpoint/2010/main" val="1555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Produzione e cattura degli eventi</a:t>
            </a:r>
          </a:p>
        </p:txBody>
      </p:sp>
      <p:sp>
        <p:nvSpPr>
          <p:cNvPr id="4" name="Text Placeholder 3"/>
          <p:cNvSpPr>
            <a:spLocks noGrp="1"/>
          </p:cNvSpPr>
          <p:nvPr>
            <p:ph type="body" idx="1"/>
          </p:nvPr>
        </p:nvSpPr>
        <p:spPr/>
        <p:txBody>
          <a:bodyPr/>
          <a:lstStyle/>
          <a:p>
            <a:r>
              <a:rPr lang="en-US" dirty="0"/>
              <a:t>Pure HTML</a:t>
            </a:r>
          </a:p>
        </p:txBody>
      </p:sp>
      <p:sp>
        <p:nvSpPr>
          <p:cNvPr id="5" name="Text Placeholder 4"/>
          <p:cNvSpPr>
            <a:spLocks noGrp="1"/>
          </p:cNvSpPr>
          <p:nvPr>
            <p:ph type="body" idx="2"/>
          </p:nvPr>
        </p:nvSpPr>
        <p:spPr/>
        <p:txBody>
          <a:bodyPr>
            <a:normAutofit fontScale="92500" lnSpcReduction="20000"/>
          </a:bodyPr>
          <a:lstStyle/>
          <a:p>
            <a:r>
              <a:rPr lang="it-IT" dirty="0"/>
              <a:t>Gli eventi sono richieste HTTP</a:t>
            </a:r>
          </a:p>
          <a:p>
            <a:r>
              <a:rPr lang="it-IT" dirty="0"/>
              <a:t>Gli eventi provengono dal client</a:t>
            </a:r>
          </a:p>
          <a:p>
            <a:r>
              <a:rPr lang="it-IT" dirty="0"/>
              <a:t>Gli eventi sono creati dal  browser che gestisce per default gli elementi &lt;A&gt; e &lt;FORM&gt; di HTML</a:t>
            </a:r>
          </a:p>
          <a:p>
            <a:r>
              <a:rPr lang="it-IT" dirty="0"/>
              <a:t>Gli eventi sono catturati dal Web server che li inoltra al servlet container</a:t>
            </a:r>
          </a:p>
        </p:txBody>
      </p:sp>
      <p:sp>
        <p:nvSpPr>
          <p:cNvPr id="6" name="Text Placeholder 5"/>
          <p:cNvSpPr>
            <a:spLocks noGrp="1"/>
          </p:cNvSpPr>
          <p:nvPr>
            <p:ph type="body" idx="3"/>
          </p:nvPr>
        </p:nvSpPr>
        <p:spPr/>
        <p:txBody>
          <a:bodyPr/>
          <a:lstStyle/>
          <a:p>
            <a:r>
              <a:rPr lang="en-US" dirty="0"/>
              <a:t>RIA</a:t>
            </a:r>
          </a:p>
        </p:txBody>
      </p:sp>
      <p:sp>
        <p:nvSpPr>
          <p:cNvPr id="7" name="Text Placeholder 6"/>
          <p:cNvSpPr>
            <a:spLocks noGrp="1"/>
          </p:cNvSpPr>
          <p:nvPr>
            <p:ph type="body" idx="4"/>
          </p:nvPr>
        </p:nvSpPr>
        <p:spPr/>
        <p:txBody>
          <a:bodyPr>
            <a:normAutofit fontScale="85000" lnSpcReduction="20000"/>
          </a:bodyPr>
          <a:lstStyle/>
          <a:p>
            <a:r>
              <a:rPr lang="it-IT" dirty="0"/>
              <a:t>Gli eventi sono eventi di DOM e HTML API</a:t>
            </a:r>
          </a:p>
          <a:p>
            <a:r>
              <a:rPr lang="it-IT" dirty="0"/>
              <a:t>Gli eventi provengono dal browser (oggetto </a:t>
            </a:r>
            <a:r>
              <a:rPr lang="it-IT" dirty="0" err="1"/>
              <a:t>window</a:t>
            </a:r>
            <a:r>
              <a:rPr lang="it-IT" dirty="0"/>
              <a:t>) o dal server (</a:t>
            </a:r>
            <a:r>
              <a:rPr lang="it-IT" dirty="0" err="1"/>
              <a:t>response</a:t>
            </a:r>
            <a:r>
              <a:rPr lang="it-IT" dirty="0"/>
              <a:t> HTTP)</a:t>
            </a:r>
          </a:p>
          <a:p>
            <a:r>
              <a:rPr lang="it-IT" dirty="0"/>
              <a:t>Gli eventi sono prodotti dall'interazione dell'utente o dall'</a:t>
            </a:r>
            <a:r>
              <a:rPr lang="it-IT" dirty="0" err="1"/>
              <a:t>interrfaccia</a:t>
            </a:r>
            <a:r>
              <a:rPr lang="it-IT" dirty="0"/>
              <a:t> di rete </a:t>
            </a:r>
          </a:p>
          <a:p>
            <a:r>
              <a:rPr lang="it-IT" dirty="0">
                <a:solidFill>
                  <a:srgbClr val="FF0000"/>
                </a:solidFill>
              </a:rPr>
              <a:t>Gli eventi sono dal browser e notificati al gestore tramite l'oggetto contenitore </a:t>
            </a:r>
            <a:r>
              <a:rPr lang="it-IT" dirty="0" err="1">
                <a:solidFill>
                  <a:srgbClr val="FF0000"/>
                </a:solidFill>
                <a:latin typeface="Courier" pitchFamily="49" charset="0"/>
              </a:rPr>
              <a:t>window</a:t>
            </a:r>
            <a:endParaRPr lang="it-IT" dirty="0">
              <a:solidFill>
                <a:srgbClr val="FF0000"/>
              </a:solidFill>
              <a:latin typeface="Courier" pitchFamily="49" charset="0"/>
            </a:endParaRPr>
          </a:p>
          <a:p>
            <a:endParaRPr lang="it-IT" dirty="0"/>
          </a:p>
          <a:p>
            <a:endParaRPr lang="it-IT" dirty="0"/>
          </a:p>
        </p:txBody>
      </p:sp>
    </p:spTree>
    <p:extLst>
      <p:ext uri="{BB962C8B-B14F-4D97-AF65-F5344CB8AC3E}">
        <p14:creationId xmlns:p14="http://schemas.microsoft.com/office/powerpoint/2010/main" val="3650274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Mappatura degli eventi</a:t>
            </a:r>
          </a:p>
        </p:txBody>
      </p:sp>
      <p:sp>
        <p:nvSpPr>
          <p:cNvPr id="4" name="Text Placeholder 3"/>
          <p:cNvSpPr>
            <a:spLocks noGrp="1"/>
          </p:cNvSpPr>
          <p:nvPr>
            <p:ph type="body" idx="1"/>
          </p:nvPr>
        </p:nvSpPr>
        <p:spPr/>
        <p:txBody>
          <a:bodyPr/>
          <a:lstStyle/>
          <a:p>
            <a:r>
              <a:rPr lang="en-US" dirty="0"/>
              <a:t>Pure HTML</a:t>
            </a:r>
          </a:p>
        </p:txBody>
      </p:sp>
      <p:sp>
        <p:nvSpPr>
          <p:cNvPr id="5" name="Text Placeholder 4"/>
          <p:cNvSpPr>
            <a:spLocks noGrp="1"/>
          </p:cNvSpPr>
          <p:nvPr>
            <p:ph type="body" idx="2"/>
          </p:nvPr>
        </p:nvSpPr>
        <p:spPr/>
        <p:txBody>
          <a:bodyPr>
            <a:normAutofit fontScale="92500" lnSpcReduction="20000"/>
          </a:bodyPr>
          <a:lstStyle/>
          <a:p>
            <a:r>
              <a:rPr lang="it-IT" dirty="0"/>
              <a:t>Gli eventi sono richieste HTTP</a:t>
            </a:r>
          </a:p>
          <a:p>
            <a:r>
              <a:rPr lang="it-IT" dirty="0"/>
              <a:t>Gli eventi provengono dal client</a:t>
            </a:r>
          </a:p>
          <a:p>
            <a:r>
              <a:rPr lang="it-IT" dirty="0"/>
              <a:t>Il risponditore è una servlet (controller)</a:t>
            </a:r>
          </a:p>
          <a:p>
            <a:r>
              <a:rPr lang="it-IT" dirty="0"/>
              <a:t>L'associazione tra evento e risponditore è configurata fuori dall'applicazione (web.xml)</a:t>
            </a:r>
          </a:p>
        </p:txBody>
      </p:sp>
      <p:sp>
        <p:nvSpPr>
          <p:cNvPr id="6" name="Text Placeholder 5"/>
          <p:cNvSpPr>
            <a:spLocks noGrp="1"/>
          </p:cNvSpPr>
          <p:nvPr>
            <p:ph type="body" idx="3"/>
          </p:nvPr>
        </p:nvSpPr>
        <p:spPr/>
        <p:txBody>
          <a:bodyPr/>
          <a:lstStyle/>
          <a:p>
            <a:r>
              <a:rPr lang="en-US" dirty="0"/>
              <a:t>RIA</a:t>
            </a:r>
          </a:p>
        </p:txBody>
      </p:sp>
      <p:sp>
        <p:nvSpPr>
          <p:cNvPr id="7" name="Text Placeholder 6"/>
          <p:cNvSpPr>
            <a:spLocks noGrp="1"/>
          </p:cNvSpPr>
          <p:nvPr>
            <p:ph type="body" idx="4"/>
          </p:nvPr>
        </p:nvSpPr>
        <p:spPr/>
        <p:txBody>
          <a:bodyPr>
            <a:normAutofit fontScale="85000" lnSpcReduction="20000"/>
          </a:bodyPr>
          <a:lstStyle/>
          <a:p>
            <a:r>
              <a:rPr lang="it-IT" dirty="0"/>
              <a:t>Gli eventi sono eventi di DOM e HTML API</a:t>
            </a:r>
          </a:p>
          <a:p>
            <a:r>
              <a:rPr lang="it-IT" dirty="0"/>
              <a:t>Gli eventi provengono dal browser (oggetto </a:t>
            </a:r>
            <a:r>
              <a:rPr lang="it-IT" dirty="0" err="1"/>
              <a:t>window</a:t>
            </a:r>
            <a:r>
              <a:rPr lang="it-IT" dirty="0"/>
              <a:t>) o dal server (</a:t>
            </a:r>
            <a:r>
              <a:rPr lang="it-IT" dirty="0" err="1"/>
              <a:t>response</a:t>
            </a:r>
            <a:r>
              <a:rPr lang="it-IT" dirty="0"/>
              <a:t> HTTP)</a:t>
            </a:r>
          </a:p>
          <a:p>
            <a:r>
              <a:rPr lang="it-IT" dirty="0"/>
              <a:t>Il risponditore è una funzione JS</a:t>
            </a:r>
          </a:p>
          <a:p>
            <a:r>
              <a:rPr lang="it-IT" dirty="0"/>
              <a:t>L'associazione tra evento e risponditore è a carico del programmatore (</a:t>
            </a:r>
            <a:r>
              <a:rPr lang="en-US" dirty="0" err="1">
                <a:latin typeface="Courier New" panose="02070309020205020404" pitchFamily="49" charset="0"/>
                <a:cs typeface="Courier New" panose="02070309020205020404" pitchFamily="49" charset="0"/>
              </a:rPr>
              <a:t>addEventListener</a:t>
            </a:r>
            <a:r>
              <a:rPr lang="en-US" dirty="0"/>
              <a:t>)</a:t>
            </a:r>
            <a:endParaRPr lang="it-IT" dirty="0"/>
          </a:p>
        </p:txBody>
      </p:sp>
    </p:spTree>
    <p:extLst>
      <p:ext uri="{BB962C8B-B14F-4D97-AF65-F5344CB8AC3E}">
        <p14:creationId xmlns:p14="http://schemas.microsoft.com/office/powerpoint/2010/main" val="257578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Produzione e mappatura degli eventi</a:t>
            </a:r>
          </a:p>
        </p:txBody>
      </p:sp>
      <p:sp>
        <p:nvSpPr>
          <p:cNvPr id="7" name="Text Placeholder 6"/>
          <p:cNvSpPr>
            <a:spLocks noGrp="1"/>
          </p:cNvSpPr>
          <p:nvPr>
            <p:ph type="body" idx="1"/>
          </p:nvPr>
        </p:nvSpPr>
        <p:spPr>
          <a:xfrm>
            <a:off x="191068" y="1433013"/>
            <a:ext cx="4804013" cy="5424987"/>
          </a:xfrm>
        </p:spPr>
        <p:txBody>
          <a:bodyPr>
            <a:normAutofit/>
          </a:bodyPr>
          <a:lstStyle/>
          <a:p>
            <a:pPr marL="59604" indent="0">
              <a:spcBef>
                <a:spcPts val="0"/>
              </a:spcBef>
              <a:buNone/>
            </a:pPr>
            <a:r>
              <a:rPr lang="en-US" sz="1400" dirty="0">
                <a:latin typeface="Courier New" panose="02070309020205020404" pitchFamily="49" charset="0"/>
                <a:cs typeface="Courier New" panose="02070309020205020404" pitchFamily="49" charset="0"/>
              </a:rPr>
              <a:t>&lt;form </a:t>
            </a:r>
            <a:r>
              <a:rPr lang="en-US" sz="1400" dirty="0">
                <a:solidFill>
                  <a:srgbClr val="FF0000"/>
                </a:solidFill>
                <a:latin typeface="Courier New" panose="02070309020205020404" pitchFamily="49" charset="0"/>
                <a:cs typeface="Courier New" panose="02070309020205020404" pitchFamily="49" charset="0"/>
              </a:rPr>
              <a:t>action="</a:t>
            </a:r>
            <a:r>
              <a:rPr lang="en-US" sz="1400" dirty="0" err="1">
                <a:solidFill>
                  <a:srgbClr val="FF0000"/>
                </a:solidFill>
                <a:latin typeface="Courier New" panose="02070309020205020404" pitchFamily="49" charset="0"/>
                <a:cs typeface="Courier New" panose="02070309020205020404" pitchFamily="49" charset="0"/>
              </a:rPr>
              <a:t>CheckLogin</a:t>
            </a:r>
            <a:r>
              <a:rPr lang="en-US" sz="1400" dirty="0">
                <a:solidFill>
                  <a:srgbClr val="FF0000"/>
                </a:solidFill>
                <a:latin typeface="Courier New" panose="02070309020205020404" pitchFamily="49" charset="0"/>
                <a:cs typeface="Courier New" panose="02070309020205020404" pitchFamily="49" charset="0"/>
              </a:rPr>
              <a:t>" method="POST"</a:t>
            </a:r>
            <a:r>
              <a:rPr lang="en-US" sz="1400" dirty="0">
                <a:latin typeface="Courier New" panose="02070309020205020404" pitchFamily="49" charset="0"/>
                <a:cs typeface="Courier New" panose="02070309020205020404" pitchFamily="49" charset="0"/>
              </a:rPr>
              <a:t>&gt;</a:t>
            </a:r>
          </a:p>
          <a:p>
            <a:pPr marL="59604" indent="0">
              <a:spcBef>
                <a:spcPts val="0"/>
              </a:spcBef>
              <a:buNone/>
            </a:pPr>
            <a:r>
              <a:rPr lang="en-US" sz="1400" dirty="0">
                <a:latin typeface="Courier New" panose="02070309020205020404" pitchFamily="49" charset="0"/>
                <a:cs typeface="Courier New" panose="02070309020205020404" pitchFamily="49" charset="0"/>
              </a:rPr>
              <a:t>Username: &lt;input type="text" name="username" required&gt; &lt;</a:t>
            </a:r>
            <a:r>
              <a:rPr lang="en-US" sz="1400" dirty="0" err="1">
                <a:latin typeface="Courier New" panose="02070309020205020404" pitchFamily="49" charset="0"/>
                <a:cs typeface="Courier New" panose="02070309020205020404" pitchFamily="49" charset="0"/>
              </a:rPr>
              <a:t>br</a:t>
            </a:r>
            <a:r>
              <a:rPr lang="en-US" sz="1400" dirty="0">
                <a:latin typeface="Courier New" panose="02070309020205020404" pitchFamily="49" charset="0"/>
                <a:cs typeface="Courier New" panose="02070309020205020404" pitchFamily="49" charset="0"/>
              </a:rPr>
              <a:t>&gt;</a:t>
            </a:r>
          </a:p>
          <a:p>
            <a:pPr marL="59604" indent="0">
              <a:spcBef>
                <a:spcPts val="0"/>
              </a:spcBef>
              <a:buNone/>
            </a:pPr>
            <a:r>
              <a:rPr lang="en-US" sz="1400" dirty="0">
                <a:latin typeface="Courier New" panose="02070309020205020404" pitchFamily="49" charset="0"/>
                <a:cs typeface="Courier New" panose="02070309020205020404" pitchFamily="49" charset="0"/>
              </a:rPr>
              <a:t>Password: &lt;input type="password" name="</a:t>
            </a:r>
            <a:r>
              <a:rPr lang="en-US" sz="1400" dirty="0" err="1">
                <a:latin typeface="Courier New" panose="02070309020205020404" pitchFamily="49" charset="0"/>
                <a:cs typeface="Courier New" panose="02070309020205020404" pitchFamily="49" charset="0"/>
              </a:rPr>
              <a:t>pwd</a:t>
            </a:r>
            <a:r>
              <a:rPr lang="en-US" sz="1400" dirty="0">
                <a:latin typeface="Courier New" panose="02070309020205020404" pitchFamily="49" charset="0"/>
                <a:cs typeface="Courier New" panose="02070309020205020404" pitchFamily="49" charset="0"/>
              </a:rPr>
              <a:t>" required&gt;&lt;</a:t>
            </a:r>
            <a:r>
              <a:rPr lang="en-US" sz="1400" dirty="0" err="1">
                <a:latin typeface="Courier New" panose="02070309020205020404" pitchFamily="49" charset="0"/>
                <a:cs typeface="Courier New" panose="02070309020205020404" pitchFamily="49" charset="0"/>
              </a:rPr>
              <a:t>br</a:t>
            </a:r>
            <a:r>
              <a:rPr lang="en-US" sz="1400" dirty="0">
                <a:latin typeface="Courier New" panose="02070309020205020404" pitchFamily="49" charset="0"/>
                <a:cs typeface="Courier New" panose="02070309020205020404" pitchFamily="49" charset="0"/>
              </a:rPr>
              <a:t>&gt;</a:t>
            </a:r>
          </a:p>
          <a:p>
            <a:pPr marL="59604" indent="0">
              <a:spcBef>
                <a:spcPts val="0"/>
              </a:spcBef>
              <a:buNone/>
            </a:pPr>
            <a:r>
              <a:rPr lang="en-US" sz="1400" dirty="0">
                <a:latin typeface="Courier New" panose="02070309020205020404" pitchFamily="49" charset="0"/>
                <a:cs typeface="Courier New" panose="02070309020205020404" pitchFamily="49" charset="0"/>
              </a:rPr>
              <a:t>&lt;input </a:t>
            </a:r>
            <a:r>
              <a:rPr lang="en-US" sz="1400" dirty="0">
                <a:solidFill>
                  <a:srgbClr val="FF0000"/>
                </a:solidFill>
                <a:latin typeface="Courier New" panose="02070309020205020404" pitchFamily="49" charset="0"/>
                <a:cs typeface="Courier New" panose="02070309020205020404" pitchFamily="49" charset="0"/>
              </a:rPr>
              <a:t>type="submit"</a:t>
            </a:r>
            <a:r>
              <a:rPr lang="en-US" sz="1400" dirty="0">
                <a:latin typeface="Courier New" panose="02070309020205020404" pitchFamily="49" charset="0"/>
                <a:cs typeface="Courier New" panose="02070309020205020404" pitchFamily="49" charset="0"/>
              </a:rPr>
              <a:t> value="login"&gt;</a:t>
            </a:r>
          </a:p>
          <a:p>
            <a:pPr marL="59604" indent="0">
              <a:spcBef>
                <a:spcPts val="0"/>
              </a:spcBef>
              <a:buNone/>
            </a:pPr>
            <a:r>
              <a:rPr lang="en-US" sz="1400" dirty="0">
                <a:latin typeface="Courier New" panose="02070309020205020404" pitchFamily="49" charset="0"/>
                <a:cs typeface="Courier New" panose="02070309020205020404" pitchFamily="49" charset="0"/>
              </a:rPr>
              <a:t>&lt;/form&gt;</a:t>
            </a:r>
          </a:p>
          <a:p>
            <a:pPr marL="59604" indent="0">
              <a:spcBef>
                <a:spcPts val="0"/>
              </a:spcBef>
              <a:buNone/>
            </a:pPr>
            <a:endParaRPr lang="en-US" sz="1400" dirty="0">
              <a:latin typeface="Courier New" panose="02070309020205020404" pitchFamily="49" charset="0"/>
              <a:cs typeface="Courier New" panose="02070309020205020404" pitchFamily="49" charset="0"/>
            </a:endParaRPr>
          </a:p>
          <a:p>
            <a:pPr marL="59604" indent="0">
              <a:spcBef>
                <a:spcPts val="0"/>
              </a:spcBef>
              <a:buNone/>
            </a:pPr>
            <a:endParaRPr lang="en-US" sz="1400" dirty="0">
              <a:latin typeface="Courier New" panose="02070309020205020404" pitchFamily="49" charset="0"/>
              <a:cs typeface="Courier New" panose="02070309020205020404" pitchFamily="49" charset="0"/>
            </a:endParaRPr>
          </a:p>
          <a:p>
            <a:pPr marL="59604" indent="0">
              <a:spcBef>
                <a:spcPts val="0"/>
              </a:spcBef>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WebServlet</a:t>
            </a:r>
            <a:r>
              <a:rPr lang="en-US" sz="1400" dirty="0">
                <a:latin typeface="Courier New" panose="02070309020205020404" pitchFamily="49" charset="0"/>
                <a:cs typeface="Courier New" panose="02070309020205020404" pitchFamily="49" charset="0"/>
              </a:rPr>
              <a:t>("</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CheckLogin</a:t>
            </a:r>
            <a:r>
              <a:rPr lang="en-US" sz="1400" dirty="0">
                <a:latin typeface="Courier New" panose="02070309020205020404" pitchFamily="49" charset="0"/>
                <a:cs typeface="Courier New" panose="02070309020205020404" pitchFamily="49" charset="0"/>
              </a:rPr>
              <a:t>")</a:t>
            </a:r>
          </a:p>
          <a:p>
            <a:pPr marL="59604" indent="0">
              <a:spcBef>
                <a:spcPts val="0"/>
              </a:spcBef>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CheckLogin</a:t>
            </a: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HttpServlet</a:t>
            </a:r>
            <a:r>
              <a:rPr lang="en-US" sz="1400" dirty="0">
                <a:latin typeface="Courier New" panose="02070309020205020404" pitchFamily="49" charset="0"/>
                <a:cs typeface="Courier New" panose="02070309020205020404" pitchFamily="49" charset="0"/>
              </a:rPr>
              <a:t> {..}</a:t>
            </a:r>
          </a:p>
          <a:p>
            <a:pPr marL="59604" indent="0">
              <a:spcBef>
                <a:spcPts val="0"/>
              </a:spcBef>
              <a:buNone/>
            </a:pPr>
            <a:endParaRPr lang="en-US" sz="1400" b="1" dirty="0">
              <a:latin typeface="Courier New" panose="02070309020205020404" pitchFamily="49" charset="0"/>
              <a:cs typeface="Courier New" panose="02070309020205020404" pitchFamily="49" charset="0"/>
            </a:endParaRPr>
          </a:p>
          <a:p>
            <a:pPr marL="59604" indent="0">
              <a:spcBef>
                <a:spcPts val="0"/>
              </a:spcBef>
              <a:buNone/>
            </a:pPr>
            <a:r>
              <a:rPr lang="en-US" sz="1400" dirty="0">
                <a:latin typeface="Courier New" panose="02070309020205020404" pitchFamily="49" charset="0"/>
                <a:cs typeface="Courier New" panose="02070309020205020404" pitchFamily="49" charset="0"/>
              </a:rPr>
              <a:t>&lt;servlet&gt;</a:t>
            </a:r>
          </a:p>
          <a:p>
            <a:pPr marL="59604" indent="0">
              <a:spcBef>
                <a:spcPts val="0"/>
              </a:spcBef>
              <a:buNone/>
            </a:pPr>
            <a:r>
              <a:rPr lang="en-US" sz="1400" dirty="0">
                <a:latin typeface="Courier New" panose="02070309020205020404" pitchFamily="49" charset="0"/>
                <a:cs typeface="Courier New" panose="02070309020205020404" pitchFamily="49" charset="0"/>
              </a:rPr>
              <a:t> &lt;servlet-name&gt;</a:t>
            </a:r>
            <a:r>
              <a:rPr lang="en-US" sz="1400" dirty="0" err="1">
                <a:latin typeface="Courier New" panose="02070309020205020404" pitchFamily="49" charset="0"/>
                <a:cs typeface="Courier New" panose="02070309020205020404" pitchFamily="49" charset="0"/>
              </a:rPr>
              <a:t>CheckLogin</a:t>
            </a:r>
            <a:r>
              <a:rPr lang="en-US" sz="1400" dirty="0">
                <a:latin typeface="Courier New" panose="02070309020205020404" pitchFamily="49" charset="0"/>
                <a:cs typeface="Courier New" panose="02070309020205020404" pitchFamily="49" charset="0"/>
              </a:rPr>
              <a:t>&lt;/servlet-name&gt;</a:t>
            </a:r>
          </a:p>
          <a:p>
            <a:pPr marL="59604" indent="0">
              <a:spcBef>
                <a:spcPts val="0"/>
              </a:spcBef>
              <a:buNone/>
            </a:pPr>
            <a:r>
              <a:rPr lang="en-US" sz="1400" dirty="0">
                <a:latin typeface="Courier New" panose="02070309020205020404" pitchFamily="49" charset="0"/>
                <a:cs typeface="Courier New" panose="02070309020205020404" pitchFamily="49" charset="0"/>
              </a:rPr>
              <a:t> &lt;servlet-class&gt;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it.polimi.tiw.CheckLogin</a:t>
            </a:r>
            <a:r>
              <a:rPr lang="en-US" sz="1400" dirty="0">
                <a:latin typeface="Courier New" panose="02070309020205020404" pitchFamily="49" charset="0"/>
                <a:cs typeface="Courier New" panose="02070309020205020404" pitchFamily="49" charset="0"/>
              </a:rPr>
              <a:t>&lt;/servlet-class&gt;</a:t>
            </a:r>
          </a:p>
          <a:p>
            <a:pPr marL="59604" indent="0">
              <a:spcBef>
                <a:spcPts val="0"/>
              </a:spcBef>
              <a:buNone/>
            </a:pPr>
            <a:r>
              <a:rPr lang="en-US" sz="1400" dirty="0">
                <a:latin typeface="Courier New" panose="02070309020205020404" pitchFamily="49" charset="0"/>
                <a:cs typeface="Courier New" panose="02070309020205020404" pitchFamily="49" charset="0"/>
              </a:rPr>
              <a:t>&lt;/servlet&gt;</a:t>
            </a:r>
          </a:p>
          <a:p>
            <a:pPr marL="59604" indent="0">
              <a:spcBef>
                <a:spcPts val="0"/>
              </a:spcBef>
              <a:buNone/>
            </a:pPr>
            <a:r>
              <a:rPr lang="en-US" sz="1400" dirty="0">
                <a:latin typeface="Courier New" panose="02070309020205020404" pitchFamily="49" charset="0"/>
                <a:cs typeface="Courier New" panose="02070309020205020404" pitchFamily="49" charset="0"/>
              </a:rPr>
              <a:t>&lt;servlet-mapping&gt;</a:t>
            </a:r>
          </a:p>
          <a:p>
            <a:pPr marL="59604" indent="0">
              <a:spcBef>
                <a:spcPts val="0"/>
              </a:spcBef>
              <a:buNone/>
            </a:pPr>
            <a:r>
              <a:rPr lang="en-US" sz="1400" dirty="0">
                <a:latin typeface="Courier New" panose="02070309020205020404" pitchFamily="49" charset="0"/>
                <a:cs typeface="Courier New" panose="02070309020205020404" pitchFamily="49" charset="0"/>
              </a:rPr>
              <a:t> &lt;servlet-name&gt;</a:t>
            </a:r>
            <a:r>
              <a:rPr lang="en-US" sz="1400" dirty="0" err="1">
                <a:latin typeface="Courier New" panose="02070309020205020404" pitchFamily="49" charset="0"/>
                <a:cs typeface="Courier New" panose="02070309020205020404" pitchFamily="49" charset="0"/>
              </a:rPr>
              <a:t>CheckLogin</a:t>
            </a:r>
            <a:r>
              <a:rPr lang="en-US" sz="1400" dirty="0">
                <a:latin typeface="Courier New" panose="02070309020205020404" pitchFamily="49" charset="0"/>
                <a:cs typeface="Courier New" panose="02070309020205020404" pitchFamily="49" charset="0"/>
              </a:rPr>
              <a:t>&lt;/servlet-name&gt;</a:t>
            </a:r>
          </a:p>
          <a:p>
            <a:pPr marL="59604" indent="0">
              <a:spcBef>
                <a:spcPts val="0"/>
              </a:spcBef>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-pattern&gt;</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CheckLogin</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-pattern&gt;</a:t>
            </a:r>
          </a:p>
          <a:p>
            <a:pPr marL="59604" indent="0">
              <a:spcBef>
                <a:spcPts val="0"/>
              </a:spcBef>
              <a:buNone/>
            </a:pPr>
            <a:r>
              <a:rPr lang="en-US" sz="1400" dirty="0">
                <a:latin typeface="Courier New" panose="02070309020205020404" pitchFamily="49" charset="0"/>
                <a:cs typeface="Courier New" panose="02070309020205020404" pitchFamily="49" charset="0"/>
              </a:rPr>
              <a:t>&lt;/servlet-mapping&gt;</a:t>
            </a:r>
          </a:p>
        </p:txBody>
      </p:sp>
      <p:sp>
        <p:nvSpPr>
          <p:cNvPr id="8" name="Text Placeholder 7"/>
          <p:cNvSpPr>
            <a:spLocks noGrp="1"/>
          </p:cNvSpPr>
          <p:nvPr>
            <p:ph type="body" idx="2"/>
          </p:nvPr>
        </p:nvSpPr>
        <p:spPr>
          <a:xfrm>
            <a:off x="5035549" y="1600200"/>
            <a:ext cx="4763543" cy="5005316"/>
          </a:xfrm>
        </p:spPr>
        <p:txBody>
          <a:bodyPr/>
          <a:lstStyle/>
          <a:p>
            <a:pPr marL="59604" indent="0">
              <a:spcBef>
                <a:spcPts val="0"/>
              </a:spcBef>
              <a:buNone/>
            </a:pPr>
            <a:r>
              <a:rPr lang="en-US" sz="1400" dirty="0">
                <a:latin typeface="Courier New" panose="02070309020205020404" pitchFamily="49" charset="0"/>
                <a:cs typeface="Courier New" panose="02070309020205020404" pitchFamily="49" charset="0"/>
              </a:rPr>
              <a:t>&lt;form </a:t>
            </a:r>
            <a:r>
              <a:rPr lang="en-US" sz="1400" b="1" dirty="0">
                <a:solidFill>
                  <a:srgbClr val="FF0000"/>
                </a:solidFill>
                <a:latin typeface="Courier New" panose="02070309020205020404" pitchFamily="49" charset="0"/>
                <a:cs typeface="Courier New" panose="02070309020205020404" pitchFamily="49" charset="0"/>
              </a:rPr>
              <a:t>action="#" </a:t>
            </a:r>
            <a:r>
              <a:rPr lang="en-US" sz="1400" dirty="0">
                <a:latin typeface="Courier New" panose="02070309020205020404" pitchFamily="49" charset="0"/>
                <a:cs typeface="Courier New" panose="02070309020205020404" pitchFamily="49" charset="0"/>
              </a:rPr>
              <a:t>&gt;</a:t>
            </a:r>
          </a:p>
          <a:p>
            <a:pPr marL="59604" indent="0">
              <a:spcBef>
                <a:spcPts val="0"/>
              </a:spcBef>
              <a:buNone/>
            </a:pPr>
            <a:r>
              <a:rPr lang="en-US" sz="1400" dirty="0">
                <a:latin typeface="Courier New" panose="02070309020205020404" pitchFamily="49" charset="0"/>
                <a:cs typeface="Courier New" panose="02070309020205020404" pitchFamily="49" charset="0"/>
              </a:rPr>
              <a:t> Username: &lt;input type="text"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name="username" required &gt; &lt;</a:t>
            </a:r>
            <a:r>
              <a:rPr lang="en-US" sz="1400" dirty="0" err="1">
                <a:latin typeface="Courier New" panose="02070309020205020404" pitchFamily="49" charset="0"/>
                <a:cs typeface="Courier New" panose="02070309020205020404" pitchFamily="49" charset="0"/>
              </a:rPr>
              <a:t>br</a:t>
            </a:r>
            <a:r>
              <a:rPr lang="en-US" sz="1400" dirty="0">
                <a:latin typeface="Courier New" panose="02070309020205020404" pitchFamily="49" charset="0"/>
                <a:cs typeface="Courier New" panose="02070309020205020404" pitchFamily="49" charset="0"/>
              </a:rPr>
              <a:t>&gt;</a:t>
            </a:r>
          </a:p>
          <a:p>
            <a:pPr marL="59604" indent="0">
              <a:spcBef>
                <a:spcPts val="0"/>
              </a:spcBef>
              <a:buNone/>
            </a:pPr>
            <a:r>
              <a:rPr lang="en-US" sz="1400" dirty="0">
                <a:latin typeface="Courier New" panose="02070309020205020404" pitchFamily="49" charset="0"/>
                <a:cs typeface="Courier New" panose="02070309020205020404" pitchFamily="49" charset="0"/>
              </a:rPr>
              <a:t> Password: &lt;input type="password"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name="</a:t>
            </a:r>
            <a:r>
              <a:rPr lang="en-US" sz="1400" dirty="0" err="1">
                <a:latin typeface="Courier New" panose="02070309020205020404" pitchFamily="49" charset="0"/>
                <a:cs typeface="Courier New" panose="02070309020205020404" pitchFamily="49" charset="0"/>
              </a:rPr>
              <a:t>pwd</a:t>
            </a:r>
            <a:r>
              <a:rPr lang="en-US" sz="1400" dirty="0">
                <a:latin typeface="Courier New" panose="02070309020205020404" pitchFamily="49" charset="0"/>
                <a:cs typeface="Courier New" panose="02070309020205020404" pitchFamily="49" charset="0"/>
              </a:rPr>
              <a:t>" required &gt;&lt;</a:t>
            </a:r>
            <a:r>
              <a:rPr lang="en-US" sz="1400" dirty="0" err="1">
                <a:latin typeface="Courier New" panose="02070309020205020404" pitchFamily="49" charset="0"/>
                <a:cs typeface="Courier New" panose="02070309020205020404" pitchFamily="49" charset="0"/>
              </a:rPr>
              <a:t>br</a:t>
            </a:r>
            <a:r>
              <a:rPr lang="en-US" sz="1400" dirty="0">
                <a:latin typeface="Courier New" panose="02070309020205020404" pitchFamily="49" charset="0"/>
                <a:cs typeface="Courier New" panose="02070309020205020404" pitchFamily="49" charset="0"/>
              </a:rPr>
              <a:t>&gt;</a:t>
            </a:r>
          </a:p>
          <a:p>
            <a:pPr marL="59604" indent="0">
              <a:spcBef>
                <a:spcPts val="0"/>
              </a:spcBef>
              <a:buNone/>
            </a:pPr>
            <a:r>
              <a:rPr lang="en-US" sz="1400" dirty="0">
                <a:latin typeface="Courier New" panose="02070309020205020404" pitchFamily="49" charset="0"/>
                <a:cs typeface="Courier New" panose="02070309020205020404" pitchFamily="49" charset="0"/>
              </a:rPr>
              <a:t>  &lt;input </a:t>
            </a:r>
            <a:r>
              <a:rPr lang="en-US" sz="1400" dirty="0">
                <a:solidFill>
                  <a:srgbClr val="FF0000"/>
                </a:solidFill>
                <a:latin typeface="Courier New" panose="02070309020205020404" pitchFamily="49" charset="0"/>
                <a:cs typeface="Courier New" panose="02070309020205020404" pitchFamily="49" charset="0"/>
              </a:rPr>
              <a:t>id="</a:t>
            </a:r>
            <a:r>
              <a:rPr lang="en-US" sz="1400" dirty="0" err="1">
                <a:solidFill>
                  <a:srgbClr val="FF0000"/>
                </a:solidFill>
                <a:latin typeface="Courier New" panose="02070309020205020404" pitchFamily="49" charset="0"/>
                <a:cs typeface="Courier New" panose="02070309020205020404" pitchFamily="49" charset="0"/>
              </a:rPr>
              <a:t>loginbutton</a:t>
            </a:r>
            <a:r>
              <a:rPr lang="en-US" sz="1400" dirty="0">
                <a:solidFill>
                  <a:srgbClr val="FF0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type="button"</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value="login"&gt;</a:t>
            </a:r>
          </a:p>
          <a:p>
            <a:pPr marL="59604" indent="0">
              <a:spcBef>
                <a:spcPts val="0"/>
              </a:spcBef>
              <a:buNone/>
            </a:pPr>
            <a:r>
              <a:rPr lang="en-US" sz="1400" dirty="0">
                <a:latin typeface="Courier New" panose="02070309020205020404" pitchFamily="49" charset="0"/>
                <a:cs typeface="Courier New" panose="02070309020205020404" pitchFamily="49" charset="0"/>
              </a:rPr>
              <a:t>&lt;/form&gt;</a:t>
            </a:r>
          </a:p>
          <a:p>
            <a:pPr marL="59604" indent="0">
              <a:spcBef>
                <a:spcPts val="0"/>
              </a:spcBef>
              <a:buNone/>
            </a:pPr>
            <a:endParaRPr lang="en-US" sz="1400" dirty="0">
              <a:latin typeface="Courier New" panose="02070309020205020404" pitchFamily="49" charset="0"/>
              <a:cs typeface="Courier New" panose="02070309020205020404" pitchFamily="49" charset="0"/>
            </a:endParaRPr>
          </a:p>
          <a:p>
            <a:pPr marL="59604"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document.getElementById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loginbutton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addEventListener</a:t>
            </a:r>
            <a:r>
              <a:rPr lang="en-US" sz="1400" dirty="0">
                <a:latin typeface="Courier New" panose="02070309020205020404" pitchFamily="49" charset="0"/>
                <a:cs typeface="Courier New" panose="02070309020205020404" pitchFamily="49" charset="0"/>
              </a:rPr>
              <a:t>('click', (e) =&gt; {</a:t>
            </a:r>
          </a:p>
          <a:p>
            <a:pPr marL="59604" indent="0">
              <a:spcBef>
                <a:spcPts val="0"/>
              </a:spcBef>
              <a:buNone/>
            </a:pPr>
            <a:r>
              <a:rPr lang="en-US" sz="1400" dirty="0">
                <a:latin typeface="Courier New" panose="02070309020205020404" pitchFamily="49" charset="0"/>
                <a:cs typeface="Courier New" panose="02070309020205020404" pitchFamily="49" charset="0"/>
              </a:rPr>
              <a:t>// MAKE POST CALL</a:t>
            </a:r>
          </a:p>
          <a:p>
            <a:pPr marL="59604"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makeCall</a:t>
            </a:r>
            <a:r>
              <a:rPr lang="en-US" sz="1400" dirty="0">
                <a:latin typeface="Courier New" panose="02070309020205020404" pitchFamily="49" charset="0"/>
                <a:cs typeface="Courier New" panose="02070309020205020404" pitchFamily="49" charset="0"/>
              </a:rPr>
              <a:t>("POST", '</a:t>
            </a:r>
            <a:r>
              <a:rPr lang="en-US" sz="1400" dirty="0" err="1">
                <a:solidFill>
                  <a:srgbClr val="FF0000"/>
                </a:solidFill>
                <a:latin typeface="Courier New" panose="02070309020205020404" pitchFamily="49" charset="0"/>
                <a:cs typeface="Courier New" panose="02070309020205020404" pitchFamily="49" charset="0"/>
              </a:rPr>
              <a:t>CheckLogin</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e.target.closest</a:t>
            </a:r>
            <a:r>
              <a:rPr lang="en-US" sz="1400" dirty="0">
                <a:latin typeface="Courier New" panose="02070309020205020404" pitchFamily="49" charset="0"/>
                <a:cs typeface="Courier New" panose="02070309020205020404" pitchFamily="49" charset="0"/>
              </a:rPr>
              <a:t>("form"),</a:t>
            </a:r>
          </a:p>
          <a:p>
            <a:pPr marL="59604" indent="0">
              <a:spcBef>
                <a:spcPts val="0"/>
              </a:spcBef>
              <a:buNone/>
            </a:pPr>
            <a:r>
              <a:rPr lang="en-US" sz="1400" dirty="0">
                <a:latin typeface="Courier New" panose="02070309020205020404" pitchFamily="49" charset="0"/>
                <a:cs typeface="Courier New" panose="02070309020205020404" pitchFamily="49" charset="0"/>
              </a:rPr>
              <a:t>        function(</a:t>
            </a:r>
            <a:r>
              <a:rPr lang="en-US" sz="1400" dirty="0" err="1">
                <a:latin typeface="Courier New" panose="02070309020205020404" pitchFamily="49" charset="0"/>
                <a:cs typeface="Courier New" panose="02070309020205020404" pitchFamily="49" charset="0"/>
              </a:rPr>
              <a:t>req</a:t>
            </a:r>
            <a:r>
              <a:rPr lang="en-US" sz="1400" dirty="0">
                <a:latin typeface="Courier New" panose="02070309020205020404" pitchFamily="49" charset="0"/>
                <a:cs typeface="Courier New" panose="02070309020205020404" pitchFamily="49" charset="0"/>
              </a:rPr>
              <a:t>) {...}</a:t>
            </a:r>
          </a:p>
          <a:p>
            <a:pPr marL="59604" indent="0">
              <a:spcBef>
                <a:spcPts val="0"/>
              </a:spcBef>
              <a:buNone/>
            </a:pPr>
            <a:r>
              <a:rPr lang="en-US" sz="1400" dirty="0">
                <a:latin typeface="Courier New" panose="02070309020205020404" pitchFamily="49" charset="0"/>
                <a:cs typeface="Courier New" panose="02070309020205020404" pitchFamily="49" charset="0"/>
              </a:rPr>
              <a:t>}</a:t>
            </a:r>
          </a:p>
          <a:p>
            <a:pPr lvl="0" indent="-447027">
              <a:spcBef>
                <a:spcPts val="0"/>
              </a:spcBef>
              <a:buClr>
                <a:srgbClr val="000000"/>
              </a:buClr>
              <a:buSzPts val="2400"/>
            </a:pPr>
            <a:r>
              <a:rPr lang="it-IT" sz="2400" dirty="0">
                <a:solidFill>
                  <a:srgbClr val="000000"/>
                </a:solidFill>
              </a:rPr>
              <a:t>La funzione di gestione dell'evento sostituisce il comportamento standard del browser</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735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Risposta agli eventi</a:t>
            </a:r>
          </a:p>
        </p:txBody>
      </p:sp>
      <p:sp>
        <p:nvSpPr>
          <p:cNvPr id="6" name="Text Placeholder 5"/>
          <p:cNvSpPr>
            <a:spLocks noGrp="1"/>
          </p:cNvSpPr>
          <p:nvPr>
            <p:ph type="body" idx="1"/>
          </p:nvPr>
        </p:nvSpPr>
        <p:spPr/>
        <p:txBody>
          <a:bodyPr/>
          <a:lstStyle/>
          <a:p>
            <a:r>
              <a:rPr lang="en-US" dirty="0"/>
              <a:t>Pure HTML</a:t>
            </a:r>
          </a:p>
        </p:txBody>
      </p:sp>
      <p:sp>
        <p:nvSpPr>
          <p:cNvPr id="7" name="Text Placeholder 6"/>
          <p:cNvSpPr>
            <a:spLocks noGrp="1"/>
          </p:cNvSpPr>
          <p:nvPr>
            <p:ph type="body" idx="2"/>
          </p:nvPr>
        </p:nvSpPr>
        <p:spPr/>
        <p:txBody>
          <a:bodyPr>
            <a:normAutofit fontScale="85000" lnSpcReduction="20000"/>
          </a:bodyPr>
          <a:lstStyle/>
          <a:p>
            <a:r>
              <a:rPr lang="it-IT" dirty="0"/>
              <a:t>La risposta agli eventi è sincrona: il client si sospende e attende la </a:t>
            </a:r>
            <a:r>
              <a:rPr lang="it-IT" dirty="0" err="1"/>
              <a:t>response</a:t>
            </a:r>
            <a:r>
              <a:rPr lang="it-IT" dirty="0"/>
              <a:t> HTTP</a:t>
            </a:r>
          </a:p>
          <a:p>
            <a:r>
              <a:rPr lang="it-IT" dirty="0"/>
              <a:t>La </a:t>
            </a:r>
            <a:r>
              <a:rPr lang="it-IT" dirty="0" err="1"/>
              <a:t>response</a:t>
            </a:r>
            <a:r>
              <a:rPr lang="it-IT" dirty="0"/>
              <a:t> HTTP può rimpiazzare il contenuto della pagina corrente oppure forzare l'emissione di una nuova </a:t>
            </a:r>
            <a:r>
              <a:rPr lang="it-IT" dirty="0" err="1"/>
              <a:t>request</a:t>
            </a:r>
            <a:r>
              <a:rPr lang="it-IT" dirty="0"/>
              <a:t> (</a:t>
            </a:r>
            <a:r>
              <a:rPr lang="it-IT" dirty="0" err="1"/>
              <a:t>redirect</a:t>
            </a:r>
            <a:r>
              <a:rPr lang="it-IT" dirty="0"/>
              <a:t>)</a:t>
            </a:r>
          </a:p>
          <a:p>
            <a:r>
              <a:rPr lang="it-IT" dirty="0"/>
              <a:t>La </a:t>
            </a:r>
            <a:r>
              <a:rPr lang="it-IT" dirty="0" err="1"/>
              <a:t>response</a:t>
            </a:r>
            <a:r>
              <a:rPr lang="it-IT" dirty="0"/>
              <a:t> HTTP, il suo stato  e il suo contenuto sono gestiti dal browser</a:t>
            </a:r>
          </a:p>
        </p:txBody>
      </p:sp>
      <p:sp>
        <p:nvSpPr>
          <p:cNvPr id="8" name="Text Placeholder 7"/>
          <p:cNvSpPr>
            <a:spLocks noGrp="1"/>
          </p:cNvSpPr>
          <p:nvPr>
            <p:ph type="body" idx="3"/>
          </p:nvPr>
        </p:nvSpPr>
        <p:spPr/>
        <p:txBody>
          <a:bodyPr/>
          <a:lstStyle/>
          <a:p>
            <a:r>
              <a:rPr lang="en-US" dirty="0"/>
              <a:t>RIA</a:t>
            </a:r>
          </a:p>
        </p:txBody>
      </p:sp>
      <p:sp>
        <p:nvSpPr>
          <p:cNvPr id="9" name="Text Placeholder 8"/>
          <p:cNvSpPr>
            <a:spLocks noGrp="1"/>
          </p:cNvSpPr>
          <p:nvPr>
            <p:ph type="body" idx="4"/>
          </p:nvPr>
        </p:nvSpPr>
        <p:spPr/>
        <p:txBody>
          <a:bodyPr>
            <a:normAutofit fontScale="92500" lnSpcReduction="10000"/>
          </a:bodyPr>
          <a:lstStyle/>
          <a:p>
            <a:r>
              <a:rPr lang="it-IT" dirty="0"/>
              <a:t>Eventi di interazione</a:t>
            </a:r>
          </a:p>
          <a:p>
            <a:pPr lvl="1"/>
            <a:r>
              <a:rPr lang="it-IT" dirty="0"/>
              <a:t>La funzione che risponde può operare solo a lato client oppure creare una richiesta al server, tipicamente asincrona</a:t>
            </a:r>
          </a:p>
          <a:p>
            <a:r>
              <a:rPr lang="it-IT" dirty="0"/>
              <a:t>Eventi di </a:t>
            </a:r>
            <a:r>
              <a:rPr lang="it-IT" dirty="0" err="1"/>
              <a:t>callback</a:t>
            </a:r>
            <a:endParaRPr lang="it-IT" dirty="0"/>
          </a:p>
          <a:p>
            <a:pPr lvl="1"/>
            <a:r>
              <a:rPr lang="it-IT" dirty="0"/>
              <a:t>La </a:t>
            </a:r>
            <a:r>
              <a:rPr lang="it-IT" dirty="0" err="1"/>
              <a:t>response</a:t>
            </a:r>
            <a:r>
              <a:rPr lang="it-IT" dirty="0"/>
              <a:t> HTTP, il suo stato  e il suo contenuto </a:t>
            </a:r>
            <a:r>
              <a:rPr lang="it-IT" u="sng" dirty="0">
                <a:solidFill>
                  <a:srgbClr val="FF0000"/>
                </a:solidFill>
              </a:rPr>
              <a:t>sono gestiti dalla funzione che tratta l'evento</a:t>
            </a:r>
          </a:p>
          <a:p>
            <a:pPr lvl="1"/>
            <a:endParaRPr lang="it-IT" dirty="0"/>
          </a:p>
        </p:txBody>
      </p:sp>
    </p:spTree>
    <p:extLst>
      <p:ext uri="{BB962C8B-B14F-4D97-AF65-F5344CB8AC3E}">
        <p14:creationId xmlns:p14="http://schemas.microsoft.com/office/powerpoint/2010/main" val="424520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sz="4700"/>
              <a:t>Analisi dei dati</a:t>
            </a:r>
            <a:endParaRPr sz="4700"/>
          </a:p>
        </p:txBody>
      </p:sp>
      <p:sp>
        <p:nvSpPr>
          <p:cNvPr id="142" name="Google Shape;142;p27"/>
          <p:cNvSpPr txBox="1">
            <a:spLocks noGrp="1"/>
          </p:cNvSpPr>
          <p:nvPr>
            <p:ph type="body" idx="1"/>
          </p:nvPr>
        </p:nvSpPr>
        <p:spPr>
          <a:xfrm>
            <a:off x="495300" y="1304599"/>
            <a:ext cx="8915400" cy="5284007"/>
          </a:xfrm>
          <a:prstGeom prst="rect">
            <a:avLst/>
          </a:prstGeom>
          <a:noFill/>
          <a:ln>
            <a:noFill/>
          </a:ln>
        </p:spPr>
        <p:txBody>
          <a:bodyPr spcFirstLastPara="1" wrap="square" lIns="107269" tIns="53620" rIns="107269" bIns="53620" anchor="t" anchorCtr="0">
            <a:normAutofit/>
          </a:bodyPr>
          <a:lstStyle/>
          <a:p>
            <a:r>
              <a:rPr lang="es-419" sz="2100" b="1" dirty="0" err="1">
                <a:solidFill>
                  <a:srgbClr val="FF0000"/>
                </a:solidFill>
              </a:rPr>
              <a:t>User</a:t>
            </a:r>
            <a:endParaRPr lang="es-419" sz="2100" b="1" dirty="0">
              <a:solidFill>
                <a:srgbClr val="FF0000"/>
              </a:solidFill>
            </a:endParaRPr>
          </a:p>
          <a:p>
            <a:pPr lvl="1"/>
            <a:r>
              <a:rPr lang="es-419" sz="1700" b="1" dirty="0" err="1">
                <a:solidFill>
                  <a:srgbClr val="FFC000"/>
                </a:solidFill>
              </a:rPr>
              <a:t>Username</a:t>
            </a:r>
            <a:endParaRPr lang="es-419" sz="1700" b="1" dirty="0">
              <a:solidFill>
                <a:srgbClr val="FFC000"/>
              </a:solidFill>
            </a:endParaRPr>
          </a:p>
          <a:p>
            <a:pPr lvl="1"/>
            <a:r>
              <a:rPr lang="es-419" sz="1700" b="1" dirty="0" err="1">
                <a:solidFill>
                  <a:srgbClr val="FFC000"/>
                </a:solidFill>
              </a:rPr>
              <a:t>Password</a:t>
            </a:r>
            <a:endParaRPr lang="es-419" sz="1700" b="1" dirty="0">
              <a:solidFill>
                <a:srgbClr val="FFC000"/>
              </a:solidFill>
            </a:endParaRPr>
          </a:p>
          <a:p>
            <a:r>
              <a:rPr lang="es-419" sz="2100" b="1" dirty="0">
                <a:solidFill>
                  <a:srgbClr val="FF0000"/>
                </a:solidFill>
              </a:rPr>
              <a:t>Meeting</a:t>
            </a:r>
          </a:p>
          <a:p>
            <a:pPr lvl="1"/>
            <a:r>
              <a:rPr lang="es-419" sz="1700" b="1" dirty="0" err="1">
                <a:solidFill>
                  <a:srgbClr val="FFC000"/>
                </a:solidFill>
              </a:rPr>
              <a:t>Title</a:t>
            </a:r>
            <a:endParaRPr lang="es-419" sz="1700" b="1" dirty="0">
              <a:solidFill>
                <a:srgbClr val="FFC000"/>
              </a:solidFill>
            </a:endParaRPr>
          </a:p>
          <a:p>
            <a:pPr lvl="1"/>
            <a:r>
              <a:rPr lang="es-419" sz="1700" b="1" dirty="0">
                <a:solidFill>
                  <a:srgbClr val="FFC000"/>
                </a:solidFill>
              </a:rPr>
              <a:t>Date</a:t>
            </a:r>
          </a:p>
          <a:p>
            <a:pPr lvl="1"/>
            <a:r>
              <a:rPr lang="es-419" sz="1700" b="1" dirty="0" err="1">
                <a:solidFill>
                  <a:srgbClr val="FFC000"/>
                </a:solidFill>
              </a:rPr>
              <a:t>Duration</a:t>
            </a:r>
            <a:endParaRPr lang="es-419" sz="1700" b="1" dirty="0">
              <a:solidFill>
                <a:srgbClr val="FFC000"/>
              </a:solidFill>
            </a:endParaRPr>
          </a:p>
          <a:p>
            <a:pPr lvl="1"/>
            <a:r>
              <a:rPr lang="es-419" sz="1700" b="1" dirty="0" err="1">
                <a:solidFill>
                  <a:srgbClr val="FFC000"/>
                </a:solidFill>
              </a:rPr>
              <a:t>Number</a:t>
            </a:r>
            <a:r>
              <a:rPr lang="es-419" sz="1700" b="1" dirty="0">
                <a:solidFill>
                  <a:srgbClr val="FFC000"/>
                </a:solidFill>
              </a:rPr>
              <a:t> </a:t>
            </a:r>
            <a:r>
              <a:rPr lang="es-419" sz="1700" b="1" dirty="0" err="1">
                <a:solidFill>
                  <a:srgbClr val="FFC000"/>
                </a:solidFill>
              </a:rPr>
              <a:t>of</a:t>
            </a:r>
            <a:r>
              <a:rPr lang="es-419" sz="1700" b="1" dirty="0">
                <a:solidFill>
                  <a:srgbClr val="FFC000"/>
                </a:solidFill>
              </a:rPr>
              <a:t> </a:t>
            </a:r>
            <a:r>
              <a:rPr lang="es-419" sz="1700" b="1" dirty="0" err="1">
                <a:solidFill>
                  <a:srgbClr val="FFC000"/>
                </a:solidFill>
              </a:rPr>
              <a:t>partecipants</a:t>
            </a:r>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owns</a:t>
            </a:r>
            <a:r>
              <a:rPr lang="es-419" sz="2100" b="1" dirty="0">
                <a:solidFill>
                  <a:srgbClr val="002060"/>
                </a:solidFill>
              </a:rPr>
              <a:t> </a:t>
            </a:r>
            <a:r>
              <a:rPr lang="es-419" sz="2100" b="1" dirty="0">
                <a:solidFill>
                  <a:srgbClr val="FF0000"/>
                </a:solidFill>
              </a:rPr>
              <a:t>Meeting</a:t>
            </a: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is</a:t>
            </a:r>
            <a:r>
              <a:rPr lang="es-419" sz="2100" b="1" dirty="0">
                <a:solidFill>
                  <a:srgbClr val="002060"/>
                </a:solidFill>
              </a:rPr>
              <a:t> </a:t>
            </a:r>
            <a:r>
              <a:rPr lang="es-419" sz="2100" b="1" dirty="0" err="1">
                <a:solidFill>
                  <a:srgbClr val="002060"/>
                </a:solidFill>
              </a:rPr>
              <a:t>invited</a:t>
            </a:r>
            <a:r>
              <a:rPr lang="es-419" sz="2100" b="1" dirty="0">
                <a:solidFill>
                  <a:srgbClr val="002060"/>
                </a:solidFill>
              </a:rPr>
              <a:t> </a:t>
            </a:r>
            <a:r>
              <a:rPr lang="es-419" sz="2100" b="1" dirty="0" err="1">
                <a:solidFill>
                  <a:srgbClr val="002060"/>
                </a:solidFill>
              </a:rPr>
              <a:t>to</a:t>
            </a:r>
            <a:r>
              <a:rPr lang="es-419" sz="2100" b="1" dirty="0">
                <a:solidFill>
                  <a:srgbClr val="002060"/>
                </a:solidFill>
              </a:rPr>
              <a:t> </a:t>
            </a:r>
            <a:r>
              <a:rPr lang="es-419" sz="2100" b="1" dirty="0">
                <a:solidFill>
                  <a:srgbClr val="FF0000"/>
                </a:solidFill>
              </a:rPr>
              <a:t>Meeting</a:t>
            </a:r>
          </a:p>
          <a:p>
            <a:pPr lvl="1"/>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Entities</a:t>
            </a:r>
            <a:r>
              <a:rPr lang="es-419" sz="2100" b="1" dirty="0"/>
              <a:t>, </a:t>
            </a:r>
            <a:r>
              <a:rPr lang="es-419" sz="2100" b="1" dirty="0">
                <a:solidFill>
                  <a:srgbClr val="FFC000"/>
                </a:solidFill>
              </a:rPr>
              <a:t>attributes</a:t>
            </a:r>
            <a:r>
              <a:rPr lang="es-419" sz="2100" b="1" dirty="0"/>
              <a:t>, </a:t>
            </a:r>
            <a:r>
              <a:rPr lang="es-419" sz="2100" b="1" dirty="0">
                <a:solidFill>
                  <a:srgbClr val="002060"/>
                </a:solidFill>
              </a:rPr>
              <a:t>relationships</a:t>
            </a:r>
            <a:endParaRPr sz="2100" b="1" dirty="0">
              <a:solidFill>
                <a:srgbClr val="00206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Risposta agli eventi</a:t>
            </a:r>
          </a:p>
        </p:txBody>
      </p:sp>
      <p:sp>
        <p:nvSpPr>
          <p:cNvPr id="4" name="Text Placeholder 3"/>
          <p:cNvSpPr>
            <a:spLocks noGrp="1"/>
          </p:cNvSpPr>
          <p:nvPr>
            <p:ph type="body" idx="1"/>
          </p:nvPr>
        </p:nvSpPr>
        <p:spPr>
          <a:xfrm>
            <a:off x="0" y="1105468"/>
            <a:ext cx="5076967" cy="5684292"/>
          </a:xfrm>
        </p:spPr>
        <p:txBody>
          <a:bodyPr/>
          <a:lstStyle/>
          <a:p>
            <a:pPr marL="59604" indent="0">
              <a:spcBef>
                <a:spcPts val="0"/>
              </a:spcBef>
              <a:buNone/>
            </a:pPr>
            <a:r>
              <a:rPr lang="en-US" sz="1200" dirty="0">
                <a:latin typeface="Courier New" panose="02070309020205020404" pitchFamily="49" charset="0"/>
                <a:cs typeface="Courier New" panose="02070309020205020404" pitchFamily="49" charset="0"/>
              </a:rPr>
              <a:t>protected void </a:t>
            </a:r>
            <a:r>
              <a:rPr lang="en-US" sz="1200" dirty="0" err="1">
                <a:latin typeface="Courier New" panose="02070309020205020404" pitchFamily="49" charset="0"/>
                <a:cs typeface="Courier New" panose="02070309020205020404" pitchFamily="49" charset="0"/>
              </a:rPr>
              <a:t>doPost</a:t>
            </a:r>
            <a:r>
              <a:rPr lang="en-US" sz="1200" dirty="0">
                <a:latin typeface="Courier New" panose="02070309020205020404" pitchFamily="49" charset="0"/>
                <a:cs typeface="Courier New" panose="02070309020205020404" pitchFamily="49" charset="0"/>
              </a:rPr>
              <a:t>( .. )  </a:t>
            </a:r>
          </a:p>
          <a:p>
            <a:pPr marL="59604" indent="0">
              <a:spcBef>
                <a:spcPts val="0"/>
              </a:spcBef>
              <a:buNone/>
            </a:pP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String username = </a:t>
            </a:r>
            <a:r>
              <a:rPr lang="en-US" sz="1200" dirty="0" err="1">
                <a:latin typeface="Courier New" panose="02070309020205020404" pitchFamily="49" charset="0"/>
                <a:cs typeface="Courier New" panose="02070309020205020404" pitchFamily="49" charset="0"/>
              </a:rPr>
              <a:t>request.getParameter</a:t>
            </a:r>
            <a:r>
              <a:rPr lang="en-US" sz="1200" dirty="0">
                <a:latin typeface="Courier New" panose="02070309020205020404" pitchFamily="49" charset="0"/>
                <a:cs typeface="Courier New" panose="02070309020205020404" pitchFamily="49" charset="0"/>
              </a:rPr>
              <a:t>("username");</a:t>
            </a:r>
          </a:p>
          <a:p>
            <a:pPr marL="59604" indent="0">
              <a:spcBef>
                <a:spcPts val="0"/>
              </a:spcBef>
              <a:buNone/>
            </a:pPr>
            <a:r>
              <a:rPr lang="en-US" sz="1200" dirty="0">
                <a:latin typeface="Courier New" panose="02070309020205020404" pitchFamily="49" charset="0"/>
                <a:cs typeface="Courier New" panose="02070309020205020404" pitchFamily="49" charset="0"/>
              </a:rPr>
              <a:t>String password = </a:t>
            </a:r>
            <a:r>
              <a:rPr lang="en-US" sz="1200" dirty="0" err="1">
                <a:latin typeface="Courier New" panose="02070309020205020404" pitchFamily="49" charset="0"/>
                <a:cs typeface="Courier New" panose="02070309020205020404" pitchFamily="49" charset="0"/>
              </a:rPr>
              <a:t>request.getParameter</a:t>
            </a:r>
            <a:r>
              <a:rPr lang="en-US" sz="1200" dirty="0">
                <a:latin typeface="Courier New" panose="02070309020205020404" pitchFamily="49" charset="0"/>
                <a:cs typeface="Courier New" panose="02070309020205020404" pitchFamily="49" charset="0"/>
              </a:rPr>
              <a:t>("password");</a:t>
            </a:r>
          </a:p>
          <a:p>
            <a:pPr marL="59604" indent="0">
              <a:spcBef>
                <a:spcPts val="0"/>
              </a:spcBef>
              <a:buNone/>
            </a:pPr>
            <a:r>
              <a:rPr lang="en-US" sz="1200" dirty="0">
                <a:latin typeface="Courier New" panose="02070309020205020404" pitchFamily="49" charset="0"/>
                <a:cs typeface="Courier New" panose="02070309020205020404" pitchFamily="49" charset="0"/>
              </a:rPr>
              <a:t>if (username == null || password == null) {</a:t>
            </a:r>
          </a:p>
          <a:p>
            <a:pPr marL="59604" indent="0">
              <a:spcBef>
                <a:spcPts val="0"/>
              </a:spcBef>
              <a:buNone/>
            </a:pP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response.sendError</a:t>
            </a:r>
            <a:r>
              <a:rPr lang="en-US" sz="1200" dirty="0">
                <a:solidFill>
                  <a:srgbClr val="FF0000"/>
                </a:solidFill>
                <a:latin typeface="Courier New" panose="02070309020205020404" pitchFamily="49" charset="0"/>
                <a:cs typeface="Courier New" panose="02070309020205020404" pitchFamily="49" charset="0"/>
              </a:rPr>
              <a:t>(505, "Parameters incomplete");</a:t>
            </a:r>
          </a:p>
          <a:p>
            <a:pPr marL="59604" indent="0">
              <a:spcBef>
                <a:spcPts val="0"/>
              </a:spcBef>
              <a:buNone/>
            </a:pPr>
            <a:r>
              <a:rPr lang="en-US" sz="1200" dirty="0">
                <a:solidFill>
                  <a:srgbClr val="FF0000"/>
                </a:solidFill>
                <a:latin typeface="Courier New" panose="02070309020205020404" pitchFamily="49" charset="0"/>
                <a:cs typeface="Courier New" panose="02070309020205020404" pitchFamily="49" charset="0"/>
              </a:rPr>
              <a:t> return; </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err="1">
                <a:latin typeface="Courier New" panose="02070309020205020404" pitchFamily="49" charset="0"/>
                <a:cs typeface="Courier New" panose="02070309020205020404" pitchFamily="49" charset="0"/>
              </a:rPr>
              <a:t>UserDAO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userDAO</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UserDAO</a:t>
            </a:r>
            <a:r>
              <a:rPr lang="en-US" sz="1200" dirty="0">
                <a:latin typeface="Courier New" panose="02070309020205020404" pitchFamily="49" charset="0"/>
                <a:cs typeface="Courier New" panose="02070309020205020404" pitchFamily="49" charset="0"/>
              </a:rPr>
              <a:t>(connection);</a:t>
            </a:r>
          </a:p>
          <a:p>
            <a:pPr marL="59604" indent="0">
              <a:spcBef>
                <a:spcPts val="0"/>
              </a:spcBef>
              <a:buNone/>
            </a:pPr>
            <a:r>
              <a:rPr lang="en-US" sz="1200" dirty="0">
                <a:latin typeface="Courier New" panose="02070309020205020404" pitchFamily="49" charset="0"/>
                <a:cs typeface="Courier New" panose="02070309020205020404" pitchFamily="49" charset="0"/>
              </a:rPr>
              <a:t>try  {  User </a:t>
            </a:r>
            <a:r>
              <a:rPr lang="en-US" sz="1200" dirty="0" err="1">
                <a:latin typeface="Courier New" panose="02070309020205020404" pitchFamily="49" charset="0"/>
                <a:cs typeface="Courier New" panose="02070309020205020404" pitchFamily="49" charset="0"/>
              </a:rPr>
              <a:t>user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userDAO.checkUser</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username, password);</a:t>
            </a:r>
          </a:p>
          <a:p>
            <a:pPr marL="59604" indent="0">
              <a:spcBef>
                <a:spcPts val="0"/>
              </a:spcBef>
              <a:buNone/>
            </a:pPr>
            <a:r>
              <a:rPr lang="en-US" sz="1200" dirty="0">
                <a:latin typeface="Courier New" panose="02070309020205020404" pitchFamily="49" charset="0"/>
                <a:cs typeface="Courier New" panose="02070309020205020404" pitchFamily="49" charset="0"/>
              </a:rPr>
              <a:t>if (user != null) {</a:t>
            </a:r>
          </a:p>
          <a:p>
            <a:pPr marL="59604" indent="0">
              <a:spcBef>
                <a:spcPts val="0"/>
              </a:spcBef>
              <a:buNone/>
            </a:pPr>
            <a:r>
              <a:rPr lang="en-US" sz="1200" dirty="0">
                <a:latin typeface="Courier New" panose="02070309020205020404" pitchFamily="49" charset="0"/>
                <a:cs typeface="Courier New" panose="02070309020205020404" pitchFamily="49" charset="0"/>
              </a:rPr>
              <a:t>.. // check credentials and if ok</a:t>
            </a:r>
          </a:p>
          <a:p>
            <a:pPr marL="59604" indent="0">
              <a:spcBef>
                <a:spcPts val="0"/>
              </a:spcBef>
              <a:buNone/>
            </a:pPr>
            <a:r>
              <a:rPr lang="en-US" sz="1200" dirty="0">
                <a:latin typeface="Courier New" panose="02070309020205020404" pitchFamily="49" charset="0"/>
                <a:cs typeface="Courier New" panose="02070309020205020404" pitchFamily="49" charset="0"/>
              </a:rPr>
              <a:t>String path = </a:t>
            </a:r>
            <a:r>
              <a:rPr lang="en-US" sz="1200" dirty="0" err="1">
                <a:latin typeface="Courier New" panose="02070309020205020404" pitchFamily="49" charset="0"/>
                <a:cs typeface="Courier New" panose="02070309020205020404" pitchFamily="49" charset="0"/>
              </a:rPr>
              <a:t>getServletContext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getContextPath</a:t>
            </a:r>
            <a:r>
              <a:rPr lang="en-US" sz="1200" dirty="0">
                <a:latin typeface="Courier New" panose="02070309020205020404" pitchFamily="49" charset="0"/>
                <a:cs typeface="Courier New" panose="02070309020205020404" pitchFamily="49" charset="0"/>
              </a:rPr>
              <a:t>() + "/posts";</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solidFill>
                  <a:schemeClr val="tx1"/>
                </a:solidFill>
                <a:latin typeface="Courier New" panose="02070309020205020404" pitchFamily="49" charset="0"/>
                <a:cs typeface="Courier New" panose="02070309020205020404" pitchFamily="49" charset="0"/>
              </a:rPr>
              <a:t>response.sendRedirect</a:t>
            </a:r>
            <a:r>
              <a:rPr lang="en-US" sz="1200" dirty="0">
                <a:solidFill>
                  <a:schemeClr val="tx1"/>
                </a:solidFill>
                <a:latin typeface="Courier New" panose="02070309020205020404" pitchFamily="49" charset="0"/>
                <a:cs typeface="Courier New" panose="02070309020205020404" pitchFamily="49" charset="0"/>
              </a:rPr>
              <a:t>(path);  // the server decides the next step</a:t>
            </a:r>
          </a:p>
          <a:p>
            <a:pPr marL="59604" indent="0">
              <a:spcBef>
                <a:spcPts val="0"/>
              </a:spcBef>
              <a:buNone/>
            </a:pPr>
            <a:r>
              <a:rPr lang="en-US" sz="1200" dirty="0">
                <a:solidFill>
                  <a:schemeClr val="tx1"/>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else</a:t>
            </a:r>
          </a:p>
          <a:p>
            <a:pPr marL="59604" indent="0">
              <a:spcBef>
                <a:spcPts val="0"/>
              </a:spcBef>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response.sendError</a:t>
            </a:r>
            <a:r>
              <a:rPr lang="en-US" sz="1200" dirty="0">
                <a:latin typeface="Courier New" panose="02070309020205020404" pitchFamily="49" charset="0"/>
                <a:cs typeface="Courier New" panose="02070309020205020404" pitchFamily="49" charset="0"/>
              </a:rPr>
              <a:t>(505, "Invalid user");</a:t>
            </a:r>
          </a:p>
          <a:p>
            <a:pPr marL="59604" indent="0">
              <a:spcBef>
                <a:spcPts val="0"/>
              </a:spcBef>
              <a:buNone/>
            </a:pP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a:t>
            </a:r>
          </a:p>
          <a:p>
            <a:pPr lvl="0" indent="-447027">
              <a:spcBef>
                <a:spcPts val="0"/>
              </a:spcBef>
              <a:buClr>
                <a:srgbClr val="000000"/>
              </a:buClr>
              <a:buSzPts val="2400"/>
            </a:pPr>
            <a:r>
              <a:rPr lang="it-IT" sz="2400" dirty="0">
                <a:solidFill>
                  <a:srgbClr val="000000"/>
                </a:solidFill>
              </a:rPr>
              <a:t>A lato server avvengono sia la trattazione della richiesta sia la selezione della prossima vista</a:t>
            </a:r>
            <a:endParaRPr lang="en-US" sz="1200" dirty="0">
              <a:latin typeface="Courier New" panose="02070309020205020404" pitchFamily="49" charset="0"/>
              <a:cs typeface="Courier New" panose="02070309020205020404" pitchFamily="49" charset="0"/>
            </a:endParaRP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endParaRPr lang="en-US" sz="1200" dirty="0">
              <a:latin typeface="Courier New" panose="02070309020205020404" pitchFamily="49" charset="0"/>
              <a:cs typeface="Courier New" panose="02070309020205020404" pitchFamily="49" charset="0"/>
            </a:endParaRPr>
          </a:p>
        </p:txBody>
      </p:sp>
      <p:sp>
        <p:nvSpPr>
          <p:cNvPr id="5" name="Text Placeholder 4"/>
          <p:cNvSpPr>
            <a:spLocks noGrp="1"/>
          </p:cNvSpPr>
          <p:nvPr>
            <p:ph type="body" idx="2"/>
          </p:nvPr>
        </p:nvSpPr>
        <p:spPr>
          <a:xfrm>
            <a:off x="5035550" y="1201002"/>
            <a:ext cx="4870450" cy="5575110"/>
          </a:xfrm>
        </p:spPr>
        <p:txBody>
          <a:bodyPr/>
          <a:lstStyle/>
          <a:p>
            <a:pPr marL="59604" indent="0">
              <a:spcBef>
                <a:spcPts val="0"/>
              </a:spcBef>
              <a:buNone/>
            </a:pPr>
            <a:r>
              <a:rPr lang="en-US" sz="1200" dirty="0" err="1">
                <a:latin typeface="Courier New" panose="02070309020205020404" pitchFamily="49" charset="0"/>
                <a:cs typeface="Courier New" panose="02070309020205020404" pitchFamily="49" charset="0"/>
              </a:rPr>
              <a:t>makeCall</a:t>
            </a:r>
            <a:r>
              <a:rPr lang="en-US" sz="1200" dirty="0">
                <a:latin typeface="Courier New" panose="02070309020205020404" pitchFamily="49" charset="0"/>
                <a:cs typeface="Courier New" panose="02070309020205020404" pitchFamily="49" charset="0"/>
              </a:rPr>
              <a:t>("POST", '</a:t>
            </a:r>
            <a:r>
              <a:rPr lang="en-US" sz="1200" dirty="0" err="1">
                <a:latin typeface="Courier New" panose="02070309020205020404" pitchFamily="49" charset="0"/>
                <a:cs typeface="Courier New" panose="02070309020205020404" pitchFamily="49" charset="0"/>
              </a:rPr>
              <a:t>CheckLogin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e.target.closest</a:t>
            </a:r>
            <a:r>
              <a:rPr lang="en-US" sz="1200" dirty="0">
                <a:latin typeface="Courier New" panose="02070309020205020404" pitchFamily="49" charset="0"/>
                <a:cs typeface="Courier New" panose="02070309020205020404" pitchFamily="49" charset="0"/>
              </a:rPr>
              <a:t>("form"),</a:t>
            </a:r>
          </a:p>
          <a:p>
            <a:pPr marL="59604" indent="0">
              <a:spcBef>
                <a:spcPts val="0"/>
              </a:spcBef>
              <a:buNone/>
            </a:pPr>
            <a:r>
              <a:rPr lang="en-US" sz="1200" dirty="0">
                <a:latin typeface="Courier New" panose="02070309020205020404" pitchFamily="49" charset="0"/>
                <a:cs typeface="Courier New" panose="02070309020205020404" pitchFamily="49" charset="0"/>
              </a:rPr>
              <a:t> function(</a:t>
            </a:r>
            <a:r>
              <a:rPr lang="en-US" sz="1200" dirty="0" err="1">
                <a:latin typeface="Courier New" panose="02070309020205020404" pitchFamily="49" charset="0"/>
                <a:cs typeface="Courier New" panose="02070309020205020404" pitchFamily="49" charset="0"/>
              </a:rPr>
              <a:t>req</a:t>
            </a:r>
            <a:r>
              <a:rPr lang="en-US" sz="1200" dirty="0">
                <a:latin typeface="Courier New" panose="02070309020205020404" pitchFamily="49" charset="0"/>
                <a:cs typeface="Courier New" panose="02070309020205020404" pitchFamily="49" charset="0"/>
              </a:rPr>
              <a:t>) { </a:t>
            </a:r>
            <a:r>
              <a:rPr lang="en-US" sz="1200" b="1" dirty="0">
                <a:solidFill>
                  <a:srgbClr val="FF0000"/>
                </a:solidFill>
                <a:latin typeface="Courier New" panose="02070309020205020404" pitchFamily="49" charset="0"/>
                <a:cs typeface="Courier New" panose="02070309020205020404" pitchFamily="49" charset="0"/>
              </a:rPr>
              <a:t>// callback </a:t>
            </a:r>
            <a:r>
              <a:rPr lang="en-US" sz="1200" b="1" dirty="0" err="1">
                <a:solidFill>
                  <a:srgbClr val="FF0000"/>
                </a:solidFill>
                <a:latin typeface="Courier New" panose="02070309020205020404" pitchFamily="49" charset="0"/>
                <a:cs typeface="Courier New" panose="02070309020205020404" pitchFamily="49" charset="0"/>
              </a:rPr>
              <a:t>tratta</a:t>
            </a:r>
            <a:r>
              <a:rPr lang="en-US" sz="1200" b="1" dirty="0">
                <a:solidFill>
                  <a:srgbClr val="FF0000"/>
                </a:solidFill>
                <a:latin typeface="Courier New" panose="02070309020205020404" pitchFamily="49" charset="0"/>
                <a:cs typeface="Courier New" panose="02070309020205020404" pitchFamily="49" charset="0"/>
              </a:rPr>
              <a:t> la response</a:t>
            </a:r>
          </a:p>
          <a:p>
            <a:pPr marL="59604" indent="0">
              <a:spcBef>
                <a:spcPts val="0"/>
              </a:spcBef>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req.readyState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XMLHttpRequest.DONE</a:t>
            </a: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message = </a:t>
            </a:r>
            <a:r>
              <a:rPr lang="en-US" sz="1200" dirty="0" err="1">
                <a:latin typeface="Courier New" panose="02070309020205020404" pitchFamily="49" charset="0"/>
                <a:cs typeface="Courier New" panose="02070309020205020404" pitchFamily="49" charset="0"/>
              </a:rPr>
              <a:t>req.responseText</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switch (</a:t>
            </a:r>
            <a:r>
              <a:rPr lang="en-US" sz="1200" dirty="0" err="1">
                <a:latin typeface="Courier New" panose="02070309020205020404" pitchFamily="49" charset="0"/>
                <a:cs typeface="Courier New" panose="02070309020205020404" pitchFamily="49" charset="0"/>
              </a:rPr>
              <a:t>req.status</a:t>
            </a: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  case 200:</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sessionStorage.setItem</a:t>
            </a:r>
            <a:r>
              <a:rPr lang="en-US" sz="1200" dirty="0">
                <a:latin typeface="Courier New" panose="02070309020205020404" pitchFamily="49" charset="0"/>
                <a:cs typeface="Courier New" panose="02070309020205020404" pitchFamily="49" charset="0"/>
              </a:rPr>
              <a:t>('username', message);</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window.location.href</a:t>
            </a:r>
            <a:r>
              <a:rPr lang="en-US" sz="1200" dirty="0">
                <a:latin typeface="Courier New" panose="02070309020205020404" pitchFamily="49" charset="0"/>
                <a:cs typeface="Courier New" panose="02070309020205020404" pitchFamily="49" charset="0"/>
              </a:rPr>
              <a:t> = "HomeCS.html";</a:t>
            </a:r>
          </a:p>
          <a:p>
            <a:pPr marL="59604" indent="0">
              <a:spcBef>
                <a:spcPts val="0"/>
              </a:spcBef>
              <a:buNone/>
            </a:pPr>
            <a:r>
              <a:rPr lang="en-US" sz="1200" dirty="0">
                <a:latin typeface="Courier New" panose="02070309020205020404" pitchFamily="49" charset="0"/>
                <a:cs typeface="Courier New" panose="02070309020205020404" pitchFamily="49" charset="0"/>
              </a:rPr>
              <a:t>    break;</a:t>
            </a:r>
          </a:p>
          <a:p>
            <a:pPr marL="59604" indent="0">
              <a:spcBef>
                <a:spcPts val="0"/>
              </a:spcBef>
              <a:buNone/>
            </a:pPr>
            <a:r>
              <a:rPr lang="en-US" sz="1200" dirty="0">
                <a:latin typeface="Courier New" panose="02070309020205020404" pitchFamily="49" charset="0"/>
                <a:cs typeface="Courier New" panose="02070309020205020404" pitchFamily="49" charset="0"/>
              </a:rPr>
              <a:t>   case 400: // bad request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document.getElementById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errormsg</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textContent</a:t>
            </a:r>
            <a:r>
              <a:rPr lang="en-US" sz="1200" dirty="0">
                <a:latin typeface="Courier New" panose="02070309020205020404" pitchFamily="49" charset="0"/>
                <a:cs typeface="Courier New" panose="02070309020205020404" pitchFamily="49" charset="0"/>
              </a:rPr>
              <a:t> = message;</a:t>
            </a:r>
          </a:p>
          <a:p>
            <a:pPr marL="59604" indent="0">
              <a:spcBef>
                <a:spcPts val="0"/>
              </a:spcBef>
              <a:buNone/>
            </a:pPr>
            <a:r>
              <a:rPr lang="en-US" sz="1200" dirty="0">
                <a:latin typeface="Courier New" panose="02070309020205020404" pitchFamily="49" charset="0"/>
                <a:cs typeface="Courier New" panose="02070309020205020404" pitchFamily="49" charset="0"/>
              </a:rPr>
              <a:t>   break;</a:t>
            </a:r>
          </a:p>
          <a:p>
            <a:pPr marL="59604" indent="0">
              <a:spcBef>
                <a:spcPts val="0"/>
              </a:spcBef>
              <a:buNone/>
            </a:pPr>
            <a:r>
              <a:rPr lang="en-US" sz="1200" dirty="0">
                <a:latin typeface="Courier New" panose="02070309020205020404" pitchFamily="49" charset="0"/>
                <a:cs typeface="Courier New" panose="02070309020205020404" pitchFamily="49" charset="0"/>
              </a:rPr>
              <a:t>  case 401: // unauthorized</a:t>
            </a:r>
          </a:p>
          <a:p>
            <a:pPr marL="59604" indent="0">
              <a:spcBef>
                <a:spcPts val="0"/>
              </a:spcBef>
              <a:buNone/>
            </a:pP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case 500: // server error</a:t>
            </a:r>
          </a:p>
          <a:p>
            <a:pPr marL="59604" indent="0">
              <a:spcBef>
                <a:spcPts val="0"/>
              </a:spcBef>
              <a:buNone/>
            </a:pPr>
            <a:r>
              <a:rPr lang="en-US" sz="1200" dirty="0">
                <a:latin typeface="Courier New" panose="02070309020205020404" pitchFamily="49" charset="0"/>
                <a:cs typeface="Courier New" panose="02070309020205020404" pitchFamily="49" charset="0"/>
              </a:rPr>
              <a:t>…</a:t>
            </a:r>
          </a:p>
          <a:p>
            <a:pPr lvl="0" indent="-447027">
              <a:spcBef>
                <a:spcPts val="0"/>
              </a:spcBef>
              <a:buClr>
                <a:srgbClr val="000000"/>
              </a:buClr>
              <a:buSzPts val="2400"/>
            </a:pPr>
            <a:r>
              <a:rPr lang="it-IT" sz="2400" dirty="0">
                <a:solidFill>
                  <a:srgbClr val="000000"/>
                </a:solidFill>
              </a:rPr>
              <a:t>A lato server avviene la trattazione della richiesta</a:t>
            </a:r>
          </a:p>
          <a:p>
            <a:pPr lvl="0" indent="-447027">
              <a:spcBef>
                <a:spcPts val="0"/>
              </a:spcBef>
              <a:buClr>
                <a:srgbClr val="000000"/>
              </a:buClr>
              <a:buSzPts val="2400"/>
            </a:pPr>
            <a:r>
              <a:rPr lang="it-IT" sz="2400" dirty="0">
                <a:solidFill>
                  <a:srgbClr val="000000"/>
                </a:solidFill>
              </a:rPr>
              <a:t>A lato client  avviene la selezione della prossima vista</a:t>
            </a:r>
          </a:p>
          <a:p>
            <a:pPr lvl="1">
              <a:spcBef>
                <a:spcPts val="0"/>
              </a:spcBef>
              <a:buClr>
                <a:srgbClr val="000000"/>
              </a:buClr>
            </a:pPr>
            <a:r>
              <a:rPr lang="it-IT" sz="1900" dirty="0">
                <a:solidFill>
                  <a:srgbClr val="000000"/>
                </a:solidFill>
              </a:rPr>
              <a:t>Servlet manda </a:t>
            </a:r>
            <a:r>
              <a:rPr lang="it-IT" sz="1900" dirty="0" err="1">
                <a:solidFill>
                  <a:srgbClr val="000000"/>
                </a:solidFill>
              </a:rPr>
              <a:t>response</a:t>
            </a:r>
            <a:r>
              <a:rPr lang="it-IT" sz="1900" dirty="0">
                <a:solidFill>
                  <a:srgbClr val="000000"/>
                </a:solidFill>
              </a:rPr>
              <a:t> code e dati</a:t>
            </a:r>
          </a:p>
          <a:p>
            <a:pPr lvl="1">
              <a:spcBef>
                <a:spcPts val="0"/>
              </a:spcBef>
              <a:buClr>
                <a:srgbClr val="000000"/>
              </a:buClr>
            </a:pPr>
            <a:r>
              <a:rPr lang="it-IT" sz="1900" dirty="0">
                <a:solidFill>
                  <a:srgbClr val="000000"/>
                </a:solidFill>
              </a:rPr>
              <a:t>La funzione di </a:t>
            </a:r>
            <a:r>
              <a:rPr lang="it-IT" sz="1900" dirty="0" err="1">
                <a:solidFill>
                  <a:srgbClr val="000000"/>
                </a:solidFill>
              </a:rPr>
              <a:t>callback</a:t>
            </a:r>
            <a:r>
              <a:rPr lang="it-IT" sz="1900" dirty="0">
                <a:solidFill>
                  <a:srgbClr val="000000"/>
                </a:solidFill>
              </a:rPr>
              <a:t>  decide la prossima vista</a:t>
            </a:r>
          </a:p>
          <a:p>
            <a:pPr marL="59604"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8222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Cambio della vista</a:t>
            </a:r>
          </a:p>
        </p:txBody>
      </p:sp>
      <p:sp>
        <p:nvSpPr>
          <p:cNvPr id="5" name="Text Placeholder 4"/>
          <p:cNvSpPr>
            <a:spLocks noGrp="1"/>
          </p:cNvSpPr>
          <p:nvPr>
            <p:ph type="body" idx="1"/>
          </p:nvPr>
        </p:nvSpPr>
        <p:spPr/>
        <p:txBody>
          <a:bodyPr/>
          <a:lstStyle/>
          <a:p>
            <a:r>
              <a:rPr lang="en-US" dirty="0"/>
              <a:t>Pure HTML</a:t>
            </a:r>
          </a:p>
        </p:txBody>
      </p:sp>
      <p:sp>
        <p:nvSpPr>
          <p:cNvPr id="6" name="Text Placeholder 5"/>
          <p:cNvSpPr>
            <a:spLocks noGrp="1"/>
          </p:cNvSpPr>
          <p:nvPr>
            <p:ph type="body" idx="2"/>
          </p:nvPr>
        </p:nvSpPr>
        <p:spPr/>
        <p:txBody>
          <a:bodyPr>
            <a:normAutofit/>
          </a:bodyPr>
          <a:lstStyle/>
          <a:p>
            <a:r>
              <a:rPr lang="it-IT" dirty="0"/>
              <a:t>Decisa a lato server</a:t>
            </a:r>
          </a:p>
          <a:p>
            <a:pPr lvl="0"/>
            <a:r>
              <a:rPr lang="it-IT" dirty="0" err="1">
                <a:solidFill>
                  <a:srgbClr val="000000"/>
                </a:solidFill>
              </a:rPr>
              <a:t>response.getWriter.println</a:t>
            </a:r>
            <a:r>
              <a:rPr lang="it-IT" dirty="0">
                <a:solidFill>
                  <a:srgbClr val="000000"/>
                </a:solidFill>
              </a:rPr>
              <a:t>, </a:t>
            </a:r>
            <a:r>
              <a:rPr lang="it-IT" dirty="0" err="1">
                <a:solidFill>
                  <a:srgbClr val="000000"/>
                </a:solidFill>
              </a:rPr>
              <a:t>sendError</a:t>
            </a:r>
            <a:r>
              <a:rPr lang="it-IT" dirty="0">
                <a:solidFill>
                  <a:srgbClr val="000000"/>
                </a:solidFill>
              </a:rPr>
              <a:t>, </a:t>
            </a:r>
            <a:r>
              <a:rPr lang="it-IT" dirty="0" err="1">
                <a:solidFill>
                  <a:srgbClr val="000000"/>
                </a:solidFill>
              </a:rPr>
              <a:t>sendRedirect</a:t>
            </a:r>
            <a:r>
              <a:rPr lang="it-IT" dirty="0">
                <a:solidFill>
                  <a:srgbClr val="000000"/>
                </a:solidFill>
              </a:rPr>
              <a:t> forzano il cambio integrale del contenuto della vista corrente o la richiesta di una nuova vista</a:t>
            </a:r>
          </a:p>
          <a:p>
            <a:endParaRPr lang="en-US" dirty="0"/>
          </a:p>
        </p:txBody>
      </p:sp>
      <p:sp>
        <p:nvSpPr>
          <p:cNvPr id="7" name="Text Placeholder 6"/>
          <p:cNvSpPr>
            <a:spLocks noGrp="1"/>
          </p:cNvSpPr>
          <p:nvPr>
            <p:ph type="body" idx="3"/>
          </p:nvPr>
        </p:nvSpPr>
        <p:spPr/>
        <p:txBody>
          <a:bodyPr/>
          <a:lstStyle/>
          <a:p>
            <a:r>
              <a:rPr lang="en-US" dirty="0"/>
              <a:t>RIA</a:t>
            </a:r>
          </a:p>
        </p:txBody>
      </p:sp>
      <p:sp>
        <p:nvSpPr>
          <p:cNvPr id="8" name="Text Placeholder 7"/>
          <p:cNvSpPr>
            <a:spLocks noGrp="1"/>
          </p:cNvSpPr>
          <p:nvPr>
            <p:ph type="body" idx="4"/>
          </p:nvPr>
        </p:nvSpPr>
        <p:spPr/>
        <p:txBody>
          <a:bodyPr>
            <a:normAutofit/>
          </a:bodyPr>
          <a:lstStyle/>
          <a:p>
            <a:r>
              <a:rPr lang="it-IT" dirty="0"/>
              <a:t>Decisa a lato client</a:t>
            </a:r>
          </a:p>
          <a:p>
            <a:r>
              <a:rPr lang="it-IT" dirty="0"/>
              <a:t>La proprietà </a:t>
            </a:r>
            <a:r>
              <a:rPr lang="it-IT" dirty="0" err="1"/>
              <a:t>window.location.href</a:t>
            </a:r>
            <a:r>
              <a:rPr lang="it-IT" dirty="0"/>
              <a:t> permette la sostituzione della vista corrente</a:t>
            </a:r>
          </a:p>
          <a:p>
            <a:pPr marL="89406" indent="0">
              <a:buNone/>
            </a:pPr>
            <a:endParaRPr lang="it-IT" dirty="0"/>
          </a:p>
        </p:txBody>
      </p:sp>
    </p:spTree>
    <p:extLst>
      <p:ext uri="{BB962C8B-B14F-4D97-AF65-F5344CB8AC3E}">
        <p14:creationId xmlns:p14="http://schemas.microsoft.com/office/powerpoint/2010/main" val="2201351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Cambio della vista</a:t>
            </a:r>
          </a:p>
        </p:txBody>
      </p:sp>
      <p:sp>
        <p:nvSpPr>
          <p:cNvPr id="8" name="Text Placeholder 7"/>
          <p:cNvSpPr>
            <a:spLocks noGrp="1"/>
          </p:cNvSpPr>
          <p:nvPr>
            <p:ph type="body" idx="1"/>
          </p:nvPr>
        </p:nvSpPr>
        <p:spPr>
          <a:xfrm>
            <a:off x="495300" y="1600200"/>
            <a:ext cx="4375150" cy="5073555"/>
          </a:xfrm>
        </p:spPr>
        <p:txBody>
          <a:bodyPr/>
          <a:lstStyle/>
          <a:p>
            <a:pPr marL="59604" indent="0">
              <a:buNone/>
            </a:pPr>
            <a:r>
              <a:rPr lang="en-US" sz="1200" dirty="0">
                <a:solidFill>
                  <a:srgbClr val="000000"/>
                </a:solidFill>
                <a:latin typeface="Courier New" panose="02070309020205020404" pitchFamily="49" charset="0"/>
                <a:cs typeface="Courier New" panose="02070309020205020404" pitchFamily="49" charset="0"/>
              </a:rPr>
              <a:t>//  CASO STANDARD</a:t>
            </a:r>
          </a:p>
          <a:p>
            <a:pPr marL="59604" indent="0">
              <a:buNone/>
            </a:pPr>
            <a:r>
              <a:rPr lang="en-US" sz="1200" dirty="0">
                <a:solidFill>
                  <a:srgbClr val="000000"/>
                </a:solidFill>
                <a:latin typeface="Courier New" panose="02070309020205020404" pitchFamily="49" charset="0"/>
                <a:cs typeface="Courier New" panose="02070309020205020404" pitchFamily="49" charset="0"/>
              </a:rPr>
              <a:t>String path = "/WEB-INF/</a:t>
            </a:r>
            <a:r>
              <a:rPr lang="en-US" sz="1200" dirty="0" err="1">
                <a:solidFill>
                  <a:srgbClr val="000000"/>
                </a:solidFill>
                <a:latin typeface="Courier New" panose="02070309020205020404" pitchFamily="49" charset="0"/>
                <a:cs typeface="Courier New" panose="02070309020205020404" pitchFamily="49" charset="0"/>
              </a:rPr>
              <a:t>template.jsp</a:t>
            </a:r>
            <a:r>
              <a:rPr lang="en-US" sz="1200" dirty="0">
                <a:solidFill>
                  <a:srgbClr val="000000"/>
                </a:solidFill>
                <a:latin typeface="Courier New" panose="02070309020205020404" pitchFamily="49" charset="0"/>
                <a:cs typeface="Courier New" panose="02070309020205020404" pitchFamily="49" charset="0"/>
              </a:rPr>
              <a:t>";</a:t>
            </a:r>
          </a:p>
          <a:p>
            <a:pPr marL="59604" indent="0">
              <a:buNone/>
            </a:pPr>
            <a:r>
              <a:rPr lang="en-US" sz="1200" dirty="0" err="1">
                <a:solidFill>
                  <a:srgbClr val="000000"/>
                </a:solidFill>
                <a:latin typeface="Courier New" panose="02070309020205020404" pitchFamily="49" charset="0"/>
                <a:cs typeface="Courier New" panose="02070309020205020404" pitchFamily="49" charset="0"/>
              </a:rPr>
              <a:t>request.setAttribute</a:t>
            </a:r>
            <a:r>
              <a:rPr lang="en-US" sz="1200" dirty="0">
                <a:solidFill>
                  <a:srgbClr val="000000"/>
                </a:solidFill>
                <a:latin typeface="Courier New" panose="02070309020205020404" pitchFamily="49" charset="0"/>
                <a:cs typeface="Courier New" panose="02070309020205020404" pitchFamily="49" charset="0"/>
              </a:rPr>
              <a:t>("content", </a:t>
            </a:r>
            <a:r>
              <a:rPr lang="en-US" sz="1200" dirty="0" err="1">
                <a:solidFill>
                  <a:srgbClr val="000000"/>
                </a:solidFill>
                <a:latin typeface="Courier New" panose="02070309020205020404" pitchFamily="49" charset="0"/>
                <a:cs typeface="Courier New" panose="02070309020205020404" pitchFamily="49" charset="0"/>
              </a:rPr>
              <a:t>modelobjects</a:t>
            </a:r>
            <a:r>
              <a:rPr lang="en-US" sz="1200" dirty="0">
                <a:solidFill>
                  <a:srgbClr val="000000"/>
                </a:solidFill>
                <a:latin typeface="Courier New" panose="02070309020205020404" pitchFamily="49" charset="0"/>
                <a:cs typeface="Courier New" panose="02070309020205020404" pitchFamily="49" charset="0"/>
              </a:rPr>
              <a:t>);</a:t>
            </a:r>
          </a:p>
          <a:p>
            <a:pPr marL="59604" indent="0">
              <a:buNone/>
            </a:pPr>
            <a:r>
              <a:rPr lang="en-US" sz="1200" dirty="0" err="1">
                <a:solidFill>
                  <a:srgbClr val="000000"/>
                </a:solidFill>
                <a:latin typeface="Courier New" panose="02070309020205020404" pitchFamily="49" charset="0"/>
                <a:cs typeface="Courier New" panose="02070309020205020404" pitchFamily="49" charset="0"/>
              </a:rPr>
              <a:t>RequestDispatcher</a:t>
            </a:r>
            <a:r>
              <a:rPr lang="en-US" sz="1200" dirty="0">
                <a:solidFill>
                  <a:srgbClr val="000000"/>
                </a:solidFill>
                <a:latin typeface="Courier New" panose="02070309020205020404" pitchFamily="49" charset="0"/>
                <a:cs typeface="Courier New" panose="02070309020205020404" pitchFamily="49" charset="0"/>
              </a:rPr>
              <a:t> dispatcher = </a:t>
            </a:r>
            <a:r>
              <a:rPr lang="en-US" sz="1200" dirty="0" err="1">
                <a:solidFill>
                  <a:srgbClr val="000000"/>
                </a:solidFill>
                <a:latin typeface="Courier New" panose="02070309020205020404" pitchFamily="49" charset="0"/>
                <a:cs typeface="Courier New" panose="02070309020205020404" pitchFamily="49" charset="0"/>
              </a:rPr>
              <a:t>request.getRequestDispatcher</a:t>
            </a:r>
            <a:r>
              <a:rPr lang="en-US" sz="1200" dirty="0">
                <a:solidFill>
                  <a:srgbClr val="000000"/>
                </a:solidFill>
                <a:latin typeface="Courier New" panose="02070309020205020404" pitchFamily="49" charset="0"/>
                <a:cs typeface="Courier New" panose="02070309020205020404" pitchFamily="49" charset="0"/>
              </a:rPr>
              <a:t>(path);</a:t>
            </a:r>
          </a:p>
          <a:p>
            <a:pPr marL="59604" indent="0">
              <a:buNone/>
            </a:pPr>
            <a:r>
              <a:rPr lang="en-US" sz="1200" dirty="0" err="1">
                <a:solidFill>
                  <a:srgbClr val="FF0000"/>
                </a:solidFill>
                <a:latin typeface="Courier New" panose="02070309020205020404" pitchFamily="49" charset="0"/>
                <a:cs typeface="Courier New" panose="02070309020205020404" pitchFamily="49" charset="0"/>
              </a:rPr>
              <a:t>dispatcher.forward</a:t>
            </a:r>
            <a:r>
              <a:rPr lang="en-US" sz="1200" dirty="0">
                <a:solidFill>
                  <a:srgbClr val="FF0000"/>
                </a:solidFill>
                <a:latin typeface="Courier New" panose="02070309020205020404" pitchFamily="49" charset="0"/>
                <a:cs typeface="Courier New" panose="02070309020205020404" pitchFamily="49" charset="0"/>
              </a:rPr>
              <a:t>(request, response);</a:t>
            </a:r>
          </a:p>
          <a:p>
            <a:pPr marL="59604" indent="0">
              <a:buNone/>
            </a:pPr>
            <a:endParaRPr lang="en-US" sz="1200" dirty="0">
              <a:solidFill>
                <a:srgbClr val="000000"/>
              </a:solidFill>
              <a:latin typeface="Courier New" panose="02070309020205020404" pitchFamily="49" charset="0"/>
              <a:cs typeface="Courier New" panose="02070309020205020404" pitchFamily="49" charset="0"/>
            </a:endParaRPr>
          </a:p>
          <a:p>
            <a:pPr marL="59604" indent="0">
              <a:buNone/>
            </a:pPr>
            <a:r>
              <a:rPr lang="en-US" sz="1200" dirty="0">
                <a:solidFill>
                  <a:srgbClr val="000000"/>
                </a:solidFill>
                <a:latin typeface="Courier New" panose="02070309020205020404" pitchFamily="49" charset="0"/>
                <a:cs typeface="Courier New" panose="02070309020205020404" pitchFamily="49" charset="0"/>
              </a:rPr>
              <a:t>// IN CASO DI ERRORE</a:t>
            </a:r>
          </a:p>
          <a:p>
            <a:pPr marL="59604" indent="0">
              <a:buNone/>
            </a:pPr>
            <a:r>
              <a:rPr lang="en-US" sz="1200" dirty="0" err="1">
                <a:solidFill>
                  <a:srgbClr val="FF0000"/>
                </a:solidFill>
                <a:latin typeface="Courier New" panose="02070309020205020404" pitchFamily="49" charset="0"/>
                <a:cs typeface="Courier New" panose="02070309020205020404" pitchFamily="49" charset="0"/>
              </a:rPr>
              <a:t>response.sendError</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HttpServletResponse.SC_BAD_REQUEST</a:t>
            </a:r>
            <a:r>
              <a:rPr lang="en-US" sz="1200" dirty="0">
                <a:solidFill>
                  <a:srgbClr val="000000"/>
                </a:solidFill>
                <a:latin typeface="Courier New" panose="02070309020205020404" pitchFamily="49" charset="0"/>
                <a:cs typeface="Courier New" panose="02070309020205020404" pitchFamily="49" charset="0"/>
              </a:rPr>
              <a:t>, "Missing param values");</a:t>
            </a:r>
          </a:p>
          <a:p>
            <a:pPr marL="59604" indent="0">
              <a:buNone/>
            </a:pPr>
            <a:endParaRPr lang="en-US" sz="1200" dirty="0">
              <a:solidFill>
                <a:srgbClr val="000000"/>
              </a:solidFill>
              <a:latin typeface="Courier New" panose="02070309020205020404" pitchFamily="49" charset="0"/>
              <a:cs typeface="Courier New" panose="02070309020205020404" pitchFamily="49" charset="0"/>
            </a:endParaRPr>
          </a:p>
          <a:p>
            <a:pPr marL="59604" indent="0">
              <a:buNone/>
            </a:pPr>
            <a:endParaRPr lang="en-US" sz="1200" dirty="0">
              <a:solidFill>
                <a:srgbClr val="000000"/>
              </a:solidFill>
              <a:latin typeface="Courier New" panose="02070309020205020404" pitchFamily="49" charset="0"/>
              <a:cs typeface="Courier New" panose="02070309020205020404" pitchFamily="49" charset="0"/>
            </a:endParaRPr>
          </a:p>
          <a:p>
            <a:pPr marL="59604" indent="0">
              <a:buNone/>
            </a:pPr>
            <a:r>
              <a:rPr lang="en-US" sz="1200" dirty="0">
                <a:solidFill>
                  <a:srgbClr val="000000"/>
                </a:solidFill>
                <a:latin typeface="Courier New" panose="02070309020205020404" pitchFamily="49" charset="0"/>
                <a:cs typeface="Courier New" panose="02070309020205020404" pitchFamily="49" charset="0"/>
              </a:rPr>
              <a:t>// IN CASO DI NECESSITA DI CAMBIO DELLA REQUEST</a:t>
            </a:r>
          </a:p>
          <a:p>
            <a:pPr marL="59604" indent="0">
              <a:buNone/>
            </a:pPr>
            <a:r>
              <a:rPr lang="en-US" sz="1200" dirty="0">
                <a:solidFill>
                  <a:srgbClr val="000000"/>
                </a:solidFill>
                <a:latin typeface="Courier New" panose="02070309020205020404" pitchFamily="49" charset="0"/>
                <a:cs typeface="Courier New" panose="02070309020205020404" pitchFamily="49" charset="0"/>
              </a:rPr>
              <a:t>// PASSO1: </a:t>
            </a:r>
            <a:r>
              <a:rPr lang="en-US" sz="1200" dirty="0" err="1">
                <a:solidFill>
                  <a:srgbClr val="000000"/>
                </a:solidFill>
                <a:latin typeface="Courier New" panose="02070309020205020404" pitchFamily="49" charset="0"/>
                <a:cs typeface="Courier New" panose="02070309020205020404" pitchFamily="49" charset="0"/>
              </a:rPr>
              <a:t>processa</a:t>
            </a:r>
            <a:r>
              <a:rPr lang="en-US" sz="1200" dirty="0">
                <a:solidFill>
                  <a:srgbClr val="000000"/>
                </a:solidFill>
                <a:latin typeface="Courier New" panose="02070309020205020404" pitchFamily="49" charset="0"/>
                <a:cs typeface="Courier New" panose="02070309020205020404" pitchFamily="49" charset="0"/>
              </a:rPr>
              <a:t> la request </a:t>
            </a:r>
          </a:p>
          <a:p>
            <a:pPr marL="59604" indent="0">
              <a:buNone/>
            </a:pPr>
            <a:r>
              <a:rPr lang="en-US" sz="1200" dirty="0" err="1">
                <a:latin typeface="Courier New" panose="02070309020205020404" pitchFamily="49" charset="0"/>
                <a:cs typeface="Courier New" panose="02070309020205020404" pitchFamily="49" charset="0"/>
              </a:rPr>
              <a:t>session.setAttribute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dati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modelobjects</a:t>
            </a:r>
            <a:r>
              <a:rPr lang="en-US" sz="1200" dirty="0">
                <a:latin typeface="Courier New" panose="02070309020205020404" pitchFamily="49" charset="0"/>
                <a:cs typeface="Courier New" panose="02070309020205020404" pitchFamily="49" charset="0"/>
              </a:rPr>
              <a:t>);  </a:t>
            </a:r>
          </a:p>
          <a:p>
            <a:pPr marL="59604" indent="0">
              <a:buNone/>
            </a:pPr>
            <a:r>
              <a:rPr lang="en-US" sz="1200" dirty="0" err="1">
                <a:solidFill>
                  <a:srgbClr val="FF0000"/>
                </a:solidFill>
                <a:latin typeface="Courier New" panose="02070309020205020404" pitchFamily="49" charset="0"/>
                <a:cs typeface="Courier New" panose="02070309020205020404" pitchFamily="49" charset="0"/>
              </a:rPr>
              <a:t>response.sendRedirect</a:t>
            </a:r>
            <a:r>
              <a:rPr lang="en-US" sz="1200" dirty="0">
                <a:solidFill>
                  <a:srgbClr val="FF0000"/>
                </a:solidFill>
                <a:latin typeface="Courier New" panose="02070309020205020404" pitchFamily="49" charset="0"/>
                <a:cs typeface="Courier New" panose="02070309020205020404" pitchFamily="49" charset="0"/>
              </a:rPr>
              <a:t>("/templatePasso2	");</a:t>
            </a:r>
          </a:p>
          <a:p>
            <a:pPr marL="59604" indent="0">
              <a:buNone/>
            </a:pPr>
            <a:endParaRPr lang="en-US" sz="1200" dirty="0">
              <a:solidFill>
                <a:srgbClr val="000000"/>
              </a:solidFill>
              <a:latin typeface="Courier New" panose="02070309020205020404" pitchFamily="49" charset="0"/>
              <a:cs typeface="Courier New" panose="02070309020205020404" pitchFamily="49" charset="0"/>
            </a:endParaRPr>
          </a:p>
        </p:txBody>
      </p:sp>
      <p:sp>
        <p:nvSpPr>
          <p:cNvPr id="9" name="Text Placeholder 8"/>
          <p:cNvSpPr>
            <a:spLocks noGrp="1"/>
          </p:cNvSpPr>
          <p:nvPr>
            <p:ph type="body" idx="2"/>
          </p:nvPr>
        </p:nvSpPr>
        <p:spPr>
          <a:xfrm>
            <a:off x="5035550" y="1600200"/>
            <a:ext cx="4668008" cy="5073555"/>
          </a:xfrm>
        </p:spPr>
        <p:txBody>
          <a:bodyPr/>
          <a:lstStyle/>
          <a:p>
            <a:pPr marL="59604" lvl="0" indent="0">
              <a:spcBef>
                <a:spcPts val="0"/>
              </a:spcBef>
              <a:buClr>
                <a:srgbClr val="000000"/>
              </a:buClr>
              <a:buNone/>
            </a:pPr>
            <a:r>
              <a:rPr lang="en-US" sz="1200" dirty="0" err="1">
                <a:solidFill>
                  <a:srgbClr val="000000"/>
                </a:solidFill>
                <a:latin typeface="Courier New" panose="02070309020205020404" pitchFamily="49" charset="0"/>
                <a:cs typeface="Courier New" panose="02070309020205020404" pitchFamily="49" charset="0"/>
              </a:rPr>
              <a:t>makeCall</a:t>
            </a:r>
            <a:r>
              <a:rPr lang="en-US" sz="1200" dirty="0">
                <a:solidFill>
                  <a:srgbClr val="000000"/>
                </a:solidFill>
                <a:latin typeface="Courier New" panose="02070309020205020404" pitchFamily="49" charset="0"/>
                <a:cs typeface="Courier New" panose="02070309020205020404" pitchFamily="49" charset="0"/>
              </a:rPr>
              <a:t>("POST", '</a:t>
            </a:r>
            <a:r>
              <a:rPr lang="en-US" sz="1200" dirty="0" err="1">
                <a:solidFill>
                  <a:srgbClr val="000000"/>
                </a:solidFill>
                <a:latin typeface="Courier New" panose="02070309020205020404" pitchFamily="49" charset="0"/>
                <a:cs typeface="Courier New" panose="02070309020205020404" pitchFamily="49" charset="0"/>
              </a:rPr>
              <a:t>serverController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e.target.closest</a:t>
            </a:r>
            <a:r>
              <a:rPr lang="en-US" sz="1200" dirty="0">
                <a:solidFill>
                  <a:srgbClr val="000000"/>
                </a:solidFill>
                <a:latin typeface="Courier New" panose="02070309020205020404" pitchFamily="49" charset="0"/>
                <a:cs typeface="Courier New" panose="02070309020205020404" pitchFamily="49" charset="0"/>
              </a:rPr>
              <a:t>("form"),</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function(</a:t>
            </a:r>
            <a:r>
              <a:rPr lang="en-US" sz="1200" dirty="0" err="1">
                <a:solidFill>
                  <a:srgbClr val="000000"/>
                </a:solidFill>
                <a:latin typeface="Courier New" panose="02070309020205020404" pitchFamily="49" charset="0"/>
                <a:cs typeface="Courier New" panose="02070309020205020404" pitchFamily="49" charset="0"/>
              </a:rPr>
              <a:t>req</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chemeClr val="tx1"/>
                </a:solidFill>
                <a:latin typeface="Courier New" panose="02070309020205020404" pitchFamily="49" charset="0"/>
                <a:cs typeface="Courier New" panose="02070309020205020404" pitchFamily="49" charset="0"/>
              </a:rPr>
              <a:t>// callback </a:t>
            </a:r>
            <a:r>
              <a:rPr lang="en-US" sz="1200" b="1" dirty="0" err="1">
                <a:solidFill>
                  <a:schemeClr val="tx1"/>
                </a:solidFill>
                <a:latin typeface="Courier New" panose="02070309020205020404" pitchFamily="49" charset="0"/>
                <a:cs typeface="Courier New" panose="02070309020205020404" pitchFamily="49" charset="0"/>
              </a:rPr>
              <a:t>tratta</a:t>
            </a:r>
            <a:r>
              <a:rPr lang="en-US" sz="1200" b="1" dirty="0">
                <a:solidFill>
                  <a:schemeClr val="tx1"/>
                </a:solidFill>
                <a:latin typeface="Courier New" panose="02070309020205020404" pitchFamily="49" charset="0"/>
                <a:cs typeface="Courier New" panose="02070309020205020404" pitchFamily="49" charset="0"/>
              </a:rPr>
              <a:t> la response</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if (</a:t>
            </a:r>
            <a:r>
              <a:rPr lang="en-US" sz="1200" dirty="0" err="1">
                <a:solidFill>
                  <a:srgbClr val="000000"/>
                </a:solidFill>
                <a:latin typeface="Courier New" panose="02070309020205020404" pitchFamily="49" charset="0"/>
                <a:cs typeface="Courier New" panose="02070309020205020404" pitchFamily="49" charset="0"/>
              </a:rPr>
              <a:t>req.readyState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XMLHttpRequest.DONE</a:t>
            </a:r>
            <a:r>
              <a:rPr lang="en-US" sz="1200" dirty="0">
                <a:solidFill>
                  <a:srgbClr val="000000"/>
                </a:solidFill>
                <a:latin typeface="Courier New" panose="02070309020205020404" pitchFamily="49" charset="0"/>
                <a:cs typeface="Courier New" panose="02070309020205020404" pitchFamily="49" charset="0"/>
              </a:rPr>
              <a:t>) {</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var</a:t>
            </a:r>
            <a:r>
              <a:rPr lang="en-US" sz="1200" dirty="0">
                <a:solidFill>
                  <a:srgbClr val="000000"/>
                </a:solidFill>
                <a:latin typeface="Courier New" panose="02070309020205020404" pitchFamily="49" charset="0"/>
                <a:cs typeface="Courier New" panose="02070309020205020404" pitchFamily="49" charset="0"/>
              </a:rPr>
              <a:t> message = </a:t>
            </a:r>
            <a:r>
              <a:rPr lang="en-US" sz="1200" dirty="0" err="1">
                <a:solidFill>
                  <a:srgbClr val="000000"/>
                </a:solidFill>
                <a:latin typeface="Courier New" panose="02070309020205020404" pitchFamily="49" charset="0"/>
                <a:cs typeface="Courier New" panose="02070309020205020404" pitchFamily="49" charset="0"/>
              </a:rPr>
              <a:t>req.responseText</a:t>
            </a:r>
            <a:r>
              <a:rPr lang="en-US" sz="1200" dirty="0">
                <a:solidFill>
                  <a:srgbClr val="000000"/>
                </a:solidFill>
                <a:latin typeface="Courier New" panose="02070309020205020404" pitchFamily="49" charset="0"/>
                <a:cs typeface="Courier New" panose="02070309020205020404" pitchFamily="49" charset="0"/>
              </a:rPr>
              <a:t>;</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switch (</a:t>
            </a:r>
            <a:r>
              <a:rPr lang="en-US" sz="1200" dirty="0" err="1">
                <a:solidFill>
                  <a:srgbClr val="000000"/>
                </a:solidFill>
                <a:latin typeface="Courier New" panose="02070309020205020404" pitchFamily="49" charset="0"/>
                <a:cs typeface="Courier New" panose="02070309020205020404" pitchFamily="49" charset="0"/>
              </a:rPr>
              <a:t>req.status</a:t>
            </a:r>
            <a:r>
              <a:rPr lang="en-US" sz="1200" dirty="0">
                <a:solidFill>
                  <a:srgbClr val="000000"/>
                </a:solidFill>
                <a:latin typeface="Courier New" panose="02070309020205020404" pitchFamily="49" charset="0"/>
                <a:cs typeface="Courier New" panose="02070309020205020404" pitchFamily="49" charset="0"/>
              </a:rPr>
              <a:t>) {</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 CAMBIO DI PAGINA</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case 200:</a:t>
            </a:r>
          </a:p>
          <a:p>
            <a:pPr marL="59604" lvl="0" indent="0">
              <a:spcBef>
                <a:spcPts val="0"/>
              </a:spcBef>
              <a:buClr>
                <a:srgbClr val="000000"/>
              </a:buClr>
              <a:buNone/>
            </a:pP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window.location.href</a:t>
            </a:r>
            <a:r>
              <a:rPr lang="en-US" sz="1200" dirty="0">
                <a:solidFill>
                  <a:srgbClr val="FF0000"/>
                </a:solidFill>
                <a:latin typeface="Courier New" panose="02070309020205020404" pitchFamily="49" charset="0"/>
                <a:cs typeface="Courier New" panose="02070309020205020404" pitchFamily="49" charset="0"/>
              </a:rPr>
              <a:t> = "newpage.html";</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break;</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 GESTIONE ERRORE</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case 400: // bad request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document.getElementById</a:t>
            </a:r>
            <a:r>
              <a:rPr lang="en-US" sz="1200" dirty="0">
                <a:solidFill>
                  <a:srgbClr val="FF0000"/>
                </a:solidFill>
                <a:latin typeface="Courier New" panose="02070309020205020404" pitchFamily="49" charset="0"/>
                <a:cs typeface="Courier New" panose="02070309020205020404" pitchFamily="49" charset="0"/>
              </a:rPr>
              <a:t>("</a:t>
            </a:r>
            <a:r>
              <a:rPr lang="en-US" sz="1200" dirty="0" err="1">
                <a:solidFill>
                  <a:srgbClr val="FF0000"/>
                </a:solidFill>
                <a:latin typeface="Courier New" panose="02070309020205020404" pitchFamily="49" charset="0"/>
                <a:cs typeface="Courier New" panose="02070309020205020404" pitchFamily="49" charset="0"/>
              </a:rPr>
              <a:t>errormsg</a:t>
            </a:r>
            <a:r>
              <a:rPr lang="en-US" sz="1200" dirty="0">
                <a:solidFill>
                  <a:srgbClr val="FF0000"/>
                </a:solidFill>
                <a:latin typeface="Courier New" panose="02070309020205020404" pitchFamily="49" charset="0"/>
                <a:cs typeface="Courier New" panose="02070309020205020404" pitchFamily="49" charset="0"/>
              </a:rPr>
              <a:t>").</a:t>
            </a:r>
            <a:br>
              <a:rPr lang="en-US" sz="1200" dirty="0">
                <a:solidFill>
                  <a:srgbClr val="FF0000"/>
                </a:solidFill>
                <a:latin typeface="Courier New" panose="02070309020205020404" pitchFamily="49" charset="0"/>
                <a:cs typeface="Courier New" panose="02070309020205020404" pitchFamily="49" charset="0"/>
              </a:rPr>
            </a:b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textContent</a:t>
            </a:r>
            <a:r>
              <a:rPr lang="en-US" sz="1200" dirty="0">
                <a:solidFill>
                  <a:srgbClr val="FF0000"/>
                </a:solidFill>
                <a:latin typeface="Courier New" panose="02070309020205020404" pitchFamily="49" charset="0"/>
                <a:cs typeface="Courier New" panose="02070309020205020404" pitchFamily="49" charset="0"/>
              </a:rPr>
              <a:t> = message;</a:t>
            </a:r>
          </a:p>
          <a:p>
            <a:pPr marL="59604" lvl="0" indent="0">
              <a:spcBef>
                <a:spcPts val="0"/>
              </a:spcBef>
              <a:buClr>
                <a:srgbClr val="000000"/>
              </a:buClr>
              <a:buNone/>
            </a:pPr>
            <a:r>
              <a:rPr lang="en-US" sz="1200" dirty="0">
                <a:solidFill>
                  <a:srgbClr val="000000"/>
                </a:solidFill>
                <a:latin typeface="Courier New" panose="02070309020205020404" pitchFamily="49" charset="0"/>
                <a:cs typeface="Courier New" panose="02070309020205020404" pitchFamily="49" charset="0"/>
              </a:rPr>
              <a:t>   break;</a:t>
            </a:r>
          </a:p>
          <a:p>
            <a:pPr marL="59604" indent="0">
              <a:buNone/>
            </a:pPr>
            <a:r>
              <a:rPr lang="en-US" sz="1200" dirty="0">
                <a:solidFill>
                  <a:srgbClr val="000000"/>
                </a:solidFill>
                <a:latin typeface="Courier New" panose="02070309020205020404" pitchFamily="49" charset="0"/>
                <a:cs typeface="Courier New" panose="02070309020205020404" pitchFamily="49" charset="0"/>
              </a:rPr>
              <a:t>// AGGIORNAMENTO STESSA PAGINA</a:t>
            </a:r>
          </a:p>
          <a:p>
            <a:pPr marL="59604" indent="0">
              <a:buNone/>
            </a:pPr>
            <a:r>
              <a:rPr lang="en-US" sz="1200" dirty="0" err="1">
                <a:solidFill>
                  <a:srgbClr val="000000"/>
                </a:solidFill>
                <a:latin typeface="Courier New" panose="02070309020205020404" pitchFamily="49" charset="0"/>
                <a:cs typeface="Courier New" panose="02070309020205020404" pitchFamily="49" charset="0"/>
              </a:rPr>
              <a:t>makeCall</a:t>
            </a:r>
            <a:r>
              <a:rPr lang="en-US" sz="1200" dirty="0">
                <a:solidFill>
                  <a:srgbClr val="000000"/>
                </a:solidFill>
                <a:latin typeface="Courier New" panose="02070309020205020404" pitchFamily="49" charset="0"/>
                <a:cs typeface="Courier New" panose="02070309020205020404" pitchFamily="49" charset="0"/>
              </a:rPr>
              <a:t>("GET", "</a:t>
            </a:r>
            <a:r>
              <a:rPr lang="en-US" sz="1200" dirty="0" err="1">
                <a:solidFill>
                  <a:srgbClr val="000000"/>
                </a:solidFill>
                <a:latin typeface="Courier New" panose="02070309020205020404" pitchFamily="49" charset="0"/>
                <a:cs typeface="Courier New" panose="02070309020205020404" pitchFamily="49" charset="0"/>
              </a:rPr>
              <a:t>serverController</a:t>
            </a:r>
            <a:r>
              <a:rPr lang="en-US" sz="1200" dirty="0">
                <a:solidFill>
                  <a:srgbClr val="000000"/>
                </a:solidFill>
                <a:latin typeface="Courier New" panose="02070309020205020404" pitchFamily="49" charset="0"/>
                <a:cs typeface="Courier New" panose="02070309020205020404" pitchFamily="49" charset="0"/>
              </a:rPr>
              <a:t>=" + param, null, function(</a:t>
            </a:r>
            <a:r>
              <a:rPr lang="en-US" sz="1200" dirty="0" err="1">
                <a:solidFill>
                  <a:srgbClr val="000000"/>
                </a:solidFill>
                <a:latin typeface="Courier New" panose="02070309020205020404" pitchFamily="49" charset="0"/>
                <a:cs typeface="Courier New" panose="02070309020205020404" pitchFamily="49" charset="0"/>
              </a:rPr>
              <a:t>req</a:t>
            </a:r>
            <a:r>
              <a:rPr lang="en-US" sz="1200" dirty="0">
                <a:solidFill>
                  <a:srgbClr val="000000"/>
                </a:solidFill>
                <a:latin typeface="Courier New" panose="02070309020205020404" pitchFamily="49" charset="0"/>
                <a:cs typeface="Courier New" panose="02070309020205020404" pitchFamily="49" charset="0"/>
              </a:rPr>
              <a:t>) {</a:t>
            </a:r>
          </a:p>
          <a:p>
            <a:pPr marL="59604" indent="0">
              <a:buNone/>
            </a:pPr>
            <a:r>
              <a:rPr lang="en-US" sz="1200" dirty="0">
                <a:solidFill>
                  <a:srgbClr val="000000"/>
                </a:solidFill>
                <a:latin typeface="Courier New" panose="02070309020205020404" pitchFamily="49" charset="0"/>
                <a:cs typeface="Courier New" panose="02070309020205020404" pitchFamily="49" charset="0"/>
              </a:rPr>
              <a:t>   if (</a:t>
            </a:r>
            <a:r>
              <a:rPr lang="en-US" sz="1200" dirty="0" err="1">
                <a:solidFill>
                  <a:srgbClr val="000000"/>
                </a:solidFill>
                <a:latin typeface="Courier New" panose="02070309020205020404" pitchFamily="49" charset="0"/>
                <a:cs typeface="Courier New" panose="02070309020205020404" pitchFamily="49" charset="0"/>
              </a:rPr>
              <a:t>req.readyState</a:t>
            </a:r>
            <a:r>
              <a:rPr lang="en-US" sz="1200" dirty="0">
                <a:solidFill>
                  <a:srgbClr val="000000"/>
                </a:solidFill>
                <a:latin typeface="Courier New" panose="02070309020205020404" pitchFamily="49" charset="0"/>
                <a:cs typeface="Courier New" panose="02070309020205020404" pitchFamily="49" charset="0"/>
              </a:rPr>
              <a:t> == 4 &amp;&amp;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req.status</a:t>
            </a:r>
            <a:r>
              <a:rPr lang="en-US" sz="1200" dirty="0">
                <a:solidFill>
                  <a:srgbClr val="000000"/>
                </a:solidFill>
                <a:latin typeface="Courier New" panose="02070309020205020404" pitchFamily="49" charset="0"/>
                <a:cs typeface="Courier New" panose="02070309020205020404" pitchFamily="49" charset="0"/>
              </a:rPr>
              <a:t> == 200) {</a:t>
            </a:r>
          </a:p>
          <a:p>
            <a:pPr marL="59604" indent="0">
              <a:buNone/>
            </a:pP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var</a:t>
            </a:r>
            <a:r>
              <a:rPr lang="en-US" sz="1200" dirty="0">
                <a:solidFill>
                  <a:srgbClr val="FF0000"/>
                </a:solidFill>
                <a:latin typeface="Courier New" panose="02070309020205020404" pitchFamily="49" charset="0"/>
                <a:cs typeface="Courier New" panose="02070309020205020404" pitchFamily="49" charset="0"/>
              </a:rPr>
              <a:t> content = </a:t>
            </a:r>
            <a:r>
              <a:rPr lang="en-US" sz="1200" dirty="0" err="1">
                <a:solidFill>
                  <a:srgbClr val="FF0000"/>
                </a:solidFill>
                <a:latin typeface="Courier New" panose="02070309020205020404" pitchFamily="49" charset="0"/>
                <a:cs typeface="Courier New" panose="02070309020205020404" pitchFamily="49" charset="0"/>
              </a:rPr>
              <a:t>JSON.parse</a:t>
            </a:r>
            <a:r>
              <a:rPr lang="en-US" sz="1200" dirty="0">
                <a:solidFill>
                  <a:srgbClr val="FF0000"/>
                </a:solidFill>
                <a:latin typeface="Courier New" panose="02070309020205020404" pitchFamily="49" charset="0"/>
                <a:cs typeface="Courier New" panose="02070309020205020404" pitchFamily="49" charset="0"/>
              </a:rPr>
              <a:t>(</a:t>
            </a:r>
            <a:r>
              <a:rPr lang="en-US" sz="1200" dirty="0" err="1">
                <a:solidFill>
                  <a:srgbClr val="FF0000"/>
                </a:solidFill>
                <a:latin typeface="Courier New" panose="02070309020205020404" pitchFamily="49" charset="0"/>
                <a:cs typeface="Courier New" panose="02070309020205020404" pitchFamily="49" charset="0"/>
              </a:rPr>
              <a:t>req.responseText</a:t>
            </a:r>
            <a:r>
              <a:rPr lang="en-US" sz="1200" dirty="0">
                <a:solidFill>
                  <a:srgbClr val="FF0000"/>
                </a:solidFill>
                <a:latin typeface="Courier New" panose="02070309020205020404" pitchFamily="49" charset="0"/>
                <a:cs typeface="Courier New" panose="02070309020205020404" pitchFamily="49" charset="0"/>
              </a:rPr>
              <a:t>);</a:t>
            </a:r>
          </a:p>
          <a:p>
            <a:pPr marL="59604" indent="0">
              <a:buNone/>
            </a:pPr>
            <a:r>
              <a:rPr lang="en-US" sz="1200" dirty="0">
                <a:solidFill>
                  <a:srgbClr val="FF0000"/>
                </a:solidFill>
                <a:latin typeface="Courier New" panose="02070309020205020404" pitchFamily="49" charset="0"/>
                <a:cs typeface="Courier New" panose="02070309020205020404" pitchFamily="49" charset="0"/>
              </a:rPr>
              <a:t> // USA CONTENT PER AGGIORNARE LA VISTA </a:t>
            </a:r>
            <a:br>
              <a:rPr lang="en-US" sz="1200" dirty="0">
                <a:solidFill>
                  <a:srgbClr val="FF0000"/>
                </a:solidFill>
                <a:latin typeface="Courier New" panose="02070309020205020404" pitchFamily="49" charset="0"/>
                <a:cs typeface="Courier New" panose="02070309020205020404" pitchFamily="49" charset="0"/>
              </a:rPr>
            </a:br>
            <a:r>
              <a:rPr lang="en-US" sz="1200" dirty="0">
                <a:solidFill>
                  <a:srgbClr val="FF0000"/>
                </a:solidFill>
                <a:latin typeface="Courier New" panose="02070309020205020404" pitchFamily="49" charset="0"/>
                <a:cs typeface="Courier New" panose="02070309020205020404" pitchFamily="49" charset="0"/>
              </a:rPr>
              <a:t> // CORRENTE</a:t>
            </a:r>
          </a:p>
        </p:txBody>
      </p:sp>
    </p:spTree>
    <p:extLst>
      <p:ext uri="{BB962C8B-B14F-4D97-AF65-F5344CB8AC3E}">
        <p14:creationId xmlns:p14="http://schemas.microsoft.com/office/powerpoint/2010/main" val="722448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Submit</a:t>
            </a:r>
            <a:r>
              <a:rPr lang="it-IT" dirty="0"/>
              <a:t> + risultato</a:t>
            </a:r>
          </a:p>
        </p:txBody>
      </p:sp>
      <p:sp>
        <p:nvSpPr>
          <p:cNvPr id="5" name="Text Placeholder 4"/>
          <p:cNvSpPr>
            <a:spLocks noGrp="1"/>
          </p:cNvSpPr>
          <p:nvPr>
            <p:ph type="body" idx="1"/>
          </p:nvPr>
        </p:nvSpPr>
        <p:spPr/>
        <p:txBody>
          <a:bodyPr/>
          <a:lstStyle/>
          <a:p>
            <a:r>
              <a:rPr lang="en-US" dirty="0"/>
              <a:t>Pure HTML</a:t>
            </a:r>
          </a:p>
        </p:txBody>
      </p:sp>
      <p:sp>
        <p:nvSpPr>
          <p:cNvPr id="6" name="Text Placeholder 5"/>
          <p:cNvSpPr>
            <a:spLocks noGrp="1"/>
          </p:cNvSpPr>
          <p:nvPr>
            <p:ph type="body" idx="2"/>
          </p:nvPr>
        </p:nvSpPr>
        <p:spPr/>
        <p:txBody>
          <a:bodyPr>
            <a:normAutofit fontScale="85000" lnSpcReduction="20000"/>
          </a:bodyPr>
          <a:lstStyle/>
          <a:p>
            <a:pPr lvl="0"/>
            <a:r>
              <a:rPr lang="it-IT" dirty="0">
                <a:solidFill>
                  <a:srgbClr val="000000"/>
                </a:solidFill>
              </a:rPr>
              <a:t>Per default la </a:t>
            </a:r>
            <a:r>
              <a:rPr lang="it-IT" dirty="0" err="1">
                <a:solidFill>
                  <a:srgbClr val="000000"/>
                </a:solidFill>
              </a:rPr>
              <a:t>history</a:t>
            </a:r>
            <a:r>
              <a:rPr lang="it-IT" dirty="0">
                <a:solidFill>
                  <a:srgbClr val="000000"/>
                </a:solidFill>
              </a:rPr>
              <a:t> del browser registra  le richieste emesse (URL, POST data..)</a:t>
            </a:r>
          </a:p>
          <a:p>
            <a:pPr lvl="0"/>
            <a:r>
              <a:rPr lang="it-IT" dirty="0">
                <a:solidFill>
                  <a:srgbClr val="000000"/>
                </a:solidFill>
              </a:rPr>
              <a:t>Dopo l'invocazione con metodo POST (passo 1) bisogna fare una nuova richiesta (PASSO2) per una pagina che mostri il risultato </a:t>
            </a:r>
          </a:p>
          <a:p>
            <a:pPr lvl="0"/>
            <a:r>
              <a:rPr lang="it-IT" dirty="0">
                <a:solidFill>
                  <a:srgbClr val="000000"/>
                </a:solidFill>
              </a:rPr>
              <a:t>Altrimenti il rinfresco della pagina iniziale del processo rimanda la richiesta POST</a:t>
            </a:r>
          </a:p>
          <a:p>
            <a:pPr lvl="0"/>
            <a:endParaRPr lang="it-IT" dirty="0">
              <a:solidFill>
                <a:srgbClr val="000000"/>
              </a:solidFill>
            </a:endParaRPr>
          </a:p>
          <a:p>
            <a:endParaRPr lang="en-US" dirty="0"/>
          </a:p>
        </p:txBody>
      </p:sp>
      <p:sp>
        <p:nvSpPr>
          <p:cNvPr id="7" name="Text Placeholder 6"/>
          <p:cNvSpPr>
            <a:spLocks noGrp="1"/>
          </p:cNvSpPr>
          <p:nvPr>
            <p:ph type="body" idx="3"/>
          </p:nvPr>
        </p:nvSpPr>
        <p:spPr/>
        <p:txBody>
          <a:bodyPr/>
          <a:lstStyle/>
          <a:p>
            <a:r>
              <a:rPr lang="en-US" dirty="0"/>
              <a:t>RIA</a:t>
            </a:r>
          </a:p>
        </p:txBody>
      </p:sp>
      <p:sp>
        <p:nvSpPr>
          <p:cNvPr id="8" name="Text Placeholder 7"/>
          <p:cNvSpPr>
            <a:spLocks noGrp="1"/>
          </p:cNvSpPr>
          <p:nvPr>
            <p:ph type="body" idx="4"/>
          </p:nvPr>
        </p:nvSpPr>
        <p:spPr/>
        <p:txBody>
          <a:bodyPr>
            <a:normAutofit fontScale="62500" lnSpcReduction="20000"/>
          </a:bodyPr>
          <a:lstStyle/>
          <a:p>
            <a:r>
              <a:rPr lang="it-IT" dirty="0"/>
              <a:t>La pagina formula una richiesta POST asincrona</a:t>
            </a:r>
          </a:p>
          <a:p>
            <a:r>
              <a:rPr lang="it-IT" dirty="0"/>
              <a:t>La richiesta asincrona non cambia </a:t>
            </a:r>
            <a:r>
              <a:rPr lang="it-IT" sz="2200" dirty="0" err="1">
                <a:latin typeface="Courier New" panose="02070309020205020404" pitchFamily="49" charset="0"/>
                <a:cs typeface="Courier New" panose="02070309020205020404" pitchFamily="49" charset="0"/>
              </a:rPr>
              <a:t>window.location.href</a:t>
            </a:r>
            <a:endParaRPr lang="it-IT" sz="2200" dirty="0">
              <a:latin typeface="Courier New" panose="02070309020205020404" pitchFamily="49" charset="0"/>
              <a:cs typeface="Courier New" panose="02070309020205020404" pitchFamily="49" charset="0"/>
            </a:endParaRPr>
          </a:p>
          <a:p>
            <a:r>
              <a:rPr lang="it-IT" dirty="0"/>
              <a:t>L'eventuale rinfresco della pagina produce la visualizzazione della stessa pagina</a:t>
            </a:r>
          </a:p>
          <a:p>
            <a:r>
              <a:rPr lang="it-IT" dirty="0"/>
              <a:t>Il risultato della richiesta POST è visualizzato nella stessa pagina dalla funzione di </a:t>
            </a:r>
            <a:r>
              <a:rPr lang="it-IT" dirty="0" err="1"/>
              <a:t>callback</a:t>
            </a:r>
            <a:r>
              <a:rPr lang="it-IT" dirty="0"/>
              <a:t> della richiesta asincrona</a:t>
            </a:r>
          </a:p>
          <a:p>
            <a:r>
              <a:rPr lang="it-IT" dirty="0"/>
              <a:t>NB: per ragioni storiche la servlet che gestisca la chiamata asincrona deve essere annotata con </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MultipartConfig</a:t>
            </a:r>
            <a:endParaRPr lang="it-IT" dirty="0">
              <a:latin typeface="Courier New" panose="02070309020205020404" pitchFamily="49" charset="0"/>
              <a:cs typeface="Courier New" panose="02070309020205020404" pitchFamily="49" charset="0"/>
            </a:endParaRPr>
          </a:p>
          <a:p>
            <a:endParaRPr lang="it-IT" dirty="0"/>
          </a:p>
        </p:txBody>
      </p:sp>
    </p:spTree>
    <p:extLst>
      <p:ext uri="{BB962C8B-B14F-4D97-AF65-F5344CB8AC3E}">
        <p14:creationId xmlns:p14="http://schemas.microsoft.com/office/powerpoint/2010/main" val="53351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err="1"/>
              <a:t>Submit</a:t>
            </a:r>
            <a:r>
              <a:rPr lang="it-IT" dirty="0"/>
              <a:t> + risultato: </a:t>
            </a:r>
            <a:r>
              <a:rPr lang="en-US" dirty="0"/>
              <a:t>Pure HTML</a:t>
            </a:r>
          </a:p>
        </p:txBody>
      </p:sp>
      <p:sp>
        <p:nvSpPr>
          <p:cNvPr id="9" name="Text Placeholder 8"/>
          <p:cNvSpPr>
            <a:spLocks noGrp="1"/>
          </p:cNvSpPr>
          <p:nvPr>
            <p:ph type="body" idx="1"/>
          </p:nvPr>
        </p:nvSpPr>
        <p:spPr>
          <a:xfrm>
            <a:off x="190500" y="1244600"/>
            <a:ext cx="4679950" cy="5442803"/>
          </a:xfrm>
        </p:spPr>
        <p:txBody>
          <a:bodyPr/>
          <a:lstStyle/>
          <a:p>
            <a:pPr marL="59604" indent="0">
              <a:spcBef>
                <a:spcPts val="0"/>
              </a:spcBef>
              <a:buNone/>
            </a:pPr>
            <a:r>
              <a:rPr lang="en-US" sz="1200" dirty="0">
                <a:latin typeface="Courier New" panose="02070309020205020404" pitchFamily="49" charset="0"/>
                <a:cs typeface="Courier New" panose="02070309020205020404" pitchFamily="49" charset="0"/>
              </a:rPr>
              <a:t>// PAGINA PASSO 1</a:t>
            </a:r>
          </a:p>
          <a:p>
            <a:pPr marL="59604" indent="0">
              <a:spcBef>
                <a:spcPts val="0"/>
              </a:spcBef>
              <a:buNone/>
            </a:pPr>
            <a:r>
              <a:rPr lang="en-US" sz="1200" dirty="0">
                <a:latin typeface="Courier New" panose="02070309020205020404" pitchFamily="49" charset="0"/>
                <a:cs typeface="Courier New" panose="02070309020205020404" pitchFamily="49" charset="0"/>
              </a:rPr>
              <a:t>&lt;form  </a:t>
            </a:r>
            <a:r>
              <a:rPr lang="en-US" sz="1200" dirty="0">
                <a:solidFill>
                  <a:srgbClr val="FF0000"/>
                </a:solidFill>
                <a:latin typeface="Courier New" panose="02070309020205020404" pitchFamily="49" charset="0"/>
                <a:cs typeface="Courier New" panose="02070309020205020404" pitchFamily="49" charset="0"/>
              </a:rPr>
              <a:t>action="</a:t>
            </a:r>
            <a:r>
              <a:rPr lang="en-US" sz="1200" dirty="0" err="1">
                <a:solidFill>
                  <a:srgbClr val="FF0000"/>
                </a:solidFill>
                <a:latin typeface="Courier New" panose="02070309020205020404" pitchFamily="49" charset="0"/>
                <a:cs typeface="Courier New" panose="02070309020205020404" pitchFamily="49" charset="0"/>
              </a:rPr>
              <a:t>GetPostDataPureHTML</a:t>
            </a:r>
            <a:r>
              <a:rPr lang="en-US" sz="1200" dirty="0">
                <a:solidFill>
                  <a:srgbClr val="FF0000"/>
                </a:solidFill>
                <a:latin typeface="Courier New" panose="02070309020205020404" pitchFamily="49" charset="0"/>
                <a:cs typeface="Courier New" panose="02070309020205020404" pitchFamily="49" charset="0"/>
              </a:rPr>
              <a:t>" method = "POST"</a:t>
            </a:r>
            <a:r>
              <a:rPr lang="en-US" sz="1200" dirty="0">
                <a:latin typeface="Courier New" panose="02070309020205020404" pitchFamily="49" charset="0"/>
                <a:cs typeface="Courier New" panose="02070309020205020404" pitchFamily="49" charset="0"/>
              </a:rPr>
              <a:t>&gt;</a:t>
            </a:r>
          </a:p>
          <a:p>
            <a:pPr marL="59604" indent="0">
              <a:spcBef>
                <a:spcPts val="0"/>
              </a:spcBef>
              <a:buNone/>
            </a:pPr>
            <a:r>
              <a:rPr lang="en-US" sz="1200" dirty="0">
                <a:latin typeface="Courier New" panose="02070309020205020404" pitchFamily="49" charset="0"/>
                <a:cs typeface="Courier New" panose="02070309020205020404" pitchFamily="49" charset="0"/>
              </a:rPr>
              <a:t>  &lt;select name="color"&gt;</a:t>
            </a:r>
          </a:p>
          <a:p>
            <a:pPr marL="59604" indent="0">
              <a:spcBef>
                <a:spcPts val="0"/>
              </a:spcBef>
              <a:buNone/>
            </a:pPr>
            <a:r>
              <a:rPr lang="en-US" sz="1200" dirty="0">
                <a:latin typeface="Courier New" panose="02070309020205020404" pitchFamily="49" charset="0"/>
                <a:cs typeface="Courier New" panose="02070309020205020404" pitchFamily="49" charset="0"/>
              </a:rPr>
              <a:t>  &lt;option&gt;Red&lt;/option&gt;</a:t>
            </a:r>
          </a:p>
          <a:p>
            <a:pPr marL="59604" indent="0">
              <a:spcBef>
                <a:spcPts val="0"/>
              </a:spcBef>
              <a:buNone/>
            </a:pPr>
            <a:r>
              <a:rPr lang="en-US" sz="1200" dirty="0">
                <a:latin typeface="Courier New" panose="02070309020205020404" pitchFamily="49" charset="0"/>
                <a:cs typeface="Courier New" panose="02070309020205020404" pitchFamily="49" charset="0"/>
              </a:rPr>
              <a:t>  &lt;option&gt;Green&lt;/option&gt;</a:t>
            </a:r>
          </a:p>
          <a:p>
            <a:pPr marL="59604" indent="0">
              <a:spcBef>
                <a:spcPts val="0"/>
              </a:spcBef>
              <a:buNone/>
            </a:pPr>
            <a:r>
              <a:rPr lang="en-US" sz="1200" dirty="0">
                <a:latin typeface="Courier New" panose="02070309020205020404" pitchFamily="49" charset="0"/>
                <a:cs typeface="Courier New" panose="02070309020205020404" pitchFamily="49" charset="0"/>
              </a:rPr>
              <a:t>  &lt;option&gt;Blue&lt;/option&gt;</a:t>
            </a:r>
          </a:p>
          <a:p>
            <a:pPr marL="59604" indent="0">
              <a:spcBef>
                <a:spcPts val="0"/>
              </a:spcBef>
              <a:buNone/>
            </a:pPr>
            <a:r>
              <a:rPr lang="en-US" sz="1200" dirty="0">
                <a:latin typeface="Courier New" panose="02070309020205020404" pitchFamily="49" charset="0"/>
                <a:cs typeface="Courier New" panose="02070309020205020404" pitchFamily="49" charset="0"/>
              </a:rPr>
              <a:t> &lt;/select&gt; </a:t>
            </a:r>
          </a:p>
          <a:p>
            <a:pPr marL="59604" indent="0">
              <a:spcBef>
                <a:spcPts val="0"/>
              </a:spcBef>
              <a:buNone/>
            </a:pPr>
            <a:r>
              <a:rPr lang="en-US" sz="1200" dirty="0">
                <a:latin typeface="Courier New" panose="02070309020205020404" pitchFamily="49" charset="0"/>
                <a:cs typeface="Courier New" panose="02070309020205020404" pitchFamily="49" charset="0"/>
              </a:rPr>
              <a:t> &lt;input type="submit"  value="submit"&gt;</a:t>
            </a:r>
          </a:p>
          <a:p>
            <a:pPr marL="59604" indent="0">
              <a:spcBef>
                <a:spcPts val="0"/>
              </a:spcBef>
              <a:buNone/>
            </a:pPr>
            <a:r>
              <a:rPr lang="en-US" sz="1200" dirty="0">
                <a:latin typeface="Courier New" panose="02070309020205020404" pitchFamily="49" charset="0"/>
                <a:cs typeface="Courier New" panose="02070309020205020404" pitchFamily="49" charset="0"/>
              </a:rPr>
              <a:t>&lt;/form&gt;</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CONTROLLER PASSO 1</a:t>
            </a:r>
          </a:p>
          <a:p>
            <a:pPr marL="59604" indent="0">
              <a:spcBef>
                <a:spcPts val="0"/>
              </a:spcBef>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WebServlet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GetPostDataPureHTML</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GetPostDataPureHTML</a:t>
            </a:r>
            <a:r>
              <a:rPr lang="en-US" sz="1200" dirty="0">
                <a:latin typeface="Courier New" panose="02070309020205020404" pitchFamily="49" charset="0"/>
                <a:cs typeface="Courier New" panose="02070309020205020404" pitchFamily="49" charset="0"/>
              </a:rPr>
              <a:t> extends </a:t>
            </a:r>
            <a:r>
              <a:rPr lang="en-US" sz="1200" dirty="0" err="1">
                <a:latin typeface="Courier New" panose="02070309020205020404" pitchFamily="49" charset="0"/>
                <a:cs typeface="Courier New" panose="02070309020205020404" pitchFamily="49" charset="0"/>
              </a:rPr>
              <a:t>HttpServlet</a:t>
            </a:r>
            <a:r>
              <a:rPr lang="en-US" sz="1200" dirty="0">
                <a:latin typeface="Courier New" panose="02070309020205020404" pitchFamily="49" charset="0"/>
                <a:cs typeface="Courier New" panose="02070309020205020404" pitchFamily="49" charset="0"/>
              </a:rPr>
              <a:t> {</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protected void </a:t>
            </a:r>
            <a:r>
              <a:rPr lang="en-US" sz="1200" dirty="0" err="1">
                <a:latin typeface="Courier New" panose="02070309020205020404" pitchFamily="49" charset="0"/>
                <a:cs typeface="Courier New" panose="02070309020205020404" pitchFamily="49" charset="0"/>
              </a:rPr>
              <a:t>doPost</a:t>
            </a:r>
            <a:r>
              <a:rPr lang="en-US" sz="1200" dirty="0">
                <a:latin typeface="Courier New" panose="02070309020205020404" pitchFamily="49" charset="0"/>
                <a:cs typeface="Courier New" panose="02070309020205020404" pitchFamily="49" charset="0"/>
              </a:rPr>
              <a:t>(HttpServletRequest request, HttpServletResponse response)</a:t>
            </a:r>
          </a:p>
          <a:p>
            <a:pPr marL="59604" indent="0">
              <a:spcBef>
                <a:spcPts val="0"/>
              </a:spcBef>
              <a:buNone/>
            </a:pPr>
            <a:r>
              <a:rPr lang="en-US" sz="1200" dirty="0">
                <a:latin typeface="Courier New" panose="02070309020205020404" pitchFamily="49" charset="0"/>
                <a:cs typeface="Courier New" panose="02070309020205020404" pitchFamily="49" charset="0"/>
              </a:rPr>
              <a:t>			throws </a:t>
            </a:r>
            <a:r>
              <a:rPr lang="en-US" sz="1200" dirty="0" err="1">
                <a:latin typeface="Courier New" panose="02070309020205020404" pitchFamily="49" charset="0"/>
                <a:cs typeface="Courier New" panose="02070309020205020404" pitchFamily="49" charset="0"/>
              </a:rPr>
              <a:t>ServletException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IOException</a:t>
            </a:r>
            <a:r>
              <a:rPr lang="en-US" sz="1200" dirty="0">
                <a:latin typeface="Courier New" panose="02070309020205020404" pitchFamily="49" charset="0"/>
                <a:cs typeface="Courier New" panose="02070309020205020404" pitchFamily="49" charset="0"/>
              </a:rPr>
              <a:t> {</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String color = </a:t>
            </a:r>
            <a:r>
              <a:rPr lang="en-US" sz="1200" dirty="0" err="1">
                <a:latin typeface="Courier New" panose="02070309020205020404" pitchFamily="49" charset="0"/>
                <a:cs typeface="Courier New" panose="02070309020205020404" pitchFamily="49" charset="0"/>
              </a:rPr>
              <a:t>request.getParameter</a:t>
            </a:r>
            <a:r>
              <a:rPr lang="en-US" sz="1200" dirty="0">
                <a:latin typeface="Courier New" panose="02070309020205020404" pitchFamily="49" charset="0"/>
                <a:cs typeface="Courier New" panose="02070309020205020404" pitchFamily="49" charset="0"/>
              </a:rPr>
              <a:t>("color");</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solidFill>
                  <a:srgbClr val="FF0000"/>
                </a:solidFill>
                <a:latin typeface="Courier New" panose="02070309020205020404" pitchFamily="49" charset="0"/>
                <a:cs typeface="Courier New" panose="02070309020205020404" pitchFamily="49" charset="0"/>
              </a:rPr>
              <a:t>String path = "</a:t>
            </a:r>
            <a:r>
              <a:rPr lang="en-US" sz="1200" dirty="0" err="1">
                <a:solidFill>
                  <a:srgbClr val="FF0000"/>
                </a:solidFill>
                <a:latin typeface="Courier New" panose="02070309020205020404" pitchFamily="49" charset="0"/>
                <a:cs typeface="Courier New" panose="02070309020205020404" pitchFamily="49" charset="0"/>
              </a:rPr>
              <a:t>ShowResultPureHTML?chosenColor</a:t>
            </a:r>
            <a:r>
              <a:rPr lang="en-US" sz="1200" dirty="0">
                <a:solidFill>
                  <a:srgbClr val="FF0000"/>
                </a:solidFill>
                <a:latin typeface="Courier New" panose="02070309020205020404" pitchFamily="49" charset="0"/>
                <a:cs typeface="Courier New" panose="02070309020205020404" pitchFamily="49" charset="0"/>
              </a:rPr>
              <a:t>=" + color;</a:t>
            </a:r>
          </a:p>
          <a:p>
            <a:pPr marL="59604" indent="0">
              <a:spcBef>
                <a:spcPts val="0"/>
              </a:spcBef>
              <a:buNone/>
            </a:pPr>
            <a:endParaRPr lang="en-US" sz="1200" dirty="0">
              <a:solidFill>
                <a:srgbClr val="FF0000"/>
              </a:solidFill>
              <a:latin typeface="Courier New" panose="02070309020205020404" pitchFamily="49" charset="0"/>
              <a:cs typeface="Courier New" panose="02070309020205020404" pitchFamily="49" charset="0"/>
            </a:endParaRPr>
          </a:p>
          <a:p>
            <a:pPr marL="59604" indent="0">
              <a:spcBef>
                <a:spcPts val="0"/>
              </a:spcBef>
              <a:buNone/>
            </a:pPr>
            <a:r>
              <a:rPr lang="en-US" sz="1200" dirty="0" err="1">
                <a:solidFill>
                  <a:srgbClr val="FF0000"/>
                </a:solidFill>
                <a:latin typeface="Courier New" panose="02070309020205020404" pitchFamily="49" charset="0"/>
                <a:cs typeface="Courier New" panose="02070309020205020404" pitchFamily="49" charset="0"/>
              </a:rPr>
              <a:t>response.sendRedirect</a:t>
            </a:r>
            <a:r>
              <a:rPr lang="en-US" sz="1200" dirty="0">
                <a:solidFill>
                  <a:srgbClr val="FF0000"/>
                </a:solidFill>
                <a:latin typeface="Courier New" panose="02070309020205020404" pitchFamily="49" charset="0"/>
                <a:cs typeface="Courier New" panose="02070309020205020404" pitchFamily="49" charset="0"/>
              </a:rPr>
              <a:t>(path);</a:t>
            </a:r>
          </a:p>
          <a:p>
            <a:pPr marL="59604" indent="0">
              <a:spcBef>
                <a:spcPts val="0"/>
              </a:spcBef>
              <a:buNone/>
            </a:pPr>
            <a:r>
              <a:rPr lang="en-US" sz="1200" dirty="0">
                <a:latin typeface="Courier New" panose="02070309020205020404" pitchFamily="49" charset="0"/>
                <a:cs typeface="Courier New" panose="02070309020205020404" pitchFamily="49" charset="0"/>
              </a:rPr>
              <a:t>}</a:t>
            </a:r>
          </a:p>
        </p:txBody>
      </p:sp>
      <p:sp>
        <p:nvSpPr>
          <p:cNvPr id="10" name="Text Placeholder 9"/>
          <p:cNvSpPr>
            <a:spLocks noGrp="1"/>
          </p:cNvSpPr>
          <p:nvPr>
            <p:ph type="body" idx="2"/>
          </p:nvPr>
        </p:nvSpPr>
        <p:spPr/>
        <p:txBody>
          <a:bodyPr>
            <a:normAutofit/>
          </a:bodyPr>
          <a:lstStyle/>
          <a:p>
            <a:pPr marL="59604" indent="0">
              <a:buNone/>
            </a:pPr>
            <a:r>
              <a:rPr lang="en-US" sz="1200" dirty="0">
                <a:latin typeface="Courier New" panose="02070309020205020404" pitchFamily="49" charset="0"/>
                <a:cs typeface="Courier New" panose="02070309020205020404" pitchFamily="49" charset="0"/>
              </a:rPr>
              <a:t>// CONTROLLER O TEMPLATE PASSO2</a:t>
            </a:r>
          </a:p>
          <a:p>
            <a:pPr marL="59604"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WebServlet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ShowResultPureHTML</a:t>
            </a:r>
            <a:r>
              <a:rPr lang="en-US" sz="1200" dirty="0">
                <a:latin typeface="Courier New" panose="02070309020205020404" pitchFamily="49" charset="0"/>
                <a:cs typeface="Courier New" panose="02070309020205020404" pitchFamily="49" charset="0"/>
              </a:rPr>
              <a:t>")</a:t>
            </a:r>
          </a:p>
          <a:p>
            <a:pPr marL="59604" indent="0">
              <a:buNone/>
            </a:pPr>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ShowResultPureHTML</a:t>
            </a:r>
            <a:r>
              <a:rPr lang="en-US" sz="1200" dirty="0">
                <a:latin typeface="Courier New" panose="02070309020205020404" pitchFamily="49" charset="0"/>
                <a:cs typeface="Courier New" panose="02070309020205020404" pitchFamily="49" charset="0"/>
              </a:rPr>
              <a:t> extends </a:t>
            </a:r>
            <a:r>
              <a:rPr lang="en-US" sz="1200" dirty="0" err="1">
                <a:latin typeface="Courier New" panose="02070309020205020404" pitchFamily="49" charset="0"/>
                <a:cs typeface="Courier New" panose="02070309020205020404" pitchFamily="49" charset="0"/>
              </a:rPr>
              <a:t>HttpServlet</a:t>
            </a:r>
            <a:r>
              <a:rPr lang="en-US" sz="1200" dirty="0">
                <a:latin typeface="Courier New" panose="02070309020205020404" pitchFamily="49" charset="0"/>
                <a:cs typeface="Courier New" panose="02070309020205020404" pitchFamily="49" charset="0"/>
              </a:rPr>
              <a:t> {</a:t>
            </a:r>
          </a:p>
          <a:p>
            <a:pPr marL="59604" indent="0">
              <a:buNone/>
            </a:pPr>
            <a:r>
              <a:rPr lang="en-US" sz="1200" dirty="0">
                <a:latin typeface="Courier New" panose="02070309020205020404" pitchFamily="49" charset="0"/>
                <a:cs typeface="Courier New" panose="02070309020205020404" pitchFamily="49" charset="0"/>
              </a:rPr>
              <a:t>..</a:t>
            </a:r>
          </a:p>
          <a:p>
            <a:pPr marL="59604" indent="0">
              <a:buNone/>
            </a:pPr>
            <a:r>
              <a:rPr lang="en-US" sz="1200" dirty="0">
                <a:latin typeface="Courier New" panose="02070309020205020404" pitchFamily="49" charset="0"/>
                <a:cs typeface="Courier New" panose="02070309020205020404" pitchFamily="49" charset="0"/>
              </a:rPr>
              <a:t>protected void </a:t>
            </a:r>
            <a:r>
              <a:rPr lang="en-US" sz="1200" dirty="0" err="1">
                <a:latin typeface="Courier New" panose="02070309020205020404" pitchFamily="49" charset="0"/>
                <a:cs typeface="Courier New" panose="02070309020205020404" pitchFamily="49" charset="0"/>
              </a:rPr>
              <a:t>doGet</a:t>
            </a:r>
            <a:r>
              <a:rPr lang="en-US" sz="1200" dirty="0">
                <a:latin typeface="Courier New" panose="02070309020205020404" pitchFamily="49" charset="0"/>
                <a:cs typeface="Courier New" panose="02070309020205020404" pitchFamily="49" charset="0"/>
              </a:rPr>
              <a:t>(HttpServletRequest request, HttpServletResponse response)</a:t>
            </a:r>
          </a:p>
          <a:p>
            <a:pPr marL="59604" indent="0">
              <a:buNone/>
            </a:pPr>
            <a:r>
              <a:rPr lang="en-US" sz="1200" dirty="0">
                <a:latin typeface="Courier New" panose="02070309020205020404" pitchFamily="49" charset="0"/>
                <a:cs typeface="Courier New" panose="02070309020205020404" pitchFamily="49" charset="0"/>
              </a:rPr>
              <a:t>			throws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ServletException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IOException</a:t>
            </a:r>
            <a:r>
              <a:rPr lang="en-US" sz="1200" dirty="0">
                <a:latin typeface="Courier New" panose="02070309020205020404" pitchFamily="49" charset="0"/>
                <a:cs typeface="Courier New" panose="02070309020205020404" pitchFamily="49" charset="0"/>
              </a:rPr>
              <a:t> {</a:t>
            </a:r>
          </a:p>
          <a:p>
            <a:pPr marL="59604" indent="0">
              <a:buNone/>
            </a:pPr>
            <a:endParaRPr lang="en-US" sz="1200" dirty="0">
              <a:latin typeface="Courier New" panose="02070309020205020404" pitchFamily="49" charset="0"/>
              <a:cs typeface="Courier New" panose="02070309020205020404" pitchFamily="49" charset="0"/>
            </a:endParaRPr>
          </a:p>
          <a:p>
            <a:pPr marL="59604" indent="0">
              <a:buNone/>
            </a:pPr>
            <a:r>
              <a:rPr lang="en-US" sz="1200" dirty="0">
                <a:latin typeface="Courier New" panose="02070309020205020404" pitchFamily="49" charset="0"/>
                <a:cs typeface="Courier New" panose="02070309020205020404" pitchFamily="49" charset="0"/>
              </a:rPr>
              <a:t> PrintWriter out = </a:t>
            </a:r>
            <a:r>
              <a:rPr lang="en-US" sz="1200" dirty="0" err="1">
                <a:latin typeface="Courier New" panose="02070309020205020404" pitchFamily="49" charset="0"/>
                <a:cs typeface="Courier New" panose="02070309020205020404" pitchFamily="49" charset="0"/>
              </a:rPr>
              <a:t>response.getWriter</a:t>
            </a:r>
            <a:r>
              <a:rPr lang="en-US" sz="1200" dirty="0">
                <a:latin typeface="Courier New" panose="02070309020205020404" pitchFamily="49" charset="0"/>
                <a:cs typeface="Courier New" panose="02070309020205020404" pitchFamily="49" charset="0"/>
              </a:rPr>
              <a:t>();</a:t>
            </a:r>
          </a:p>
          <a:p>
            <a:pPr marL="5960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out.println</a:t>
            </a:r>
            <a:r>
              <a:rPr lang="en-US" sz="1200" dirty="0">
                <a:latin typeface="Courier New" panose="02070309020205020404" pitchFamily="49" charset="0"/>
                <a:cs typeface="Courier New" panose="02070309020205020404" pitchFamily="49" charset="0"/>
              </a:rPr>
              <a:t>("&lt;html&gt;&lt;body&gt;");</a:t>
            </a:r>
          </a:p>
          <a:p>
            <a:pPr marL="5960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out.println</a:t>
            </a:r>
            <a:r>
              <a:rPr lang="en-US" sz="1200" dirty="0">
                <a:latin typeface="Courier New" panose="02070309020205020404" pitchFamily="49" charset="0"/>
                <a:cs typeface="Courier New" panose="02070309020205020404" pitchFamily="49" charset="0"/>
              </a:rPr>
              <a:t>("You have chosen: "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request.getParameter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chosenColor</a:t>
            </a:r>
            <a:r>
              <a:rPr lang="en-US" sz="1200" dirty="0">
                <a:latin typeface="Courier New" panose="02070309020205020404" pitchFamily="49" charset="0"/>
                <a:cs typeface="Courier New" panose="02070309020205020404" pitchFamily="49" charset="0"/>
              </a:rPr>
              <a:t>"));</a:t>
            </a:r>
          </a:p>
          <a:p>
            <a:pPr marL="5960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out.println</a:t>
            </a:r>
            <a:r>
              <a:rPr lang="en-US" sz="1200" dirty="0">
                <a:latin typeface="Courier New" panose="02070309020205020404" pitchFamily="49" charset="0"/>
                <a:cs typeface="Courier New" panose="02070309020205020404" pitchFamily="49" charset="0"/>
              </a:rPr>
              <a:t>("&lt;/html&gt;&lt;/body&gt;");</a:t>
            </a:r>
          </a:p>
          <a:p>
            <a:pPr marL="59604" indent="0">
              <a:buNone/>
            </a:pPr>
            <a:endParaRPr lang="en-US" sz="1200" dirty="0">
              <a:latin typeface="Courier New" panose="02070309020205020404" pitchFamily="49" charset="0"/>
              <a:cs typeface="Courier New" panose="02070309020205020404" pitchFamily="49" charset="0"/>
            </a:endParaRPr>
          </a:p>
          <a:p>
            <a:pPr marL="59604" indent="0">
              <a:buNone/>
            </a:pPr>
            <a:r>
              <a:rPr lang="en-US" sz="1200" dirty="0">
                <a:latin typeface="Courier New" panose="02070309020205020404" pitchFamily="49" charset="0"/>
                <a:cs typeface="Courier New" panose="02070309020205020404" pitchFamily="49" charset="0"/>
              </a:rPr>
              <a:t>	}</a:t>
            </a:r>
            <a:endParaRPr lang="en-US" sz="2400" dirty="0"/>
          </a:p>
        </p:txBody>
      </p:sp>
    </p:spTree>
    <p:extLst>
      <p:ext uri="{BB962C8B-B14F-4D97-AF65-F5344CB8AC3E}">
        <p14:creationId xmlns:p14="http://schemas.microsoft.com/office/powerpoint/2010/main" val="966858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Submit</a:t>
            </a:r>
            <a:r>
              <a:rPr lang="it-IT" dirty="0"/>
              <a:t> + risultato: </a:t>
            </a:r>
            <a:r>
              <a:rPr lang="en-US" dirty="0"/>
              <a:t>RIA</a:t>
            </a:r>
          </a:p>
        </p:txBody>
      </p:sp>
      <p:sp>
        <p:nvSpPr>
          <p:cNvPr id="4" name="Text Placeholder 3"/>
          <p:cNvSpPr>
            <a:spLocks noGrp="1"/>
          </p:cNvSpPr>
          <p:nvPr>
            <p:ph type="body" idx="1"/>
          </p:nvPr>
        </p:nvSpPr>
        <p:spPr/>
        <p:txBody>
          <a:bodyPr/>
          <a:lstStyle/>
          <a:p>
            <a:pPr marL="59604" indent="0">
              <a:spcBef>
                <a:spcPts val="0"/>
              </a:spcBef>
              <a:buNone/>
            </a:pPr>
            <a:r>
              <a:rPr lang="en-US" sz="1200" dirty="0">
                <a:latin typeface="Courier New" panose="02070309020205020404" pitchFamily="49" charset="0"/>
                <a:cs typeface="Courier New" panose="02070309020205020404" pitchFamily="49" charset="0"/>
              </a:rPr>
              <a:t>// Home page, form non </a:t>
            </a:r>
            <a:r>
              <a:rPr lang="it-IT" sz="1200" dirty="0">
                <a:latin typeface="Courier New" panose="02070309020205020404" pitchFamily="49" charset="0"/>
                <a:cs typeface="Courier New" panose="02070309020205020404" pitchFamily="49" charset="0"/>
              </a:rPr>
              <a:t>specifica</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action </a:t>
            </a:r>
            <a:r>
              <a:rPr lang="it-IT" sz="1200" dirty="0">
                <a:latin typeface="Courier New" panose="02070309020205020404" pitchFamily="49" charset="0"/>
                <a:cs typeface="Courier New" panose="02070309020205020404" pitchFamily="49" charset="0"/>
              </a:rPr>
              <a:t>e metodo</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&lt;form id="form" action="#"&gt;</a:t>
            </a:r>
          </a:p>
          <a:p>
            <a:pPr marL="59604" indent="0">
              <a:spcBef>
                <a:spcPts val="0"/>
              </a:spcBef>
              <a:buNone/>
            </a:pPr>
            <a:r>
              <a:rPr lang="en-US" sz="1200" dirty="0">
                <a:latin typeface="Courier New" panose="02070309020205020404" pitchFamily="49" charset="0"/>
                <a:cs typeface="Courier New" panose="02070309020205020404" pitchFamily="49" charset="0"/>
              </a:rPr>
              <a:t> &lt;select name="color"&gt;</a:t>
            </a:r>
          </a:p>
          <a:p>
            <a:pPr marL="59604" indent="0">
              <a:spcBef>
                <a:spcPts val="0"/>
              </a:spcBef>
              <a:buNone/>
            </a:pPr>
            <a:r>
              <a:rPr lang="en-US" sz="1200" dirty="0">
                <a:latin typeface="Courier New" panose="02070309020205020404" pitchFamily="49" charset="0"/>
                <a:cs typeface="Courier New" panose="02070309020205020404" pitchFamily="49" charset="0"/>
              </a:rPr>
              <a:t>  &lt;option&gt;Red&lt;/option&gt;</a:t>
            </a:r>
          </a:p>
          <a:p>
            <a:pPr marL="59604" indent="0">
              <a:spcBef>
                <a:spcPts val="0"/>
              </a:spcBef>
              <a:buNone/>
            </a:pPr>
            <a:r>
              <a:rPr lang="en-US" sz="1200" dirty="0">
                <a:latin typeface="Courier New" panose="02070309020205020404" pitchFamily="49" charset="0"/>
                <a:cs typeface="Courier New" panose="02070309020205020404" pitchFamily="49" charset="0"/>
              </a:rPr>
              <a:t>  &lt;option&gt;Green&lt;/option&gt;</a:t>
            </a:r>
          </a:p>
          <a:p>
            <a:pPr marL="59604" indent="0">
              <a:spcBef>
                <a:spcPts val="0"/>
              </a:spcBef>
              <a:buNone/>
            </a:pPr>
            <a:r>
              <a:rPr lang="en-US" sz="1200" dirty="0">
                <a:latin typeface="Courier New" panose="02070309020205020404" pitchFamily="49" charset="0"/>
                <a:cs typeface="Courier New" panose="02070309020205020404" pitchFamily="49" charset="0"/>
              </a:rPr>
              <a:t>  &lt;option&gt;Blue&lt;/option&gt;</a:t>
            </a:r>
          </a:p>
          <a:p>
            <a:pPr marL="59604" indent="0">
              <a:spcBef>
                <a:spcPts val="0"/>
              </a:spcBef>
              <a:buNone/>
            </a:pPr>
            <a:r>
              <a:rPr lang="en-US" sz="1200" dirty="0">
                <a:latin typeface="Courier New" panose="02070309020205020404" pitchFamily="49" charset="0"/>
                <a:cs typeface="Courier New" panose="02070309020205020404" pitchFamily="49" charset="0"/>
              </a:rPr>
              <a:t> &lt;/select&gt; </a:t>
            </a:r>
          </a:p>
          <a:p>
            <a:pPr marL="59604" indent="0">
              <a:spcBef>
                <a:spcPts val="0"/>
              </a:spcBef>
              <a:buNone/>
            </a:pPr>
            <a:r>
              <a:rPr lang="en-US" sz="1200" dirty="0">
                <a:latin typeface="Courier New" panose="02070309020205020404" pitchFamily="49" charset="0"/>
                <a:cs typeface="Courier New" panose="02070309020205020404" pitchFamily="49" charset="0"/>
              </a:rPr>
              <a:t>&lt;input </a:t>
            </a:r>
            <a:r>
              <a:rPr lang="en-US" sz="1200" dirty="0">
                <a:solidFill>
                  <a:srgbClr val="FF0000"/>
                </a:solidFill>
                <a:latin typeface="Courier New" panose="02070309020205020404" pitchFamily="49" charset="0"/>
                <a:cs typeface="Courier New" panose="02070309020205020404" pitchFamily="49" charset="0"/>
              </a:rPr>
              <a:t>id="button1" type="button" </a:t>
            </a:r>
            <a:r>
              <a:rPr lang="en-US" sz="1200" dirty="0">
                <a:latin typeface="Courier New" panose="02070309020205020404" pitchFamily="49" charset="0"/>
                <a:cs typeface="Courier New" panose="02070309020205020404" pitchFamily="49" charset="0"/>
              </a:rPr>
              <a:t>value="send"&gt;</a:t>
            </a:r>
          </a:p>
          <a:p>
            <a:pPr marL="59604" indent="0">
              <a:spcBef>
                <a:spcPts val="0"/>
              </a:spcBef>
              <a:buNone/>
            </a:pPr>
            <a:r>
              <a:rPr lang="en-US" sz="1200" dirty="0">
                <a:latin typeface="Courier New" panose="02070309020205020404" pitchFamily="49" charset="0"/>
                <a:cs typeface="Courier New" panose="02070309020205020404" pitchFamily="49" charset="0"/>
              </a:rPr>
              <a:t>&lt;/form&gt;</a:t>
            </a:r>
          </a:p>
          <a:p>
            <a:pPr marL="59604" indent="0">
              <a:spcBef>
                <a:spcPts val="0"/>
              </a:spcBef>
              <a:buNone/>
            </a:pPr>
            <a:r>
              <a:rPr lang="en-US" sz="1200" dirty="0">
                <a:latin typeface="Courier New" panose="02070309020205020404" pitchFamily="49" charset="0"/>
                <a:cs typeface="Courier New" panose="02070309020205020404" pitchFamily="49" charset="0"/>
              </a:rPr>
              <a:t>&lt;div </a:t>
            </a:r>
            <a:r>
              <a:rPr lang="en-US" sz="1200" dirty="0">
                <a:solidFill>
                  <a:srgbClr val="FF0000"/>
                </a:solidFill>
                <a:latin typeface="Courier New" panose="02070309020205020404" pitchFamily="49" charset="0"/>
                <a:cs typeface="Courier New" panose="02070309020205020404" pitchFamily="49" charset="0"/>
              </a:rPr>
              <a:t>id="messages"</a:t>
            </a:r>
            <a:r>
              <a:rPr lang="en-US" sz="1200" dirty="0">
                <a:latin typeface="Courier New" panose="02070309020205020404" pitchFamily="49" charset="0"/>
                <a:cs typeface="Courier New" panose="02070309020205020404" pitchFamily="49" charset="0"/>
              </a:rPr>
              <a:t>&gt;&lt;/div&gt;</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Gestore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dell'evento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lato</a:t>
            </a:r>
            <a:r>
              <a:rPr lang="en-US" sz="1200" dirty="0">
                <a:latin typeface="Courier New" panose="02070309020205020404" pitchFamily="49" charset="0"/>
                <a:cs typeface="Courier New" panose="02070309020205020404" pitchFamily="49" charset="0"/>
              </a:rPr>
              <a:t> client</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request;</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rimpiazza</a:t>
            </a:r>
            <a:r>
              <a:rPr lang="en-US" sz="1200" dirty="0">
                <a:latin typeface="Courier New" panose="02070309020205020404" pitchFamily="49" charset="0"/>
                <a:cs typeface="Courier New" panose="02070309020205020404" pitchFamily="49" charset="0"/>
              </a:rPr>
              <a:t> la </a:t>
            </a:r>
            <a:r>
              <a:rPr lang="en-US" sz="1200" dirty="0" err="1">
                <a:latin typeface="Courier New" panose="02070309020205020404" pitchFamily="49" charset="0"/>
                <a:cs typeface="Courier New" panose="02070309020205020404" pitchFamily="49" charset="0"/>
              </a:rPr>
              <a:t>gestione</a:t>
            </a:r>
            <a:r>
              <a:rPr lang="en-US" sz="1200" dirty="0">
                <a:latin typeface="Courier New" panose="02070309020205020404" pitchFamily="49" charset="0"/>
                <a:cs typeface="Courier New" panose="02070309020205020404" pitchFamily="49" charset="0"/>
              </a:rPr>
              <a:t> del browser</a:t>
            </a:r>
          </a:p>
          <a:p>
            <a:pPr marL="59604" indent="0">
              <a:spcBef>
                <a:spcPts val="0"/>
              </a:spcBef>
              <a:buNone/>
            </a:pPr>
            <a:r>
              <a:rPr lang="en-US" sz="1200" dirty="0" err="1">
                <a:latin typeface="Courier New" panose="02070309020205020404" pitchFamily="49" charset="0"/>
                <a:cs typeface="Courier New" panose="02070309020205020404" pitchFamily="49" charset="0"/>
              </a:rPr>
              <a:t>document.getElementById</a:t>
            </a:r>
            <a:r>
              <a:rPr lang="en-US" sz="1200" dirty="0">
                <a:latin typeface="Courier New" panose="02070309020205020404" pitchFamily="49" charset="0"/>
                <a:cs typeface="Courier New" panose="02070309020205020404" pitchFamily="49" charset="0"/>
              </a:rPr>
              <a:t>("button1").</a:t>
            </a:r>
            <a:r>
              <a:rPr lang="en-US" sz="1200" dirty="0" err="1">
                <a:latin typeface="Courier New" panose="02070309020205020404" pitchFamily="49" charset="0"/>
                <a:cs typeface="Courier New" panose="02070309020205020404" pitchFamily="49" charset="0"/>
              </a:rPr>
              <a:t>addEventListener</a:t>
            </a:r>
            <a:r>
              <a:rPr lang="en-US" sz="1200" dirty="0">
                <a:latin typeface="Courier New" panose="02070309020205020404" pitchFamily="49" charset="0"/>
                <a:cs typeface="Courier New" panose="02070309020205020404" pitchFamily="49" charset="0"/>
              </a:rPr>
              <a:t>('click', (event) =&gt;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event.preventDefault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evita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il</a:t>
            </a:r>
            <a:r>
              <a:rPr lang="en-US" sz="1200" dirty="0">
                <a:latin typeface="Courier New" panose="02070309020205020404" pitchFamily="49" charset="0"/>
                <a:cs typeface="Courier New" panose="02070309020205020404" pitchFamily="49" charset="0"/>
              </a:rPr>
              <a:t> submit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makePost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chiamata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asincrona</a:t>
            </a: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endParaRPr lang="en-US" sz="1200" dirty="0">
              <a:latin typeface="Courier New" panose="02070309020205020404" pitchFamily="49" charset="0"/>
              <a:cs typeface="Courier New" panose="02070309020205020404" pitchFamily="49" charset="0"/>
            </a:endParaRPr>
          </a:p>
        </p:txBody>
      </p:sp>
      <p:sp>
        <p:nvSpPr>
          <p:cNvPr id="5" name="Text Placeholder 4"/>
          <p:cNvSpPr>
            <a:spLocks noGrp="1"/>
          </p:cNvSpPr>
          <p:nvPr>
            <p:ph type="body" idx="2"/>
          </p:nvPr>
        </p:nvSpPr>
        <p:spPr/>
        <p:txBody>
          <a:bodyPr/>
          <a:lstStyle/>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richiesta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asincrona</a:t>
            </a:r>
            <a:r>
              <a:rPr lang="en-US" sz="1200" dirty="0">
                <a:latin typeface="Courier New" panose="02070309020205020404" pitchFamily="49" charset="0"/>
                <a:cs typeface="Courier New" panose="02070309020205020404" pitchFamily="49" charset="0"/>
              </a:rPr>
              <a:t> non cambia la </a:t>
            </a:r>
            <a:r>
              <a:rPr lang="en-US" sz="1200" dirty="0" err="1">
                <a:latin typeface="Courier New" panose="02070309020205020404" pitchFamily="49" charset="0"/>
                <a:cs typeface="Courier New" panose="02070309020205020404" pitchFamily="49" charset="0"/>
              </a:rPr>
              <a:t>pagina</a:t>
            </a:r>
            <a:endParaRPr lang="en-US" sz="1200" dirty="0">
              <a:latin typeface="Courier New" panose="02070309020205020404" pitchFamily="49" charset="0"/>
              <a:cs typeface="Courier New" panose="02070309020205020404" pitchFamily="49" charset="0"/>
            </a:endParaRP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function </a:t>
            </a:r>
            <a:r>
              <a:rPr lang="en-US" sz="1200" dirty="0" err="1">
                <a:latin typeface="Courier New" panose="02070309020205020404" pitchFamily="49" charset="0"/>
                <a:cs typeface="Courier New" panose="02070309020205020404" pitchFamily="49" charset="0"/>
              </a:rPr>
              <a:t>makePost</a:t>
            </a: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request = new XMLHttpRequest();</a:t>
            </a:r>
          </a:p>
          <a:p>
            <a:pPr marL="59604" indent="0">
              <a:spcBef>
                <a:spcPts val="0"/>
              </a:spcBef>
              <a:buNone/>
            </a:pP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url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GetPostDataRIA</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formElement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document.querySelector</a:t>
            </a:r>
            <a:r>
              <a:rPr lang="en-US" sz="1200" dirty="0">
                <a:latin typeface="Courier New" panose="02070309020205020404" pitchFamily="49" charset="0"/>
                <a:cs typeface="Courier New" panose="02070309020205020404" pitchFamily="49" charset="0"/>
              </a:rPr>
              <a:t>("form");</a:t>
            </a:r>
          </a:p>
          <a:p>
            <a:pPr marL="59604" indent="0">
              <a:spcBef>
                <a:spcPts val="0"/>
              </a:spcBef>
              <a:buNone/>
            </a:pP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formData</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FormData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formElement</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err="1">
                <a:latin typeface="Courier New" panose="02070309020205020404" pitchFamily="49" charset="0"/>
                <a:cs typeface="Courier New" panose="02070309020205020404" pitchFamily="49" charset="0"/>
              </a:rPr>
              <a:t>request.onreadystatechange</a:t>
            </a:r>
            <a:r>
              <a:rPr lang="en-US" sz="1200" dirty="0">
                <a:latin typeface="Courier New" panose="02070309020205020404" pitchFamily="49" charset="0"/>
                <a:cs typeface="Courier New" panose="02070309020205020404" pitchFamily="49" charset="0"/>
              </a:rPr>
              <a:t> = </a:t>
            </a:r>
            <a:r>
              <a:rPr lang="en-US" sz="1200" dirty="0" err="1">
                <a:solidFill>
                  <a:srgbClr val="FF0000"/>
                </a:solidFill>
                <a:latin typeface="Courier New" panose="02070309020205020404" pitchFamily="49" charset="0"/>
                <a:cs typeface="Courier New" panose="02070309020205020404" pitchFamily="49" charset="0"/>
              </a:rPr>
              <a:t>showResults</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err="1">
                <a:latin typeface="Courier New" panose="02070309020205020404" pitchFamily="49" charset="0"/>
                <a:cs typeface="Courier New" panose="02070309020205020404" pitchFamily="49" charset="0"/>
              </a:rPr>
              <a:t>request.open</a:t>
            </a:r>
            <a:r>
              <a:rPr lang="en-US" sz="1200" dirty="0">
                <a:latin typeface="Courier New" panose="02070309020205020404" pitchFamily="49" charset="0"/>
                <a:cs typeface="Courier New" panose="02070309020205020404" pitchFamily="49" charset="0"/>
              </a:rPr>
              <a:t>("POST", </a:t>
            </a:r>
            <a:r>
              <a:rPr lang="en-US" sz="1200" dirty="0" err="1">
                <a:latin typeface="Courier New" panose="02070309020205020404" pitchFamily="49" charset="0"/>
                <a:cs typeface="Courier New" panose="02070309020205020404" pitchFamily="49" charset="0"/>
              </a:rPr>
              <a:t>url</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err="1">
                <a:latin typeface="Courier New" panose="02070309020205020404" pitchFamily="49" charset="0"/>
                <a:cs typeface="Courier New" panose="02070309020205020404" pitchFamily="49" charset="0"/>
              </a:rPr>
              <a:t>request.send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formData</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callback: </a:t>
            </a:r>
            <a:r>
              <a:rPr lang="en-US" sz="1200" dirty="0" err="1">
                <a:latin typeface="Courier New" panose="02070309020205020404" pitchFamily="49" charset="0"/>
                <a:cs typeface="Courier New" panose="02070309020205020404" pitchFamily="49" charset="0"/>
              </a:rPr>
              <a:t>presenta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risultato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nella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pagina</a:t>
            </a: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function </a:t>
            </a:r>
            <a:r>
              <a:rPr lang="en-US" sz="1200" dirty="0" err="1">
                <a:latin typeface="Courier New" panose="02070309020205020404" pitchFamily="49" charset="0"/>
                <a:cs typeface="Courier New" panose="02070309020205020404" pitchFamily="49" charset="0"/>
              </a:rPr>
              <a:t>showResults</a:t>
            </a: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request.readyState</a:t>
            </a:r>
            <a:r>
              <a:rPr lang="en-US" sz="1200" dirty="0">
                <a:latin typeface="Courier New" panose="02070309020205020404" pitchFamily="49" charset="0"/>
                <a:cs typeface="Courier New" panose="02070309020205020404" pitchFamily="49" charset="0"/>
              </a:rPr>
              <a:t> == 4 &amp;&amp;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request.status</a:t>
            </a:r>
            <a:r>
              <a:rPr lang="en-US" sz="1200" dirty="0">
                <a:latin typeface="Courier New" panose="02070309020205020404" pitchFamily="49" charset="0"/>
                <a:cs typeface="Courier New" panose="02070309020205020404" pitchFamily="49" charset="0"/>
              </a:rPr>
              <a:t> == 200)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document.getElementById</a:t>
            </a:r>
            <a:r>
              <a:rPr lang="en-US" sz="1200" dirty="0">
                <a:latin typeface="Courier New" panose="02070309020205020404" pitchFamily="49" charset="0"/>
                <a:cs typeface="Courier New" panose="02070309020205020404" pitchFamily="49" charset="0"/>
              </a:rPr>
              <a:t>("messages").</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textContent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request.responseText</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6409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Presentazione del contenuto dinamico</a:t>
            </a:r>
          </a:p>
        </p:txBody>
      </p:sp>
      <p:sp>
        <p:nvSpPr>
          <p:cNvPr id="4" name="Text Placeholder 3"/>
          <p:cNvSpPr>
            <a:spLocks noGrp="1"/>
          </p:cNvSpPr>
          <p:nvPr>
            <p:ph type="body" idx="1"/>
          </p:nvPr>
        </p:nvSpPr>
        <p:spPr/>
        <p:txBody>
          <a:bodyPr/>
          <a:lstStyle/>
          <a:p>
            <a:r>
              <a:rPr lang="en-US" dirty="0"/>
              <a:t>Pure HTML</a:t>
            </a:r>
          </a:p>
        </p:txBody>
      </p:sp>
      <p:sp>
        <p:nvSpPr>
          <p:cNvPr id="5" name="Text Placeholder 4"/>
          <p:cNvSpPr>
            <a:spLocks noGrp="1"/>
          </p:cNvSpPr>
          <p:nvPr>
            <p:ph type="body" idx="2"/>
          </p:nvPr>
        </p:nvSpPr>
        <p:spPr/>
        <p:txBody>
          <a:bodyPr>
            <a:normAutofit fontScale="77500" lnSpcReduction="20000"/>
          </a:bodyPr>
          <a:lstStyle/>
          <a:p>
            <a:r>
              <a:rPr lang="it-IT" dirty="0"/>
              <a:t>Il controller orchestra l'estrazione del contenuto dinamico,  aggiorna il modello e cede il controllo alla </a:t>
            </a:r>
            <a:r>
              <a:rPr lang="it-IT" dirty="0" err="1"/>
              <a:t>view</a:t>
            </a:r>
            <a:endParaRPr lang="it-IT" dirty="0"/>
          </a:p>
          <a:p>
            <a:r>
              <a:rPr lang="it-IT" dirty="0"/>
              <a:t>La </a:t>
            </a:r>
            <a:r>
              <a:rPr lang="it-IT" dirty="0" err="1"/>
              <a:t>view</a:t>
            </a:r>
            <a:r>
              <a:rPr lang="it-IT" dirty="0"/>
              <a:t> inserisce il contenuto nel template</a:t>
            </a:r>
          </a:p>
          <a:p>
            <a:r>
              <a:rPr lang="it-IT" dirty="0"/>
              <a:t>Il template attualizzato con il contenuto dinamico viene inviato come </a:t>
            </a:r>
            <a:r>
              <a:rPr lang="it-IT" dirty="0" err="1"/>
              <a:t>response</a:t>
            </a:r>
            <a:r>
              <a:rPr lang="it-IT" dirty="0"/>
              <a:t> al client</a:t>
            </a:r>
          </a:p>
          <a:p>
            <a:r>
              <a:rPr lang="it-IT" dirty="0"/>
              <a:t>Il browser usa la </a:t>
            </a:r>
            <a:r>
              <a:rPr lang="it-IT" dirty="0" err="1"/>
              <a:t>response</a:t>
            </a:r>
            <a:r>
              <a:rPr lang="it-IT" dirty="0"/>
              <a:t> per aggiornare l'intera pagina</a:t>
            </a:r>
          </a:p>
        </p:txBody>
      </p:sp>
      <p:sp>
        <p:nvSpPr>
          <p:cNvPr id="6" name="Text Placeholder 5"/>
          <p:cNvSpPr>
            <a:spLocks noGrp="1"/>
          </p:cNvSpPr>
          <p:nvPr>
            <p:ph type="body" idx="3"/>
          </p:nvPr>
        </p:nvSpPr>
        <p:spPr/>
        <p:txBody>
          <a:bodyPr/>
          <a:lstStyle/>
          <a:p>
            <a:r>
              <a:rPr lang="en-US" dirty="0"/>
              <a:t>RIA</a:t>
            </a:r>
          </a:p>
        </p:txBody>
      </p:sp>
      <p:sp>
        <p:nvSpPr>
          <p:cNvPr id="7" name="Text Placeholder 6"/>
          <p:cNvSpPr>
            <a:spLocks noGrp="1"/>
          </p:cNvSpPr>
          <p:nvPr>
            <p:ph type="body" idx="4"/>
          </p:nvPr>
        </p:nvSpPr>
        <p:spPr/>
        <p:txBody>
          <a:bodyPr>
            <a:normAutofit fontScale="92500" lnSpcReduction="10000"/>
          </a:bodyPr>
          <a:lstStyle/>
          <a:p>
            <a:r>
              <a:rPr lang="it-IT" dirty="0"/>
              <a:t>Il controller orchestra l'estrazione del contenuto dinamico, lo formatta (in JSON) e lo invia come </a:t>
            </a:r>
            <a:r>
              <a:rPr lang="it-IT" dirty="0" err="1"/>
              <a:t>response</a:t>
            </a:r>
            <a:endParaRPr lang="it-IT" dirty="0"/>
          </a:p>
          <a:p>
            <a:r>
              <a:rPr lang="it-IT" dirty="0"/>
              <a:t>La funzione di </a:t>
            </a:r>
            <a:r>
              <a:rPr lang="it-IT" dirty="0" err="1"/>
              <a:t>callback</a:t>
            </a:r>
            <a:r>
              <a:rPr lang="it-IT" dirty="0"/>
              <a:t> del gestore dell'evento attualizza il contenuto della pagina con il contenuto della </a:t>
            </a:r>
            <a:r>
              <a:rPr lang="it-IT" dirty="0" err="1"/>
              <a:t>response</a:t>
            </a:r>
            <a:endParaRPr lang="en-US" dirty="0"/>
          </a:p>
        </p:txBody>
      </p:sp>
    </p:spTree>
    <p:extLst>
      <p:ext uri="{BB962C8B-B14F-4D97-AF65-F5344CB8AC3E}">
        <p14:creationId xmlns:p14="http://schemas.microsoft.com/office/powerpoint/2010/main" val="2619661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Presentazione di contenuto dinamico</a:t>
            </a:r>
          </a:p>
        </p:txBody>
      </p:sp>
      <p:sp>
        <p:nvSpPr>
          <p:cNvPr id="7" name="Text Placeholder 6"/>
          <p:cNvSpPr>
            <a:spLocks noGrp="1"/>
          </p:cNvSpPr>
          <p:nvPr>
            <p:ph type="body" idx="1"/>
          </p:nvPr>
        </p:nvSpPr>
        <p:spPr>
          <a:xfrm>
            <a:off x="88900" y="1600200"/>
            <a:ext cx="4375150" cy="4525963"/>
          </a:xfrm>
        </p:spPr>
        <p:txBody>
          <a:bodyPr/>
          <a:lstStyle/>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Frammento</a:t>
            </a:r>
            <a:r>
              <a:rPr lang="en-US" sz="1200" dirty="0">
                <a:latin typeface="Courier New" panose="02070309020205020404" pitchFamily="49" charset="0"/>
                <a:cs typeface="Courier New" panose="02070309020205020404" pitchFamily="49" charset="0"/>
              </a:rPr>
              <a:t> di template Thymeleaf</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eseguito</a:t>
            </a:r>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lato</a:t>
            </a:r>
            <a:r>
              <a:rPr lang="en-US" sz="1200" dirty="0">
                <a:latin typeface="Courier New" panose="02070309020205020404" pitchFamily="49" charset="0"/>
                <a:cs typeface="Courier New" panose="02070309020205020404" pitchFamily="49" charset="0"/>
              </a:rPr>
              <a:t> server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consuma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oggetti</a:t>
            </a:r>
            <a:r>
              <a:rPr lang="en-US" sz="1200" dirty="0">
                <a:latin typeface="Courier New" panose="02070309020205020404" pitchFamily="49" charset="0"/>
                <a:cs typeface="Courier New" panose="02070309020205020404" pitchFamily="49" charset="0"/>
              </a:rPr>
              <a:t> del </a:t>
            </a:r>
            <a:r>
              <a:rPr lang="en-US" sz="1200" dirty="0" err="1">
                <a:latin typeface="Courier New" panose="02070309020205020404" pitchFamily="49" charset="0"/>
                <a:cs typeface="Courier New" panose="02070309020205020404" pitchFamily="49" charset="0"/>
              </a:rPr>
              <a:t>modello</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$missions</a:t>
            </a:r>
          </a:p>
          <a:p>
            <a:pPr marL="59604" indent="0">
              <a:spcBef>
                <a:spcPts val="0"/>
              </a:spcBef>
              <a:buNone/>
            </a:pP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&lt;table&gt;</a:t>
            </a:r>
          </a:p>
          <a:p>
            <a:pPr marL="59604" indent="0">
              <a:spcBef>
                <a:spcPts val="0"/>
              </a:spcBef>
              <a:buNone/>
            </a:pP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thead</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tr</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th</a:t>
            </a:r>
            <a:r>
              <a:rPr lang="en-US" sz="1200" dirty="0">
                <a:latin typeface="Courier New" panose="02070309020205020404" pitchFamily="49" charset="0"/>
                <a:cs typeface="Courier New" panose="02070309020205020404" pitchFamily="49" charset="0"/>
              </a:rPr>
              <a:t>&gt;Destination&lt;/</a:t>
            </a:r>
            <a:r>
              <a:rPr lang="en-US" sz="1200" dirty="0" err="1">
                <a:latin typeface="Courier New" panose="02070309020205020404" pitchFamily="49" charset="0"/>
                <a:cs typeface="Courier New" panose="02070309020205020404" pitchFamily="49" charset="0"/>
              </a:rPr>
              <a:t>th</a:t>
            </a:r>
            <a:r>
              <a:rPr lang="en-US" sz="1200" dirty="0">
                <a:latin typeface="Courier New" panose="02070309020205020404" pitchFamily="49" charset="0"/>
                <a:cs typeface="Courier New" panose="02070309020205020404" pitchFamily="49" charset="0"/>
              </a:rPr>
              <a:t>&gt;</a:t>
            </a:r>
          </a:p>
          <a:p>
            <a:pPr marL="59604" indent="0">
              <a:spcBef>
                <a:spcPts val="0"/>
              </a:spcBef>
              <a:buNone/>
            </a:pP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th</a:t>
            </a:r>
            <a:r>
              <a:rPr lang="en-US" sz="1200" dirty="0">
                <a:latin typeface="Courier New" panose="02070309020205020404" pitchFamily="49" charset="0"/>
                <a:cs typeface="Courier New" panose="02070309020205020404" pitchFamily="49" charset="0"/>
              </a:rPr>
              <a:t>&gt;Date&lt;/</a:t>
            </a:r>
            <a:r>
              <a:rPr lang="en-US" sz="1200" dirty="0" err="1">
                <a:latin typeface="Courier New" panose="02070309020205020404" pitchFamily="49" charset="0"/>
                <a:cs typeface="Courier New" panose="02070309020205020404" pitchFamily="49" charset="0"/>
              </a:rPr>
              <a:t>th</a:t>
            </a:r>
            <a:r>
              <a:rPr lang="en-US" sz="1200" dirty="0">
                <a:latin typeface="Courier New" panose="02070309020205020404" pitchFamily="49" charset="0"/>
                <a:cs typeface="Courier New" panose="02070309020205020404" pitchFamily="49" charset="0"/>
              </a:rPr>
              <a:t>&gt;</a:t>
            </a:r>
          </a:p>
          <a:p>
            <a:pPr marL="59604" indent="0">
              <a:spcBef>
                <a:spcPts val="0"/>
              </a:spcBef>
              <a:buNone/>
            </a:pP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th</a:t>
            </a:r>
            <a:r>
              <a:rPr lang="en-US" sz="1200" dirty="0">
                <a:latin typeface="Courier New" panose="02070309020205020404" pitchFamily="49" charset="0"/>
                <a:cs typeface="Courier New" panose="02070309020205020404" pitchFamily="49" charset="0"/>
              </a:rPr>
              <a:t>&gt;Link&lt;/</a:t>
            </a:r>
            <a:r>
              <a:rPr lang="en-US" sz="1200" dirty="0" err="1">
                <a:latin typeface="Courier New" panose="02070309020205020404" pitchFamily="49" charset="0"/>
                <a:cs typeface="Courier New" panose="02070309020205020404" pitchFamily="49" charset="0"/>
              </a:rPr>
              <a:t>th</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tr</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thead</a:t>
            </a:r>
            <a:r>
              <a:rPr lang="en-US" sz="1200" dirty="0">
                <a:latin typeface="Courier New" panose="02070309020205020404" pitchFamily="49" charset="0"/>
                <a:cs typeface="Courier New" panose="02070309020205020404" pitchFamily="49" charset="0"/>
              </a:rPr>
              <a:t>&gt;</a:t>
            </a:r>
          </a:p>
          <a:p>
            <a:pPr marL="59604" indent="0">
              <a:spcBef>
                <a:spcPts val="0"/>
              </a:spcBef>
              <a:buNone/>
            </a:pP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tbody</a:t>
            </a:r>
            <a:r>
              <a:rPr lang="en-US" sz="1200" dirty="0">
                <a:latin typeface="Courier New" panose="02070309020205020404" pitchFamily="49" charset="0"/>
                <a:cs typeface="Courier New" panose="02070309020205020404" pitchFamily="49" charset="0"/>
              </a:rPr>
              <a:t>&gt;</a:t>
            </a:r>
          </a:p>
          <a:p>
            <a:pPr marL="59604" indent="0">
              <a:spcBef>
                <a:spcPts val="0"/>
              </a:spcBef>
              <a:buNone/>
            </a:pP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tr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th:each</a:t>
            </a:r>
            <a:r>
              <a:rPr lang="en-US" sz="1200" dirty="0">
                <a:latin typeface="Courier New" panose="02070309020205020404" pitchFamily="49" charset="0"/>
                <a:cs typeface="Courier New" panose="02070309020205020404" pitchFamily="49" charset="0"/>
              </a:rPr>
              <a:t>="m : </a:t>
            </a:r>
            <a:r>
              <a:rPr lang="en-US" sz="1200" dirty="0">
                <a:solidFill>
                  <a:srgbClr val="FF0000"/>
                </a:solidFill>
                <a:latin typeface="Courier New" panose="02070309020205020404" pitchFamily="49" charset="0"/>
                <a:cs typeface="Courier New" panose="02070309020205020404" pitchFamily="49" charset="0"/>
              </a:rPr>
              <a:t>${missions</a:t>
            </a:r>
            <a:r>
              <a:rPr lang="en-US" sz="1200" dirty="0">
                <a:latin typeface="Courier New" panose="02070309020205020404" pitchFamily="49" charset="0"/>
                <a:cs typeface="Courier New" panose="02070309020205020404" pitchFamily="49" charset="0"/>
              </a:rPr>
              <a:t>}"&gt;	</a:t>
            </a:r>
          </a:p>
          <a:p>
            <a:pPr marL="59604" indent="0">
              <a:spcBef>
                <a:spcPts val="0"/>
              </a:spcBef>
              <a:buNone/>
            </a:pPr>
            <a:r>
              <a:rPr lang="en-US" sz="1200" dirty="0">
                <a:latin typeface="Courier New" panose="02070309020205020404" pitchFamily="49" charset="0"/>
                <a:cs typeface="Courier New" panose="02070309020205020404" pitchFamily="49" charset="0"/>
              </a:rPr>
              <a:t>&lt;td </a:t>
            </a:r>
            <a:r>
              <a:rPr lang="en-US" sz="1200" dirty="0" err="1">
                <a:latin typeface="Courier New" panose="02070309020205020404" pitchFamily="49" charset="0"/>
                <a:cs typeface="Courier New" panose="02070309020205020404" pitchFamily="49" charset="0"/>
              </a:rPr>
              <a:t>th:text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m.destination</a:t>
            </a:r>
            <a:r>
              <a:rPr lang="en-US" sz="1200" dirty="0">
                <a:latin typeface="Courier New" panose="02070309020205020404" pitchFamily="49" charset="0"/>
                <a:cs typeface="Courier New" panose="02070309020205020404" pitchFamily="49" charset="0"/>
              </a:rPr>
              <a:t>}"&gt;&lt;/td&gt;</a:t>
            </a:r>
          </a:p>
          <a:p>
            <a:pPr marL="59604" indent="0">
              <a:spcBef>
                <a:spcPts val="0"/>
              </a:spcBef>
              <a:buNone/>
            </a:pPr>
            <a:r>
              <a:rPr lang="en-US" sz="1200" dirty="0">
                <a:latin typeface="Courier New" panose="02070309020205020404" pitchFamily="49" charset="0"/>
                <a:cs typeface="Courier New" panose="02070309020205020404" pitchFamily="49" charset="0"/>
              </a:rPr>
              <a:t>&lt;td </a:t>
            </a:r>
            <a:r>
              <a:rPr lang="en-US" sz="1200" dirty="0" err="1">
                <a:latin typeface="Courier New" panose="02070309020205020404" pitchFamily="49" charset="0"/>
                <a:cs typeface="Courier New" panose="02070309020205020404" pitchFamily="49" charset="0"/>
              </a:rPr>
              <a:t>th:text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m.startDate</a:t>
            </a:r>
            <a:r>
              <a:rPr lang="en-US" sz="1200" dirty="0">
                <a:latin typeface="Courier New" panose="02070309020205020404" pitchFamily="49" charset="0"/>
                <a:cs typeface="Courier New" panose="02070309020205020404" pitchFamily="49" charset="0"/>
              </a:rPr>
              <a:t> }"&gt;&lt;/td&gt;</a:t>
            </a:r>
          </a:p>
          <a:p>
            <a:pPr marL="59604" indent="0">
              <a:spcBef>
                <a:spcPts val="0"/>
              </a:spcBef>
              <a:buNone/>
            </a:pPr>
            <a:r>
              <a:rPr lang="en-US" sz="1200" dirty="0">
                <a:latin typeface="Courier New" panose="02070309020205020404" pitchFamily="49" charset="0"/>
                <a:cs typeface="Courier New" panose="02070309020205020404" pitchFamily="49" charset="0"/>
              </a:rPr>
              <a:t>&lt;td&gt;</a:t>
            </a:r>
          </a:p>
          <a:p>
            <a:pPr marL="59604" indent="0">
              <a:spcBef>
                <a:spcPts val="0"/>
              </a:spcBef>
              <a:buNone/>
            </a:pPr>
            <a:r>
              <a:rPr lang="en-US" sz="1200" dirty="0">
                <a:latin typeface="Courier New" panose="02070309020205020404" pitchFamily="49" charset="0"/>
                <a:cs typeface="Courier New" panose="02070309020205020404" pitchFamily="49" charset="0"/>
              </a:rPr>
              <a:t>&lt;a </a:t>
            </a:r>
            <a:r>
              <a:rPr lang="en-US" sz="1200" dirty="0" err="1">
                <a:latin typeface="Courier New" panose="02070309020205020404" pitchFamily="49" charset="0"/>
                <a:cs typeface="Courier New" panose="02070309020205020404" pitchFamily="49" charset="0"/>
              </a:rPr>
              <a:t>th:href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GetMissionDetails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missionid</a:t>
            </a:r>
            <a:r>
              <a:rPr lang="en-US" sz="1200" dirty="0">
                <a:latin typeface="Courier New" panose="02070309020205020404" pitchFamily="49" charset="0"/>
                <a:cs typeface="Courier New" panose="02070309020205020404" pitchFamily="49" charset="0"/>
              </a:rPr>
              <a:t> = ${m.id})}"&gt;Details&lt;/a&gt;</a:t>
            </a:r>
          </a:p>
          <a:p>
            <a:pPr marL="59604" indent="0">
              <a:spcBef>
                <a:spcPts val="0"/>
              </a:spcBef>
              <a:buNone/>
            </a:pPr>
            <a:r>
              <a:rPr lang="en-US" sz="1200" dirty="0">
                <a:latin typeface="Courier New" panose="02070309020205020404" pitchFamily="49" charset="0"/>
                <a:cs typeface="Courier New" panose="02070309020205020404" pitchFamily="49" charset="0"/>
              </a:rPr>
              <a:t>&lt;/td&gt;&lt;/</a:t>
            </a:r>
            <a:r>
              <a:rPr lang="en-US" sz="1200" dirty="0" err="1">
                <a:latin typeface="Courier New" panose="02070309020205020404" pitchFamily="49" charset="0"/>
                <a:cs typeface="Courier New" panose="02070309020205020404" pitchFamily="49" charset="0"/>
              </a:rPr>
              <a:t>tr</a:t>
            </a:r>
            <a:r>
              <a:rPr lang="en-US" sz="1200" dirty="0">
                <a:latin typeface="Courier New" panose="02070309020205020404" pitchFamily="49" charset="0"/>
                <a:cs typeface="Courier New" panose="02070309020205020404" pitchFamily="49" charset="0"/>
              </a:rPr>
              <a:t>&gt;</a:t>
            </a:r>
          </a:p>
          <a:p>
            <a:pPr marL="59604" indent="0">
              <a:spcBef>
                <a:spcPts val="0"/>
              </a:spcBef>
              <a:buNone/>
            </a:pP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tbody</a:t>
            </a:r>
            <a:r>
              <a:rPr lang="en-US" sz="1200" dirty="0">
                <a:latin typeface="Courier New" panose="02070309020205020404" pitchFamily="49" charset="0"/>
                <a:cs typeface="Courier New" panose="02070309020205020404" pitchFamily="49" charset="0"/>
              </a:rPr>
              <a:t>&gt;</a:t>
            </a:r>
          </a:p>
          <a:p>
            <a:pPr marL="59604" indent="0">
              <a:spcBef>
                <a:spcPts val="0"/>
              </a:spcBef>
              <a:buNone/>
            </a:pPr>
            <a:r>
              <a:rPr lang="en-US" sz="1200" dirty="0">
                <a:latin typeface="Courier New" panose="02070309020205020404" pitchFamily="49" charset="0"/>
                <a:cs typeface="Courier New" panose="02070309020205020404" pitchFamily="49" charset="0"/>
              </a:rPr>
              <a:t>&lt;/table&gt;</a:t>
            </a:r>
          </a:p>
        </p:txBody>
      </p:sp>
      <p:sp>
        <p:nvSpPr>
          <p:cNvPr id="8" name="Text Placeholder 7"/>
          <p:cNvSpPr>
            <a:spLocks noGrp="1"/>
          </p:cNvSpPr>
          <p:nvPr>
            <p:ph type="body" idx="2"/>
          </p:nvPr>
        </p:nvSpPr>
        <p:spPr>
          <a:xfrm>
            <a:off x="4102100" y="1155700"/>
            <a:ext cx="5803900" cy="5626100"/>
          </a:xfrm>
        </p:spPr>
        <p:txBody>
          <a:bodyPr/>
          <a:lstStyle/>
          <a:p>
            <a:pPr marL="59604" indent="0">
              <a:spcBef>
                <a:spcPts val="0"/>
              </a:spcBef>
              <a:buNone/>
            </a:pPr>
            <a:r>
              <a:rPr lang="en-US" sz="1200" dirty="0" err="1">
                <a:latin typeface="Courier New" panose="02070309020205020404" pitchFamily="49" charset="0"/>
                <a:cs typeface="Courier New" panose="02070309020205020404" pitchFamily="49" charset="0"/>
              </a:rPr>
              <a:t>this.update</a:t>
            </a:r>
            <a:r>
              <a:rPr lang="en-US" sz="1200" dirty="0">
                <a:latin typeface="Courier New" panose="02070309020205020404" pitchFamily="49" charset="0"/>
                <a:cs typeface="Courier New" panose="02070309020205020404" pitchFamily="49" charset="0"/>
              </a:rPr>
              <a:t> = function(</a:t>
            </a:r>
            <a:r>
              <a:rPr lang="en-US" sz="1200" dirty="0" err="1">
                <a:solidFill>
                  <a:srgbClr val="FF0000"/>
                </a:solidFill>
                <a:latin typeface="Courier New" panose="02070309020205020404" pitchFamily="49" charset="0"/>
                <a:cs typeface="Courier New" panose="02070309020205020404" pitchFamily="49" charset="0"/>
              </a:rPr>
              <a:t>arrayMissions</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 da </a:t>
            </a:r>
            <a:r>
              <a:rPr lang="en-US" sz="1200" dirty="0" err="1">
                <a:solidFill>
                  <a:srgbClr val="FF0000"/>
                </a:solidFill>
                <a:latin typeface="Courier New" panose="02070309020205020404" pitchFamily="49" charset="0"/>
                <a:cs typeface="Courier New" panose="02070309020205020404" pitchFamily="49" charset="0"/>
              </a:rPr>
              <a:t>responseText</a:t>
            </a:r>
            <a:endParaRPr lang="en-US" sz="1200" dirty="0">
              <a:solidFill>
                <a:srgbClr val="FF0000"/>
              </a:solidFill>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l = </a:t>
            </a:r>
            <a:r>
              <a:rPr lang="en-US" sz="1200" dirty="0" err="1">
                <a:latin typeface="Courier New" panose="02070309020205020404" pitchFamily="49" charset="0"/>
                <a:cs typeface="Courier New" panose="02070309020205020404" pitchFamily="49" charset="0"/>
              </a:rPr>
              <a:t>arrayMissions.length</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elem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row, </a:t>
            </a:r>
            <a:r>
              <a:rPr lang="en-US" sz="1200" dirty="0" err="1">
                <a:latin typeface="Courier New" panose="02070309020205020404" pitchFamily="49" charset="0"/>
                <a:cs typeface="Courier New" panose="02070309020205020404" pitchFamily="49" charset="0"/>
              </a:rPr>
              <a:t>destcell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datecell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linkcell</a:t>
            </a:r>
            <a:r>
              <a:rPr lang="en-US" sz="1200" dirty="0">
                <a:latin typeface="Courier New" panose="02070309020205020404" pitchFamily="49" charset="0"/>
                <a:cs typeface="Courier New" panose="02070309020205020404" pitchFamily="49" charset="0"/>
              </a:rPr>
              <a:t>, anchor;</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cancella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contenuto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corrente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della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tabella</a:t>
            </a: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this.listcontainerbody.innerHTML</a:t>
            </a:r>
            <a:r>
              <a:rPr lang="en-US" sz="1200" dirty="0">
                <a:latin typeface="Courier New" panose="02070309020205020404" pitchFamily="49" charset="0"/>
                <a:cs typeface="Courier New" panose="02070309020205020404" pitchFamily="49" charset="0"/>
              </a:rPr>
              <a:t> = "";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self = this;</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ricrea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nnuovo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contenuto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della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tabella</a:t>
            </a:r>
            <a:endParaRPr lang="en-US" sz="1200" dirty="0">
              <a:latin typeface="Courier New" panose="02070309020205020404" pitchFamily="49" charset="0"/>
              <a:cs typeface="Courier New" panose="02070309020205020404" pitchFamily="49" charset="0"/>
            </a:endParaRP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arrayMissions.forEac</a:t>
            </a:r>
            <a:r>
              <a:rPr lang="en-US" sz="1200" dirty="0" err="1">
                <a:latin typeface="Courier New" panose="02070309020205020404" pitchFamily="49" charset="0"/>
                <a:cs typeface="Courier New" panose="02070309020205020404" pitchFamily="49" charset="0"/>
              </a:rPr>
              <a:t>h</a:t>
            </a:r>
            <a:r>
              <a:rPr lang="en-US" sz="1200" dirty="0">
                <a:latin typeface="Courier New" panose="02070309020205020404" pitchFamily="49" charset="0"/>
                <a:cs typeface="Courier New" panose="02070309020205020404" pitchFamily="49" charset="0"/>
              </a:rPr>
              <a:t>(function(mission) {  </a:t>
            </a:r>
          </a:p>
          <a:p>
            <a:pPr marL="59604" indent="0">
              <a:spcBef>
                <a:spcPts val="0"/>
              </a:spcBef>
              <a:buNone/>
            </a:pPr>
            <a:r>
              <a:rPr lang="en-US" sz="1200" dirty="0">
                <a:latin typeface="Courier New" panose="02070309020205020404" pitchFamily="49" charset="0"/>
                <a:cs typeface="Courier New" panose="02070309020205020404" pitchFamily="49" charset="0"/>
              </a:rPr>
              <a:t>       row = </a:t>
            </a:r>
            <a:r>
              <a:rPr lang="en-US" sz="1200" dirty="0" err="1">
                <a:latin typeface="Courier New" panose="02070309020205020404" pitchFamily="49" charset="0"/>
                <a:cs typeface="Courier New" panose="02070309020205020404" pitchFamily="49" charset="0"/>
              </a:rPr>
              <a:t>document.createElement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tr</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destcell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document.createElement</a:t>
            </a:r>
            <a:r>
              <a:rPr lang="en-US" sz="1200" dirty="0">
                <a:latin typeface="Courier New" panose="02070309020205020404" pitchFamily="49" charset="0"/>
                <a:cs typeface="Courier New" panose="02070309020205020404" pitchFamily="49" charset="0"/>
              </a:rPr>
              <a:t>("td");</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destcell.textContent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mission.destination</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row.appendChild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destcell</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datecell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document.createElement</a:t>
            </a:r>
            <a:r>
              <a:rPr lang="en-US" sz="1200" dirty="0">
                <a:latin typeface="Courier New" panose="02070309020205020404" pitchFamily="49" charset="0"/>
                <a:cs typeface="Courier New" panose="02070309020205020404" pitchFamily="49" charset="0"/>
              </a:rPr>
              <a:t>("td");</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datecell.textContent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mission.startDate</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row.appendChild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datecell</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linkcell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document.createElement</a:t>
            </a:r>
            <a:r>
              <a:rPr lang="en-US" sz="1200" dirty="0">
                <a:latin typeface="Courier New" panose="02070309020205020404" pitchFamily="49" charset="0"/>
                <a:cs typeface="Courier New" panose="02070309020205020404" pitchFamily="49" charset="0"/>
              </a:rPr>
              <a:t>("td");</a:t>
            </a:r>
          </a:p>
          <a:p>
            <a:pPr marL="59604" indent="0">
              <a:spcBef>
                <a:spcPts val="0"/>
              </a:spcBef>
              <a:buNone/>
            </a:pPr>
            <a:r>
              <a:rPr lang="en-US" sz="1200" dirty="0">
                <a:latin typeface="Courier New" panose="02070309020205020404" pitchFamily="49" charset="0"/>
                <a:cs typeface="Courier New" panose="02070309020205020404" pitchFamily="49" charset="0"/>
              </a:rPr>
              <a:t>       anchor = </a:t>
            </a:r>
            <a:r>
              <a:rPr lang="en-US" sz="1200" dirty="0" err="1">
                <a:latin typeface="Courier New" panose="02070309020205020404" pitchFamily="49" charset="0"/>
                <a:cs typeface="Courier New" panose="02070309020205020404" pitchFamily="49" charset="0"/>
              </a:rPr>
              <a:t>document.createElement</a:t>
            </a:r>
            <a:r>
              <a:rPr lang="en-US" sz="1200" dirty="0">
                <a:latin typeface="Courier New" panose="02070309020205020404" pitchFamily="49" charset="0"/>
                <a:cs typeface="Courier New" panose="02070309020205020404" pitchFamily="49" charset="0"/>
              </a:rPr>
              <a:t>("a");</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linkcell.appendChild</a:t>
            </a:r>
            <a:r>
              <a:rPr lang="en-US" sz="1200" dirty="0">
                <a:latin typeface="Courier New" panose="02070309020205020404" pitchFamily="49" charset="0"/>
                <a:cs typeface="Courier New" panose="02070309020205020404" pitchFamily="49" charset="0"/>
              </a:rPr>
              <a:t>(anchor);</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linkText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document.createTextNode</a:t>
            </a:r>
            <a:r>
              <a:rPr lang="en-US" sz="1200" dirty="0">
                <a:latin typeface="Courier New" panose="02070309020205020404" pitchFamily="49" charset="0"/>
                <a:cs typeface="Courier New" panose="02070309020205020404" pitchFamily="49" charset="0"/>
              </a:rPr>
              <a:t>("Show");</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anchor.appendChild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linkText</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anchor.id = mission.id;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anchor.addEventListener</a:t>
            </a:r>
            <a:r>
              <a:rPr lang="en-US" sz="1200" dirty="0">
                <a:latin typeface="Courier New" panose="02070309020205020404" pitchFamily="49" charset="0"/>
                <a:cs typeface="Courier New" panose="02070309020205020404" pitchFamily="49" charset="0"/>
              </a:rPr>
              <a:t>("click", (e) =&gt; {</a:t>
            </a:r>
          </a:p>
          <a:p>
            <a:pPr marL="59604" indent="0">
              <a:spcBef>
                <a:spcPts val="0"/>
              </a:spcBef>
              <a:buNone/>
            </a:pPr>
            <a:r>
              <a:rPr lang="en-US" sz="1200" dirty="0">
                <a:latin typeface="Courier New" panose="02070309020205020404" pitchFamily="49" charset="0"/>
                <a:cs typeface="Courier New" panose="02070309020205020404" pitchFamily="49" charset="0"/>
              </a:rPr>
              <a:t>            missionDetails.id = e.target.id;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missionDetails.show</a:t>
            </a: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          }, false);</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anchor.href</a:t>
            </a:r>
            <a:r>
              <a:rPr lang="en-US" sz="1200" dirty="0">
                <a:latin typeface="Courier New" panose="02070309020205020404" pitchFamily="49" charset="0"/>
                <a:cs typeface="Courier New" panose="02070309020205020404" pitchFamily="49" charset="0"/>
              </a:rPr>
              <a:t> = "#";</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row.appendChild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linkcell</a:t>
            </a:r>
            <a:r>
              <a:rPr lang="en-US" sz="1200" dirty="0">
                <a:latin typeface="Courier New" panose="02070309020205020404" pitchFamily="49" charset="0"/>
                <a:cs typeface="Courier New" panose="02070309020205020404" pitchFamily="49" charset="0"/>
              </a:rPr>
              <a:t>);</a:t>
            </a:r>
          </a:p>
          <a:p>
            <a:pPr marL="59604"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self.listcontainerbody.appendChild</a:t>
            </a:r>
            <a:r>
              <a:rPr lang="en-US" sz="1200" dirty="0">
                <a:latin typeface="Courier New" panose="02070309020205020404" pitchFamily="49" charset="0"/>
                <a:cs typeface="Courier New" panose="02070309020205020404" pitchFamily="49" charset="0"/>
              </a:rPr>
              <a:t>(row);</a:t>
            </a:r>
          </a:p>
          <a:p>
            <a:pPr marL="59604" indent="0">
              <a:spcBef>
                <a:spcPts val="0"/>
              </a:spcBef>
              <a:buNone/>
            </a:pPr>
            <a:r>
              <a:rPr lang="en-US" sz="1200" dirty="0">
                <a:latin typeface="Courier New" panose="02070309020205020404" pitchFamily="49" charset="0"/>
                <a:cs typeface="Courier New" panose="02070309020205020404" pitchFamily="49" charset="0"/>
              </a:rPr>
              <a:t>        });</a:t>
            </a:r>
          </a:p>
          <a:p>
            <a:pPr marL="59604" indent="0">
              <a:spcBef>
                <a:spcPts val="0"/>
              </a:spcBef>
              <a:buNone/>
            </a:pPr>
            <a:r>
              <a:rPr lang="en-US" sz="1200" dirty="0">
                <a:latin typeface="Courier New" panose="02070309020205020404" pitchFamily="49" charset="0"/>
                <a:cs typeface="Courier New" panose="02070309020205020404" pitchFamily="49" charset="0"/>
              </a:rPr>
              <a:t>}</a:t>
            </a:r>
          </a:p>
          <a:p>
            <a:pPr marL="59604"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1646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Passaggio parametri e stato dell'ultima interazione</a:t>
            </a:r>
          </a:p>
        </p:txBody>
      </p:sp>
      <p:sp>
        <p:nvSpPr>
          <p:cNvPr id="7" name="Text Placeholder 6"/>
          <p:cNvSpPr>
            <a:spLocks noGrp="1"/>
          </p:cNvSpPr>
          <p:nvPr>
            <p:ph type="body" idx="4"/>
          </p:nvPr>
        </p:nvSpPr>
        <p:spPr/>
        <p:txBody>
          <a:bodyPr>
            <a:normAutofit fontScale="85000" lnSpcReduction="20000"/>
          </a:bodyPr>
          <a:lstStyle/>
          <a:p>
            <a:r>
              <a:rPr lang="it-IT" dirty="0"/>
              <a:t>Quando un evento produce parametri che servono all'interno della stessa pagina questi sono preservati come parte dello stato della pagina mediante variabili dei componenti o parametri delle funzioni</a:t>
            </a:r>
          </a:p>
          <a:p>
            <a:pPr lvl="1"/>
            <a:r>
              <a:rPr lang="it-IT" dirty="0"/>
              <a:t>Es: la selezione di un elemento da un elenco che aggiorna il contenuto della stessa  pagina</a:t>
            </a:r>
          </a:p>
          <a:p>
            <a:endParaRPr lang="en-US" dirty="0"/>
          </a:p>
        </p:txBody>
      </p:sp>
    </p:spTree>
    <p:extLst>
      <p:ext uri="{BB962C8B-B14F-4D97-AF65-F5344CB8AC3E}">
        <p14:creationId xmlns:p14="http://schemas.microsoft.com/office/powerpoint/2010/main" val="3060338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keeping</a:t>
            </a:r>
          </a:p>
        </p:txBody>
      </p:sp>
      <p:sp>
        <p:nvSpPr>
          <p:cNvPr id="6" name="Text Placeholder 5"/>
          <p:cNvSpPr>
            <a:spLocks noGrp="1"/>
          </p:cNvSpPr>
          <p:nvPr>
            <p:ph type="body" idx="4"/>
          </p:nvPr>
        </p:nvSpPr>
        <p:spPr>
          <a:xfrm>
            <a:off x="495299" y="1580606"/>
            <a:ext cx="8915402" cy="4545557"/>
          </a:xfrm>
        </p:spPr>
        <p:txBody>
          <a:bodyPr>
            <a:normAutofit/>
          </a:bodyPr>
          <a:lstStyle/>
          <a:p>
            <a:r>
              <a:rPr lang="en-US" dirty="0"/>
              <a:t>The only state that is held will be the id. It will be saved as a cookie. The </a:t>
            </a:r>
          </a:p>
        </p:txBody>
      </p:sp>
    </p:spTree>
    <p:extLst>
      <p:ext uri="{BB962C8B-B14F-4D97-AF65-F5344CB8AC3E}">
        <p14:creationId xmlns:p14="http://schemas.microsoft.com/office/powerpoint/2010/main" val="361179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a:t>Database design</a:t>
            </a:r>
            <a:endParaRPr/>
          </a:p>
        </p:txBody>
      </p:sp>
      <p:sp>
        <p:nvSpPr>
          <p:cNvPr id="148" name="Google Shape;148;p28"/>
          <p:cNvSpPr/>
          <p:nvPr/>
        </p:nvSpPr>
        <p:spPr>
          <a:xfrm>
            <a:off x="1754783" y="4363367"/>
            <a:ext cx="127335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49" name="Google Shape;149;p28"/>
          <p:cNvSpPr txBox="1"/>
          <p:nvPr/>
        </p:nvSpPr>
        <p:spPr>
          <a:xfrm>
            <a:off x="230967" y="1772800"/>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UserId</a:t>
            </a:r>
            <a:endParaRPr sz="2100" b="1" dirty="0"/>
          </a:p>
          <a:p>
            <a:pPr algn="r"/>
            <a:r>
              <a:rPr lang="es-419" sz="1900" dirty="0" err="1">
                <a:solidFill>
                  <a:schemeClr val="dk1"/>
                </a:solidFill>
                <a:latin typeface="Calibri"/>
                <a:ea typeface="Calibri"/>
                <a:cs typeface="Calibri"/>
                <a:sym typeface="Calibri"/>
              </a:rPr>
              <a:t>username</a:t>
            </a:r>
            <a:endParaRPr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password</a:t>
            </a:r>
            <a:endParaRPr sz="1900" dirty="0">
              <a:solidFill>
                <a:schemeClr val="dk1"/>
              </a:solidFill>
              <a:latin typeface="Calibri"/>
              <a:ea typeface="Calibri"/>
              <a:cs typeface="Calibri"/>
              <a:sym typeface="Calibri"/>
            </a:endParaRPr>
          </a:p>
        </p:txBody>
      </p:sp>
      <p:sp>
        <p:nvSpPr>
          <p:cNvPr id="150" name="Google Shape;150;p28"/>
          <p:cNvSpPr/>
          <p:nvPr/>
        </p:nvSpPr>
        <p:spPr>
          <a:xfrm>
            <a:off x="1754774" y="1772792"/>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51" name="Google Shape;151;p28"/>
          <p:cNvSpPr txBox="1"/>
          <p:nvPr/>
        </p:nvSpPr>
        <p:spPr>
          <a:xfrm>
            <a:off x="49021" y="4330067"/>
            <a:ext cx="1675700" cy="15252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MeetingId</a:t>
            </a:r>
            <a:endParaRPr sz="2100" b="1" dirty="0"/>
          </a:p>
          <a:p>
            <a:pPr algn="r"/>
            <a:r>
              <a:rPr lang="es-419" sz="1900" dirty="0" err="1">
                <a:solidFill>
                  <a:schemeClr val="dk1"/>
                </a:solidFill>
                <a:latin typeface="Calibri"/>
                <a:ea typeface="Calibri"/>
                <a:cs typeface="Calibri"/>
                <a:sym typeface="Calibri"/>
              </a:rPr>
              <a:t>Name</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start</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end</a:t>
            </a:r>
            <a:endParaRPr lang="es-419"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Owner</a:t>
            </a:r>
            <a:endParaRPr lang="es-419" sz="1900" dirty="0">
              <a:solidFill>
                <a:schemeClr val="dk1"/>
              </a:solidFill>
              <a:latin typeface="Calibri"/>
              <a:ea typeface="Calibri"/>
              <a:cs typeface="Calibri"/>
              <a:sym typeface="Calibri"/>
            </a:endParaRPr>
          </a:p>
        </p:txBody>
      </p:sp>
      <p:sp>
        <p:nvSpPr>
          <p:cNvPr id="152" name="Google Shape;152;p28"/>
          <p:cNvSpPr txBox="1"/>
          <p:nvPr/>
        </p:nvSpPr>
        <p:spPr>
          <a:xfrm>
            <a:off x="7341290" y="3387533"/>
            <a:ext cx="1609400" cy="975834"/>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en-US" sz="1900" dirty="0" err="1">
                <a:solidFill>
                  <a:schemeClr val="dk1"/>
                </a:solidFill>
                <a:latin typeface="Calibri"/>
                <a:ea typeface="Calibri"/>
                <a:cs typeface="Calibri"/>
                <a:sym typeface="Calibri"/>
              </a:rPr>
              <a:t>userID</a:t>
            </a:r>
            <a:endParaRPr sz="1900" dirty="0">
              <a:solidFill>
                <a:schemeClr val="dk1"/>
              </a:solidFill>
              <a:latin typeface="Calibri"/>
              <a:ea typeface="Calibri"/>
              <a:cs typeface="Calibri"/>
              <a:sym typeface="Calibri"/>
            </a:endParaRPr>
          </a:p>
          <a:p>
            <a:pPr lvl="0"/>
            <a:r>
              <a:rPr lang="es-419" sz="1900" dirty="0" err="1">
                <a:solidFill>
                  <a:schemeClr val="dk1"/>
                </a:solidFill>
                <a:latin typeface="Calibri"/>
                <a:ea typeface="Calibri"/>
                <a:cs typeface="Calibri"/>
                <a:sym typeface="Calibri"/>
              </a:rPr>
              <a:t>meetingID</a:t>
            </a:r>
            <a:endParaRPr sz="1900" dirty="0">
              <a:solidFill>
                <a:schemeClr val="dk1"/>
              </a:solidFill>
              <a:latin typeface="Calibri"/>
              <a:ea typeface="Calibri"/>
              <a:cs typeface="Calibri"/>
              <a:sym typeface="Calibri"/>
            </a:endParaRPr>
          </a:p>
        </p:txBody>
      </p:sp>
      <p:sp>
        <p:nvSpPr>
          <p:cNvPr id="153" name="Google Shape;153;p28"/>
          <p:cNvSpPr/>
          <p:nvPr/>
        </p:nvSpPr>
        <p:spPr>
          <a:xfrm>
            <a:off x="5642222" y="338752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n-US" sz="2100" dirty="0">
                <a:solidFill>
                  <a:schemeClr val="dk1"/>
                </a:solidFill>
                <a:latin typeface="Calibri"/>
                <a:ea typeface="Calibri"/>
                <a:cs typeface="Calibri"/>
                <a:sym typeface="Calibri"/>
              </a:rPr>
              <a:t>Intersection</a:t>
            </a:r>
            <a:endParaRPr sz="2100" dirty="0">
              <a:solidFill>
                <a:schemeClr val="dk1"/>
              </a:solidFill>
              <a:latin typeface="Calibri"/>
              <a:ea typeface="Calibri"/>
              <a:cs typeface="Calibri"/>
              <a:sym typeface="Calibri"/>
            </a:endParaRPr>
          </a:p>
        </p:txBody>
      </p:sp>
      <p:sp>
        <p:nvSpPr>
          <p:cNvPr id="154" name="Google Shape;154;p28"/>
          <p:cNvSpPr txBox="1"/>
          <p:nvPr/>
        </p:nvSpPr>
        <p:spPr>
          <a:xfrm>
            <a:off x="2980254" y="1572817"/>
            <a:ext cx="614250" cy="3080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0:N</a:t>
            </a:r>
            <a:endParaRPr>
              <a:solidFill>
                <a:schemeClr val="dk1"/>
              </a:solidFill>
              <a:latin typeface="Calibri"/>
              <a:ea typeface="Calibri"/>
              <a:cs typeface="Calibri"/>
              <a:sym typeface="Calibri"/>
            </a:endParaRPr>
          </a:p>
        </p:txBody>
      </p:sp>
      <p:sp>
        <p:nvSpPr>
          <p:cNvPr id="155" name="Google Shape;155;p28"/>
          <p:cNvSpPr txBox="1"/>
          <p:nvPr/>
        </p:nvSpPr>
        <p:spPr>
          <a:xfrm>
            <a:off x="6801212" y="1772795"/>
            <a:ext cx="1350014" cy="338400"/>
          </a:xfrm>
          <a:prstGeom prst="rect">
            <a:avLst/>
          </a:prstGeom>
          <a:noFill/>
          <a:ln>
            <a:noFill/>
          </a:ln>
        </p:spPr>
        <p:txBody>
          <a:bodyPr spcFirstLastPara="1" wrap="square" lIns="107269" tIns="53620" rIns="107269" bIns="53620" anchor="t" anchorCtr="0">
            <a:noAutofit/>
          </a:bodyPr>
          <a:lstStyle/>
          <a:p>
            <a:pPr algn="r"/>
            <a:r>
              <a:rPr lang="en-US" dirty="0"/>
              <a:t>Participate</a:t>
            </a:r>
            <a:endParaRPr dirty="0"/>
          </a:p>
        </p:txBody>
      </p:sp>
      <p:sp>
        <p:nvSpPr>
          <p:cNvPr id="156" name="Google Shape;156;p28"/>
          <p:cNvSpPr/>
          <p:nvPr/>
        </p:nvSpPr>
        <p:spPr>
          <a:xfrm>
            <a:off x="6092566" y="1772816"/>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57" name="Google Shape;157;p28"/>
          <p:cNvCxnSpPr/>
          <p:nvPr/>
        </p:nvCxnSpPr>
        <p:spPr>
          <a:xfrm>
            <a:off x="2912103" y="2035987"/>
            <a:ext cx="3180450" cy="0"/>
          </a:xfrm>
          <a:prstGeom prst="straightConnector1">
            <a:avLst/>
          </a:prstGeom>
          <a:noFill/>
          <a:ln w="9525" cap="flat" cmpd="sng">
            <a:solidFill>
              <a:srgbClr val="4A7DBA"/>
            </a:solidFill>
            <a:prstDash val="solid"/>
            <a:round/>
            <a:headEnd type="none" w="sm" len="sm"/>
            <a:tailEnd type="none" w="sm" len="sm"/>
          </a:ln>
        </p:spPr>
      </p:cxnSp>
      <p:cxnSp>
        <p:nvCxnSpPr>
          <p:cNvPr id="158" name="Google Shape;158;p28"/>
          <p:cNvCxnSpPr>
            <a:stCxn id="156" idx="2"/>
            <a:endCxn id="153" idx="0"/>
          </p:cNvCxnSpPr>
          <p:nvPr/>
        </p:nvCxnSpPr>
        <p:spPr>
          <a:xfrm>
            <a:off x="6415941" y="2299216"/>
            <a:ext cx="0" cy="1088400"/>
          </a:xfrm>
          <a:prstGeom prst="straightConnector1">
            <a:avLst/>
          </a:prstGeom>
          <a:noFill/>
          <a:ln w="9525" cap="flat" cmpd="sng">
            <a:solidFill>
              <a:srgbClr val="4A7DBA"/>
            </a:solidFill>
            <a:prstDash val="solid"/>
            <a:round/>
            <a:headEnd type="none" w="sm" len="sm"/>
            <a:tailEnd type="none" w="sm" len="sm"/>
          </a:ln>
        </p:spPr>
      </p:cxnSp>
      <p:sp>
        <p:nvSpPr>
          <p:cNvPr id="160" name="Google Shape;160;p28"/>
          <p:cNvSpPr/>
          <p:nvPr/>
        </p:nvSpPr>
        <p:spPr>
          <a:xfrm>
            <a:off x="6063756" y="4343015"/>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1" name="Google Shape;161;p28"/>
          <p:cNvCxnSpPr>
            <a:cxnSpLocks/>
            <a:stCxn id="160" idx="0"/>
            <a:endCxn id="153" idx="2"/>
          </p:cNvCxnSpPr>
          <p:nvPr/>
        </p:nvCxnSpPr>
        <p:spPr>
          <a:xfrm flipV="1">
            <a:off x="6387131" y="4024324"/>
            <a:ext cx="28754" cy="318691"/>
          </a:xfrm>
          <a:prstGeom prst="straightConnector1">
            <a:avLst/>
          </a:prstGeom>
          <a:noFill/>
          <a:ln w="9525" cap="flat" cmpd="sng">
            <a:solidFill>
              <a:srgbClr val="4A7DBA"/>
            </a:solidFill>
            <a:prstDash val="solid"/>
            <a:round/>
            <a:headEnd type="none" w="sm" len="sm"/>
            <a:tailEnd type="none" w="sm" len="sm"/>
          </a:ln>
        </p:spPr>
      </p:cxnSp>
      <p:sp>
        <p:nvSpPr>
          <p:cNvPr id="163" name="Google Shape;163;p28"/>
          <p:cNvSpPr txBox="1"/>
          <p:nvPr/>
        </p:nvSpPr>
        <p:spPr>
          <a:xfrm>
            <a:off x="3053341" y="4873764"/>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cxnSp>
        <p:nvCxnSpPr>
          <p:cNvPr id="166" name="Google Shape;166;p28"/>
          <p:cNvCxnSpPr>
            <a:cxnSpLocks/>
            <a:stCxn id="148" idx="3"/>
            <a:endCxn id="160" idx="1"/>
          </p:cNvCxnSpPr>
          <p:nvPr/>
        </p:nvCxnSpPr>
        <p:spPr>
          <a:xfrm flipV="1">
            <a:off x="3028133" y="4606215"/>
            <a:ext cx="3035623" cy="4752"/>
          </a:xfrm>
          <a:prstGeom prst="bentConnector3">
            <a:avLst>
              <a:gd name="adj1" fmla="val 50000"/>
            </a:avLst>
          </a:prstGeom>
          <a:noFill/>
          <a:ln w="9525" cap="flat" cmpd="sng">
            <a:solidFill>
              <a:srgbClr val="3D85C6"/>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Local </a:t>
            </a:r>
            <a:r>
              <a:rPr lang="es-419" dirty="0" err="1"/>
              <a:t>database</a:t>
            </a:r>
            <a:r>
              <a:rPr lang="es-419" dirty="0"/>
              <a:t> </a:t>
            </a:r>
            <a:r>
              <a:rPr lang="es-419" dirty="0" err="1"/>
              <a:t>schema</a:t>
            </a:r>
            <a:endParaRPr dirty="0"/>
          </a:p>
        </p:txBody>
      </p:sp>
      <p:sp>
        <p:nvSpPr>
          <p:cNvPr id="172" name="Google Shape;172;p29"/>
          <p:cNvSpPr txBox="1">
            <a:spLocks noGrp="1"/>
          </p:cNvSpPr>
          <p:nvPr>
            <p:ph type="body" idx="1"/>
          </p:nvPr>
        </p:nvSpPr>
        <p:spPr>
          <a:xfrm>
            <a:off x="0" y="1491800"/>
            <a:ext cx="4953000" cy="5069200"/>
          </a:xfrm>
          <a:prstGeom prst="rect">
            <a:avLst/>
          </a:prstGeom>
          <a:noFill/>
          <a:ln>
            <a:noFill/>
          </a:ln>
        </p:spPr>
        <p:txBody>
          <a:bodyPr spcFirstLastPara="1" wrap="square" lIns="107269" tIns="53620" rIns="107269" bIns="53620" anchor="t" anchorCtr="0">
            <a:noAutofit/>
          </a:bodyPr>
          <a:lstStyle/>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INT NOT NULL AUTO_INCREMENT,</a:t>
            </a:r>
          </a:p>
          <a:p>
            <a:pPr marL="0" indent="0">
              <a:spcBef>
                <a:spcPts val="422"/>
              </a:spcBef>
              <a:buSzPts val="1800"/>
              <a:buNone/>
            </a:pPr>
            <a:r>
              <a:rPr lang="en-US" sz="1400" dirty="0">
                <a:latin typeface="Courier New"/>
                <a:ea typeface="Courier New"/>
                <a:cs typeface="Courier New"/>
                <a:sym typeface="Courier New"/>
              </a:rPr>
              <a:t>`username` VARCHAR(45) NOT NULL,  </a:t>
            </a:r>
          </a:p>
          <a:p>
            <a:pPr marL="0" indent="0">
              <a:spcBef>
                <a:spcPts val="422"/>
              </a:spcBef>
              <a:buSzPts val="1800"/>
              <a:buNone/>
            </a:pPr>
            <a:r>
              <a:rPr lang="en-US" sz="1400" dirty="0">
                <a:latin typeface="Courier New"/>
                <a:ea typeface="Courier New"/>
                <a:cs typeface="Courier New"/>
                <a:sym typeface="Courier New"/>
              </a:rPr>
              <a:t>`password` VARCHAR(45)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a:t>
            </a:r>
          </a:p>
          <a:p>
            <a:pPr marL="0" indent="0">
              <a:spcBef>
                <a:spcPts val="422"/>
              </a:spcBef>
              <a:buSzPts val="1800"/>
              <a:buNone/>
            </a:pPr>
            <a:endParaRPr lang="en-US" sz="1400" dirty="0">
              <a:latin typeface="Courier New"/>
              <a:ea typeface="Courier New"/>
              <a:cs typeface="Courier New"/>
              <a:sym typeface="Courier New"/>
            </a:endParaRPr>
          </a:p>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`.`meeting`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INT NOT NULL AUTO_INCREMENT,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datestart</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dateend</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`owner` INT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INDEX `</a:t>
            </a:r>
            <a:r>
              <a:rPr lang="en-US" sz="1400" dirty="0" err="1">
                <a:latin typeface="Courier New"/>
                <a:ea typeface="Courier New"/>
                <a:cs typeface="Courier New"/>
                <a:sym typeface="Courier New"/>
              </a:rPr>
              <a:t>iduser_idx</a:t>
            </a:r>
            <a:r>
              <a:rPr lang="en-US" sz="1400" dirty="0">
                <a:latin typeface="Courier New"/>
                <a:ea typeface="Courier New"/>
                <a:cs typeface="Courier New"/>
                <a:sym typeface="Courier New"/>
              </a:rPr>
              <a:t>` (`owner` ASC) VISIBLE,  </a:t>
            </a:r>
          </a:p>
          <a:p>
            <a:pPr marL="0" indent="0">
              <a:spcBef>
                <a:spcPts val="422"/>
              </a:spcBef>
              <a:buSzPts val="1800"/>
              <a:buNone/>
            </a:pPr>
            <a:r>
              <a:rPr lang="en-US" sz="1400" dirty="0">
                <a:latin typeface="Courier New"/>
                <a:ea typeface="Courier New"/>
                <a:cs typeface="Courier New"/>
                <a:sym typeface="Courier New"/>
              </a:rPr>
              <a:t>CONSTRAINT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FOREIGN KEY (`owner`)    </a:t>
            </a:r>
          </a:p>
          <a:p>
            <a:pPr marL="0" indent="0">
              <a:spcBef>
                <a:spcPts val="422"/>
              </a:spcBef>
              <a:buSzPts val="1800"/>
              <a:buNone/>
            </a:pPr>
            <a:r>
              <a:rPr lang="en-US" sz="1400" dirty="0">
                <a:latin typeface="Courier New"/>
                <a:ea typeface="Courier New"/>
                <a:cs typeface="Courier New"/>
                <a:sym typeface="Courier New"/>
              </a:rPr>
              <a:t>REFERENCES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ON DELETE NO ACTION    </a:t>
            </a:r>
          </a:p>
          <a:p>
            <a:pPr marL="0" indent="0">
              <a:spcBef>
                <a:spcPts val="422"/>
              </a:spcBef>
              <a:buSzPts val="1800"/>
              <a:buNone/>
            </a:pPr>
            <a:r>
              <a:rPr lang="en-US" sz="1400" dirty="0">
                <a:latin typeface="Courier New"/>
                <a:ea typeface="Courier New"/>
                <a:cs typeface="Courier New"/>
                <a:sym typeface="Courier New"/>
              </a:rPr>
              <a:t>ON UPDATE NO ACTION);</a:t>
            </a:r>
            <a:endParaRPr sz="1400" dirty="0">
              <a:latin typeface="Courier New"/>
              <a:ea typeface="Courier New"/>
              <a:cs typeface="Courier New"/>
              <a:sym typeface="Courier New"/>
            </a:endParaRPr>
          </a:p>
        </p:txBody>
      </p:sp>
      <p:sp>
        <p:nvSpPr>
          <p:cNvPr id="6" name="Google Shape;173;p29">
            <a:extLst>
              <a:ext uri="{FF2B5EF4-FFF2-40B4-BE49-F238E27FC236}">
                <a16:creationId xmlns:a16="http://schemas.microsoft.com/office/drawing/2014/main" id="{DF54E6F1-B695-47D1-B2F8-9FB46A171C24}"/>
              </a:ext>
            </a:extLst>
          </p:cNvPr>
          <p:cNvSpPr txBox="1">
            <a:spLocks/>
          </p:cNvSpPr>
          <p:nvPr/>
        </p:nvSpPr>
        <p:spPr>
          <a:xfrm>
            <a:off x="4953000" y="1491799"/>
            <a:ext cx="4953000" cy="4995037"/>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L="536433" marR="0" lvl="0" indent="-476829" algn="l" rtl="0">
              <a:lnSpc>
                <a:spcPct val="100000"/>
              </a:lnSpc>
              <a:spcBef>
                <a:spcPts val="657"/>
              </a:spcBef>
              <a:spcAft>
                <a:spcPts val="0"/>
              </a:spcAft>
              <a:buClr>
                <a:schemeClr val="dk1"/>
              </a:buClr>
              <a:buSzPts val="2800"/>
              <a:buFont typeface="Arial"/>
              <a:buChar char="•"/>
              <a:defRPr sz="3300" b="0" i="0" u="none" strike="noStrike" cap="none">
                <a:solidFill>
                  <a:schemeClr val="dk1"/>
                </a:solidFill>
                <a:latin typeface="Calibri"/>
                <a:ea typeface="Calibri"/>
                <a:cs typeface="Calibri"/>
                <a:sym typeface="Calibri"/>
              </a:defRPr>
            </a:lvl1pPr>
            <a:lvl2pPr marL="1072866" marR="0" lvl="1" indent="-447027" algn="l" rtl="0">
              <a:lnSpc>
                <a:spcPct val="100000"/>
              </a:lnSpc>
              <a:spcBef>
                <a:spcPts val="563"/>
              </a:spcBef>
              <a:spcAft>
                <a:spcPts val="0"/>
              </a:spcAft>
              <a:buClr>
                <a:schemeClr val="dk1"/>
              </a:buClr>
              <a:buSzPts val="2400"/>
              <a:buFont typeface="Arial"/>
              <a:buChar char="–"/>
              <a:defRPr sz="2800" b="0" i="0" u="none" strike="noStrike" cap="none">
                <a:solidFill>
                  <a:schemeClr val="dk1"/>
                </a:solidFill>
                <a:latin typeface="Calibri"/>
                <a:ea typeface="Calibri"/>
                <a:cs typeface="Calibri"/>
                <a:sym typeface="Calibri"/>
              </a:defRPr>
            </a:lvl2pPr>
            <a:lvl3pPr marL="1609298" marR="0" lvl="2" indent="-417225" algn="l" rtl="0">
              <a:lnSpc>
                <a:spcPct val="100000"/>
              </a:lnSpc>
              <a:spcBef>
                <a:spcPts val="469"/>
              </a:spcBef>
              <a:spcAft>
                <a:spcPts val="0"/>
              </a:spcAft>
              <a:buClr>
                <a:schemeClr val="dk1"/>
              </a:buClr>
              <a:buSzPts val="2000"/>
              <a:buFont typeface="Arial"/>
              <a:buChar char="•"/>
              <a:defRPr sz="2300" b="0" i="0" u="none" strike="noStrike" cap="none">
                <a:solidFill>
                  <a:schemeClr val="dk1"/>
                </a:solidFill>
                <a:latin typeface="Calibri"/>
                <a:ea typeface="Calibri"/>
                <a:cs typeface="Calibri"/>
                <a:sym typeface="Calibri"/>
              </a:defRPr>
            </a:lvl3pPr>
            <a:lvl4pPr marL="2145731" marR="0" lvl="3"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4pPr>
            <a:lvl5pPr marL="2682164" marR="0" lvl="4"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5pPr>
            <a:lvl6pPr marL="3218597" marR="0" lvl="5"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6pPr>
            <a:lvl7pPr marL="3755029" marR="0" lvl="6"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7pPr>
            <a:lvl8pPr marL="4291462" marR="0" lvl="7"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8pPr>
            <a:lvl9pPr marL="4827895" marR="0" lvl="8"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9pPr>
          </a:lstStyle>
          <a:p>
            <a:pPr marL="0" indent="0">
              <a:spcBef>
                <a:spcPts val="0"/>
              </a:spcBef>
              <a:buSzPts val="1800"/>
              <a:buFont typeface="Arial"/>
              <a:buNone/>
            </a:pPr>
            <a:r>
              <a:rPr lang="en-US" sz="1300" dirty="0">
                <a:latin typeface="Courier New"/>
                <a:ea typeface="Courier New"/>
                <a:cs typeface="Courier New"/>
                <a:sym typeface="Courier New"/>
              </a:rPr>
              <a:t>CREATE TABLE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`.`intersection` (  </a:t>
            </a:r>
          </a:p>
          <a:p>
            <a:pPr marL="0" indent="0">
              <a:spcBef>
                <a:spcPts val="0"/>
              </a:spcBef>
              <a:buSzPts val="1800"/>
              <a:buFont typeface="Arial"/>
              <a:buNone/>
            </a:pPr>
            <a:r>
              <a:rPr lang="en-US" sz="1300" dirty="0">
                <a:latin typeface="Courier New"/>
                <a:ea typeface="Courier New"/>
                <a:cs typeface="Courier New"/>
                <a:sym typeface="Courier New"/>
              </a:rPr>
              <a:t>`id` INT NOT NULL AUTO_INCREMENT,  </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`meeting` INT NOT NULL,  </a:t>
            </a:r>
          </a:p>
          <a:p>
            <a:pPr marL="0" indent="0">
              <a:spcBef>
                <a:spcPts val="0"/>
              </a:spcBef>
              <a:buSzPts val="1800"/>
              <a:buFont typeface="Arial"/>
              <a:buNone/>
            </a:pPr>
            <a:r>
              <a:rPr lang="en-US" sz="1300" dirty="0">
                <a:latin typeface="Courier New"/>
                <a:ea typeface="Courier New"/>
                <a:cs typeface="Courier New"/>
                <a:sym typeface="Courier New"/>
              </a:rPr>
              <a:t>PRIMARY KEY (`id`),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iduser_idx</a:t>
            </a:r>
            <a:r>
              <a:rPr lang="en-US" sz="1300" dirty="0">
                <a:latin typeface="Courier New"/>
                <a:ea typeface="Courier New"/>
                <a:cs typeface="Courier New"/>
                <a:sym typeface="Courier New"/>
              </a:rPr>
              <a:t>` (`user` ASC) VISIBLE,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idmeeting_idx</a:t>
            </a:r>
            <a:r>
              <a:rPr lang="en-US" sz="1300" dirty="0">
                <a:latin typeface="Courier New"/>
                <a:ea typeface="Courier New"/>
                <a:cs typeface="Courier New"/>
                <a:sym typeface="Courier New"/>
              </a:rPr>
              <a:t>` (`meeting` ASC) VISIBLE,  </a:t>
            </a:r>
          </a:p>
          <a:p>
            <a:pPr marL="0" indent="0">
              <a:spcBef>
                <a:spcPts val="0"/>
              </a:spcBef>
              <a:buSzPts val="1800"/>
              <a:buFont typeface="Arial"/>
              <a:buNone/>
            </a:pPr>
            <a:r>
              <a:rPr lang="en-US" sz="1300" dirty="0">
                <a:latin typeface="Courier New"/>
                <a:ea typeface="Courier New"/>
                <a:cs typeface="Courier New"/>
                <a:sym typeface="Courier New"/>
              </a:rPr>
              <a:t>CONSTRAINT `user`    </a:t>
            </a:r>
          </a:p>
          <a:p>
            <a:pPr marL="0" indent="0">
              <a:spcBef>
                <a:spcPts val="0"/>
              </a:spcBef>
              <a:buSzPts val="1800"/>
              <a:buFont typeface="Arial"/>
              <a:buNone/>
            </a:pPr>
            <a:r>
              <a:rPr lang="en-US" sz="1300" dirty="0">
                <a:latin typeface="Courier New"/>
                <a:ea typeface="Courier New"/>
                <a:cs typeface="Courier New"/>
                <a:sym typeface="Courier New"/>
              </a:rPr>
              <a:t>FOREIGN KEY (`user`)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`.`user` (`</a:t>
            </a:r>
            <a:r>
              <a:rPr lang="en-US" sz="1300" dirty="0" err="1">
                <a:latin typeface="Courier New"/>
                <a:ea typeface="Courier New"/>
                <a:cs typeface="Courier New"/>
                <a:sym typeface="Courier New"/>
              </a:rPr>
              <a:t>iduser</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  </a:t>
            </a:r>
          </a:p>
          <a:p>
            <a:pPr marL="0" indent="0">
              <a:spcBef>
                <a:spcPts val="0"/>
              </a:spcBef>
              <a:buSzPts val="1800"/>
              <a:buFont typeface="Arial"/>
              <a:buNone/>
            </a:pPr>
            <a:r>
              <a:rPr lang="en-US" sz="1300" dirty="0">
                <a:latin typeface="Courier New"/>
                <a:ea typeface="Courier New"/>
                <a:cs typeface="Courier New"/>
                <a:sym typeface="Courier New"/>
              </a:rPr>
              <a:t>CONSTRAINT `meeting`    </a:t>
            </a:r>
          </a:p>
          <a:p>
            <a:pPr marL="0" indent="0">
              <a:spcBef>
                <a:spcPts val="0"/>
              </a:spcBef>
              <a:buSzPts val="1800"/>
              <a:buFont typeface="Arial"/>
              <a:buNone/>
            </a:pPr>
            <a:r>
              <a:rPr lang="en-US" sz="1300" dirty="0">
                <a:latin typeface="Courier New"/>
                <a:ea typeface="Courier New"/>
                <a:cs typeface="Courier New"/>
                <a:sym typeface="Courier New"/>
              </a:rPr>
              <a:t>FOREIGN KEY (`meeting`)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`.`meeting` (`</a:t>
            </a:r>
            <a:r>
              <a:rPr lang="en-US" sz="1300" dirty="0" err="1">
                <a:latin typeface="Courier New"/>
                <a:ea typeface="Courier New"/>
                <a:cs typeface="Courier New"/>
                <a:sym typeface="Courier New"/>
              </a:rPr>
              <a:t>idmeeting</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77500" lnSpcReduction="20000"/>
          </a:bodyPr>
          <a:lstStyle/>
          <a:p>
            <a:pPr marL="342900" indent="-342900" algn="just">
              <a:lnSpc>
                <a:spcPct val="115000"/>
              </a:lnSpc>
              <a:spcBef>
                <a:spcPts val="0"/>
              </a:spcBef>
              <a:spcAft>
                <a:spcPts val="1173"/>
              </a:spcAft>
              <a:buSzPts val="1100"/>
            </a:pPr>
            <a:r>
              <a:rPr lang="it-IT" sz="2100" b="1" dirty="0">
                <a:solidFill>
                  <a:srgbClr val="FF0000"/>
                </a:solidFill>
              </a:rPr>
              <a:t>Login page</a:t>
            </a:r>
          </a:p>
          <a:p>
            <a:pPr marL="879333" lvl="1" indent="-342900" algn="just">
              <a:lnSpc>
                <a:spcPct val="115000"/>
              </a:lnSpc>
              <a:spcBef>
                <a:spcPts val="0"/>
              </a:spcBef>
              <a:spcAft>
                <a:spcPts val="1173"/>
              </a:spcAft>
              <a:buSzPts val="1100"/>
            </a:pPr>
            <a:r>
              <a:rPr lang="it-IT" sz="2100" b="1" dirty="0">
                <a:solidFill>
                  <a:schemeClr val="accent6"/>
                </a:solidFill>
              </a:rPr>
              <a:t>Username field</a:t>
            </a:r>
          </a:p>
          <a:p>
            <a:pPr marL="879333" lvl="1" indent="-342900" algn="just">
              <a:lnSpc>
                <a:spcPct val="115000"/>
              </a:lnSpc>
              <a:spcBef>
                <a:spcPts val="0"/>
              </a:spcBef>
              <a:spcAft>
                <a:spcPts val="1173"/>
              </a:spcAft>
              <a:buSzPts val="1100"/>
            </a:pPr>
            <a:r>
              <a:rPr lang="it-IT" sz="2100" b="1" dirty="0">
                <a:solidFill>
                  <a:schemeClr val="accent6"/>
                </a:solidFill>
              </a:rPr>
              <a:t>Password field</a:t>
            </a:r>
          </a:p>
          <a:p>
            <a:pPr marL="879333" lvl="1" indent="-342900" algn="just">
              <a:lnSpc>
                <a:spcPct val="115000"/>
              </a:lnSpc>
              <a:spcBef>
                <a:spcPts val="0"/>
              </a:spcBef>
              <a:spcAft>
                <a:spcPts val="1173"/>
              </a:spcAft>
              <a:buSzPts val="1100"/>
            </a:pPr>
            <a:r>
              <a:rPr lang="it-IT" sz="2100" b="1" dirty="0">
                <a:solidFill>
                  <a:schemeClr val="accent6"/>
                </a:solidFill>
              </a:rPr>
              <a:t>Login button</a:t>
            </a:r>
          </a:p>
          <a:p>
            <a:pPr marL="1415765" lvl="2" indent="-342900" algn="just">
              <a:lnSpc>
                <a:spcPct val="115000"/>
              </a:lnSpc>
              <a:spcBef>
                <a:spcPts val="0"/>
              </a:spcBef>
              <a:spcAft>
                <a:spcPts val="1173"/>
              </a:spcAft>
              <a:buSzPts val="1100"/>
              <a:buFont typeface="Wingdings" panose="05000000000000000000" pitchFamily="2" charset="2"/>
              <a:buChar char="§"/>
            </a:pPr>
            <a:r>
              <a:rPr lang="it-IT" sz="1700" b="1" dirty="0">
                <a:solidFill>
                  <a:srgbClr val="0070C0"/>
                </a:solidFill>
              </a:rPr>
              <a:t>Click</a:t>
            </a:r>
          </a:p>
          <a:p>
            <a:pPr marL="1952198" lvl="3" indent="-342900" algn="just">
              <a:lnSpc>
                <a:spcPct val="115000"/>
              </a:lnSpc>
              <a:spcBef>
                <a:spcPts val="0"/>
              </a:spcBef>
              <a:spcAft>
                <a:spcPts val="1173"/>
              </a:spcAft>
              <a:buSzPts val="1100"/>
              <a:buFont typeface="Wingdings" panose="05000000000000000000" pitchFamily="2" charset="2"/>
              <a:buChar char="§"/>
            </a:pPr>
            <a:r>
              <a:rPr lang="it-IT" sz="1300" b="1" dirty="0">
                <a:solidFill>
                  <a:schemeClr val="tx1"/>
                </a:solidFill>
              </a:rPr>
              <a:t>Check credentials, on success go to homePage</a:t>
            </a:r>
          </a:p>
          <a:p>
            <a:pPr marL="879333" lvl="1" indent="-342900" algn="just">
              <a:lnSpc>
                <a:spcPct val="115000"/>
              </a:lnSpc>
              <a:spcBef>
                <a:spcPts val="0"/>
              </a:spcBef>
              <a:spcAft>
                <a:spcPts val="1173"/>
              </a:spcAft>
              <a:buSzPts val="1100"/>
            </a:pPr>
            <a:r>
              <a:rPr lang="it-IT" sz="2100" b="1" dirty="0">
                <a:solidFill>
                  <a:schemeClr val="accent6"/>
                </a:solidFill>
              </a:rPr>
              <a:t>Signup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Email field</a:t>
            </a:r>
          </a:p>
          <a:p>
            <a:pPr marL="1952198" lvl="3" indent="-342900" algn="just">
              <a:lnSpc>
                <a:spcPct val="115000"/>
              </a:lnSpc>
              <a:spcBef>
                <a:spcPts val="0"/>
              </a:spcBef>
              <a:spcAft>
                <a:spcPts val="1173"/>
              </a:spcAft>
              <a:buSzPts val="1100"/>
            </a:pPr>
            <a:r>
              <a:rPr lang="it-IT" sz="1300" b="1" dirty="0">
                <a:solidFill>
                  <a:schemeClr val="tx1"/>
                </a:solidFill>
              </a:rPr>
              <a:t>Disable</a:t>
            </a:r>
            <a:r>
              <a:rPr lang="it-IT" sz="1300" b="1" dirty="0">
                <a:solidFill>
                  <a:schemeClr val="accent6"/>
                </a:solidFill>
              </a:rPr>
              <a:t> login button</a:t>
            </a:r>
          </a:p>
          <a:p>
            <a:pPr marL="1415765" lvl="2" indent="-342900" algn="just">
              <a:lnSpc>
                <a:spcPct val="115000"/>
              </a:lnSpc>
              <a:spcBef>
                <a:spcPts val="0"/>
              </a:spcBef>
              <a:spcAft>
                <a:spcPts val="1173"/>
              </a:spcAft>
              <a:buSzPts val="1100"/>
            </a:pPr>
            <a:r>
              <a:rPr lang="it-IT" sz="1700" b="1" dirty="0">
                <a:solidFill>
                  <a:srgbClr val="0070C0"/>
                </a:solidFill>
              </a:rPr>
              <a:t>Second click</a:t>
            </a:r>
          </a:p>
          <a:p>
            <a:pPr marL="1952198" lvl="3" indent="-342900" algn="just">
              <a:lnSpc>
                <a:spcPct val="115000"/>
              </a:lnSpc>
              <a:spcBef>
                <a:spcPts val="0"/>
              </a:spcBef>
              <a:spcAft>
                <a:spcPts val="1173"/>
              </a:spcAft>
              <a:buSzPts val="1100"/>
            </a:pPr>
            <a:r>
              <a:rPr lang="it-IT" sz="1300" b="1" dirty="0">
                <a:solidFill>
                  <a:schemeClr val="tx1"/>
                </a:solidFill>
              </a:rPr>
              <a:t>Check credentials, on success signUp, log in and go to home page</a:t>
            </a:r>
          </a:p>
          <a:p>
            <a:pPr marL="879333" lvl="1" indent="-342900" algn="just">
              <a:lnSpc>
                <a:spcPct val="115000"/>
              </a:lnSpc>
              <a:spcBef>
                <a:spcPts val="0"/>
              </a:spcBef>
              <a:spcAft>
                <a:spcPts val="1173"/>
              </a:spcAft>
              <a:buSzPts val="1100"/>
              <a:buFont typeface="Wingdings" panose="05000000000000000000" pitchFamily="2" charset="2"/>
              <a:buChar char="Ø"/>
            </a:pP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283980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92500" lnSpcReduction="10000"/>
          </a:bodyPr>
          <a:lstStyle/>
          <a:p>
            <a:pPr marL="342900" indent="-342900" algn="just">
              <a:lnSpc>
                <a:spcPct val="115000"/>
              </a:lnSpc>
              <a:spcBef>
                <a:spcPts val="0"/>
              </a:spcBef>
              <a:spcAft>
                <a:spcPts val="1173"/>
              </a:spcAft>
              <a:buSzPts val="1100"/>
            </a:pPr>
            <a:r>
              <a:rPr lang="it-IT" sz="2100" b="1" dirty="0">
                <a:solidFill>
                  <a:srgbClr val="FF0000"/>
                </a:solidFill>
              </a:rPr>
              <a:t>Home page</a:t>
            </a:r>
          </a:p>
          <a:p>
            <a:pPr marL="879333" lvl="1" indent="-342900" algn="just">
              <a:lnSpc>
                <a:spcPct val="115000"/>
              </a:lnSpc>
              <a:spcBef>
                <a:spcPts val="0"/>
              </a:spcBef>
              <a:spcAft>
                <a:spcPts val="1173"/>
              </a:spcAft>
              <a:buSzPts val="1100"/>
            </a:pPr>
            <a:r>
              <a:rPr lang="it-IT" sz="2100" b="1" dirty="0">
                <a:solidFill>
                  <a:schemeClr val="accent6"/>
                </a:solidFill>
              </a:rPr>
              <a:t>Welcome message</a:t>
            </a:r>
          </a:p>
          <a:p>
            <a:pPr marL="879333" lvl="1" indent="-342900" algn="just">
              <a:lnSpc>
                <a:spcPct val="115000"/>
              </a:lnSpc>
              <a:spcBef>
                <a:spcPts val="0"/>
              </a:spcBef>
              <a:spcAft>
                <a:spcPts val="1173"/>
              </a:spcAft>
              <a:buSzPts val="1100"/>
            </a:pPr>
            <a:r>
              <a:rPr lang="it-IT" sz="2100" b="1" dirty="0">
                <a:solidFill>
                  <a:schemeClr val="accent6"/>
                </a:solidFill>
              </a:rPr>
              <a:t>Own meetings table</a:t>
            </a:r>
          </a:p>
          <a:p>
            <a:pPr marL="879333" lvl="1" indent="-342900" algn="just">
              <a:lnSpc>
                <a:spcPct val="115000"/>
              </a:lnSpc>
              <a:spcBef>
                <a:spcPts val="0"/>
              </a:spcBef>
              <a:spcAft>
                <a:spcPts val="1173"/>
              </a:spcAft>
              <a:buSzPts val="1100"/>
            </a:pPr>
            <a:r>
              <a:rPr lang="it-IT" sz="2100" b="1" dirty="0">
                <a:solidFill>
                  <a:schemeClr val="accent6"/>
                </a:solidFill>
              </a:rPr>
              <a:t>Other’s meetings table</a:t>
            </a:r>
          </a:p>
          <a:p>
            <a:pPr marL="879333" lvl="1" indent="-342900" algn="just">
              <a:lnSpc>
                <a:spcPct val="115000"/>
              </a:lnSpc>
              <a:spcBef>
                <a:spcPts val="0"/>
              </a:spcBef>
              <a:spcAft>
                <a:spcPts val="1173"/>
              </a:spcAft>
              <a:buSzPts val="1100"/>
            </a:pPr>
            <a:r>
              <a:rPr lang="it-IT" sz="2100" b="1" dirty="0">
                <a:solidFill>
                  <a:schemeClr val="accent6"/>
                </a:solidFill>
              </a:rPr>
              <a:t>New meeting creation</a:t>
            </a:r>
          </a:p>
          <a:p>
            <a:pPr marL="879333" lvl="1" indent="-342900" algn="just">
              <a:lnSpc>
                <a:spcPct val="115000"/>
              </a:lnSpc>
              <a:spcBef>
                <a:spcPts val="0"/>
              </a:spcBef>
              <a:spcAft>
                <a:spcPts val="1173"/>
              </a:spcAft>
              <a:buSzPts val="1100"/>
            </a:pPr>
            <a:r>
              <a:rPr lang="it-IT" sz="2100" b="1" dirty="0">
                <a:solidFill>
                  <a:schemeClr val="accent6"/>
                </a:solidFill>
              </a:rPr>
              <a:t>Add new meeting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selection of guest participant</a:t>
            </a:r>
          </a:p>
          <a:p>
            <a:pPr marL="2488631" lvl="4" indent="-342900" algn="just">
              <a:lnSpc>
                <a:spcPct val="115000"/>
              </a:lnSpc>
              <a:spcBef>
                <a:spcPts val="0"/>
              </a:spcBef>
              <a:spcAft>
                <a:spcPts val="1173"/>
              </a:spcAft>
              <a:buSzPts val="1100"/>
            </a:pPr>
            <a:r>
              <a:rPr lang="it-IT" sz="1300" b="1" dirty="0">
                <a:solidFill>
                  <a:schemeClr val="accent6"/>
                </a:solidFill>
              </a:rPr>
              <a:t>Checkbox list of partecipant</a:t>
            </a:r>
          </a:p>
          <a:p>
            <a:pPr marL="2488631" lvl="4" indent="-342900" algn="just">
              <a:lnSpc>
                <a:spcPct val="115000"/>
              </a:lnSpc>
              <a:spcBef>
                <a:spcPts val="0"/>
              </a:spcBef>
              <a:spcAft>
                <a:spcPts val="1173"/>
              </a:spcAft>
              <a:buSzPts val="1100"/>
            </a:pPr>
            <a:r>
              <a:rPr lang="it-IT" sz="1300" b="1" dirty="0">
                <a:solidFill>
                  <a:schemeClr val="accent6"/>
                </a:solidFill>
              </a:rPr>
              <a:t>Send Button</a:t>
            </a:r>
          </a:p>
          <a:p>
            <a:pPr marL="3025064" lvl="5" indent="-342900" algn="just">
              <a:lnSpc>
                <a:spcPct val="115000"/>
              </a:lnSpc>
              <a:spcBef>
                <a:spcPts val="0"/>
              </a:spcBef>
              <a:spcAft>
                <a:spcPts val="1173"/>
              </a:spcAft>
              <a:buSzPts val="1100"/>
            </a:pPr>
            <a:r>
              <a:rPr lang="it-IT" sz="1300" b="1" dirty="0">
                <a:solidFill>
                  <a:schemeClr val="tx1"/>
                </a:solidFill>
              </a:rPr>
              <a:t>Check valitity, on success send to server and create new row in </a:t>
            </a:r>
            <a:r>
              <a:rPr lang="it-IT" sz="1300" b="1" dirty="0">
                <a:solidFill>
                  <a:schemeClr val="accent6"/>
                </a:solidFill>
              </a:rPr>
              <a:t>meeting table</a:t>
            </a: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15107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br>
              <a:rPr lang="en-US" dirty="0"/>
            </a:br>
            <a:r>
              <a:rPr lang="en-US" dirty="0">
                <a:solidFill>
                  <a:srgbClr val="222222"/>
                </a:solidFill>
                <a:latin typeface="arial" panose="020B0604020202020204" pitchFamily="34" charset="0"/>
              </a:rPr>
              <a:t>I</a:t>
            </a:r>
            <a:r>
              <a:rPr lang="en-US" b="0" i="0" dirty="0">
                <a:solidFill>
                  <a:srgbClr val="222222"/>
                </a:solidFill>
                <a:effectLst/>
                <a:latin typeface="arial" panose="020B0604020202020204" pitchFamily="34" charset="0"/>
              </a:rPr>
              <a:t>mplementation of specifications</a:t>
            </a:r>
            <a:endParaRPr dirty="0"/>
          </a:p>
        </p:txBody>
      </p:sp>
      <p:sp>
        <p:nvSpPr>
          <p:cNvPr id="191" name="Google Shape;191;p32"/>
          <p:cNvSpPr txBox="1">
            <a:spLocks noGrp="1"/>
          </p:cNvSpPr>
          <p:nvPr>
            <p:ph type="body" idx="1"/>
          </p:nvPr>
        </p:nvSpPr>
        <p:spPr>
          <a:xfrm>
            <a:off x="495300" y="1600200"/>
            <a:ext cx="9138220" cy="4925144"/>
          </a:xfrm>
          <a:prstGeom prst="rect">
            <a:avLst/>
          </a:prstGeom>
          <a:noFill/>
          <a:ln>
            <a:noFill/>
          </a:ln>
        </p:spPr>
        <p:txBody>
          <a:bodyPr spcFirstLastPara="1" wrap="square" lIns="107269" tIns="53620" rIns="107269" bIns="53620" anchor="t" anchorCtr="0">
            <a:noAutofit/>
          </a:bodyPr>
          <a:lstStyle/>
          <a:p>
            <a:pPr marL="402325">
              <a:lnSpc>
                <a:spcPct val="80000"/>
              </a:lnSpc>
              <a:spcBef>
                <a:spcPts val="469"/>
              </a:spcBef>
              <a:buClr>
                <a:srgbClr val="000000"/>
              </a:buClr>
              <a:buSzPts val="2000"/>
            </a:pPr>
            <a:r>
              <a:rPr lang="es-419" sz="2300" dirty="0" err="1">
                <a:solidFill>
                  <a:srgbClr val="000000"/>
                </a:solidFill>
              </a:rPr>
              <a:t>The</a:t>
            </a:r>
            <a:r>
              <a:rPr lang="es-419" sz="2300" dirty="0">
                <a:solidFill>
                  <a:srgbClr val="000000"/>
                </a:solidFill>
              </a:rPr>
              <a:t> </a:t>
            </a:r>
            <a:r>
              <a:rPr lang="es-419" sz="2300" dirty="0" err="1">
                <a:solidFill>
                  <a:srgbClr val="000000"/>
                </a:solidFill>
              </a:rPr>
              <a:t>homePage</a:t>
            </a:r>
            <a:r>
              <a:rPr lang="es-419" sz="2300" dirty="0">
                <a:solidFill>
                  <a:srgbClr val="000000"/>
                </a:solidFill>
              </a:rPr>
              <a:t> </a:t>
            </a:r>
            <a:r>
              <a:rPr lang="es-419" sz="2300" dirty="0" err="1">
                <a:solidFill>
                  <a:srgbClr val="000000"/>
                </a:solidFill>
              </a:rPr>
              <a:t>is</a:t>
            </a:r>
            <a:r>
              <a:rPr lang="es-419" sz="2300" dirty="0">
                <a:solidFill>
                  <a:srgbClr val="000000"/>
                </a:solidFill>
              </a:rPr>
              <a:t> </a:t>
            </a:r>
            <a:r>
              <a:rPr lang="es-419" sz="2300" dirty="0" err="1">
                <a:solidFill>
                  <a:srgbClr val="000000"/>
                </a:solidFill>
              </a:rPr>
              <a:t>the</a:t>
            </a:r>
            <a:r>
              <a:rPr lang="es-419" sz="2300" dirty="0">
                <a:solidFill>
                  <a:srgbClr val="000000"/>
                </a:solidFill>
              </a:rPr>
              <a:t> default page </a:t>
            </a:r>
          </a:p>
          <a:p>
            <a:pPr marL="402325">
              <a:lnSpc>
                <a:spcPct val="80000"/>
              </a:lnSpc>
              <a:spcBef>
                <a:spcPts val="469"/>
              </a:spcBef>
              <a:buClr>
                <a:srgbClr val="000000"/>
              </a:buClr>
              <a:buSzPts val="2000"/>
            </a:pPr>
            <a:r>
              <a:rPr lang="es-419" sz="2300" dirty="0">
                <a:solidFill>
                  <a:srgbClr val="000000"/>
                </a:solidFill>
              </a:rPr>
              <a:t>A meeting Will </a:t>
            </a:r>
            <a:r>
              <a:rPr lang="es-419" sz="2300" dirty="0" err="1">
                <a:solidFill>
                  <a:srgbClr val="000000"/>
                </a:solidFill>
              </a:rPr>
              <a:t>have</a:t>
            </a:r>
            <a:r>
              <a:rPr lang="es-419" sz="2300" dirty="0">
                <a:solidFill>
                  <a:srgbClr val="000000"/>
                </a:solidFill>
              </a:rPr>
              <a:t> a </a:t>
            </a:r>
            <a:r>
              <a:rPr lang="es-419" sz="2300" dirty="0" err="1">
                <a:solidFill>
                  <a:srgbClr val="000000"/>
                </a:solidFill>
              </a:rPr>
              <a:t>start</a:t>
            </a:r>
            <a:r>
              <a:rPr lang="es-419" sz="2300" dirty="0">
                <a:solidFill>
                  <a:srgbClr val="000000"/>
                </a:solidFill>
              </a:rPr>
              <a:t> date and </a:t>
            </a:r>
            <a:r>
              <a:rPr lang="es-419" sz="2300" dirty="0" err="1">
                <a:solidFill>
                  <a:srgbClr val="000000"/>
                </a:solidFill>
              </a:rPr>
              <a:t>end</a:t>
            </a:r>
            <a:r>
              <a:rPr lang="es-419" sz="2300" dirty="0">
                <a:solidFill>
                  <a:srgbClr val="000000"/>
                </a:solidFill>
              </a:rPr>
              <a:t> date </a:t>
            </a:r>
            <a:r>
              <a:rPr lang="es-419" sz="2300" dirty="0" err="1">
                <a:solidFill>
                  <a:srgbClr val="000000"/>
                </a:solidFill>
              </a:rPr>
              <a:t>instead</a:t>
            </a:r>
            <a:r>
              <a:rPr lang="es-419" sz="2300" dirty="0">
                <a:solidFill>
                  <a:srgbClr val="000000"/>
                </a:solidFill>
              </a:rPr>
              <a:t> </a:t>
            </a:r>
            <a:r>
              <a:rPr lang="es-419" sz="2300" dirty="0" err="1">
                <a:solidFill>
                  <a:srgbClr val="000000"/>
                </a:solidFill>
              </a:rPr>
              <a:t>of</a:t>
            </a:r>
            <a:r>
              <a:rPr lang="es-419" sz="2300" dirty="0">
                <a:solidFill>
                  <a:srgbClr val="000000"/>
                </a:solidFill>
              </a:rPr>
              <a:t> date and </a:t>
            </a:r>
            <a:r>
              <a:rPr lang="es-419" sz="2300" dirty="0" err="1">
                <a:solidFill>
                  <a:srgbClr val="000000"/>
                </a:solidFill>
              </a:rPr>
              <a:t>duration</a:t>
            </a:r>
            <a:r>
              <a:rPr lang="es-419" sz="2300" dirty="0">
                <a:solidFill>
                  <a:srgbClr val="000000"/>
                </a:solidFill>
              </a:rPr>
              <a:t>. </a:t>
            </a:r>
            <a:r>
              <a:rPr lang="es-419" sz="2300" dirty="0" err="1">
                <a:solidFill>
                  <a:srgbClr val="000000"/>
                </a:solidFill>
              </a:rPr>
              <a:t>The</a:t>
            </a:r>
            <a:r>
              <a:rPr lang="es-419" sz="2300" dirty="0">
                <a:solidFill>
                  <a:srgbClr val="000000"/>
                </a:solidFill>
              </a:rPr>
              <a:t> </a:t>
            </a:r>
            <a:r>
              <a:rPr lang="es-419" sz="2300" dirty="0" err="1">
                <a:solidFill>
                  <a:srgbClr val="000000"/>
                </a:solidFill>
              </a:rPr>
              <a:t>start</a:t>
            </a:r>
            <a:r>
              <a:rPr lang="es-419" sz="2300" dirty="0">
                <a:solidFill>
                  <a:srgbClr val="000000"/>
                </a:solidFill>
              </a:rPr>
              <a:t> date can be </a:t>
            </a:r>
            <a:r>
              <a:rPr lang="es-419" sz="2300" dirty="0" err="1">
                <a:solidFill>
                  <a:srgbClr val="000000"/>
                </a:solidFill>
              </a:rPr>
              <a:t>before</a:t>
            </a:r>
            <a:r>
              <a:rPr lang="es-419" sz="2300" dirty="0">
                <a:solidFill>
                  <a:srgbClr val="000000"/>
                </a:solidFill>
              </a:rPr>
              <a:t> </a:t>
            </a:r>
            <a:r>
              <a:rPr lang="es-419" sz="2300" dirty="0" err="1">
                <a:solidFill>
                  <a:srgbClr val="000000"/>
                </a:solidFill>
              </a:rPr>
              <a:t>the</a:t>
            </a:r>
            <a:r>
              <a:rPr lang="es-419" sz="2300" dirty="0">
                <a:solidFill>
                  <a:srgbClr val="000000"/>
                </a:solidFill>
              </a:rPr>
              <a:t> </a:t>
            </a:r>
            <a:r>
              <a:rPr lang="es-419" sz="2300" dirty="0" err="1">
                <a:solidFill>
                  <a:srgbClr val="000000"/>
                </a:solidFill>
              </a:rPr>
              <a:t>current</a:t>
            </a:r>
            <a:r>
              <a:rPr lang="es-419" sz="2300" dirty="0">
                <a:solidFill>
                  <a:srgbClr val="000000"/>
                </a:solidFill>
              </a:rPr>
              <a:t> date </a:t>
            </a:r>
            <a:r>
              <a:rPr lang="es-419" sz="2300" dirty="0" err="1">
                <a:solidFill>
                  <a:srgbClr val="000000"/>
                </a:solidFill>
              </a:rPr>
              <a:t>but</a:t>
            </a:r>
            <a:r>
              <a:rPr lang="es-419" sz="2300" dirty="0">
                <a:solidFill>
                  <a:srgbClr val="000000"/>
                </a:solidFill>
              </a:rPr>
              <a:t> </a:t>
            </a:r>
            <a:r>
              <a:rPr lang="es-419" sz="2300" dirty="0" err="1">
                <a:solidFill>
                  <a:srgbClr val="000000"/>
                </a:solidFill>
              </a:rPr>
              <a:t>the</a:t>
            </a:r>
            <a:r>
              <a:rPr lang="es-419" sz="2300" dirty="0">
                <a:solidFill>
                  <a:srgbClr val="000000"/>
                </a:solidFill>
              </a:rPr>
              <a:t> </a:t>
            </a:r>
            <a:r>
              <a:rPr lang="es-419" sz="2300" dirty="0" err="1">
                <a:solidFill>
                  <a:srgbClr val="000000"/>
                </a:solidFill>
              </a:rPr>
              <a:t>end</a:t>
            </a:r>
            <a:r>
              <a:rPr lang="es-419" sz="2300" dirty="0">
                <a:solidFill>
                  <a:srgbClr val="000000"/>
                </a:solidFill>
              </a:rPr>
              <a:t> data </a:t>
            </a:r>
            <a:r>
              <a:rPr lang="es-419" sz="2300" dirty="0" err="1">
                <a:solidFill>
                  <a:srgbClr val="000000"/>
                </a:solidFill>
              </a:rPr>
              <a:t>can’t</a:t>
            </a:r>
            <a:r>
              <a:rPr lang="es-419" sz="2300" dirty="0">
                <a:solidFill>
                  <a:srgbClr val="000000"/>
                </a:solidFill>
              </a:rPr>
              <a:t> be </a:t>
            </a:r>
            <a:r>
              <a:rPr lang="es-419" sz="2300" dirty="0" err="1">
                <a:solidFill>
                  <a:srgbClr val="000000"/>
                </a:solidFill>
              </a:rPr>
              <a:t>before</a:t>
            </a:r>
            <a:r>
              <a:rPr lang="es-419" sz="2300" dirty="0">
                <a:solidFill>
                  <a:srgbClr val="000000"/>
                </a:solidFill>
              </a:rPr>
              <a:t> </a:t>
            </a:r>
            <a:r>
              <a:rPr lang="es-419" sz="2300" dirty="0" err="1">
                <a:solidFill>
                  <a:srgbClr val="000000"/>
                </a:solidFill>
              </a:rPr>
              <a:t>the</a:t>
            </a:r>
            <a:r>
              <a:rPr lang="es-419" sz="2300" dirty="0">
                <a:solidFill>
                  <a:srgbClr val="000000"/>
                </a:solidFill>
              </a:rPr>
              <a:t> </a:t>
            </a:r>
            <a:r>
              <a:rPr lang="es-419" sz="2300" dirty="0" err="1">
                <a:solidFill>
                  <a:srgbClr val="000000"/>
                </a:solidFill>
              </a:rPr>
              <a:t>start</a:t>
            </a:r>
            <a:r>
              <a:rPr lang="es-419" sz="2300" dirty="0">
                <a:solidFill>
                  <a:srgbClr val="000000"/>
                </a:solidFill>
              </a:rPr>
              <a:t> date </a:t>
            </a:r>
            <a:r>
              <a:rPr lang="es-419" sz="2300" dirty="0" err="1">
                <a:solidFill>
                  <a:srgbClr val="000000"/>
                </a:solidFill>
              </a:rPr>
              <a:t>or</a:t>
            </a:r>
            <a:r>
              <a:rPr lang="es-419" sz="2300" dirty="0">
                <a:solidFill>
                  <a:srgbClr val="000000"/>
                </a:solidFill>
              </a:rPr>
              <a:t> </a:t>
            </a:r>
            <a:r>
              <a:rPr lang="es-419" sz="2300" dirty="0" err="1">
                <a:solidFill>
                  <a:srgbClr val="000000"/>
                </a:solidFill>
              </a:rPr>
              <a:t>the</a:t>
            </a:r>
            <a:r>
              <a:rPr lang="es-419" sz="2300" dirty="0">
                <a:solidFill>
                  <a:srgbClr val="000000"/>
                </a:solidFill>
              </a:rPr>
              <a:t> </a:t>
            </a:r>
            <a:r>
              <a:rPr lang="es-419" sz="2300" dirty="0" err="1">
                <a:solidFill>
                  <a:srgbClr val="000000"/>
                </a:solidFill>
              </a:rPr>
              <a:t>current</a:t>
            </a:r>
            <a:r>
              <a:rPr lang="es-419" sz="2300" dirty="0">
                <a:solidFill>
                  <a:srgbClr val="000000"/>
                </a:solidFill>
              </a:rPr>
              <a:t> date</a:t>
            </a:r>
            <a:endParaRPr sz="23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Application design</a:t>
            </a:r>
            <a:endParaRPr dirty="0"/>
          </a:p>
        </p:txBody>
      </p:sp>
      <p:sp>
        <p:nvSpPr>
          <p:cNvPr id="197" name="Google Shape;197;p33"/>
          <p:cNvSpPr/>
          <p:nvPr/>
        </p:nvSpPr>
        <p:spPr>
          <a:xfrm>
            <a:off x="350485" y="2156536"/>
            <a:ext cx="3042325"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506398" y="2663437"/>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sz="1200" dirty="0"/>
          </a:p>
          <a:p>
            <a:pPr algn="ct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199" name="Google Shape;199;p33"/>
          <p:cNvSpPr/>
          <p:nvPr/>
        </p:nvSpPr>
        <p:spPr>
          <a:xfrm>
            <a:off x="6235008" y="4485623"/>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2378714" y="2942523"/>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2522310" y="2571212"/>
            <a:ext cx="901550" cy="369200"/>
          </a:xfrm>
          <a:prstGeom prst="rect">
            <a:avLst/>
          </a:prstGeom>
          <a:noFill/>
          <a:ln>
            <a:noFill/>
          </a:ln>
        </p:spPr>
        <p:txBody>
          <a:bodyPr spcFirstLastPara="1" wrap="square" lIns="107269" tIns="53620" rIns="107269" bIns="53620" anchor="t" anchorCtr="0">
            <a:noAutofit/>
          </a:bodyPr>
          <a:lstStyle/>
          <a:p>
            <a:r>
              <a:rPr lang="es-419" sz="18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2665425" y="2894706"/>
            <a:ext cx="479600" cy="2067325"/>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818540" y="4466700"/>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8" name="Google Shape;208;p33"/>
          <p:cNvSpPr txBox="1"/>
          <p:nvPr/>
        </p:nvSpPr>
        <p:spPr>
          <a:xfrm>
            <a:off x="3392809" y="1727024"/>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p:nvPr/>
        </p:nvCxnSpPr>
        <p:spPr>
          <a:xfrm flipH="1">
            <a:off x="3450688" y="2339467"/>
            <a:ext cx="511875"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3704861" y="277464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a:off x="2690749" y="3086539"/>
            <a:ext cx="1080625"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4953000" y="299695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6" name="Google Shape;206;p33"/>
          <p:cNvSpPr/>
          <p:nvPr/>
        </p:nvSpPr>
        <p:spPr>
          <a:xfrm>
            <a:off x="3782870" y="340053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5187031" y="3284989"/>
            <a:ext cx="1950229"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id -&gt; cookie</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5265035" y="3140968"/>
            <a:ext cx="2335136" cy="13446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7697467" y="3995889"/>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meetings</a:t>
            </a:r>
            <a:endParaRPr sz="21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6566</TotalTime>
  <Words>4394</Words>
  <Application>Microsoft Office PowerPoint</Application>
  <PresentationFormat>A4 Paper (210x297 mm)</PresentationFormat>
  <Paragraphs>767</Paragraphs>
  <Slides>39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vt:lpstr>
      <vt:lpstr>Calibri</vt:lpstr>
      <vt:lpstr>Courier</vt:lpstr>
      <vt:lpstr>Courier New</vt:lpstr>
      <vt:lpstr>Wingdings</vt:lpstr>
      <vt:lpstr>Office Theme</vt:lpstr>
      <vt:lpstr>Meetings management</vt:lpstr>
      <vt:lpstr>Meetings management</vt:lpstr>
      <vt:lpstr>Analisi dei dati</vt:lpstr>
      <vt:lpstr>Database design</vt:lpstr>
      <vt:lpstr>Local database schema</vt:lpstr>
      <vt:lpstr>Application requirements analysis</vt:lpstr>
      <vt:lpstr>Application requirements analysis</vt:lpstr>
      <vt:lpstr> Implementation of specifications</vt:lpstr>
      <vt:lpstr>Application design</vt:lpstr>
      <vt:lpstr>Application design</vt:lpstr>
      <vt:lpstr>Architettura</vt:lpstr>
      <vt:lpstr>Eventi &amp; azioni</vt:lpstr>
      <vt:lpstr>Controller / event handler</vt:lpstr>
      <vt:lpstr>Server side: DAO &amp; model objects</vt:lpstr>
      <vt:lpstr>Client side: view &amp; view component</vt:lpstr>
      <vt:lpstr>Chi gestisce il ciclo di vita?</vt:lpstr>
      <vt:lpstr>Evento: login</vt:lpstr>
      <vt:lpstr>Evento: caricamento Home page </vt:lpstr>
      <vt:lpstr>Evento: selezione di una missione</vt:lpstr>
      <vt:lpstr>Evento: creazione di una missione</vt:lpstr>
      <vt:lpstr>Evento: inserimento delle spese</vt:lpstr>
      <vt:lpstr>Evento: chiusura di una missione</vt:lpstr>
      <vt:lpstr>Evento: logout</vt:lpstr>
      <vt:lpstr>Evento: riordino lista delle missioni</vt:lpstr>
      <vt:lpstr>Confronto tra pattern</vt:lpstr>
      <vt:lpstr>Produzione e cattura degli eventi</vt:lpstr>
      <vt:lpstr>Mappatura degli eventi</vt:lpstr>
      <vt:lpstr>Produzione e mappatura degli eventi</vt:lpstr>
      <vt:lpstr>Risposta agli eventi</vt:lpstr>
      <vt:lpstr>Risposta agli eventi</vt:lpstr>
      <vt:lpstr>Cambio della vista</vt:lpstr>
      <vt:lpstr>Cambio della vista</vt:lpstr>
      <vt:lpstr>Submit + risultato</vt:lpstr>
      <vt:lpstr>Submit + risultato: Pure HTML</vt:lpstr>
      <vt:lpstr>Submit + risultato: RIA</vt:lpstr>
      <vt:lpstr>Presentazione del contenuto dinamico</vt:lpstr>
      <vt:lpstr>Presentazione di contenuto dinamico</vt:lpstr>
      <vt:lpstr>Passaggio parametri e stato dell'ultima interazione</vt:lpstr>
      <vt:lpstr>State keeping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Gestione spese di trasferta: progettazione</dc:title>
  <dc:creator>fraternali</dc:creator>
  <cp:lastModifiedBy>Vincenzo Greco</cp:lastModifiedBy>
  <cp:revision>340</cp:revision>
  <dcterms:modified xsi:type="dcterms:W3CDTF">2020-09-20T23:10:20Z</dcterms:modified>
</cp:coreProperties>
</file>