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77" r:id="rId7"/>
    <p:sldId id="308" r:id="rId8"/>
    <p:sldId id="264" r:id="rId9"/>
    <p:sldId id="265" r:id="rId10"/>
    <p:sldId id="283" r:id="rId11"/>
    <p:sldId id="287" r:id="rId12"/>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77448" autoAdjust="0"/>
  </p:normalViewPr>
  <p:slideViewPr>
    <p:cSldViewPr snapToGrid="0">
      <p:cViewPr varScale="1">
        <p:scale>
          <a:sx n="73" d="100"/>
          <a:sy n="73" d="100"/>
        </p:scale>
        <p:origin x="84" y="97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2100" dirty="0"/>
              <a:t>Model objects (Beans)</a:t>
            </a:r>
            <a:endParaRPr lang="en-US" dirty="0"/>
          </a:p>
          <a:p>
            <a:pPr marL="871703" lvl="1" indent="-335270">
              <a:lnSpc>
                <a:spcPct val="80000"/>
              </a:lnSpc>
              <a:spcBef>
                <a:spcPts val="352"/>
              </a:spcBef>
              <a:buSzPts val="1500"/>
            </a:pPr>
            <a:r>
              <a:rPr lang="en-US" sz="1800" dirty="0"/>
              <a:t>User</a:t>
            </a:r>
            <a:endParaRPr lang="en-US" dirty="0"/>
          </a:p>
          <a:p>
            <a:pPr marL="871703" lvl="1" indent="-335270">
              <a:lnSpc>
                <a:spcPct val="80000"/>
              </a:lnSpc>
              <a:spcBef>
                <a:spcPts val="352"/>
              </a:spcBef>
              <a:buSzPts val="1500"/>
            </a:pPr>
            <a:r>
              <a:rPr lang="en-US" sz="1800" dirty="0"/>
              <a:t>Meeting</a:t>
            </a:r>
            <a:endParaRPr lang="en-US" dirty="0"/>
          </a:p>
          <a:p>
            <a:pPr marL="402325">
              <a:lnSpc>
                <a:spcPct val="80000"/>
              </a:lnSpc>
              <a:spcBef>
                <a:spcPts val="411"/>
              </a:spcBef>
              <a:buSzPts val="1750"/>
            </a:pPr>
            <a:r>
              <a:rPr lang="en-US" sz="2100" dirty="0"/>
              <a:t>Data Access Objects (Classes)</a:t>
            </a:r>
            <a:endParaRPr lang="en-US" dirty="0"/>
          </a:p>
          <a:p>
            <a:pPr marL="871703" lvl="1" indent="-335270">
              <a:lnSpc>
                <a:spcPct val="80000"/>
              </a:lnSpc>
              <a:spcBef>
                <a:spcPts val="352"/>
              </a:spcBef>
              <a:buSzPts val="1500"/>
            </a:pPr>
            <a:r>
              <a:rPr lang="en-US" sz="1800" dirty="0" err="1"/>
              <a:t>UserDAO</a:t>
            </a:r>
            <a:endParaRPr lang="en-US" sz="1800" dirty="0"/>
          </a:p>
          <a:p>
            <a:pPr marL="1341082" lvl="2" indent="-208613">
              <a:lnSpc>
                <a:spcPct val="80000"/>
              </a:lnSpc>
              <a:spcBef>
                <a:spcPts val="352"/>
              </a:spcBef>
              <a:buSzPts val="1200"/>
            </a:pPr>
            <a:r>
              <a:rPr lang="en-US" sz="1400" dirty="0" err="1"/>
              <a:t>checkCredentials</a:t>
            </a:r>
            <a:r>
              <a:rPr lang="en-US" sz="1400" dirty="0"/>
              <a:t>(username, password)</a:t>
            </a:r>
          </a:p>
          <a:p>
            <a:pPr marL="1341082" lvl="2" indent="-208613">
              <a:lnSpc>
                <a:spcPct val="80000"/>
              </a:lnSpc>
              <a:spcBef>
                <a:spcPts val="352"/>
              </a:spcBef>
              <a:buSzPts val="1200"/>
            </a:pPr>
            <a:r>
              <a:rPr lang="en-US" sz="1400" dirty="0" err="1"/>
              <a:t>addUser</a:t>
            </a:r>
            <a:r>
              <a:rPr lang="en-US" sz="1400" dirty="0"/>
              <a:t>(username, password)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getAllIdsAndNames</a:t>
            </a:r>
            <a:r>
              <a:rPr lang="en-US" sz="1400" dirty="0">
                <a:solidFill>
                  <a:schemeClr val="tx1"/>
                </a:solidFill>
                <a:latin typeface="Calibri" panose="020F0502020204030204" pitchFamily="34" charset="0"/>
                <a:cs typeface="Calibri" panose="020F0502020204030204" pitchFamily="34" charset="0"/>
              </a:rPr>
              <a:t>()</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getUserById</a:t>
            </a:r>
            <a:r>
              <a:rPr lang="en-US" sz="1400" dirty="0">
                <a:solidFill>
                  <a:schemeClr val="tx1"/>
                </a:solidFill>
                <a:latin typeface="Calibri" panose="020F0502020204030204" pitchFamily="34" charset="0"/>
                <a:cs typeface="Calibri" panose="020F0502020204030204" pitchFamily="34" charset="0"/>
              </a:rPr>
              <a:t>(id)</a:t>
            </a:r>
          </a:p>
          <a:p>
            <a:pPr marL="1341082" lvl="2" indent="-208613">
              <a:lnSpc>
                <a:spcPct val="80000"/>
              </a:lnSpc>
              <a:spcBef>
                <a:spcPts val="352"/>
              </a:spcBef>
              <a:buSzPts val="1200"/>
            </a:pPr>
            <a:r>
              <a:rPr lang="en-US" sz="1400" dirty="0" err="1">
                <a:solidFill>
                  <a:schemeClr val="tx1"/>
                </a:solidFill>
                <a:latin typeface="Calibri" panose="020F0502020204030204" pitchFamily="34" charset="0"/>
                <a:cs typeface="Calibri" panose="020F0502020204030204" pitchFamily="34" charset="0"/>
              </a:rPr>
              <a:t>getUserByUsername</a:t>
            </a:r>
            <a:r>
              <a:rPr lang="en-US" sz="1400" dirty="0">
                <a:solidFill>
                  <a:schemeClr val="tx1"/>
                </a:solidFill>
                <a:latin typeface="Calibri" panose="020F0502020204030204" pitchFamily="34" charset="0"/>
                <a:cs typeface="Calibri" panose="020F0502020204030204" pitchFamily="34" charset="0"/>
              </a:rPr>
              <a:t>(username)</a:t>
            </a:r>
          </a:p>
          <a:p>
            <a:pPr marL="871703" lvl="1" indent="-268216">
              <a:lnSpc>
                <a:spcPct val="80000"/>
              </a:lnSpc>
              <a:spcBef>
                <a:spcPts val="352"/>
              </a:spcBef>
              <a:buSzPts val="1500"/>
            </a:pPr>
            <a:r>
              <a:rPr lang="en-US" sz="1800" dirty="0" err="1"/>
              <a:t>MeetingDAO</a:t>
            </a:r>
            <a:endParaRPr lang="en-US" sz="1400" dirty="0"/>
          </a:p>
          <a:p>
            <a:pPr marL="1341082" lvl="2" indent="-208613">
              <a:lnSpc>
                <a:spcPct val="80000"/>
              </a:lnSpc>
              <a:spcBef>
                <a:spcPts val="352"/>
              </a:spcBef>
              <a:buSzPts val="1200"/>
            </a:pPr>
            <a:r>
              <a:rPr lang="en-US" sz="1400" dirty="0" err="1"/>
              <a:t>addMeating</a:t>
            </a:r>
            <a:r>
              <a:rPr lang="en-US" sz="1400" dirty="0"/>
              <a:t>(name, date, </a:t>
            </a:r>
            <a:r>
              <a:rPr lang="en-US" sz="1400" dirty="0" err="1"/>
              <a:t>expiringDate</a:t>
            </a:r>
            <a:r>
              <a:rPr lang="en-US" sz="1400" dirty="0"/>
              <a:t>, participants, owner)</a:t>
            </a:r>
            <a:endParaRPr lang="en-US" sz="1800" dirty="0"/>
          </a:p>
          <a:p>
            <a:pPr marL="1341082" lvl="2" indent="-208613">
              <a:lnSpc>
                <a:spcPct val="80000"/>
              </a:lnSpc>
              <a:spcBef>
                <a:spcPts val="352"/>
              </a:spcBef>
              <a:buSzPts val="1200"/>
            </a:pPr>
            <a:r>
              <a:rPr lang="en-US" sz="1400" dirty="0" err="1"/>
              <a:t>getMeetingbyId</a:t>
            </a:r>
            <a:r>
              <a:rPr lang="en-US" sz="1400" dirty="0"/>
              <a:t>(</a:t>
            </a:r>
            <a:r>
              <a:rPr lang="en-US" sz="1400" dirty="0" err="1"/>
              <a:t>userid</a:t>
            </a:r>
            <a:r>
              <a:rPr lang="en-US" sz="1400" dirty="0"/>
              <a:t>)</a:t>
            </a:r>
          </a:p>
          <a:p>
            <a:pPr marL="871703" lvl="1" indent="-335270">
              <a:lnSpc>
                <a:spcPct val="80000"/>
              </a:lnSpc>
              <a:spcBef>
                <a:spcPts val="352"/>
              </a:spcBef>
              <a:buSzPts val="1500"/>
            </a:pPr>
            <a:r>
              <a:rPr lang="en-US" sz="1800" dirty="0" err="1"/>
              <a:t>IntersectionDAO</a:t>
            </a:r>
            <a:endParaRPr lang="en-US" sz="1800" dirty="0"/>
          </a:p>
          <a:p>
            <a:pPr marL="1341082" lvl="2" indent="-208613">
              <a:lnSpc>
                <a:spcPct val="80000"/>
              </a:lnSpc>
              <a:spcBef>
                <a:spcPts val="352"/>
              </a:spcBef>
              <a:buSzPts val="1200"/>
            </a:pPr>
            <a:r>
              <a:rPr lang="en-US" sz="1400" dirty="0" err="1"/>
              <a:t>addIntersection</a:t>
            </a:r>
            <a:r>
              <a:rPr lang="en-US" sz="1400" dirty="0"/>
              <a:t>(</a:t>
            </a:r>
            <a:r>
              <a:rPr lang="en-US" sz="1400" dirty="0" err="1"/>
              <a:t>userID</a:t>
            </a:r>
            <a:r>
              <a:rPr lang="en-US" sz="1400" dirty="0"/>
              <a:t>, </a:t>
            </a:r>
            <a:r>
              <a:rPr lang="en-US" sz="1400" dirty="0" err="1"/>
              <a:t>meetingID</a:t>
            </a:r>
            <a:r>
              <a:rPr lang="en-US" sz="1400" dirty="0"/>
              <a:t>)</a:t>
            </a:r>
          </a:p>
          <a:p>
            <a:pPr marL="1341082" lvl="2" indent="-208613">
              <a:lnSpc>
                <a:spcPct val="80000"/>
              </a:lnSpc>
              <a:spcBef>
                <a:spcPts val="352"/>
              </a:spcBef>
              <a:buSzPts val="1200"/>
            </a:pPr>
            <a:r>
              <a:rPr lang="en-US" sz="1400" dirty="0" err="1"/>
              <a:t>getAllMeetingsIdByUserId</a:t>
            </a:r>
            <a:r>
              <a:rPr lang="en-US" sz="1400" dirty="0"/>
              <a:t>(</a:t>
            </a:r>
            <a:r>
              <a:rPr lang="en-US" sz="1400" dirty="0" err="1"/>
              <a:t>userID</a:t>
            </a:r>
            <a:r>
              <a:rPr lang="en-US" sz="1400" dirty="0"/>
              <a:t>)</a:t>
            </a:r>
          </a:p>
          <a:p>
            <a:pPr marL="1341082" lvl="2" indent="-208613">
              <a:lnSpc>
                <a:spcPct val="80000"/>
              </a:lnSpc>
              <a:spcBef>
                <a:spcPts val="352"/>
              </a:spcBef>
              <a:buSzPts val="1200"/>
            </a:pPr>
            <a:r>
              <a:rPr lang="en-US" sz="1400" dirty="0" err="1"/>
              <a:t>getAllUserIdByMeetingId</a:t>
            </a:r>
            <a:r>
              <a:rPr lang="en-US" sz="1400" dirty="0"/>
              <a:t>(</a:t>
            </a:r>
            <a:r>
              <a:rPr lang="en-US" sz="1400" dirty="0" err="1"/>
              <a:t>meetingID</a:t>
            </a:r>
            <a:r>
              <a:rPr lang="en-US" sz="1400" dirty="0"/>
              <a:t>)</a:t>
            </a:r>
          </a:p>
        </p:txBody>
      </p:sp>
    </p:spTree>
    <p:extLst>
      <p:ext uri="{BB962C8B-B14F-4D97-AF65-F5344CB8AC3E}">
        <p14:creationId xmlns:p14="http://schemas.microsoft.com/office/powerpoint/2010/main" val="1606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a:t>
            </a:r>
          </a:p>
        </p:txBody>
      </p:sp>
    </p:spTree>
    <p:extLst>
      <p:ext uri="{BB962C8B-B14F-4D97-AF65-F5344CB8AC3E}">
        <p14:creationId xmlns:p14="http://schemas.microsoft.com/office/powerpoint/2010/main" val="361179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a:t>Analisi dei dati</a:t>
            </a:r>
            <a:endParaRPr sz="470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1754783" y="4363367"/>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230967" y="1772800"/>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UserId</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1754774" y="1772792"/>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51" name="Google Shape;151;p28"/>
          <p:cNvSpPr txBox="1"/>
          <p:nvPr/>
        </p:nvSpPr>
        <p:spPr>
          <a:xfrm>
            <a:off x="49021" y="4330067"/>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MeetingId</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7341290" y="3387533"/>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3" name="Google Shape;153;p28"/>
          <p:cNvSpPr/>
          <p:nvPr/>
        </p:nvSpPr>
        <p:spPr>
          <a:xfrm>
            <a:off x="5642222" y="338752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n-US" sz="21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sp>
        <p:nvSpPr>
          <p:cNvPr id="154" name="Google Shape;154;p28"/>
          <p:cNvSpPr txBox="1"/>
          <p:nvPr/>
        </p:nvSpPr>
        <p:spPr>
          <a:xfrm>
            <a:off x="2980254" y="1572817"/>
            <a:ext cx="614250" cy="3080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0:N</a:t>
            </a:r>
            <a:endParaRPr>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r>
              <a:rPr lang="en-US" dirty="0"/>
              <a:t>Participate</a:t>
            </a:r>
            <a:endParaRPr dirty="0"/>
          </a:p>
        </p:txBody>
      </p:sp>
      <p:sp>
        <p:nvSpPr>
          <p:cNvPr id="156" name="Google Shape;156;p28"/>
          <p:cNvSpPr/>
          <p:nvPr/>
        </p:nvSpPr>
        <p:spPr>
          <a:xfrm>
            <a:off x="6092566" y="1772816"/>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57" name="Google Shape;157;p28"/>
          <p:cNvCxnSpPr/>
          <p:nvPr/>
        </p:nvCxnSpPr>
        <p:spPr>
          <a:xfrm>
            <a:off x="2912103" y="2035987"/>
            <a:ext cx="3180450" cy="0"/>
          </a:xfrm>
          <a:prstGeom prst="straightConnector1">
            <a:avLst/>
          </a:prstGeom>
          <a:noFill/>
          <a:ln w="9525" cap="flat" cmpd="sng">
            <a:solidFill>
              <a:srgbClr val="4A7DBA"/>
            </a:solidFill>
            <a:prstDash val="solid"/>
            <a:round/>
            <a:headEnd type="none" w="sm" len="sm"/>
            <a:tailEnd type="none" w="sm" len="sm"/>
          </a:ln>
        </p:spPr>
      </p:cxnSp>
      <p:cxnSp>
        <p:nvCxnSpPr>
          <p:cNvPr id="158" name="Google Shape;158;p28"/>
          <p:cNvCxnSpPr>
            <a:stCxn id="156" idx="2"/>
            <a:endCxn id="153" idx="0"/>
          </p:cNvCxnSpPr>
          <p:nvPr/>
        </p:nvCxnSpPr>
        <p:spPr>
          <a:xfrm>
            <a:off x="6415941" y="2299216"/>
            <a:ext cx="0" cy="1088400"/>
          </a:xfrm>
          <a:prstGeom prst="straightConnector1">
            <a:avLst/>
          </a:prstGeom>
          <a:noFill/>
          <a:ln w="9525" cap="flat" cmpd="sng">
            <a:solidFill>
              <a:srgbClr val="4A7DBA"/>
            </a:solidFill>
            <a:prstDash val="solid"/>
            <a:round/>
            <a:headEnd type="none" w="sm" len="sm"/>
            <a:tailEnd type="none" w="sm" len="sm"/>
          </a:ln>
        </p:spPr>
      </p:cxnSp>
      <p:sp>
        <p:nvSpPr>
          <p:cNvPr id="160" name="Google Shape;160;p28"/>
          <p:cNvSpPr/>
          <p:nvPr/>
        </p:nvSpPr>
        <p:spPr>
          <a:xfrm>
            <a:off x="6063756" y="4343015"/>
            <a:ext cx="646750" cy="5264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1" name="Google Shape;161;p28"/>
          <p:cNvCxnSpPr>
            <a:cxnSpLocks/>
            <a:stCxn id="160" idx="0"/>
            <a:endCxn id="153" idx="2"/>
          </p:cNvCxnSpPr>
          <p:nvPr/>
        </p:nvCxnSpPr>
        <p:spPr>
          <a:xfrm flipV="1">
            <a:off x="6387131" y="4024324"/>
            <a:ext cx="28754" cy="318691"/>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3053341" y="4873764"/>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3"/>
            <a:endCxn id="160" idx="1"/>
          </p:cNvCxnSpPr>
          <p:nvPr/>
        </p:nvCxnSpPr>
        <p:spPr>
          <a:xfrm flipV="1">
            <a:off x="3028133" y="4606215"/>
            <a:ext cx="3035623" cy="4752"/>
          </a:xfrm>
          <a:prstGeom prst="bentConnector3">
            <a:avLst>
              <a:gd name="adj1" fmla="val 50000"/>
            </a:avLst>
          </a:prstGeom>
          <a:noFill/>
          <a:ln w="9525" cap="flat" cmpd="sng">
            <a:solidFill>
              <a:srgbClr val="3D85C6"/>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`name` VARCHAR(45) NOT NULL,</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4995037"/>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err="1"/>
              <a:t>Application</a:t>
            </a:r>
            <a:r>
              <a:rPr lang="es-419" dirty="0"/>
              <a:t> </a:t>
            </a:r>
            <a:r>
              <a:rPr lang="es-419" dirty="0" err="1"/>
              <a:t>design</a:t>
            </a:r>
            <a:endParaRPr dirty="0"/>
          </a:p>
        </p:txBody>
      </p:sp>
      <p:sp>
        <p:nvSpPr>
          <p:cNvPr id="220" name="Google Shape;220;p34"/>
          <p:cNvSpPr/>
          <p:nvPr/>
        </p:nvSpPr>
        <p:spPr>
          <a:xfrm>
            <a:off x="229809" y="2442754"/>
            <a:ext cx="8527173" cy="42197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24" name="Google Shape;224;p34"/>
          <p:cNvSpPr/>
          <p:nvPr/>
        </p:nvSpPr>
        <p:spPr>
          <a:xfrm>
            <a:off x="8430543" y="512571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Create</a:t>
            </a:r>
            <a:r>
              <a:rPr lang="es-419" dirty="0">
                <a:solidFill>
                  <a:schemeClr val="dk1"/>
                </a:solidFill>
                <a:latin typeface="Calibri"/>
                <a:ea typeface="Calibri"/>
                <a:cs typeface="Calibri"/>
                <a:sym typeface="Calibri"/>
              </a:rPr>
              <a:t> meeting</a:t>
            </a:r>
            <a:endParaRPr dirty="0">
              <a:solidFill>
                <a:schemeClr val="dk1"/>
              </a:solidFill>
              <a:latin typeface="Calibri"/>
              <a:ea typeface="Calibri"/>
              <a:cs typeface="Calibri"/>
              <a:sym typeface="Calibri"/>
            </a:endParaRPr>
          </a:p>
        </p:txBody>
      </p:sp>
      <p:cxnSp>
        <p:nvCxnSpPr>
          <p:cNvPr id="228" name="Google Shape;228;p34"/>
          <p:cNvCxnSpPr>
            <a:cxnSpLocks/>
            <a:stCxn id="224" idx="1"/>
            <a:endCxn id="37" idx="3"/>
          </p:cNvCxnSpPr>
          <p:nvPr/>
        </p:nvCxnSpPr>
        <p:spPr>
          <a:xfrm rot="16200000" flipV="1">
            <a:off x="7088717" y="3038930"/>
            <a:ext cx="2082146" cy="209143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9;p34"/>
          <p:cNvSpPr/>
          <p:nvPr/>
        </p:nvSpPr>
        <p:spPr>
          <a:xfrm>
            <a:off x="541642" y="3037020"/>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900" dirty="0">
                <a:solidFill>
                  <a:schemeClr val="dk1"/>
                </a:solidFill>
                <a:latin typeface="Calibri"/>
                <a:ea typeface="Calibri"/>
                <a:cs typeface="Calibri"/>
                <a:sym typeface="Calibri"/>
              </a:rPr>
              <a:t>Page build</a:t>
            </a:r>
            <a:endParaRPr sz="1900" dirty="0">
              <a:solidFill>
                <a:schemeClr val="dk1"/>
              </a:solidFill>
              <a:latin typeface="Calibri"/>
              <a:ea typeface="Calibri"/>
              <a:cs typeface="Calibri"/>
              <a:sym typeface="Calibri"/>
            </a:endParaRPr>
          </a:p>
        </p:txBody>
      </p:sp>
      <p:cxnSp>
        <p:nvCxnSpPr>
          <p:cNvPr id="25" name="Google Shape;231;p34"/>
          <p:cNvCxnSpPr>
            <a:endCxn id="23" idx="0"/>
          </p:cNvCxnSpPr>
          <p:nvPr/>
        </p:nvCxnSpPr>
        <p:spPr>
          <a:xfrm>
            <a:off x="1256207" y="1973430"/>
            <a:ext cx="143114" cy="10635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2100999" y="367273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cxnSpLocks/>
            <a:stCxn id="26" idx="6"/>
          </p:cNvCxnSpPr>
          <p:nvPr/>
        </p:nvCxnSpPr>
        <p:spPr>
          <a:xfrm>
            <a:off x="2412999" y="3816731"/>
            <a:ext cx="2466427" cy="41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2" name="Google Shape;238;p34"/>
          <p:cNvCxnSpPr>
            <a:cxnSpLocks/>
          </p:cNvCxnSpPr>
          <p:nvPr/>
        </p:nvCxnSpPr>
        <p:spPr>
          <a:xfrm flipV="1">
            <a:off x="4538840" y="3044572"/>
            <a:ext cx="645039" cy="78261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229;p34"/>
          <p:cNvSpPr/>
          <p:nvPr/>
        </p:nvSpPr>
        <p:spPr>
          <a:xfrm>
            <a:off x="5198192" y="3863552"/>
            <a:ext cx="1885882"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200" dirty="0">
                <a:solidFill>
                  <a:schemeClr val="dk1"/>
                </a:solidFill>
                <a:latin typeface="Calibri"/>
                <a:ea typeface="Calibri"/>
                <a:cs typeface="Calibri"/>
                <a:sym typeface="Calibri"/>
              </a:rPr>
              <a:t>Table other meetings</a:t>
            </a:r>
            <a:endParaRPr sz="1200" dirty="0">
              <a:solidFill>
                <a:schemeClr val="dk1"/>
              </a:solidFill>
              <a:latin typeface="Calibri"/>
              <a:ea typeface="Calibri"/>
              <a:cs typeface="Calibri"/>
              <a:sym typeface="Calibri"/>
            </a:endParaRPr>
          </a:p>
        </p:txBody>
      </p:sp>
      <p:cxnSp>
        <p:nvCxnSpPr>
          <p:cNvPr id="51" name="Google Shape;238;p34"/>
          <p:cNvCxnSpPr>
            <a:cxnSpLocks/>
          </p:cNvCxnSpPr>
          <p:nvPr/>
        </p:nvCxnSpPr>
        <p:spPr>
          <a:xfrm>
            <a:off x="4533831" y="3796990"/>
            <a:ext cx="650048" cy="4990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545327" y="1310107"/>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Get</a:t>
            </a:r>
            <a:r>
              <a:rPr lang="es-419" dirty="0">
                <a:solidFill>
                  <a:schemeClr val="dk1"/>
                </a:solidFill>
                <a:latin typeface="Calibri"/>
                <a:ea typeface="Calibri"/>
                <a:cs typeface="Calibri"/>
                <a:sym typeface="Calibri"/>
              </a:rPr>
              <a:t> home page data</a:t>
            </a:r>
            <a:endParaRPr dirty="0">
              <a:solidFill>
                <a:schemeClr val="dk1"/>
              </a:solidFill>
              <a:latin typeface="Calibri"/>
              <a:ea typeface="Calibri"/>
              <a:cs typeface="Calibri"/>
              <a:sym typeface="Calibri"/>
            </a:endParaRPr>
          </a:p>
        </p:txBody>
      </p:sp>
      <p:sp>
        <p:nvSpPr>
          <p:cNvPr id="84" name="Google Shape;236;p34"/>
          <p:cNvSpPr txBox="1"/>
          <p:nvPr/>
        </p:nvSpPr>
        <p:spPr>
          <a:xfrm>
            <a:off x="2386563" y="1722986"/>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85" name="Google Shape;237;p34"/>
          <p:cNvCxnSpPr>
            <a:cxnSpLocks/>
            <a:stCxn id="84" idx="1"/>
            <a:endCxn id="78" idx="2"/>
          </p:cNvCxnSpPr>
          <p:nvPr/>
        </p:nvCxnSpPr>
        <p:spPr>
          <a:xfrm flipH="1" flipV="1">
            <a:off x="2019199" y="1637307"/>
            <a:ext cx="367364" cy="313479"/>
          </a:xfrm>
          <a:prstGeom prst="straightConnector1">
            <a:avLst/>
          </a:prstGeom>
          <a:noFill/>
          <a:ln w="9525" cap="flat" cmpd="sng">
            <a:solidFill>
              <a:srgbClr val="4A7DBA"/>
            </a:solidFill>
            <a:prstDash val="solid"/>
            <a:round/>
            <a:headEnd type="none" w="sm" len="sm"/>
            <a:tailEnd type="none" w="sm" len="sm"/>
          </a:ln>
        </p:spPr>
      </p:cxnSp>
      <p:sp>
        <p:nvSpPr>
          <p:cNvPr id="37" name="Google Shape;229;p34"/>
          <p:cNvSpPr/>
          <p:nvPr/>
        </p:nvSpPr>
        <p:spPr>
          <a:xfrm>
            <a:off x="5198192" y="2633077"/>
            <a:ext cx="1885882"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400" dirty="0">
                <a:solidFill>
                  <a:schemeClr val="dk1"/>
                </a:solidFill>
                <a:latin typeface="Calibri"/>
                <a:ea typeface="Calibri"/>
                <a:cs typeface="Calibri"/>
                <a:sym typeface="Calibri"/>
              </a:rPr>
              <a:t>Table own meetings </a:t>
            </a:r>
            <a:endParaRPr lang="es-419" sz="1400" dirty="0">
              <a:solidFill>
                <a:schemeClr val="dk1"/>
              </a:solidFill>
              <a:latin typeface="Calibri"/>
              <a:ea typeface="Calibri"/>
              <a:cs typeface="Calibri"/>
              <a:sym typeface="Calibri"/>
            </a:endParaRPr>
          </a:p>
        </p:txBody>
      </p:sp>
      <p:sp>
        <p:nvSpPr>
          <p:cNvPr id="56" name="Google Shape;221;p34">
            <a:extLst>
              <a:ext uri="{FF2B5EF4-FFF2-40B4-BE49-F238E27FC236}">
                <a16:creationId xmlns:a16="http://schemas.microsoft.com/office/drawing/2014/main" id="{6591BC72-07F2-4C5C-A19F-492568AD5612}"/>
              </a:ext>
            </a:extLst>
          </p:cNvPr>
          <p:cNvSpPr/>
          <p:nvPr/>
        </p:nvSpPr>
        <p:spPr>
          <a:xfrm>
            <a:off x="553199" y="4632978"/>
            <a:ext cx="2067263"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400" dirty="0">
                <a:solidFill>
                  <a:schemeClr val="dk1"/>
                </a:solidFill>
                <a:latin typeface="Calibri"/>
                <a:ea typeface="Calibri"/>
                <a:cs typeface="Calibri"/>
                <a:sym typeface="Calibri"/>
              </a:rPr>
              <a:t>New meeting</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field:name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duration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max</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participants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2" name="Google Shape;222;p34">
            <a:extLst>
              <a:ext uri="{FF2B5EF4-FFF2-40B4-BE49-F238E27FC236}">
                <a16:creationId xmlns:a16="http://schemas.microsoft.com/office/drawing/2014/main" id="{C971E670-69E9-4F15-A823-70A4FE08B93E}"/>
              </a:ext>
            </a:extLst>
          </p:cNvPr>
          <p:cNvSpPr/>
          <p:nvPr/>
        </p:nvSpPr>
        <p:spPr>
          <a:xfrm>
            <a:off x="2436906" y="528620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59" name="Google Shape;223;p34">
            <a:extLst>
              <a:ext uri="{FF2B5EF4-FFF2-40B4-BE49-F238E27FC236}">
                <a16:creationId xmlns:a16="http://schemas.microsoft.com/office/drawing/2014/main" id="{84319DF8-3CDE-4343-A51A-8EFBAF25550A}"/>
              </a:ext>
            </a:extLst>
          </p:cNvPr>
          <p:cNvCxnSpPr>
            <a:cxnSpLocks/>
            <a:endCxn id="224" idx="5"/>
          </p:cNvCxnSpPr>
          <p:nvPr/>
        </p:nvCxnSpPr>
        <p:spPr>
          <a:xfrm flipV="1">
            <a:off x="2737144" y="5452919"/>
            <a:ext cx="5775199" cy="16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26;p34">
            <a:extLst>
              <a:ext uri="{FF2B5EF4-FFF2-40B4-BE49-F238E27FC236}">
                <a16:creationId xmlns:a16="http://schemas.microsoft.com/office/drawing/2014/main" id="{3D4F5E16-7401-4BA2-8D32-9C0F78A8BA4B}"/>
              </a:ext>
            </a:extLst>
          </p:cNvPr>
          <p:cNvSpPr txBox="1"/>
          <p:nvPr/>
        </p:nvSpPr>
        <p:spPr>
          <a:xfrm>
            <a:off x="3257208" y="5778687"/>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participants</a:t>
            </a:r>
            <a:endParaRPr dirty="0">
              <a:solidFill>
                <a:schemeClr val="dk1"/>
              </a:solidFill>
              <a:latin typeface="Calibri"/>
              <a:ea typeface="Calibri"/>
              <a:cs typeface="Calibri"/>
              <a:sym typeface="Calibri"/>
            </a:endParaRPr>
          </a:p>
        </p:txBody>
      </p:sp>
      <p:cxnSp>
        <p:nvCxnSpPr>
          <p:cNvPr id="64" name="Google Shape;227;p34">
            <a:extLst>
              <a:ext uri="{FF2B5EF4-FFF2-40B4-BE49-F238E27FC236}">
                <a16:creationId xmlns:a16="http://schemas.microsoft.com/office/drawing/2014/main" id="{9E85480D-4A48-45B0-BAB5-F5378FC08F39}"/>
              </a:ext>
            </a:extLst>
          </p:cNvPr>
          <p:cNvCxnSpPr>
            <a:cxnSpLocks/>
          </p:cNvCxnSpPr>
          <p:nvPr/>
        </p:nvCxnSpPr>
        <p:spPr>
          <a:xfrm flipV="1">
            <a:off x="4451100" y="5452919"/>
            <a:ext cx="829069" cy="322129"/>
          </a:xfrm>
          <a:prstGeom prst="straightConnector1">
            <a:avLst/>
          </a:prstGeom>
          <a:noFill/>
          <a:ln w="9525" cap="flat" cmpd="sng">
            <a:solidFill>
              <a:srgbClr val="4A7DBA"/>
            </a:solidFill>
            <a:prstDash val="solid"/>
            <a:round/>
            <a:headEnd type="none" w="sm" len="sm"/>
            <a:tailEnd type="none" w="sm" len="sm"/>
          </a:ln>
        </p:spPr>
      </p:cxnSp>
      <p:sp>
        <p:nvSpPr>
          <p:cNvPr id="7" name="Google Shape;225;p34">
            <a:extLst>
              <a:ext uri="{FF2B5EF4-FFF2-40B4-BE49-F238E27FC236}">
                <a16:creationId xmlns:a16="http://schemas.microsoft.com/office/drawing/2014/main" id="{7616E16A-7ED5-41B3-ABB4-9E3D3836E234}"/>
              </a:ext>
            </a:extLst>
          </p:cNvPr>
          <p:cNvSpPr txBox="1"/>
          <p:nvPr/>
        </p:nvSpPr>
        <p:spPr>
          <a:xfrm>
            <a:off x="4613901" y="5024709"/>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7064</TotalTime>
  <Words>1038</Words>
  <Application>Microsoft Office PowerPoint</Application>
  <PresentationFormat>A4 Paper (210x297 mm)</PresentationFormat>
  <Paragraphs>155</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Application design</vt:lpstr>
      <vt:lpstr>Application design</vt:lpstr>
      <vt:lpstr>Server side: DAO &amp; model objects</vt:lpstr>
      <vt:lpstr>State keeping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349</cp:revision>
  <dcterms:modified xsi:type="dcterms:W3CDTF">2020-09-23T17:06:07Z</dcterms:modified>
</cp:coreProperties>
</file>