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3"/>
  </p:notesMasterIdLst>
  <p:sldIdLst>
    <p:sldId id="256" r:id="rId2"/>
    <p:sldId id="257" r:id="rId3"/>
    <p:sldId id="258" r:id="rId4"/>
    <p:sldId id="259" r:id="rId5"/>
    <p:sldId id="260" r:id="rId6"/>
    <p:sldId id="277" r:id="rId7"/>
    <p:sldId id="308" r:id="rId8"/>
    <p:sldId id="263" r:id="rId9"/>
    <p:sldId id="264" r:id="rId10"/>
    <p:sldId id="283" r:id="rId11"/>
    <p:sldId id="287" r:id="rId12"/>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77448" autoAdjust="0"/>
  </p:normalViewPr>
  <p:slideViewPr>
    <p:cSldViewPr snapToGrid="0">
      <p:cViewPr varScale="1">
        <p:scale>
          <a:sx n="73" d="100"/>
          <a:sy n="73" d="100"/>
        </p:scale>
        <p:origin x="84" y="972"/>
      </p:cViewPr>
      <p:guideLst>
        <p:guide orient="horz" pos="1620"/>
        <p:guide pos="2880"/>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3071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ckoverflow.com/questions/3357553/how-do-i-store-an-array-in-localstorage/3357615#33576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e28bffb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0e28bffb8_2_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https://stackoverflow.com/questions/3357553/how-do-i-store-an-array-in-localstorage/3357615#3357615</a:t>
            </a:r>
            <a:endParaRPr lang="en-US"/>
          </a:p>
        </p:txBody>
      </p:sp>
    </p:spTree>
    <p:extLst>
      <p:ext uri="{BB962C8B-B14F-4D97-AF65-F5344CB8AC3E}">
        <p14:creationId xmlns:p14="http://schemas.microsoft.com/office/powerpoint/2010/main" val="239654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e28bff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p>
        </p:txBody>
      </p:sp>
      <p:sp>
        <p:nvSpPr>
          <p:cNvPr id="139" name="Google Shape;139;g70e28bffb8_0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13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0e28bffb8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70e28bffb8_2_17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42950" y="2130426"/>
            <a:ext cx="84201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485900" y="3886200"/>
            <a:ext cx="69342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690019" y="-594519"/>
            <a:ext cx="4525963" cy="8915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70513" y="2085975"/>
            <a:ext cx="5851525" cy="222885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830263" y="-60324"/>
            <a:ext cx="5851525" cy="652145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49530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503555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82506" y="4406900"/>
            <a:ext cx="84201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782506" y="2906713"/>
            <a:ext cx="84201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95300" y="1535113"/>
            <a:ext cx="437687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89" name="Google Shape;89;p19"/>
          <p:cNvSpPr txBox="1">
            <a:spLocks noGrp="1"/>
          </p:cNvSpPr>
          <p:nvPr>
            <p:ph type="body" idx="2"/>
          </p:nvPr>
        </p:nvSpPr>
        <p:spPr>
          <a:xfrm>
            <a:off x="495300" y="2174875"/>
            <a:ext cx="437687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0" name="Google Shape;90;p19"/>
          <p:cNvSpPr txBox="1">
            <a:spLocks noGrp="1"/>
          </p:cNvSpPr>
          <p:nvPr>
            <p:ph type="body" idx="3"/>
          </p:nvPr>
        </p:nvSpPr>
        <p:spPr>
          <a:xfrm>
            <a:off x="5032111" y="1535113"/>
            <a:ext cx="437859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91" name="Google Shape;91;p19"/>
          <p:cNvSpPr txBox="1">
            <a:spLocks noGrp="1"/>
          </p:cNvSpPr>
          <p:nvPr>
            <p:ph type="body" idx="4"/>
          </p:nvPr>
        </p:nvSpPr>
        <p:spPr>
          <a:xfrm>
            <a:off x="5032111" y="2174875"/>
            <a:ext cx="437859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2" name="Google Shape;92;p19"/>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5300" y="273052"/>
            <a:ext cx="3259006"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72971" y="273052"/>
            <a:ext cx="5537729"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495300" y="1435101"/>
            <a:ext cx="3259006"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941645" y="4800601"/>
            <a:ext cx="59436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941645" y="612775"/>
            <a:ext cx="59436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941645" y="5367338"/>
            <a:ext cx="59436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a:t>
            </a:fld>
            <a:endParaRPr lang="es-419"/>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p:txBody>
          <a:bodyPr>
            <a:noAutofit/>
          </a:bodyPr>
          <a:lstStyle/>
          <a:p>
            <a:pPr lvl="0"/>
            <a:r>
              <a:rPr lang="es-419" sz="4400" dirty="0"/>
              <a:t>Meetings </a:t>
            </a:r>
            <a:r>
              <a:rPr lang="es-419" sz="4400" dirty="0" err="1"/>
              <a:t>management</a:t>
            </a:r>
            <a:endParaRPr lang="it-IT" sz="4200" dirty="0"/>
          </a:p>
        </p:txBody>
      </p:sp>
      <p:sp>
        <p:nvSpPr>
          <p:cNvPr id="130" name="Google Shape;130;p25"/>
          <p:cNvSpPr txBox="1">
            <a:spLocks noGrp="1"/>
          </p:cNvSpPr>
          <p:nvPr>
            <p:ph type="subTitle" idx="1"/>
          </p:nvPr>
        </p:nvSpPr>
        <p:spPr/>
        <p:txBody>
          <a:bodyPr/>
          <a:lstStyle/>
          <a:p>
            <a:pPr lvl="0"/>
            <a:r>
              <a:rPr lang="en-US" dirty="0"/>
              <a:t>Web technologies</a:t>
            </a:r>
          </a:p>
          <a:p>
            <a:pPr lvl="0"/>
            <a:r>
              <a:rPr lang="en-US" dirty="0"/>
              <a:t>Exercise #5 for exam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DAO &amp; model objects</a:t>
            </a:r>
          </a:p>
        </p:txBody>
      </p:sp>
      <p:sp>
        <p:nvSpPr>
          <p:cNvPr id="3" name="Text Placeholder 2"/>
          <p:cNvSpPr>
            <a:spLocks noGrp="1"/>
          </p:cNvSpPr>
          <p:nvPr>
            <p:ph type="body" idx="1"/>
          </p:nvPr>
        </p:nvSpPr>
        <p:spPr/>
        <p:txBody>
          <a:bodyPr/>
          <a:lstStyle/>
          <a:p>
            <a:pPr marL="402325">
              <a:lnSpc>
                <a:spcPct val="80000"/>
              </a:lnSpc>
              <a:spcBef>
                <a:spcPts val="0"/>
              </a:spcBef>
              <a:buSzPts val="1750"/>
            </a:pPr>
            <a:r>
              <a:rPr lang="en-US" sz="2100" dirty="0"/>
              <a:t>Model objects (Beans)</a:t>
            </a:r>
            <a:endParaRPr lang="en-US" dirty="0"/>
          </a:p>
          <a:p>
            <a:pPr marL="871703" lvl="1" indent="-335270">
              <a:lnSpc>
                <a:spcPct val="80000"/>
              </a:lnSpc>
              <a:spcBef>
                <a:spcPts val="352"/>
              </a:spcBef>
              <a:buSzPts val="1500"/>
            </a:pPr>
            <a:r>
              <a:rPr lang="en-US" sz="1800" dirty="0"/>
              <a:t>User</a:t>
            </a:r>
            <a:endParaRPr lang="en-US" dirty="0"/>
          </a:p>
          <a:p>
            <a:pPr marL="871703" lvl="1" indent="-335270">
              <a:lnSpc>
                <a:spcPct val="80000"/>
              </a:lnSpc>
              <a:spcBef>
                <a:spcPts val="352"/>
              </a:spcBef>
              <a:buSzPts val="1500"/>
            </a:pPr>
            <a:r>
              <a:rPr lang="en-US" sz="1800" dirty="0"/>
              <a:t>Meeting</a:t>
            </a:r>
            <a:endParaRPr lang="en-US" dirty="0"/>
          </a:p>
          <a:p>
            <a:pPr marL="402325">
              <a:lnSpc>
                <a:spcPct val="80000"/>
              </a:lnSpc>
              <a:spcBef>
                <a:spcPts val="411"/>
              </a:spcBef>
              <a:buSzPts val="1750"/>
            </a:pPr>
            <a:r>
              <a:rPr lang="en-US" sz="2100" dirty="0"/>
              <a:t>Data Access Objects (Classes)</a:t>
            </a:r>
            <a:endParaRPr lang="en-US" dirty="0"/>
          </a:p>
          <a:p>
            <a:pPr marL="871703" lvl="1" indent="-335270">
              <a:lnSpc>
                <a:spcPct val="80000"/>
              </a:lnSpc>
              <a:spcBef>
                <a:spcPts val="352"/>
              </a:spcBef>
              <a:buSzPts val="1500"/>
            </a:pPr>
            <a:r>
              <a:rPr lang="en-US" sz="1800" dirty="0" err="1"/>
              <a:t>UserDAO</a:t>
            </a:r>
            <a:endParaRPr lang="en-US" sz="1800" dirty="0"/>
          </a:p>
          <a:p>
            <a:pPr marL="1341082" lvl="2" indent="-208613">
              <a:lnSpc>
                <a:spcPct val="80000"/>
              </a:lnSpc>
              <a:spcBef>
                <a:spcPts val="352"/>
              </a:spcBef>
              <a:buSzPts val="1200"/>
            </a:pPr>
            <a:r>
              <a:rPr lang="en-US" sz="1400" dirty="0" err="1"/>
              <a:t>checkCredentials</a:t>
            </a:r>
            <a:r>
              <a:rPr lang="en-US" sz="1400" dirty="0"/>
              <a:t>(username, password)</a:t>
            </a:r>
          </a:p>
          <a:p>
            <a:pPr marL="1341082" lvl="2" indent="-208613">
              <a:lnSpc>
                <a:spcPct val="80000"/>
              </a:lnSpc>
              <a:spcBef>
                <a:spcPts val="352"/>
              </a:spcBef>
              <a:buSzPts val="1200"/>
            </a:pPr>
            <a:r>
              <a:rPr lang="en-US" sz="1400" dirty="0" err="1"/>
              <a:t>addUser</a:t>
            </a:r>
            <a:r>
              <a:rPr lang="en-US" sz="1400" dirty="0"/>
              <a:t>(username, password)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getAllIdsAndNames</a:t>
            </a:r>
            <a:r>
              <a:rPr lang="en-US" sz="1400" dirty="0">
                <a:solidFill>
                  <a:schemeClr val="tx1"/>
                </a:solidFill>
                <a:latin typeface="Calibri" panose="020F0502020204030204" pitchFamily="34" charset="0"/>
                <a:cs typeface="Calibri" panose="020F0502020204030204" pitchFamily="34" charset="0"/>
              </a:rPr>
              <a:t>()</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getUserById</a:t>
            </a:r>
            <a:r>
              <a:rPr lang="en-US" sz="1400" dirty="0">
                <a:solidFill>
                  <a:schemeClr val="tx1"/>
                </a:solidFill>
                <a:latin typeface="Calibri" panose="020F0502020204030204" pitchFamily="34" charset="0"/>
                <a:cs typeface="Calibri" panose="020F0502020204030204" pitchFamily="34" charset="0"/>
              </a:rPr>
              <a:t>(id)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getUserByUsername</a:t>
            </a:r>
            <a:r>
              <a:rPr lang="en-US" sz="1400" dirty="0">
                <a:solidFill>
                  <a:schemeClr val="tx1"/>
                </a:solidFill>
                <a:latin typeface="Calibri" panose="020F0502020204030204" pitchFamily="34" charset="0"/>
                <a:cs typeface="Calibri" panose="020F0502020204030204" pitchFamily="34" charset="0"/>
              </a:rPr>
              <a:t>(username)</a:t>
            </a:r>
          </a:p>
          <a:p>
            <a:pPr marL="871703" lvl="1" indent="-268216">
              <a:lnSpc>
                <a:spcPct val="80000"/>
              </a:lnSpc>
              <a:spcBef>
                <a:spcPts val="352"/>
              </a:spcBef>
              <a:buSzPts val="1500"/>
            </a:pPr>
            <a:r>
              <a:rPr lang="en-US" sz="1800" dirty="0" err="1"/>
              <a:t>MeetingDAO</a:t>
            </a:r>
            <a:endParaRPr lang="en-US" sz="1400" dirty="0"/>
          </a:p>
          <a:p>
            <a:pPr marL="1341082" lvl="2" indent="-208613">
              <a:lnSpc>
                <a:spcPct val="80000"/>
              </a:lnSpc>
              <a:spcBef>
                <a:spcPts val="352"/>
              </a:spcBef>
              <a:buSzPts val="1200"/>
            </a:pPr>
            <a:r>
              <a:rPr lang="en-US" sz="1400" dirty="0" err="1"/>
              <a:t>addMeating</a:t>
            </a:r>
            <a:r>
              <a:rPr lang="en-US" sz="1400" dirty="0"/>
              <a:t>(name, date, </a:t>
            </a:r>
            <a:r>
              <a:rPr lang="en-US" sz="1400" dirty="0" err="1"/>
              <a:t>expiringDate</a:t>
            </a:r>
            <a:r>
              <a:rPr lang="en-US" sz="1400" dirty="0"/>
              <a:t>, participants, owner)</a:t>
            </a:r>
            <a:endParaRPr lang="en-US" sz="1800" dirty="0"/>
          </a:p>
          <a:p>
            <a:pPr marL="1341082" lvl="2" indent="-208613">
              <a:lnSpc>
                <a:spcPct val="80000"/>
              </a:lnSpc>
              <a:spcBef>
                <a:spcPts val="352"/>
              </a:spcBef>
              <a:buSzPts val="1200"/>
            </a:pPr>
            <a:r>
              <a:rPr lang="en-US" sz="1400" dirty="0" err="1"/>
              <a:t>getMeetingbyId</a:t>
            </a:r>
            <a:r>
              <a:rPr lang="en-US" sz="1400" dirty="0"/>
              <a:t>(</a:t>
            </a:r>
            <a:r>
              <a:rPr lang="en-US" sz="1400" dirty="0" err="1"/>
              <a:t>userid</a:t>
            </a:r>
            <a:r>
              <a:rPr lang="en-US" sz="1400" dirty="0"/>
              <a:t>)</a:t>
            </a:r>
          </a:p>
          <a:p>
            <a:pPr marL="871703" lvl="1" indent="-335270">
              <a:lnSpc>
                <a:spcPct val="80000"/>
              </a:lnSpc>
              <a:spcBef>
                <a:spcPts val="352"/>
              </a:spcBef>
              <a:buSzPts val="1500"/>
            </a:pPr>
            <a:r>
              <a:rPr lang="en-US" sz="1800" dirty="0" err="1"/>
              <a:t>IntersectionDAO</a:t>
            </a:r>
            <a:endParaRPr lang="en-US" sz="1800" dirty="0"/>
          </a:p>
          <a:p>
            <a:pPr marL="1341082" lvl="2" indent="-208613">
              <a:lnSpc>
                <a:spcPct val="80000"/>
              </a:lnSpc>
              <a:spcBef>
                <a:spcPts val="352"/>
              </a:spcBef>
              <a:buSzPts val="1200"/>
            </a:pPr>
            <a:r>
              <a:rPr lang="en-US" sz="1400" dirty="0" err="1"/>
              <a:t>addIntersection</a:t>
            </a:r>
            <a:r>
              <a:rPr lang="en-US" sz="1400" dirty="0"/>
              <a:t>(</a:t>
            </a:r>
            <a:r>
              <a:rPr lang="en-US" sz="1400" dirty="0" err="1"/>
              <a:t>userID</a:t>
            </a:r>
            <a:r>
              <a:rPr lang="en-US" sz="1400" dirty="0"/>
              <a:t>, </a:t>
            </a:r>
            <a:r>
              <a:rPr lang="en-US" sz="1400" dirty="0" err="1"/>
              <a:t>meetingID</a:t>
            </a:r>
            <a:r>
              <a:rPr lang="en-US" sz="1400" dirty="0"/>
              <a:t>)</a:t>
            </a:r>
          </a:p>
          <a:p>
            <a:pPr marL="1341082" lvl="2" indent="-208613">
              <a:lnSpc>
                <a:spcPct val="80000"/>
              </a:lnSpc>
              <a:spcBef>
                <a:spcPts val="352"/>
              </a:spcBef>
              <a:buSzPts val="1200"/>
            </a:pPr>
            <a:r>
              <a:rPr lang="en-US" sz="1400" dirty="0" err="1"/>
              <a:t>getAllMeetingsIdByUserId</a:t>
            </a:r>
            <a:r>
              <a:rPr lang="en-US" sz="1400" dirty="0"/>
              <a:t>(</a:t>
            </a:r>
            <a:r>
              <a:rPr lang="en-US" sz="1400" dirty="0" err="1"/>
              <a:t>userID</a:t>
            </a:r>
            <a:r>
              <a:rPr lang="en-US" sz="1400" dirty="0"/>
              <a:t>)</a:t>
            </a:r>
          </a:p>
          <a:p>
            <a:pPr marL="1341082" lvl="2" indent="-208613">
              <a:lnSpc>
                <a:spcPct val="80000"/>
              </a:lnSpc>
              <a:spcBef>
                <a:spcPts val="352"/>
              </a:spcBef>
              <a:buSzPts val="1200"/>
            </a:pPr>
            <a:r>
              <a:rPr lang="en-US" sz="1400" dirty="0" err="1"/>
              <a:t>getAllUserIdByMeetingId</a:t>
            </a:r>
            <a:r>
              <a:rPr lang="en-US" sz="1400" dirty="0"/>
              <a:t>(</a:t>
            </a:r>
            <a:r>
              <a:rPr lang="en-US" sz="1400" dirty="0" err="1"/>
              <a:t>meetingID</a:t>
            </a:r>
            <a:r>
              <a:rPr lang="en-US" sz="1400" dirty="0"/>
              <a:t>)</a:t>
            </a:r>
          </a:p>
        </p:txBody>
      </p:sp>
    </p:spTree>
    <p:extLst>
      <p:ext uri="{BB962C8B-B14F-4D97-AF65-F5344CB8AC3E}">
        <p14:creationId xmlns:p14="http://schemas.microsoft.com/office/powerpoint/2010/main" val="16063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keeping</a:t>
            </a:r>
          </a:p>
        </p:txBody>
      </p:sp>
      <p:sp>
        <p:nvSpPr>
          <p:cNvPr id="6" name="Text Placeholder 5"/>
          <p:cNvSpPr>
            <a:spLocks noGrp="1"/>
          </p:cNvSpPr>
          <p:nvPr>
            <p:ph type="body" idx="4"/>
          </p:nvPr>
        </p:nvSpPr>
        <p:spPr>
          <a:xfrm>
            <a:off x="495299" y="1580606"/>
            <a:ext cx="8915402" cy="4545557"/>
          </a:xfrm>
        </p:spPr>
        <p:txBody>
          <a:bodyPr>
            <a:normAutofit/>
          </a:bodyPr>
          <a:lstStyle/>
          <a:p>
            <a:r>
              <a:rPr lang="en-US" dirty="0"/>
              <a:t>The only state that is held will be the id. It will be saved as a cookie. The </a:t>
            </a:r>
          </a:p>
        </p:txBody>
      </p:sp>
    </p:spTree>
    <p:extLst>
      <p:ext uri="{BB962C8B-B14F-4D97-AF65-F5344CB8AC3E}">
        <p14:creationId xmlns:p14="http://schemas.microsoft.com/office/powerpoint/2010/main" val="361179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sz="4700" dirty="0"/>
              <a:t>Meetings </a:t>
            </a:r>
            <a:r>
              <a:rPr lang="es-419" sz="4700" dirty="0" err="1"/>
              <a:t>management</a:t>
            </a:r>
            <a:endParaRPr sz="4700" dirty="0"/>
          </a:p>
        </p:txBody>
      </p:sp>
      <p:sp>
        <p:nvSpPr>
          <p:cNvPr id="136" name="Google Shape;136;p26"/>
          <p:cNvSpPr txBox="1">
            <a:spLocks noGrp="1"/>
          </p:cNvSpPr>
          <p:nvPr>
            <p:ph type="body" idx="1"/>
          </p:nvPr>
        </p:nvSpPr>
        <p:spPr>
          <a:xfrm>
            <a:off x="495300" y="1501667"/>
            <a:ext cx="8915400" cy="4526000"/>
          </a:xfrm>
          <a:prstGeom prst="rect">
            <a:avLst/>
          </a:prstGeom>
          <a:noFill/>
          <a:ln>
            <a:noFill/>
          </a:ln>
        </p:spPr>
        <p:txBody>
          <a:bodyPr spcFirstLastPara="1" wrap="square" lIns="107269" tIns="53620" rIns="107269" bIns="53620" anchor="t" anchorCtr="0">
            <a:normAutofit fontScale="92500" lnSpcReduction="20000"/>
          </a:bodyPr>
          <a:lstStyle/>
          <a:p>
            <a:pPr marL="0" indent="0">
              <a:buNone/>
            </a:pPr>
            <a:r>
              <a:rPr lang="it-IT" sz="1400"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form per creare una nuova riunione. Quando l’utente inoltra la form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Si realizzi un’applicazione client server web che modifica le specifiche precedenti come segue: </a:t>
            </a:r>
          </a:p>
          <a:p>
            <a:r>
              <a:rPr lang="it-IT" sz="1400"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sz="1400" dirty="0"/>
              <a:t>Dopo il login, l’intera applicazione è realizzata con un’unica pagina.</a:t>
            </a:r>
          </a:p>
          <a:p>
            <a:r>
              <a:rPr lang="it-IT" sz="1400" dirty="0"/>
              <a:t>Ogni interazione dell’utente è gestita senza ricaricare completamente la pagina, ma produce l’invocazione asincrona del server e l’eventuale modifica del contenuto da aggiornare a seguito dell’evento.</a:t>
            </a:r>
          </a:p>
          <a:p>
            <a:r>
              <a:rPr lang="it-IT" sz="1400" dirty="0"/>
              <a:t>La scelta dall’anagrafica deve essere realizzata con una pagina modale con i bottoni invia e cancella.</a:t>
            </a:r>
          </a:p>
          <a:p>
            <a:r>
              <a:rPr lang="it-IT" sz="1400" dirty="0"/>
              <a:t>I controlli di correttezza del numero di invitati e del massimo numero di tentativi, con i relativi messaggi di avvertimento, devono essere realizzati anche a lato client.</a:t>
            </a:r>
          </a:p>
          <a:p>
            <a:r>
              <a:rPr lang="it-IT" sz="1400" dirty="0"/>
              <a:t>Lo stato dell’interazione (numero di tentativi) deve essere memorizzato a lato client</a:t>
            </a:r>
            <a:endParaRPr lang="it-IT"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sz="4700"/>
              <a:t>Analisi dei dati</a:t>
            </a:r>
            <a:endParaRPr sz="4700"/>
          </a:p>
        </p:txBody>
      </p:sp>
      <p:sp>
        <p:nvSpPr>
          <p:cNvPr id="142" name="Google Shape;142;p27"/>
          <p:cNvSpPr txBox="1">
            <a:spLocks noGrp="1"/>
          </p:cNvSpPr>
          <p:nvPr>
            <p:ph type="body" idx="1"/>
          </p:nvPr>
        </p:nvSpPr>
        <p:spPr>
          <a:xfrm>
            <a:off x="495300" y="1304599"/>
            <a:ext cx="8915400" cy="5284007"/>
          </a:xfrm>
          <a:prstGeom prst="rect">
            <a:avLst/>
          </a:prstGeom>
          <a:noFill/>
          <a:ln>
            <a:noFill/>
          </a:ln>
        </p:spPr>
        <p:txBody>
          <a:bodyPr spcFirstLastPara="1" wrap="square" lIns="107269" tIns="53620" rIns="107269" bIns="53620" anchor="t" anchorCtr="0">
            <a:normAutofit/>
          </a:bodyPr>
          <a:lstStyle/>
          <a:p>
            <a:r>
              <a:rPr lang="es-419" sz="2100" b="1" dirty="0" err="1">
                <a:solidFill>
                  <a:srgbClr val="FF0000"/>
                </a:solidFill>
              </a:rPr>
              <a:t>User</a:t>
            </a:r>
            <a:endParaRPr lang="es-419" sz="2100" b="1" dirty="0">
              <a:solidFill>
                <a:srgbClr val="FF0000"/>
              </a:solidFill>
            </a:endParaRPr>
          </a:p>
          <a:p>
            <a:pPr lvl="1"/>
            <a:r>
              <a:rPr lang="es-419" sz="1700" b="1" dirty="0" err="1">
                <a:solidFill>
                  <a:srgbClr val="FFC000"/>
                </a:solidFill>
              </a:rPr>
              <a:t>Username</a:t>
            </a:r>
            <a:endParaRPr lang="es-419" sz="1700" b="1" dirty="0">
              <a:solidFill>
                <a:srgbClr val="FFC000"/>
              </a:solidFill>
            </a:endParaRPr>
          </a:p>
          <a:p>
            <a:pPr lvl="1"/>
            <a:r>
              <a:rPr lang="es-419" sz="1700" b="1" dirty="0" err="1">
                <a:solidFill>
                  <a:srgbClr val="FFC000"/>
                </a:solidFill>
              </a:rPr>
              <a:t>Password</a:t>
            </a:r>
            <a:endParaRPr lang="es-419" sz="1700" b="1" dirty="0">
              <a:solidFill>
                <a:srgbClr val="FFC000"/>
              </a:solidFill>
            </a:endParaRPr>
          </a:p>
          <a:p>
            <a:r>
              <a:rPr lang="es-419" sz="2100" b="1" dirty="0">
                <a:solidFill>
                  <a:srgbClr val="FF0000"/>
                </a:solidFill>
              </a:rPr>
              <a:t>Meeting</a:t>
            </a:r>
          </a:p>
          <a:p>
            <a:pPr lvl="1"/>
            <a:r>
              <a:rPr lang="es-419" sz="1700" b="1" dirty="0" err="1">
                <a:solidFill>
                  <a:srgbClr val="FFC000"/>
                </a:solidFill>
              </a:rPr>
              <a:t>Title</a:t>
            </a:r>
            <a:endParaRPr lang="es-419" sz="1700" b="1" dirty="0">
              <a:solidFill>
                <a:srgbClr val="FFC000"/>
              </a:solidFill>
            </a:endParaRPr>
          </a:p>
          <a:p>
            <a:pPr lvl="1"/>
            <a:r>
              <a:rPr lang="es-419" sz="1700" b="1" dirty="0">
                <a:solidFill>
                  <a:srgbClr val="FFC000"/>
                </a:solidFill>
              </a:rPr>
              <a:t>Date</a:t>
            </a:r>
          </a:p>
          <a:p>
            <a:pPr lvl="1"/>
            <a:r>
              <a:rPr lang="es-419" sz="1700" b="1" dirty="0" err="1">
                <a:solidFill>
                  <a:srgbClr val="FFC000"/>
                </a:solidFill>
              </a:rPr>
              <a:t>Duration</a:t>
            </a:r>
            <a:endParaRPr lang="es-419" sz="1700" b="1" dirty="0">
              <a:solidFill>
                <a:srgbClr val="FFC000"/>
              </a:solidFill>
            </a:endParaRPr>
          </a:p>
          <a:p>
            <a:pPr lvl="1"/>
            <a:r>
              <a:rPr lang="es-419" sz="1700" b="1" dirty="0" err="1">
                <a:solidFill>
                  <a:srgbClr val="FFC000"/>
                </a:solidFill>
              </a:rPr>
              <a:t>Number</a:t>
            </a:r>
            <a:r>
              <a:rPr lang="es-419" sz="1700" b="1" dirty="0">
                <a:solidFill>
                  <a:srgbClr val="FFC000"/>
                </a:solidFill>
              </a:rPr>
              <a:t> </a:t>
            </a:r>
            <a:r>
              <a:rPr lang="es-419" sz="1700" b="1" dirty="0" err="1">
                <a:solidFill>
                  <a:srgbClr val="FFC000"/>
                </a:solidFill>
              </a:rPr>
              <a:t>of</a:t>
            </a:r>
            <a:r>
              <a:rPr lang="es-419" sz="1700" b="1" dirty="0">
                <a:solidFill>
                  <a:srgbClr val="FFC000"/>
                </a:solidFill>
              </a:rPr>
              <a:t> </a:t>
            </a:r>
            <a:r>
              <a:rPr lang="es-419" sz="1700" b="1" dirty="0" err="1">
                <a:solidFill>
                  <a:srgbClr val="FFC000"/>
                </a:solidFill>
              </a:rPr>
              <a:t>partecipants</a:t>
            </a:r>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owns</a:t>
            </a:r>
            <a:r>
              <a:rPr lang="es-419" sz="2100" b="1" dirty="0">
                <a:solidFill>
                  <a:srgbClr val="002060"/>
                </a:solidFill>
              </a:rPr>
              <a:t> </a:t>
            </a:r>
            <a:r>
              <a:rPr lang="es-419" sz="2100" b="1" dirty="0">
                <a:solidFill>
                  <a:srgbClr val="FF0000"/>
                </a:solidFill>
              </a:rPr>
              <a:t>Meeting</a:t>
            </a: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is</a:t>
            </a:r>
            <a:r>
              <a:rPr lang="es-419" sz="2100" b="1" dirty="0">
                <a:solidFill>
                  <a:srgbClr val="002060"/>
                </a:solidFill>
              </a:rPr>
              <a:t> </a:t>
            </a:r>
            <a:r>
              <a:rPr lang="es-419" sz="2100" b="1" dirty="0" err="1">
                <a:solidFill>
                  <a:srgbClr val="002060"/>
                </a:solidFill>
              </a:rPr>
              <a:t>invited</a:t>
            </a:r>
            <a:r>
              <a:rPr lang="es-419" sz="2100" b="1" dirty="0">
                <a:solidFill>
                  <a:srgbClr val="002060"/>
                </a:solidFill>
              </a:rPr>
              <a:t> </a:t>
            </a:r>
            <a:r>
              <a:rPr lang="es-419" sz="2100" b="1" dirty="0" err="1">
                <a:solidFill>
                  <a:srgbClr val="002060"/>
                </a:solidFill>
              </a:rPr>
              <a:t>to</a:t>
            </a:r>
            <a:r>
              <a:rPr lang="es-419" sz="2100" b="1" dirty="0">
                <a:solidFill>
                  <a:srgbClr val="002060"/>
                </a:solidFill>
              </a:rPr>
              <a:t> </a:t>
            </a:r>
            <a:r>
              <a:rPr lang="es-419" sz="2100" b="1" dirty="0">
                <a:solidFill>
                  <a:srgbClr val="FF0000"/>
                </a:solidFill>
              </a:rPr>
              <a:t>Meeting</a:t>
            </a:r>
          </a:p>
          <a:p>
            <a:pPr lvl="1"/>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Entities</a:t>
            </a:r>
            <a:r>
              <a:rPr lang="es-419" sz="2100" b="1" dirty="0"/>
              <a:t>, </a:t>
            </a:r>
            <a:r>
              <a:rPr lang="es-419" sz="2100" b="1" dirty="0">
                <a:solidFill>
                  <a:srgbClr val="FFC000"/>
                </a:solidFill>
              </a:rPr>
              <a:t>attributes</a:t>
            </a:r>
            <a:r>
              <a:rPr lang="es-419" sz="2100" b="1" dirty="0"/>
              <a:t>, </a:t>
            </a:r>
            <a:r>
              <a:rPr lang="es-419" sz="2100" b="1" dirty="0">
                <a:solidFill>
                  <a:srgbClr val="002060"/>
                </a:solidFill>
              </a:rPr>
              <a:t>relationships</a:t>
            </a:r>
            <a:endParaRPr sz="21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a:t>Database design</a:t>
            </a:r>
            <a:endParaRPr/>
          </a:p>
        </p:txBody>
      </p:sp>
      <p:sp>
        <p:nvSpPr>
          <p:cNvPr id="148" name="Google Shape;148;p28"/>
          <p:cNvSpPr/>
          <p:nvPr/>
        </p:nvSpPr>
        <p:spPr>
          <a:xfrm>
            <a:off x="1754783" y="4363367"/>
            <a:ext cx="127335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49" name="Google Shape;149;p28"/>
          <p:cNvSpPr txBox="1"/>
          <p:nvPr/>
        </p:nvSpPr>
        <p:spPr>
          <a:xfrm>
            <a:off x="230967" y="1772800"/>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UserId</a:t>
            </a:r>
            <a:endParaRPr sz="2100" b="1" dirty="0"/>
          </a:p>
          <a:p>
            <a:pPr algn="r"/>
            <a:r>
              <a:rPr lang="es-419" sz="1900" dirty="0" err="1">
                <a:solidFill>
                  <a:schemeClr val="dk1"/>
                </a:solidFill>
                <a:latin typeface="Calibri"/>
                <a:ea typeface="Calibri"/>
                <a:cs typeface="Calibri"/>
                <a:sym typeface="Calibri"/>
              </a:rPr>
              <a:t>username</a:t>
            </a:r>
            <a:endParaRPr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password</a:t>
            </a:r>
            <a:endParaRPr sz="1900" dirty="0">
              <a:solidFill>
                <a:schemeClr val="dk1"/>
              </a:solidFill>
              <a:latin typeface="Calibri"/>
              <a:ea typeface="Calibri"/>
              <a:cs typeface="Calibri"/>
              <a:sym typeface="Calibri"/>
            </a:endParaRPr>
          </a:p>
        </p:txBody>
      </p:sp>
      <p:sp>
        <p:nvSpPr>
          <p:cNvPr id="150" name="Google Shape;150;p28"/>
          <p:cNvSpPr/>
          <p:nvPr/>
        </p:nvSpPr>
        <p:spPr>
          <a:xfrm>
            <a:off x="1754774" y="1772792"/>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51" name="Google Shape;151;p28"/>
          <p:cNvSpPr txBox="1"/>
          <p:nvPr/>
        </p:nvSpPr>
        <p:spPr>
          <a:xfrm>
            <a:off x="49021" y="4330067"/>
            <a:ext cx="1675700" cy="15252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MeetingId</a:t>
            </a:r>
            <a:endParaRPr sz="2100" b="1" dirty="0"/>
          </a:p>
          <a:p>
            <a:pPr algn="r"/>
            <a:r>
              <a:rPr lang="es-419" sz="1900" dirty="0" err="1">
                <a:solidFill>
                  <a:schemeClr val="dk1"/>
                </a:solidFill>
                <a:latin typeface="Calibri"/>
                <a:ea typeface="Calibri"/>
                <a:cs typeface="Calibri"/>
                <a:sym typeface="Calibri"/>
              </a:rPr>
              <a:t>Name</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start</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end</a:t>
            </a:r>
            <a:endParaRPr lang="es-419"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Owner</a:t>
            </a:r>
            <a:endParaRPr lang="es-419" sz="1900" dirty="0">
              <a:solidFill>
                <a:schemeClr val="dk1"/>
              </a:solidFill>
              <a:latin typeface="Calibri"/>
              <a:ea typeface="Calibri"/>
              <a:cs typeface="Calibri"/>
              <a:sym typeface="Calibri"/>
            </a:endParaRPr>
          </a:p>
        </p:txBody>
      </p:sp>
      <p:sp>
        <p:nvSpPr>
          <p:cNvPr id="152" name="Google Shape;152;p28"/>
          <p:cNvSpPr txBox="1"/>
          <p:nvPr/>
        </p:nvSpPr>
        <p:spPr>
          <a:xfrm>
            <a:off x="7341290" y="3387533"/>
            <a:ext cx="1609400" cy="975834"/>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en-US" sz="1900" dirty="0" err="1">
                <a:solidFill>
                  <a:schemeClr val="dk1"/>
                </a:solidFill>
                <a:latin typeface="Calibri"/>
                <a:ea typeface="Calibri"/>
                <a:cs typeface="Calibri"/>
                <a:sym typeface="Calibri"/>
              </a:rPr>
              <a:t>userID</a:t>
            </a:r>
            <a:endParaRPr sz="1900" dirty="0">
              <a:solidFill>
                <a:schemeClr val="dk1"/>
              </a:solidFill>
              <a:latin typeface="Calibri"/>
              <a:ea typeface="Calibri"/>
              <a:cs typeface="Calibri"/>
              <a:sym typeface="Calibri"/>
            </a:endParaRPr>
          </a:p>
          <a:p>
            <a:pPr lvl="0"/>
            <a:r>
              <a:rPr lang="es-419" sz="1900" dirty="0" err="1">
                <a:solidFill>
                  <a:schemeClr val="dk1"/>
                </a:solidFill>
                <a:latin typeface="Calibri"/>
                <a:ea typeface="Calibri"/>
                <a:cs typeface="Calibri"/>
                <a:sym typeface="Calibri"/>
              </a:rPr>
              <a:t>meetingID</a:t>
            </a:r>
            <a:endParaRPr sz="1900" dirty="0">
              <a:solidFill>
                <a:schemeClr val="dk1"/>
              </a:solidFill>
              <a:latin typeface="Calibri"/>
              <a:ea typeface="Calibri"/>
              <a:cs typeface="Calibri"/>
              <a:sym typeface="Calibri"/>
            </a:endParaRPr>
          </a:p>
        </p:txBody>
      </p:sp>
      <p:sp>
        <p:nvSpPr>
          <p:cNvPr id="153" name="Google Shape;153;p28"/>
          <p:cNvSpPr/>
          <p:nvPr/>
        </p:nvSpPr>
        <p:spPr>
          <a:xfrm>
            <a:off x="5642222" y="338752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n-US" sz="2100" dirty="0">
                <a:solidFill>
                  <a:schemeClr val="dk1"/>
                </a:solidFill>
                <a:latin typeface="Calibri"/>
                <a:ea typeface="Calibri"/>
                <a:cs typeface="Calibri"/>
                <a:sym typeface="Calibri"/>
              </a:rPr>
              <a:t>Intersection</a:t>
            </a:r>
            <a:endParaRPr sz="2100" dirty="0">
              <a:solidFill>
                <a:schemeClr val="dk1"/>
              </a:solidFill>
              <a:latin typeface="Calibri"/>
              <a:ea typeface="Calibri"/>
              <a:cs typeface="Calibri"/>
              <a:sym typeface="Calibri"/>
            </a:endParaRPr>
          </a:p>
        </p:txBody>
      </p:sp>
      <p:sp>
        <p:nvSpPr>
          <p:cNvPr id="154" name="Google Shape;154;p28"/>
          <p:cNvSpPr txBox="1"/>
          <p:nvPr/>
        </p:nvSpPr>
        <p:spPr>
          <a:xfrm>
            <a:off x="2980254" y="1572817"/>
            <a:ext cx="614250" cy="3080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0:N</a:t>
            </a:r>
            <a:endParaRPr>
              <a:solidFill>
                <a:schemeClr val="dk1"/>
              </a:solidFill>
              <a:latin typeface="Calibri"/>
              <a:ea typeface="Calibri"/>
              <a:cs typeface="Calibri"/>
              <a:sym typeface="Calibri"/>
            </a:endParaRPr>
          </a:p>
        </p:txBody>
      </p:sp>
      <p:sp>
        <p:nvSpPr>
          <p:cNvPr id="155" name="Google Shape;155;p28"/>
          <p:cNvSpPr txBox="1"/>
          <p:nvPr/>
        </p:nvSpPr>
        <p:spPr>
          <a:xfrm>
            <a:off x="6801212" y="1772795"/>
            <a:ext cx="1350014" cy="338400"/>
          </a:xfrm>
          <a:prstGeom prst="rect">
            <a:avLst/>
          </a:prstGeom>
          <a:noFill/>
          <a:ln>
            <a:noFill/>
          </a:ln>
        </p:spPr>
        <p:txBody>
          <a:bodyPr spcFirstLastPara="1" wrap="square" lIns="107269" tIns="53620" rIns="107269" bIns="53620" anchor="t" anchorCtr="0">
            <a:noAutofit/>
          </a:bodyPr>
          <a:lstStyle/>
          <a:p>
            <a:pPr algn="r"/>
            <a:r>
              <a:rPr lang="en-US" dirty="0"/>
              <a:t>Participate</a:t>
            </a:r>
            <a:endParaRPr dirty="0"/>
          </a:p>
        </p:txBody>
      </p:sp>
      <p:sp>
        <p:nvSpPr>
          <p:cNvPr id="156" name="Google Shape;156;p28"/>
          <p:cNvSpPr/>
          <p:nvPr/>
        </p:nvSpPr>
        <p:spPr>
          <a:xfrm>
            <a:off x="6092566" y="1772816"/>
            <a:ext cx="64675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57" name="Google Shape;157;p28"/>
          <p:cNvCxnSpPr/>
          <p:nvPr/>
        </p:nvCxnSpPr>
        <p:spPr>
          <a:xfrm>
            <a:off x="2912103" y="2035987"/>
            <a:ext cx="3180450" cy="0"/>
          </a:xfrm>
          <a:prstGeom prst="straightConnector1">
            <a:avLst/>
          </a:prstGeom>
          <a:noFill/>
          <a:ln w="9525" cap="flat" cmpd="sng">
            <a:solidFill>
              <a:srgbClr val="4A7DBA"/>
            </a:solidFill>
            <a:prstDash val="solid"/>
            <a:round/>
            <a:headEnd type="none" w="sm" len="sm"/>
            <a:tailEnd type="none" w="sm" len="sm"/>
          </a:ln>
        </p:spPr>
      </p:cxnSp>
      <p:cxnSp>
        <p:nvCxnSpPr>
          <p:cNvPr id="158" name="Google Shape;158;p28"/>
          <p:cNvCxnSpPr>
            <a:stCxn id="156" idx="2"/>
            <a:endCxn id="153" idx="0"/>
          </p:cNvCxnSpPr>
          <p:nvPr/>
        </p:nvCxnSpPr>
        <p:spPr>
          <a:xfrm>
            <a:off x="6415941" y="2299216"/>
            <a:ext cx="0" cy="1088400"/>
          </a:xfrm>
          <a:prstGeom prst="straightConnector1">
            <a:avLst/>
          </a:prstGeom>
          <a:noFill/>
          <a:ln w="9525" cap="flat" cmpd="sng">
            <a:solidFill>
              <a:srgbClr val="4A7DBA"/>
            </a:solidFill>
            <a:prstDash val="solid"/>
            <a:round/>
            <a:headEnd type="none" w="sm" len="sm"/>
            <a:tailEnd type="none" w="sm" len="sm"/>
          </a:ln>
        </p:spPr>
      </p:cxnSp>
      <p:sp>
        <p:nvSpPr>
          <p:cNvPr id="160" name="Google Shape;160;p28"/>
          <p:cNvSpPr/>
          <p:nvPr/>
        </p:nvSpPr>
        <p:spPr>
          <a:xfrm>
            <a:off x="6063756" y="4343015"/>
            <a:ext cx="64675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1" name="Google Shape;161;p28"/>
          <p:cNvCxnSpPr>
            <a:cxnSpLocks/>
            <a:stCxn id="160" idx="0"/>
            <a:endCxn id="153" idx="2"/>
          </p:cNvCxnSpPr>
          <p:nvPr/>
        </p:nvCxnSpPr>
        <p:spPr>
          <a:xfrm flipV="1">
            <a:off x="6387131" y="4024324"/>
            <a:ext cx="28754" cy="318691"/>
          </a:xfrm>
          <a:prstGeom prst="straightConnector1">
            <a:avLst/>
          </a:prstGeom>
          <a:noFill/>
          <a:ln w="9525" cap="flat" cmpd="sng">
            <a:solidFill>
              <a:srgbClr val="4A7DBA"/>
            </a:solidFill>
            <a:prstDash val="solid"/>
            <a:round/>
            <a:headEnd type="none" w="sm" len="sm"/>
            <a:tailEnd type="none" w="sm" len="sm"/>
          </a:ln>
        </p:spPr>
      </p:cxnSp>
      <p:sp>
        <p:nvSpPr>
          <p:cNvPr id="163" name="Google Shape;163;p28"/>
          <p:cNvSpPr txBox="1"/>
          <p:nvPr/>
        </p:nvSpPr>
        <p:spPr>
          <a:xfrm>
            <a:off x="3053341" y="4873764"/>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cxnSp>
        <p:nvCxnSpPr>
          <p:cNvPr id="166" name="Google Shape;166;p28"/>
          <p:cNvCxnSpPr>
            <a:cxnSpLocks/>
            <a:stCxn id="148" idx="3"/>
            <a:endCxn id="160" idx="1"/>
          </p:cNvCxnSpPr>
          <p:nvPr/>
        </p:nvCxnSpPr>
        <p:spPr>
          <a:xfrm flipV="1">
            <a:off x="3028133" y="4606215"/>
            <a:ext cx="3035623" cy="4752"/>
          </a:xfrm>
          <a:prstGeom prst="bentConnector3">
            <a:avLst>
              <a:gd name="adj1" fmla="val 50000"/>
            </a:avLst>
          </a:prstGeom>
          <a:noFill/>
          <a:ln w="9525" cap="flat" cmpd="sng">
            <a:solidFill>
              <a:srgbClr val="3D85C6"/>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Local </a:t>
            </a:r>
            <a:r>
              <a:rPr lang="es-419" dirty="0" err="1"/>
              <a:t>database</a:t>
            </a:r>
            <a:r>
              <a:rPr lang="es-419" dirty="0"/>
              <a:t> </a:t>
            </a:r>
            <a:r>
              <a:rPr lang="es-419" dirty="0" err="1"/>
              <a:t>schema</a:t>
            </a:r>
            <a:endParaRPr dirty="0"/>
          </a:p>
        </p:txBody>
      </p:sp>
      <p:sp>
        <p:nvSpPr>
          <p:cNvPr id="172" name="Google Shape;172;p29"/>
          <p:cNvSpPr txBox="1">
            <a:spLocks noGrp="1"/>
          </p:cNvSpPr>
          <p:nvPr>
            <p:ph type="body" idx="1"/>
          </p:nvPr>
        </p:nvSpPr>
        <p:spPr>
          <a:xfrm>
            <a:off x="0" y="1491800"/>
            <a:ext cx="4953000" cy="5069200"/>
          </a:xfrm>
          <a:prstGeom prst="rect">
            <a:avLst/>
          </a:prstGeom>
          <a:noFill/>
          <a:ln>
            <a:noFill/>
          </a:ln>
        </p:spPr>
        <p:txBody>
          <a:bodyPr spcFirstLastPara="1" wrap="square" lIns="107269" tIns="53620" rIns="107269" bIns="53620" anchor="t" anchorCtr="0">
            <a:noAutofit/>
          </a:bodyPr>
          <a:lstStyle/>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INT NOT NULL AUTO_INCREMENT,</a:t>
            </a:r>
          </a:p>
          <a:p>
            <a:pPr marL="0" indent="0">
              <a:spcBef>
                <a:spcPts val="422"/>
              </a:spcBef>
              <a:buSzPts val="1800"/>
              <a:buNone/>
            </a:pPr>
            <a:r>
              <a:rPr lang="en-US" sz="1400" dirty="0">
                <a:latin typeface="Courier New"/>
                <a:ea typeface="Courier New"/>
                <a:cs typeface="Courier New"/>
                <a:sym typeface="Courier New"/>
              </a:rPr>
              <a:t>`username` VARCHAR(45) NOT NULL,  </a:t>
            </a:r>
          </a:p>
          <a:p>
            <a:pPr marL="0" indent="0">
              <a:spcBef>
                <a:spcPts val="422"/>
              </a:spcBef>
              <a:buSzPts val="1800"/>
              <a:buNone/>
            </a:pPr>
            <a:r>
              <a:rPr lang="en-US" sz="1400" dirty="0">
                <a:latin typeface="Courier New"/>
                <a:ea typeface="Courier New"/>
                <a:cs typeface="Courier New"/>
                <a:sym typeface="Courier New"/>
              </a:rPr>
              <a:t>`password` VARCHAR(45)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a:t>
            </a:r>
          </a:p>
          <a:p>
            <a:pPr marL="0" indent="0">
              <a:spcBef>
                <a:spcPts val="422"/>
              </a:spcBef>
              <a:buSzPts val="1800"/>
              <a:buNone/>
            </a:pPr>
            <a:endParaRPr lang="en-US" sz="1400" dirty="0">
              <a:latin typeface="Courier New"/>
              <a:ea typeface="Courier New"/>
              <a:cs typeface="Courier New"/>
              <a:sym typeface="Courier New"/>
            </a:endParaRPr>
          </a:p>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`.`meeting` (  </a:t>
            </a:r>
          </a:p>
          <a:p>
            <a:pPr marL="0" indent="0">
              <a:spcBef>
                <a:spcPts val="422"/>
              </a:spcBef>
              <a:buSzPts val="1800"/>
              <a:buNone/>
            </a:pPr>
            <a:r>
              <a:rPr lang="en-US" sz="1400" dirty="0">
                <a:latin typeface="Courier New"/>
                <a:ea typeface="Courier New"/>
                <a:cs typeface="Courier New"/>
                <a:sym typeface="Courier New"/>
              </a:rPr>
              <a:t>`name` VARCHAR(45) NOT NULL,</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INT NOT NULL AUTO_INCREMENT,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datestart</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dateend</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`owner` INT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INDEX `</a:t>
            </a:r>
            <a:r>
              <a:rPr lang="en-US" sz="1400" dirty="0" err="1">
                <a:latin typeface="Courier New"/>
                <a:ea typeface="Courier New"/>
                <a:cs typeface="Courier New"/>
                <a:sym typeface="Courier New"/>
              </a:rPr>
              <a:t>iduser_idx</a:t>
            </a:r>
            <a:r>
              <a:rPr lang="en-US" sz="1400" dirty="0">
                <a:latin typeface="Courier New"/>
                <a:ea typeface="Courier New"/>
                <a:cs typeface="Courier New"/>
                <a:sym typeface="Courier New"/>
              </a:rPr>
              <a:t>` (`owner` ASC) VISIBLE,  </a:t>
            </a:r>
          </a:p>
          <a:p>
            <a:pPr marL="0" indent="0">
              <a:spcBef>
                <a:spcPts val="422"/>
              </a:spcBef>
              <a:buSzPts val="1800"/>
              <a:buNone/>
            </a:pPr>
            <a:r>
              <a:rPr lang="en-US" sz="1400" dirty="0">
                <a:latin typeface="Courier New"/>
                <a:ea typeface="Courier New"/>
                <a:cs typeface="Courier New"/>
                <a:sym typeface="Courier New"/>
              </a:rPr>
              <a:t>CONSTRAINT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FOREIGN KEY (`owner`)    </a:t>
            </a:r>
          </a:p>
          <a:p>
            <a:pPr marL="0" indent="0">
              <a:spcBef>
                <a:spcPts val="422"/>
              </a:spcBef>
              <a:buSzPts val="1800"/>
              <a:buNone/>
            </a:pPr>
            <a:r>
              <a:rPr lang="en-US" sz="1400" dirty="0">
                <a:latin typeface="Courier New"/>
                <a:ea typeface="Courier New"/>
                <a:cs typeface="Courier New"/>
                <a:sym typeface="Courier New"/>
              </a:rPr>
              <a:t>REFERENCES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ON DELETE NO ACTION    </a:t>
            </a:r>
          </a:p>
          <a:p>
            <a:pPr marL="0" indent="0">
              <a:spcBef>
                <a:spcPts val="422"/>
              </a:spcBef>
              <a:buSzPts val="1800"/>
              <a:buNone/>
            </a:pPr>
            <a:r>
              <a:rPr lang="en-US" sz="1400" dirty="0">
                <a:latin typeface="Courier New"/>
                <a:ea typeface="Courier New"/>
                <a:cs typeface="Courier New"/>
                <a:sym typeface="Courier New"/>
              </a:rPr>
              <a:t>ON UPDATE NO ACTION);</a:t>
            </a:r>
            <a:endParaRPr sz="1400" dirty="0">
              <a:latin typeface="Courier New"/>
              <a:ea typeface="Courier New"/>
              <a:cs typeface="Courier New"/>
              <a:sym typeface="Courier New"/>
            </a:endParaRPr>
          </a:p>
        </p:txBody>
      </p:sp>
      <p:sp>
        <p:nvSpPr>
          <p:cNvPr id="6" name="Google Shape;173;p29">
            <a:extLst>
              <a:ext uri="{FF2B5EF4-FFF2-40B4-BE49-F238E27FC236}">
                <a16:creationId xmlns:a16="http://schemas.microsoft.com/office/drawing/2014/main" id="{DF54E6F1-B695-47D1-B2F8-9FB46A171C24}"/>
              </a:ext>
            </a:extLst>
          </p:cNvPr>
          <p:cNvSpPr txBox="1">
            <a:spLocks/>
          </p:cNvSpPr>
          <p:nvPr/>
        </p:nvSpPr>
        <p:spPr>
          <a:xfrm>
            <a:off x="4953000" y="1491799"/>
            <a:ext cx="4953000" cy="4995037"/>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L="536433" marR="0" lvl="0" indent="-476829" algn="l" rtl="0">
              <a:lnSpc>
                <a:spcPct val="100000"/>
              </a:lnSpc>
              <a:spcBef>
                <a:spcPts val="657"/>
              </a:spcBef>
              <a:spcAft>
                <a:spcPts val="0"/>
              </a:spcAft>
              <a:buClr>
                <a:schemeClr val="dk1"/>
              </a:buClr>
              <a:buSzPts val="2800"/>
              <a:buFont typeface="Arial"/>
              <a:buChar char="•"/>
              <a:defRPr sz="3300" b="0" i="0" u="none" strike="noStrike" cap="none">
                <a:solidFill>
                  <a:schemeClr val="dk1"/>
                </a:solidFill>
                <a:latin typeface="Calibri"/>
                <a:ea typeface="Calibri"/>
                <a:cs typeface="Calibri"/>
                <a:sym typeface="Calibri"/>
              </a:defRPr>
            </a:lvl1pPr>
            <a:lvl2pPr marL="1072866" marR="0" lvl="1" indent="-447027" algn="l" rtl="0">
              <a:lnSpc>
                <a:spcPct val="100000"/>
              </a:lnSpc>
              <a:spcBef>
                <a:spcPts val="563"/>
              </a:spcBef>
              <a:spcAft>
                <a:spcPts val="0"/>
              </a:spcAft>
              <a:buClr>
                <a:schemeClr val="dk1"/>
              </a:buClr>
              <a:buSzPts val="2400"/>
              <a:buFont typeface="Arial"/>
              <a:buChar char="–"/>
              <a:defRPr sz="2800" b="0" i="0" u="none" strike="noStrike" cap="none">
                <a:solidFill>
                  <a:schemeClr val="dk1"/>
                </a:solidFill>
                <a:latin typeface="Calibri"/>
                <a:ea typeface="Calibri"/>
                <a:cs typeface="Calibri"/>
                <a:sym typeface="Calibri"/>
              </a:defRPr>
            </a:lvl2pPr>
            <a:lvl3pPr marL="1609298" marR="0" lvl="2" indent="-417225" algn="l" rtl="0">
              <a:lnSpc>
                <a:spcPct val="100000"/>
              </a:lnSpc>
              <a:spcBef>
                <a:spcPts val="469"/>
              </a:spcBef>
              <a:spcAft>
                <a:spcPts val="0"/>
              </a:spcAft>
              <a:buClr>
                <a:schemeClr val="dk1"/>
              </a:buClr>
              <a:buSzPts val="2000"/>
              <a:buFont typeface="Arial"/>
              <a:buChar char="•"/>
              <a:defRPr sz="2300" b="0" i="0" u="none" strike="noStrike" cap="none">
                <a:solidFill>
                  <a:schemeClr val="dk1"/>
                </a:solidFill>
                <a:latin typeface="Calibri"/>
                <a:ea typeface="Calibri"/>
                <a:cs typeface="Calibri"/>
                <a:sym typeface="Calibri"/>
              </a:defRPr>
            </a:lvl3pPr>
            <a:lvl4pPr marL="2145731" marR="0" lvl="3"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4pPr>
            <a:lvl5pPr marL="2682164" marR="0" lvl="4"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5pPr>
            <a:lvl6pPr marL="3218597" marR="0" lvl="5"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6pPr>
            <a:lvl7pPr marL="3755029" marR="0" lvl="6"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7pPr>
            <a:lvl8pPr marL="4291462" marR="0" lvl="7"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8pPr>
            <a:lvl9pPr marL="4827895" marR="0" lvl="8"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9pPr>
          </a:lstStyle>
          <a:p>
            <a:pPr marL="0" indent="0">
              <a:spcBef>
                <a:spcPts val="0"/>
              </a:spcBef>
              <a:buSzPts val="1800"/>
              <a:buFont typeface="Arial"/>
              <a:buNone/>
            </a:pPr>
            <a:r>
              <a:rPr lang="en-US" sz="1300" dirty="0">
                <a:latin typeface="Courier New"/>
                <a:ea typeface="Courier New"/>
                <a:cs typeface="Courier New"/>
                <a:sym typeface="Courier New"/>
              </a:rPr>
              <a:t>CREATE TABLE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`.`intersection` (  </a:t>
            </a:r>
          </a:p>
          <a:p>
            <a:pPr marL="0" indent="0">
              <a:spcBef>
                <a:spcPts val="0"/>
              </a:spcBef>
              <a:buSzPts val="1800"/>
              <a:buFont typeface="Arial"/>
              <a:buNone/>
            </a:pPr>
            <a:r>
              <a:rPr lang="en-US" sz="1300" dirty="0">
                <a:latin typeface="Courier New"/>
                <a:ea typeface="Courier New"/>
                <a:cs typeface="Courier New"/>
                <a:sym typeface="Courier New"/>
              </a:rPr>
              <a:t>`id` INT NOT NULL AUTO_INCREMENT,  </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`meeting` INT NOT NULL,  </a:t>
            </a:r>
          </a:p>
          <a:p>
            <a:pPr marL="0" indent="0">
              <a:spcBef>
                <a:spcPts val="0"/>
              </a:spcBef>
              <a:buSzPts val="1800"/>
              <a:buFont typeface="Arial"/>
              <a:buNone/>
            </a:pPr>
            <a:r>
              <a:rPr lang="en-US" sz="1300" dirty="0">
                <a:latin typeface="Courier New"/>
                <a:ea typeface="Courier New"/>
                <a:cs typeface="Courier New"/>
                <a:sym typeface="Courier New"/>
              </a:rPr>
              <a:t>PRIMARY KEY (`id`),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iduser_idx</a:t>
            </a:r>
            <a:r>
              <a:rPr lang="en-US" sz="1300" dirty="0">
                <a:latin typeface="Courier New"/>
                <a:ea typeface="Courier New"/>
                <a:cs typeface="Courier New"/>
                <a:sym typeface="Courier New"/>
              </a:rPr>
              <a:t>` (`user` ASC) VISIBLE,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idmeeting_idx</a:t>
            </a:r>
            <a:r>
              <a:rPr lang="en-US" sz="1300" dirty="0">
                <a:latin typeface="Courier New"/>
                <a:ea typeface="Courier New"/>
                <a:cs typeface="Courier New"/>
                <a:sym typeface="Courier New"/>
              </a:rPr>
              <a:t>` (`meeting` ASC) VISIBLE,  </a:t>
            </a:r>
          </a:p>
          <a:p>
            <a:pPr marL="0" indent="0">
              <a:spcBef>
                <a:spcPts val="0"/>
              </a:spcBef>
              <a:buSzPts val="1800"/>
              <a:buFont typeface="Arial"/>
              <a:buNone/>
            </a:pPr>
            <a:r>
              <a:rPr lang="en-US" sz="1300" dirty="0">
                <a:latin typeface="Courier New"/>
                <a:ea typeface="Courier New"/>
                <a:cs typeface="Courier New"/>
                <a:sym typeface="Courier New"/>
              </a:rPr>
              <a:t>CONSTRAINT `user`    </a:t>
            </a:r>
          </a:p>
          <a:p>
            <a:pPr marL="0" indent="0">
              <a:spcBef>
                <a:spcPts val="0"/>
              </a:spcBef>
              <a:buSzPts val="1800"/>
              <a:buFont typeface="Arial"/>
              <a:buNone/>
            </a:pPr>
            <a:r>
              <a:rPr lang="en-US" sz="1300" dirty="0">
                <a:latin typeface="Courier New"/>
                <a:ea typeface="Courier New"/>
                <a:cs typeface="Courier New"/>
                <a:sym typeface="Courier New"/>
              </a:rPr>
              <a:t>FOREIGN KEY (`user`)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`.`user` (`</a:t>
            </a:r>
            <a:r>
              <a:rPr lang="en-US" sz="1300" dirty="0" err="1">
                <a:latin typeface="Courier New"/>
                <a:ea typeface="Courier New"/>
                <a:cs typeface="Courier New"/>
                <a:sym typeface="Courier New"/>
              </a:rPr>
              <a:t>iduser</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  </a:t>
            </a:r>
          </a:p>
          <a:p>
            <a:pPr marL="0" indent="0">
              <a:spcBef>
                <a:spcPts val="0"/>
              </a:spcBef>
              <a:buSzPts val="1800"/>
              <a:buFont typeface="Arial"/>
              <a:buNone/>
            </a:pPr>
            <a:r>
              <a:rPr lang="en-US" sz="1300" dirty="0">
                <a:latin typeface="Courier New"/>
                <a:ea typeface="Courier New"/>
                <a:cs typeface="Courier New"/>
                <a:sym typeface="Courier New"/>
              </a:rPr>
              <a:t>CONSTRAINT `meeting`    </a:t>
            </a:r>
          </a:p>
          <a:p>
            <a:pPr marL="0" indent="0">
              <a:spcBef>
                <a:spcPts val="0"/>
              </a:spcBef>
              <a:buSzPts val="1800"/>
              <a:buFont typeface="Arial"/>
              <a:buNone/>
            </a:pPr>
            <a:r>
              <a:rPr lang="en-US" sz="1300" dirty="0">
                <a:latin typeface="Courier New"/>
                <a:ea typeface="Courier New"/>
                <a:cs typeface="Courier New"/>
                <a:sym typeface="Courier New"/>
              </a:rPr>
              <a:t>FOREIGN KEY (`meeting`)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`.`meeting` (`</a:t>
            </a:r>
            <a:r>
              <a:rPr lang="en-US" sz="1300" dirty="0" err="1">
                <a:latin typeface="Courier New"/>
                <a:ea typeface="Courier New"/>
                <a:cs typeface="Courier New"/>
                <a:sym typeface="Courier New"/>
              </a:rPr>
              <a:t>idmeeting</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77500" lnSpcReduction="20000"/>
          </a:bodyPr>
          <a:lstStyle/>
          <a:p>
            <a:pPr marL="342900" indent="-342900" algn="just">
              <a:lnSpc>
                <a:spcPct val="115000"/>
              </a:lnSpc>
              <a:spcBef>
                <a:spcPts val="0"/>
              </a:spcBef>
              <a:spcAft>
                <a:spcPts val="1173"/>
              </a:spcAft>
              <a:buSzPts val="1100"/>
            </a:pPr>
            <a:r>
              <a:rPr lang="it-IT" sz="2100" b="1" dirty="0">
                <a:solidFill>
                  <a:srgbClr val="FF0000"/>
                </a:solidFill>
              </a:rPr>
              <a:t>Login page</a:t>
            </a:r>
          </a:p>
          <a:p>
            <a:pPr marL="879333" lvl="1" indent="-342900" algn="just">
              <a:lnSpc>
                <a:spcPct val="115000"/>
              </a:lnSpc>
              <a:spcBef>
                <a:spcPts val="0"/>
              </a:spcBef>
              <a:spcAft>
                <a:spcPts val="1173"/>
              </a:spcAft>
              <a:buSzPts val="1100"/>
            </a:pPr>
            <a:r>
              <a:rPr lang="it-IT" sz="2100" b="1" dirty="0">
                <a:solidFill>
                  <a:schemeClr val="accent6"/>
                </a:solidFill>
              </a:rPr>
              <a:t>Username field</a:t>
            </a:r>
          </a:p>
          <a:p>
            <a:pPr marL="879333" lvl="1" indent="-342900" algn="just">
              <a:lnSpc>
                <a:spcPct val="115000"/>
              </a:lnSpc>
              <a:spcBef>
                <a:spcPts val="0"/>
              </a:spcBef>
              <a:spcAft>
                <a:spcPts val="1173"/>
              </a:spcAft>
              <a:buSzPts val="1100"/>
            </a:pPr>
            <a:r>
              <a:rPr lang="it-IT" sz="2100" b="1" dirty="0">
                <a:solidFill>
                  <a:schemeClr val="accent6"/>
                </a:solidFill>
              </a:rPr>
              <a:t>Password field</a:t>
            </a:r>
          </a:p>
          <a:p>
            <a:pPr marL="879333" lvl="1" indent="-342900" algn="just">
              <a:lnSpc>
                <a:spcPct val="115000"/>
              </a:lnSpc>
              <a:spcBef>
                <a:spcPts val="0"/>
              </a:spcBef>
              <a:spcAft>
                <a:spcPts val="1173"/>
              </a:spcAft>
              <a:buSzPts val="1100"/>
            </a:pPr>
            <a:r>
              <a:rPr lang="it-IT" sz="2100" b="1" dirty="0">
                <a:solidFill>
                  <a:schemeClr val="accent6"/>
                </a:solidFill>
              </a:rPr>
              <a:t>Login button</a:t>
            </a:r>
          </a:p>
          <a:p>
            <a:pPr marL="1415765" lvl="2" indent="-342900" algn="just">
              <a:lnSpc>
                <a:spcPct val="115000"/>
              </a:lnSpc>
              <a:spcBef>
                <a:spcPts val="0"/>
              </a:spcBef>
              <a:spcAft>
                <a:spcPts val="1173"/>
              </a:spcAft>
              <a:buSzPts val="1100"/>
              <a:buFont typeface="Wingdings" panose="05000000000000000000" pitchFamily="2" charset="2"/>
              <a:buChar char="§"/>
            </a:pPr>
            <a:r>
              <a:rPr lang="it-IT" sz="1700" b="1" dirty="0">
                <a:solidFill>
                  <a:srgbClr val="0070C0"/>
                </a:solidFill>
              </a:rPr>
              <a:t>Click</a:t>
            </a:r>
          </a:p>
          <a:p>
            <a:pPr marL="1952198" lvl="3" indent="-342900" algn="just">
              <a:lnSpc>
                <a:spcPct val="115000"/>
              </a:lnSpc>
              <a:spcBef>
                <a:spcPts val="0"/>
              </a:spcBef>
              <a:spcAft>
                <a:spcPts val="1173"/>
              </a:spcAft>
              <a:buSzPts val="1100"/>
              <a:buFont typeface="Wingdings" panose="05000000000000000000" pitchFamily="2" charset="2"/>
              <a:buChar char="§"/>
            </a:pPr>
            <a:r>
              <a:rPr lang="it-IT" sz="1300" b="1" dirty="0">
                <a:solidFill>
                  <a:schemeClr val="tx1"/>
                </a:solidFill>
              </a:rPr>
              <a:t>Check credentials, on success go to homePage</a:t>
            </a:r>
          </a:p>
          <a:p>
            <a:pPr marL="879333" lvl="1" indent="-342900" algn="just">
              <a:lnSpc>
                <a:spcPct val="115000"/>
              </a:lnSpc>
              <a:spcBef>
                <a:spcPts val="0"/>
              </a:spcBef>
              <a:spcAft>
                <a:spcPts val="1173"/>
              </a:spcAft>
              <a:buSzPts val="1100"/>
            </a:pPr>
            <a:r>
              <a:rPr lang="it-IT" sz="2100" b="1" dirty="0">
                <a:solidFill>
                  <a:schemeClr val="accent6"/>
                </a:solidFill>
              </a:rPr>
              <a:t>Signup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Email field</a:t>
            </a:r>
          </a:p>
          <a:p>
            <a:pPr marL="1952198" lvl="3" indent="-342900" algn="just">
              <a:lnSpc>
                <a:spcPct val="115000"/>
              </a:lnSpc>
              <a:spcBef>
                <a:spcPts val="0"/>
              </a:spcBef>
              <a:spcAft>
                <a:spcPts val="1173"/>
              </a:spcAft>
              <a:buSzPts val="1100"/>
            </a:pPr>
            <a:r>
              <a:rPr lang="it-IT" sz="1300" b="1" dirty="0">
                <a:solidFill>
                  <a:schemeClr val="tx1"/>
                </a:solidFill>
              </a:rPr>
              <a:t>Disable</a:t>
            </a:r>
            <a:r>
              <a:rPr lang="it-IT" sz="1300" b="1" dirty="0">
                <a:solidFill>
                  <a:schemeClr val="accent6"/>
                </a:solidFill>
              </a:rPr>
              <a:t> login button</a:t>
            </a:r>
          </a:p>
          <a:p>
            <a:pPr marL="1415765" lvl="2" indent="-342900" algn="just">
              <a:lnSpc>
                <a:spcPct val="115000"/>
              </a:lnSpc>
              <a:spcBef>
                <a:spcPts val="0"/>
              </a:spcBef>
              <a:spcAft>
                <a:spcPts val="1173"/>
              </a:spcAft>
              <a:buSzPts val="1100"/>
            </a:pPr>
            <a:r>
              <a:rPr lang="it-IT" sz="1700" b="1" dirty="0">
                <a:solidFill>
                  <a:srgbClr val="0070C0"/>
                </a:solidFill>
              </a:rPr>
              <a:t>Second click</a:t>
            </a:r>
          </a:p>
          <a:p>
            <a:pPr marL="1952198" lvl="3" indent="-342900" algn="just">
              <a:lnSpc>
                <a:spcPct val="115000"/>
              </a:lnSpc>
              <a:spcBef>
                <a:spcPts val="0"/>
              </a:spcBef>
              <a:spcAft>
                <a:spcPts val="1173"/>
              </a:spcAft>
              <a:buSzPts val="1100"/>
            </a:pPr>
            <a:r>
              <a:rPr lang="it-IT" sz="1300" b="1" dirty="0">
                <a:solidFill>
                  <a:schemeClr val="tx1"/>
                </a:solidFill>
              </a:rPr>
              <a:t>Check credentials, on success signUp, log in and go to home page</a:t>
            </a:r>
          </a:p>
          <a:p>
            <a:pPr marL="879333" lvl="1" indent="-342900" algn="just">
              <a:lnSpc>
                <a:spcPct val="115000"/>
              </a:lnSpc>
              <a:spcBef>
                <a:spcPts val="0"/>
              </a:spcBef>
              <a:spcAft>
                <a:spcPts val="1173"/>
              </a:spcAft>
              <a:buSzPts val="1100"/>
              <a:buFont typeface="Wingdings" panose="05000000000000000000" pitchFamily="2" charset="2"/>
              <a:buChar char="Ø"/>
            </a:pP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283980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92500" lnSpcReduction="10000"/>
          </a:bodyPr>
          <a:lstStyle/>
          <a:p>
            <a:pPr marL="342900" indent="-342900" algn="just">
              <a:lnSpc>
                <a:spcPct val="115000"/>
              </a:lnSpc>
              <a:spcBef>
                <a:spcPts val="0"/>
              </a:spcBef>
              <a:spcAft>
                <a:spcPts val="1173"/>
              </a:spcAft>
              <a:buSzPts val="1100"/>
            </a:pPr>
            <a:r>
              <a:rPr lang="it-IT" sz="2100" b="1" dirty="0">
                <a:solidFill>
                  <a:srgbClr val="FF0000"/>
                </a:solidFill>
              </a:rPr>
              <a:t>Home page</a:t>
            </a:r>
          </a:p>
          <a:p>
            <a:pPr marL="879333" lvl="1" indent="-342900" algn="just">
              <a:lnSpc>
                <a:spcPct val="115000"/>
              </a:lnSpc>
              <a:spcBef>
                <a:spcPts val="0"/>
              </a:spcBef>
              <a:spcAft>
                <a:spcPts val="1173"/>
              </a:spcAft>
              <a:buSzPts val="1100"/>
            </a:pPr>
            <a:r>
              <a:rPr lang="it-IT" sz="2100" b="1" dirty="0">
                <a:solidFill>
                  <a:schemeClr val="accent6"/>
                </a:solidFill>
              </a:rPr>
              <a:t>Welcome message</a:t>
            </a:r>
          </a:p>
          <a:p>
            <a:pPr marL="879333" lvl="1" indent="-342900" algn="just">
              <a:lnSpc>
                <a:spcPct val="115000"/>
              </a:lnSpc>
              <a:spcBef>
                <a:spcPts val="0"/>
              </a:spcBef>
              <a:spcAft>
                <a:spcPts val="1173"/>
              </a:spcAft>
              <a:buSzPts val="1100"/>
            </a:pPr>
            <a:r>
              <a:rPr lang="it-IT" sz="2100" b="1" dirty="0">
                <a:solidFill>
                  <a:schemeClr val="accent6"/>
                </a:solidFill>
              </a:rPr>
              <a:t>Own meetings table</a:t>
            </a:r>
          </a:p>
          <a:p>
            <a:pPr marL="879333" lvl="1" indent="-342900" algn="just">
              <a:lnSpc>
                <a:spcPct val="115000"/>
              </a:lnSpc>
              <a:spcBef>
                <a:spcPts val="0"/>
              </a:spcBef>
              <a:spcAft>
                <a:spcPts val="1173"/>
              </a:spcAft>
              <a:buSzPts val="1100"/>
            </a:pPr>
            <a:r>
              <a:rPr lang="it-IT" sz="2100" b="1" dirty="0">
                <a:solidFill>
                  <a:schemeClr val="accent6"/>
                </a:solidFill>
              </a:rPr>
              <a:t>Other’s meetings table</a:t>
            </a:r>
          </a:p>
          <a:p>
            <a:pPr marL="879333" lvl="1" indent="-342900" algn="just">
              <a:lnSpc>
                <a:spcPct val="115000"/>
              </a:lnSpc>
              <a:spcBef>
                <a:spcPts val="0"/>
              </a:spcBef>
              <a:spcAft>
                <a:spcPts val="1173"/>
              </a:spcAft>
              <a:buSzPts val="1100"/>
            </a:pPr>
            <a:r>
              <a:rPr lang="it-IT" sz="2100" b="1" dirty="0">
                <a:solidFill>
                  <a:schemeClr val="accent6"/>
                </a:solidFill>
              </a:rPr>
              <a:t>New meeting creation</a:t>
            </a:r>
          </a:p>
          <a:p>
            <a:pPr marL="879333" lvl="1" indent="-342900" algn="just">
              <a:lnSpc>
                <a:spcPct val="115000"/>
              </a:lnSpc>
              <a:spcBef>
                <a:spcPts val="0"/>
              </a:spcBef>
              <a:spcAft>
                <a:spcPts val="1173"/>
              </a:spcAft>
              <a:buSzPts val="1100"/>
            </a:pPr>
            <a:r>
              <a:rPr lang="it-IT" sz="2100" b="1" dirty="0">
                <a:solidFill>
                  <a:schemeClr val="accent6"/>
                </a:solidFill>
              </a:rPr>
              <a:t>Add new meeting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selection of guest participant</a:t>
            </a:r>
          </a:p>
          <a:p>
            <a:pPr marL="2488631" lvl="4" indent="-342900" algn="just">
              <a:lnSpc>
                <a:spcPct val="115000"/>
              </a:lnSpc>
              <a:spcBef>
                <a:spcPts val="0"/>
              </a:spcBef>
              <a:spcAft>
                <a:spcPts val="1173"/>
              </a:spcAft>
              <a:buSzPts val="1100"/>
            </a:pPr>
            <a:r>
              <a:rPr lang="it-IT" sz="1300" b="1" dirty="0">
                <a:solidFill>
                  <a:schemeClr val="accent6"/>
                </a:solidFill>
              </a:rPr>
              <a:t>Checkbox list of partecipant</a:t>
            </a:r>
          </a:p>
          <a:p>
            <a:pPr marL="2488631" lvl="4" indent="-342900" algn="just">
              <a:lnSpc>
                <a:spcPct val="115000"/>
              </a:lnSpc>
              <a:spcBef>
                <a:spcPts val="0"/>
              </a:spcBef>
              <a:spcAft>
                <a:spcPts val="1173"/>
              </a:spcAft>
              <a:buSzPts val="1100"/>
            </a:pPr>
            <a:r>
              <a:rPr lang="it-IT" sz="1300" b="1" dirty="0">
                <a:solidFill>
                  <a:schemeClr val="accent6"/>
                </a:solidFill>
              </a:rPr>
              <a:t>Send Button</a:t>
            </a:r>
          </a:p>
          <a:p>
            <a:pPr marL="3025064" lvl="5" indent="-342900" algn="just">
              <a:lnSpc>
                <a:spcPct val="115000"/>
              </a:lnSpc>
              <a:spcBef>
                <a:spcPts val="0"/>
              </a:spcBef>
              <a:spcAft>
                <a:spcPts val="1173"/>
              </a:spcAft>
              <a:buSzPts val="1100"/>
            </a:pPr>
            <a:r>
              <a:rPr lang="it-IT" sz="1300" b="1" dirty="0">
                <a:solidFill>
                  <a:schemeClr val="tx1"/>
                </a:solidFill>
              </a:rPr>
              <a:t>Check valitity, on success send to server and create new row in </a:t>
            </a:r>
            <a:r>
              <a:rPr lang="it-IT" sz="1300" b="1" dirty="0">
                <a:solidFill>
                  <a:schemeClr val="accent6"/>
                </a:solidFill>
              </a:rPr>
              <a:t>meeting table</a:t>
            </a: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15107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br>
              <a:rPr lang="en-US" dirty="0"/>
            </a:br>
            <a:r>
              <a:rPr lang="en-US" dirty="0">
                <a:solidFill>
                  <a:srgbClr val="222222"/>
                </a:solidFill>
                <a:latin typeface="arial" panose="020B0604020202020204" pitchFamily="34" charset="0"/>
              </a:rPr>
              <a:t>I</a:t>
            </a:r>
            <a:r>
              <a:rPr lang="en-US" b="0" i="0" dirty="0">
                <a:solidFill>
                  <a:srgbClr val="222222"/>
                </a:solidFill>
                <a:effectLst/>
                <a:latin typeface="arial" panose="020B0604020202020204" pitchFamily="34" charset="0"/>
              </a:rPr>
              <a:t>mplementation of specifications</a:t>
            </a:r>
            <a:endParaRPr dirty="0"/>
          </a:p>
        </p:txBody>
      </p:sp>
      <p:sp>
        <p:nvSpPr>
          <p:cNvPr id="191" name="Google Shape;191;p32"/>
          <p:cNvSpPr txBox="1">
            <a:spLocks noGrp="1"/>
          </p:cNvSpPr>
          <p:nvPr>
            <p:ph type="body" idx="1"/>
          </p:nvPr>
        </p:nvSpPr>
        <p:spPr>
          <a:xfrm>
            <a:off x="495300" y="1600200"/>
            <a:ext cx="9138220" cy="4925144"/>
          </a:xfrm>
          <a:prstGeom prst="rect">
            <a:avLst/>
          </a:prstGeom>
          <a:noFill/>
          <a:ln>
            <a:noFill/>
          </a:ln>
        </p:spPr>
        <p:txBody>
          <a:bodyPr spcFirstLastPara="1" wrap="square" lIns="107269" tIns="53620" rIns="107269" bIns="53620" anchor="t" anchorCtr="0">
            <a:noAutofit/>
          </a:bodyPr>
          <a:lstStyle/>
          <a:p>
            <a:pPr marL="402325">
              <a:lnSpc>
                <a:spcPct val="80000"/>
              </a:lnSpc>
              <a:spcBef>
                <a:spcPts val="469"/>
              </a:spcBef>
              <a:buClr>
                <a:srgbClr val="000000"/>
              </a:buClr>
              <a:buSzPts val="2000"/>
            </a:pPr>
            <a:r>
              <a:rPr lang="es-419" sz="2300" dirty="0" err="1">
                <a:solidFill>
                  <a:srgbClr val="000000"/>
                </a:solidFill>
              </a:rPr>
              <a:t>The</a:t>
            </a:r>
            <a:r>
              <a:rPr lang="es-419" sz="2300" dirty="0">
                <a:solidFill>
                  <a:srgbClr val="000000"/>
                </a:solidFill>
              </a:rPr>
              <a:t> </a:t>
            </a:r>
            <a:r>
              <a:rPr lang="es-419" sz="2300" dirty="0" err="1">
                <a:solidFill>
                  <a:srgbClr val="000000"/>
                </a:solidFill>
              </a:rPr>
              <a:t>homePage</a:t>
            </a:r>
            <a:r>
              <a:rPr lang="es-419" sz="2300" dirty="0">
                <a:solidFill>
                  <a:srgbClr val="000000"/>
                </a:solidFill>
              </a:rPr>
              <a:t> </a:t>
            </a:r>
            <a:r>
              <a:rPr lang="es-419" sz="2300" dirty="0" err="1">
                <a:solidFill>
                  <a:srgbClr val="000000"/>
                </a:solidFill>
              </a:rPr>
              <a:t>is</a:t>
            </a:r>
            <a:r>
              <a:rPr lang="es-419" sz="2300" dirty="0">
                <a:solidFill>
                  <a:srgbClr val="000000"/>
                </a:solidFill>
              </a:rPr>
              <a:t> </a:t>
            </a:r>
            <a:r>
              <a:rPr lang="es-419" sz="2300" dirty="0" err="1">
                <a:solidFill>
                  <a:srgbClr val="000000"/>
                </a:solidFill>
              </a:rPr>
              <a:t>the</a:t>
            </a:r>
            <a:r>
              <a:rPr lang="es-419" sz="2300" dirty="0">
                <a:solidFill>
                  <a:srgbClr val="000000"/>
                </a:solidFill>
              </a:rPr>
              <a:t> default page </a:t>
            </a:r>
          </a:p>
          <a:p>
            <a:pPr marL="402325">
              <a:lnSpc>
                <a:spcPct val="80000"/>
              </a:lnSpc>
              <a:spcBef>
                <a:spcPts val="469"/>
              </a:spcBef>
              <a:buClr>
                <a:srgbClr val="000000"/>
              </a:buClr>
              <a:buSzPts val="2000"/>
            </a:pPr>
            <a:r>
              <a:rPr lang="en-US" sz="2300" dirty="0">
                <a:solidFill>
                  <a:srgbClr val="000000"/>
                </a:solidFill>
              </a:rPr>
              <a:t>A meeting Will have a start date and end date instead of date and duration. The start date can be before the current date, instead, the end date can’t be before the start date or the current date</a:t>
            </a:r>
            <a:endParaRPr sz="23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Application design</a:t>
            </a:r>
            <a:endParaRPr dirty="0"/>
          </a:p>
        </p:txBody>
      </p:sp>
      <p:sp>
        <p:nvSpPr>
          <p:cNvPr id="197" name="Google Shape;197;p33"/>
          <p:cNvSpPr/>
          <p:nvPr/>
        </p:nvSpPr>
        <p:spPr>
          <a:xfrm>
            <a:off x="350485" y="2156536"/>
            <a:ext cx="3042325"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LOGIN PAGE</a:t>
            </a:r>
            <a:endParaRPr sz="2100">
              <a:solidFill>
                <a:schemeClr val="dk1"/>
              </a:solidFill>
              <a:latin typeface="Calibri"/>
              <a:ea typeface="Calibri"/>
              <a:cs typeface="Calibri"/>
              <a:sym typeface="Calibri"/>
            </a:endParaRPr>
          </a:p>
        </p:txBody>
      </p:sp>
      <p:sp>
        <p:nvSpPr>
          <p:cNvPr id="198" name="Google Shape;198;p33"/>
          <p:cNvSpPr/>
          <p:nvPr/>
        </p:nvSpPr>
        <p:spPr>
          <a:xfrm>
            <a:off x="506398" y="2663437"/>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sz="1200" dirty="0"/>
          </a:p>
          <a:p>
            <a:pPr algn="ct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199" name="Google Shape;199;p33"/>
          <p:cNvSpPr/>
          <p:nvPr/>
        </p:nvSpPr>
        <p:spPr>
          <a:xfrm>
            <a:off x="6235008" y="4485623"/>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00" name="Google Shape;200;p33"/>
          <p:cNvSpPr/>
          <p:nvPr/>
        </p:nvSpPr>
        <p:spPr>
          <a:xfrm>
            <a:off x="2378714" y="2942523"/>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4" name="Google Shape;204;p33"/>
          <p:cNvSpPr txBox="1"/>
          <p:nvPr/>
        </p:nvSpPr>
        <p:spPr>
          <a:xfrm>
            <a:off x="2522310" y="2571212"/>
            <a:ext cx="901550" cy="369200"/>
          </a:xfrm>
          <a:prstGeom prst="rect">
            <a:avLst/>
          </a:prstGeom>
          <a:noFill/>
          <a:ln>
            <a:noFill/>
          </a:ln>
        </p:spPr>
        <p:txBody>
          <a:bodyPr spcFirstLastPara="1" wrap="square" lIns="107269" tIns="53620" rIns="107269" bIns="53620" anchor="t" anchorCtr="0">
            <a:noAutofit/>
          </a:bodyPr>
          <a:lstStyle/>
          <a:p>
            <a:r>
              <a:rPr lang="es-419" sz="18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2665425" y="2894706"/>
            <a:ext cx="479600" cy="2067325"/>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818540" y="4466700"/>
            <a:ext cx="2696200"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wrong user + pswd</a:t>
            </a:r>
            <a:endParaRPr sz="2000" dirty="0">
              <a:solidFill>
                <a:schemeClr val="dk1"/>
              </a:solidFill>
              <a:latin typeface="Calibri"/>
              <a:ea typeface="Calibri"/>
              <a:cs typeface="Calibri"/>
              <a:sym typeface="Calibri"/>
            </a:endParaRPr>
          </a:p>
        </p:txBody>
      </p:sp>
      <p:sp>
        <p:nvSpPr>
          <p:cNvPr id="208" name="Google Shape;208;p33"/>
          <p:cNvSpPr txBox="1"/>
          <p:nvPr/>
        </p:nvSpPr>
        <p:spPr>
          <a:xfrm>
            <a:off x="3392809" y="1727024"/>
            <a:ext cx="2368925" cy="4104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username</a:t>
            </a:r>
            <a:r>
              <a:rPr lang="es-419" sz="2100" dirty="0">
                <a:solidFill>
                  <a:schemeClr val="dk1"/>
                </a:solidFill>
                <a:latin typeface="Calibri"/>
                <a:ea typeface="Calibri"/>
                <a:cs typeface="Calibri"/>
                <a:sym typeface="Calibri"/>
              </a:rPr>
              <a:t>, </a:t>
            </a:r>
            <a:r>
              <a:rPr lang="es-419" sz="2000" dirty="0">
                <a:solidFill>
                  <a:schemeClr val="dk1"/>
                </a:solidFill>
                <a:latin typeface="Calibri"/>
                <a:ea typeface="Calibri"/>
                <a:cs typeface="Calibri"/>
                <a:sym typeface="Calibri"/>
              </a:rPr>
              <a:t>password</a:t>
            </a:r>
            <a:endParaRPr sz="2100" dirty="0">
              <a:solidFill>
                <a:schemeClr val="dk1"/>
              </a:solidFill>
              <a:latin typeface="Calibri"/>
              <a:ea typeface="Calibri"/>
              <a:cs typeface="Calibri"/>
              <a:sym typeface="Calibri"/>
            </a:endParaRPr>
          </a:p>
        </p:txBody>
      </p:sp>
      <p:cxnSp>
        <p:nvCxnSpPr>
          <p:cNvPr id="209" name="Google Shape;209;p33"/>
          <p:cNvCxnSpPr/>
          <p:nvPr/>
        </p:nvCxnSpPr>
        <p:spPr>
          <a:xfrm flipH="1">
            <a:off x="3450688" y="2339467"/>
            <a:ext cx="511875"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3704861" y="2774642"/>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Check</a:t>
            </a:r>
            <a:br>
              <a:rPr lang="es-419" sz="2100">
                <a:solidFill>
                  <a:schemeClr val="dk1"/>
                </a:solidFill>
                <a:latin typeface="Calibri"/>
                <a:ea typeface="Calibri"/>
                <a:cs typeface="Calibri"/>
                <a:sym typeface="Calibri"/>
              </a:rPr>
            </a:br>
            <a:r>
              <a:rPr lang="es-419" sz="2100">
                <a:solidFill>
                  <a:schemeClr val="dk1"/>
                </a:solidFill>
                <a:latin typeface="Calibri"/>
                <a:ea typeface="Calibri"/>
                <a:cs typeface="Calibri"/>
                <a:sym typeface="Calibri"/>
              </a:rPr>
              <a:t>Login</a:t>
            </a:r>
            <a:endParaRPr sz="210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a:off x="2690749" y="3086539"/>
            <a:ext cx="1080625"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4953000" y="2996952"/>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6" name="Google Shape;206;p33"/>
          <p:cNvSpPr/>
          <p:nvPr/>
        </p:nvSpPr>
        <p:spPr>
          <a:xfrm>
            <a:off x="3782870" y="3400536"/>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12" name="Google Shape;212;p33"/>
          <p:cNvSpPr txBox="1"/>
          <p:nvPr/>
        </p:nvSpPr>
        <p:spPr>
          <a:xfrm>
            <a:off x="5187031" y="3284989"/>
            <a:ext cx="1950229"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id -&gt; cookie</a:t>
            </a:r>
            <a:endParaRPr sz="2100" dirty="0">
              <a:solidFill>
                <a:schemeClr val="dk1"/>
              </a:solidFill>
              <a:latin typeface="Calibri"/>
              <a:ea typeface="Calibri"/>
              <a:cs typeface="Calibri"/>
              <a:sym typeface="Calibri"/>
            </a:endParaRPr>
          </a:p>
        </p:txBody>
      </p:sp>
      <p:cxnSp>
        <p:nvCxnSpPr>
          <p:cNvPr id="213" name="Google Shape;213;p33"/>
          <p:cNvCxnSpPr>
            <a:stCxn id="211" idx="6"/>
            <a:endCxn id="199" idx="0"/>
          </p:cNvCxnSpPr>
          <p:nvPr/>
        </p:nvCxnSpPr>
        <p:spPr>
          <a:xfrm>
            <a:off x="5265035" y="3140968"/>
            <a:ext cx="2335136" cy="13446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4" name="Google Shape;214;p33"/>
          <p:cNvSpPr txBox="1"/>
          <p:nvPr/>
        </p:nvSpPr>
        <p:spPr>
          <a:xfrm>
            <a:off x="7697467" y="3995889"/>
            <a:ext cx="1681225"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meetings</a:t>
            </a:r>
            <a:endParaRPr sz="21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6581</TotalTime>
  <Words>1050</Words>
  <Application>Microsoft Office PowerPoint</Application>
  <PresentationFormat>A4 Paper (210x297 mm)</PresentationFormat>
  <Paragraphs>144</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Courier New</vt:lpstr>
      <vt:lpstr>Wingdings</vt:lpstr>
      <vt:lpstr>Office Theme</vt:lpstr>
      <vt:lpstr>Meetings management</vt:lpstr>
      <vt:lpstr>Meetings management</vt:lpstr>
      <vt:lpstr>Analisi dei dati</vt:lpstr>
      <vt:lpstr>Database design</vt:lpstr>
      <vt:lpstr>Local database schema</vt:lpstr>
      <vt:lpstr>Application requirements analysis</vt:lpstr>
      <vt:lpstr>Application requirements analysis</vt:lpstr>
      <vt:lpstr> Implementation of specifications</vt:lpstr>
      <vt:lpstr>Application design</vt:lpstr>
      <vt:lpstr>Server side: DAO &amp; model objects</vt:lpstr>
      <vt:lpstr>State keeping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Gestione spese di trasferta: progettazione</dc:title>
  <dc:creator>fraternali</dc:creator>
  <cp:lastModifiedBy>Vincenzo Greco</cp:lastModifiedBy>
  <cp:revision>342</cp:revision>
  <dcterms:modified xsi:type="dcterms:W3CDTF">2020-09-21T13:37:21Z</dcterms:modified>
</cp:coreProperties>
</file>