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NoSQL</a:t>
            </a:r>
          </a:p>
        </p:txBody>
      </p:sp>
      <p:sp>
        <p:nvSpPr>
          <p:cNvPr id="3" name="Content Placeholder 2"/>
          <p:cNvSpPr>
            <a:spLocks noGrp="1"/>
          </p:cNvSpPr>
          <p:nvPr>
            <p:ph idx="1"/>
          </p:nvPr>
        </p:nvSpPr>
        <p:spPr/>
        <p:txBody>
          <a:bodyPr/>
          <a:lstStyle/>
          <a:p>
            <a:pPr lvl="0" indent="0" marL="0">
              <a:buNone/>
            </a:pPr>
            <a:r>
              <a:rPr/>
              <a:t>Uppstod när behovet att undvika data-duplicering slutade vara lika stort. No-SQL-databaser kan ur ett perspektiv anses göra det enklare för programmerare/systemutvecklare att arbeta med datalagring eftersom strukturen på datan bättre överensstämmer med hur man oftast hanterar data i programmeringskod. Det innebär att det ofta inte blir lika mycket jobb med att hantera mappningen av datan från databasen till källkoden och vice versa.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Exempel - Blogg</a:t>
            </a:r>
          </a:p>
          <a:p>
            <a:pPr lvl="0"/>
            <a:r>
              <a:rPr/>
              <a:t>Varje post ska ha title, description och URL.</a:t>
            </a:r>
          </a:p>
          <a:p>
            <a:pPr lvl="0"/>
            <a:r>
              <a:rPr/>
              <a:t>Varje post kan ha en eller flera taggar.</a:t>
            </a:r>
          </a:p>
          <a:p>
            <a:pPr lvl="0"/>
            <a:r>
              <a:rPr/>
              <a:t>Varje post ska ha namnet på den som skrev det, samt totalt antal likes.</a:t>
            </a:r>
          </a:p>
          <a:p>
            <a:pPr lvl="0"/>
            <a:r>
              <a:rPr/>
              <a:t>Varje post kan ha kommentarer, 0-*.</a:t>
            </a:r>
          </a:p>
          <a:p>
            <a:pPr lvl="1"/>
            <a:r>
              <a:rPr/>
              <a:t>Dessa ska innehålla</a:t>
            </a:r>
          </a:p>
          <a:p>
            <a:pPr lvl="2"/>
            <a:r>
              <a:rPr/>
              <a:t>Användarnamn</a:t>
            </a:r>
          </a:p>
          <a:p>
            <a:pPr lvl="2"/>
            <a:r>
              <a:rPr/>
              <a:t>Kommentar</a:t>
            </a:r>
          </a:p>
          <a:p>
            <a:pPr lvl="2"/>
            <a:r>
              <a:rPr/>
              <a:t>Tidpunkt</a:t>
            </a:r>
          </a:p>
          <a:p>
            <a:pPr lvl="2"/>
            <a:r>
              <a:rPr/>
              <a:t>Likes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Relationsdatabas (T.ex. MySQL)</a:t>
            </a:r>
          </a:p>
        </p:txBody>
      </p:sp>
      <p:pic>
        <p:nvPicPr>
          <p:cNvPr descr="fig:  /Users/jimkaya/Repo/NoSQL/images/SQLoverview.png" id="0" name="Picture 1"/>
          <p:cNvPicPr>
            <a:picLocks noGrp="1" noChangeAspect="1"/>
          </p:cNvPicPr>
          <p:nvPr/>
        </p:nvPicPr>
        <p:blipFill>
          <a:blip r:embed="rId2"/>
          <a:stretch>
            <a:fillRect/>
          </a:stretch>
        </p:blipFill>
        <p:spPr bwMode="auto">
          <a:xfrm>
            <a:off x="3568700" y="1968500"/>
            <a:ext cx="5105400" cy="1930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Relationell tabell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tabeller</a:t>
            </a:r>
          </a:p>
          <a:p>
            <a:pPr lvl="1"/>
            <a:r>
              <a:rPr b="1"/>
              <a:t>Kommentarer</a:t>
            </a:r>
          </a:p>
          <a:p>
            <a:pPr lvl="2"/>
            <a:r>
              <a:rPr/>
              <a:t>Comment_id</a:t>
            </a:r>
          </a:p>
          <a:p>
            <a:pPr lvl="3"/>
            <a:r>
              <a:rPr/>
              <a:t>Kommentarens unika id</a:t>
            </a:r>
          </a:p>
          <a:p>
            <a:pPr lvl="2"/>
            <a:r>
              <a:rPr/>
              <a:t>Post_id</a:t>
            </a:r>
          </a:p>
          <a:p>
            <a:pPr lvl="3"/>
            <a:r>
              <a:rPr/>
              <a:t>Id för det inlägg som kommentaren tillhör</a:t>
            </a:r>
          </a:p>
          <a:p>
            <a:pPr lvl="2"/>
            <a:r>
              <a:rPr/>
              <a:t>By_user</a:t>
            </a:r>
          </a:p>
          <a:p>
            <a:pPr lvl="3"/>
            <a:r>
              <a:rPr/>
              <a:t>Vilken användare som skrev kommentaren</a:t>
            </a:r>
          </a:p>
          <a:p>
            <a:pPr lvl="2"/>
            <a:r>
              <a:rPr/>
              <a:t>Message</a:t>
            </a:r>
          </a:p>
          <a:p>
            <a:pPr lvl="3"/>
            <a:r>
              <a:rPr/>
              <a:t>Den text som kommentaren består av</a:t>
            </a:r>
          </a:p>
          <a:p>
            <a:pPr lvl="2"/>
            <a:r>
              <a:rPr/>
              <a:t>Data_time</a:t>
            </a:r>
          </a:p>
          <a:p>
            <a:pPr lvl="3"/>
            <a:r>
              <a:rPr/>
              <a:t>Tidpunkt som kommentaren skrevs</a:t>
            </a:r>
          </a:p>
          <a:p>
            <a:pPr lvl="2"/>
            <a:r>
              <a:rPr/>
              <a:t>likes</a:t>
            </a:r>
          </a:p>
          <a:p>
            <a:pPr lvl="3"/>
            <a:r>
              <a:rPr/>
              <a:t>Antal likes som kommentaren har fått</a:t>
            </a:r>
          </a:p>
          <a:p>
            <a:pPr lvl="1"/>
            <a:r>
              <a:rPr b="1"/>
              <a:t>Posts</a:t>
            </a:r>
          </a:p>
          <a:p>
            <a:pPr lvl="2"/>
            <a:r>
              <a:rPr/>
              <a:t>id</a:t>
            </a:r>
          </a:p>
          <a:p>
            <a:pPr lvl="3"/>
            <a:r>
              <a:rPr/>
              <a:t>Inläggets unika id</a:t>
            </a:r>
          </a:p>
          <a:p>
            <a:pPr lvl="2"/>
            <a:r>
              <a:rPr/>
              <a:t>title</a:t>
            </a:r>
          </a:p>
          <a:p>
            <a:pPr lvl="3"/>
            <a:r>
              <a:rPr/>
              <a:t>Inläggets titel</a:t>
            </a:r>
          </a:p>
          <a:p>
            <a:pPr lvl="2"/>
            <a:r>
              <a:rPr/>
              <a:t>description</a:t>
            </a:r>
          </a:p>
          <a:p>
            <a:pPr lvl="3"/>
            <a:r>
              <a:rPr/>
              <a:t>Beskrivning av inlägget</a:t>
            </a:r>
          </a:p>
          <a:p>
            <a:pPr lvl="2"/>
            <a:r>
              <a:rPr/>
              <a:t>url</a:t>
            </a:r>
          </a:p>
          <a:p>
            <a:pPr lvl="3"/>
            <a:r>
              <a:rPr/>
              <a:t>Länk till inlägget</a:t>
            </a:r>
          </a:p>
          <a:p>
            <a:pPr lvl="2"/>
            <a:r>
              <a:rPr/>
              <a:t>likes</a:t>
            </a:r>
          </a:p>
          <a:p>
            <a:pPr lvl="3"/>
            <a:r>
              <a:rPr/>
              <a:t>Antal likes som inlägget har fått</a:t>
            </a:r>
          </a:p>
          <a:p>
            <a:pPr lvl="2"/>
            <a:r>
              <a:rPr/>
              <a:t>Post_by</a:t>
            </a:r>
          </a:p>
          <a:p>
            <a:pPr lvl="3"/>
            <a:r>
              <a:rPr/>
              <a:t>Vem som postade inlägget</a:t>
            </a:r>
          </a:p>
          <a:p>
            <a:pPr lvl="1"/>
            <a:r>
              <a:rPr b="1"/>
              <a:t>Taggar</a:t>
            </a:r>
          </a:p>
          <a:p>
            <a:pPr lvl="2"/>
            <a:r>
              <a:rPr/>
              <a:t>id</a:t>
            </a:r>
          </a:p>
          <a:p>
            <a:pPr lvl="3"/>
            <a:r>
              <a:rPr/>
              <a:t>Taggens unika id</a:t>
            </a:r>
          </a:p>
          <a:p>
            <a:pPr lvl="2"/>
            <a:r>
              <a:rPr/>
              <a:t>Post_id</a:t>
            </a:r>
          </a:p>
          <a:p>
            <a:pPr lvl="3"/>
            <a:r>
              <a:rPr/>
              <a:t>Id för det inlägg som taggen tillhör</a:t>
            </a:r>
          </a:p>
          <a:p>
            <a:pPr lvl="2"/>
            <a:r>
              <a:rPr/>
              <a:t>tag</a:t>
            </a:r>
          </a:p>
          <a:p>
            <a:pPr lvl="3"/>
            <a:r>
              <a:rPr/>
              <a:t>Den text som taggen består av</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Dokumentdatabas (T.ex. MongoDB)</a:t>
            </a:r>
          </a:p>
          <a:p>
            <a:pPr lvl="0" indent="0">
              <a:buNone/>
            </a:pPr>
            <a:r>
              <a:rPr>
                <a:latin typeface="Courier"/>
              </a:rPr>
              <a:t>  </a:t>
            </a:r>
            <a:r>
              <a:rPr>
                <a:solidFill>
                  <a:srgbClr val="06287E"/>
                </a:solidFill>
                <a:latin typeface="Courier"/>
              </a:rPr>
              <a:t>{</a:t>
            </a:r>
            <a:br/>
            <a:r>
              <a:rPr>
                <a:latin typeface="Courier"/>
              </a:rPr>
              <a:t>  </a:t>
            </a:r>
            <a:r>
              <a:rPr>
                <a:solidFill>
                  <a:srgbClr val="902000"/>
                </a:solidFill>
                <a:latin typeface="Courier"/>
              </a:rPr>
              <a:t>"_id"</a:t>
            </a:r>
            <a:r>
              <a:rPr>
                <a:solidFill>
                  <a:srgbClr val="06287E"/>
                </a:solidFill>
                <a:latin typeface="Courier"/>
              </a:rPr>
              <a:t>:</a:t>
            </a:r>
            <a:r>
              <a:rPr>
                <a:latin typeface="Courier"/>
              </a:rPr>
              <a:t> </a:t>
            </a:r>
            <a:r>
              <a:rPr>
                <a:solidFill>
                  <a:srgbClr val="4070A0"/>
                </a:solidFill>
                <a:latin typeface="Courier"/>
              </a:rPr>
              <a:t>"POST_ID"</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Inläggets</a:t>
            </a:r>
            <a:r>
              <a:rPr>
                <a:latin typeface="Courier"/>
              </a:rPr>
              <a:t> </a:t>
            </a:r>
            <a:r>
              <a:rPr b="1">
                <a:solidFill>
                  <a:srgbClr val="FF0000"/>
                </a:solidFill>
                <a:latin typeface="Courier"/>
              </a:rPr>
              <a:t>unika</a:t>
            </a:r>
            <a:r>
              <a:rPr>
                <a:latin typeface="Courier"/>
              </a:rPr>
              <a:t> </a:t>
            </a:r>
            <a:r>
              <a:rPr b="1">
                <a:solidFill>
                  <a:srgbClr val="FF0000"/>
                </a:solidFill>
                <a:latin typeface="Courier"/>
              </a:rPr>
              <a:t>id</a:t>
            </a:r>
            <a:br/>
            <a:r>
              <a:rPr>
                <a:latin typeface="Courier"/>
              </a:rPr>
              <a:t>  </a:t>
            </a:r>
            <a:r>
              <a:rPr>
                <a:solidFill>
                  <a:srgbClr val="902000"/>
                </a:solidFill>
                <a:latin typeface="Courier"/>
              </a:rPr>
              <a:t>"title"</a:t>
            </a:r>
            <a:r>
              <a:rPr>
                <a:solidFill>
                  <a:srgbClr val="06287E"/>
                </a:solidFill>
                <a:latin typeface="Courier"/>
              </a:rPr>
              <a:t>:</a:t>
            </a:r>
            <a:r>
              <a:rPr>
                <a:latin typeface="Courier"/>
              </a:rPr>
              <a:t> </a:t>
            </a:r>
            <a:r>
              <a:rPr>
                <a:solidFill>
                  <a:srgbClr val="4070A0"/>
                </a:solidFill>
                <a:latin typeface="Courier"/>
              </a:rPr>
              <a:t>"TITLE_OF_POST"</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Inläggets</a:t>
            </a:r>
            <a:r>
              <a:rPr>
                <a:latin typeface="Courier"/>
              </a:rPr>
              <a:t> </a:t>
            </a:r>
            <a:r>
              <a:rPr b="1">
                <a:solidFill>
                  <a:srgbClr val="FF0000"/>
                </a:solidFill>
                <a:latin typeface="Courier"/>
              </a:rPr>
              <a:t>titel</a:t>
            </a:r>
            <a:br/>
            <a:r>
              <a:rPr>
                <a:latin typeface="Courier"/>
              </a:rPr>
              <a:t>  </a:t>
            </a:r>
            <a:r>
              <a:rPr>
                <a:solidFill>
                  <a:srgbClr val="902000"/>
                </a:solidFill>
                <a:latin typeface="Courier"/>
              </a:rPr>
              <a:t>"description"</a:t>
            </a:r>
            <a:r>
              <a:rPr>
                <a:solidFill>
                  <a:srgbClr val="06287E"/>
                </a:solidFill>
                <a:latin typeface="Courier"/>
              </a:rPr>
              <a:t>:</a:t>
            </a:r>
            <a:r>
              <a:rPr>
                <a:latin typeface="Courier"/>
              </a:rPr>
              <a:t> </a:t>
            </a:r>
            <a:r>
              <a:rPr>
                <a:solidFill>
                  <a:srgbClr val="4070A0"/>
                </a:solidFill>
                <a:latin typeface="Courier"/>
              </a:rPr>
              <a:t>"POST_DESCRIPTION"</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Beskrivning</a:t>
            </a:r>
            <a:r>
              <a:rPr>
                <a:latin typeface="Courier"/>
              </a:rPr>
              <a:t> </a:t>
            </a:r>
            <a:r>
              <a:rPr b="1">
                <a:solidFill>
                  <a:srgbClr val="FF0000"/>
                </a:solidFill>
                <a:latin typeface="Courier"/>
              </a:rPr>
              <a:t>av</a:t>
            </a:r>
            <a:r>
              <a:rPr>
                <a:latin typeface="Courier"/>
              </a:rPr>
              <a:t> </a:t>
            </a:r>
            <a:r>
              <a:rPr b="1">
                <a:solidFill>
                  <a:srgbClr val="FF0000"/>
                </a:solidFill>
                <a:latin typeface="Courier"/>
              </a:rPr>
              <a:t>inlägget</a:t>
            </a:r>
            <a:br/>
            <a:r>
              <a:rPr>
                <a:latin typeface="Courier"/>
              </a:rPr>
              <a:t>  </a:t>
            </a:r>
            <a:r>
              <a:rPr>
                <a:solidFill>
                  <a:srgbClr val="902000"/>
                </a:solidFill>
                <a:latin typeface="Courier"/>
              </a:rPr>
              <a:t>"by"</a:t>
            </a:r>
            <a:r>
              <a:rPr>
                <a:solidFill>
                  <a:srgbClr val="06287E"/>
                </a:solidFill>
                <a:latin typeface="Courier"/>
              </a:rPr>
              <a:t>:</a:t>
            </a:r>
            <a:r>
              <a:rPr>
                <a:latin typeface="Courier"/>
              </a:rPr>
              <a:t> </a:t>
            </a:r>
            <a:r>
              <a:rPr>
                <a:solidFill>
                  <a:srgbClr val="4070A0"/>
                </a:solidFill>
                <a:latin typeface="Courier"/>
              </a:rPr>
              <a:t>"POST_BY"</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Vem</a:t>
            </a:r>
            <a:r>
              <a:rPr>
                <a:latin typeface="Courier"/>
              </a:rPr>
              <a:t> </a:t>
            </a:r>
            <a:r>
              <a:rPr b="1">
                <a:solidFill>
                  <a:srgbClr val="FF0000"/>
                </a:solidFill>
                <a:latin typeface="Courier"/>
              </a:rPr>
              <a:t>som</a:t>
            </a:r>
            <a:r>
              <a:rPr>
                <a:latin typeface="Courier"/>
              </a:rPr>
              <a:t> </a:t>
            </a:r>
            <a:r>
              <a:rPr b="1">
                <a:solidFill>
                  <a:srgbClr val="FF0000"/>
                </a:solidFill>
                <a:latin typeface="Courier"/>
              </a:rPr>
              <a:t>postade</a:t>
            </a:r>
            <a:r>
              <a:rPr>
                <a:latin typeface="Courier"/>
              </a:rPr>
              <a:t> </a:t>
            </a:r>
            <a:r>
              <a:rPr b="1">
                <a:solidFill>
                  <a:srgbClr val="FF0000"/>
                </a:solidFill>
                <a:latin typeface="Courier"/>
              </a:rPr>
              <a:t>inlägget</a:t>
            </a:r>
            <a:br/>
            <a:r>
              <a:rPr>
                <a:latin typeface="Courier"/>
              </a:rPr>
              <a:t>  </a:t>
            </a:r>
            <a:r>
              <a:rPr>
                <a:solidFill>
                  <a:srgbClr val="902000"/>
                </a:solidFill>
                <a:latin typeface="Courier"/>
              </a:rPr>
              <a:t>"url"</a:t>
            </a:r>
            <a:r>
              <a:rPr>
                <a:solidFill>
                  <a:srgbClr val="06287E"/>
                </a:solidFill>
                <a:latin typeface="Courier"/>
              </a:rPr>
              <a:t>:</a:t>
            </a:r>
            <a:r>
              <a:rPr>
                <a:latin typeface="Courier"/>
              </a:rPr>
              <a:t> </a:t>
            </a:r>
            <a:r>
              <a:rPr>
                <a:solidFill>
                  <a:srgbClr val="4070A0"/>
                </a:solidFill>
                <a:latin typeface="Courier"/>
              </a:rPr>
              <a:t>"URL_OF_POST"</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Länk</a:t>
            </a:r>
            <a:r>
              <a:rPr>
                <a:latin typeface="Courier"/>
              </a:rPr>
              <a:t> </a:t>
            </a:r>
            <a:r>
              <a:rPr b="1">
                <a:solidFill>
                  <a:srgbClr val="FF0000"/>
                </a:solidFill>
                <a:latin typeface="Courier"/>
              </a:rPr>
              <a:t>till</a:t>
            </a:r>
            <a:r>
              <a:rPr>
                <a:latin typeface="Courier"/>
              </a:rPr>
              <a:t> </a:t>
            </a:r>
            <a:r>
              <a:rPr b="1">
                <a:solidFill>
                  <a:srgbClr val="FF0000"/>
                </a:solidFill>
                <a:latin typeface="Courier"/>
              </a:rPr>
              <a:t>inlägget</a:t>
            </a:r>
            <a:br/>
            <a:r>
              <a:rPr>
                <a:latin typeface="Courier"/>
              </a:rPr>
              <a:t>  </a:t>
            </a:r>
            <a:r>
              <a:rPr>
                <a:solidFill>
                  <a:srgbClr val="902000"/>
                </a:solidFill>
                <a:latin typeface="Courier"/>
              </a:rPr>
              <a:t>"tags"</a:t>
            </a:r>
            <a:r>
              <a:rPr>
                <a:solidFill>
                  <a:srgbClr val="06287E"/>
                </a:solidFill>
                <a:latin typeface="Courier"/>
              </a:rPr>
              <a:t>:</a:t>
            </a:r>
            <a:r>
              <a:rPr>
                <a:latin typeface="Courier"/>
              </a:rPr>
              <a:t> </a:t>
            </a:r>
            <a:r>
              <a:rPr>
                <a:solidFill>
                  <a:srgbClr val="4070A0"/>
                </a:solidFill>
                <a:latin typeface="Courier"/>
              </a:rPr>
              <a:t>"[TAG1, TAG2, TAG3]"</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Taggar</a:t>
            </a:r>
            <a:r>
              <a:rPr>
                <a:latin typeface="Courier"/>
              </a:rPr>
              <a:t> </a:t>
            </a:r>
            <a:r>
              <a:rPr b="1">
                <a:solidFill>
                  <a:srgbClr val="FF0000"/>
                </a:solidFill>
                <a:latin typeface="Courier"/>
              </a:rPr>
              <a:t>som</a:t>
            </a:r>
            <a:r>
              <a:rPr>
                <a:latin typeface="Courier"/>
              </a:rPr>
              <a:t> </a:t>
            </a:r>
            <a:r>
              <a:rPr b="1">
                <a:solidFill>
                  <a:srgbClr val="FF0000"/>
                </a:solidFill>
                <a:latin typeface="Courier"/>
              </a:rPr>
              <a:t>hör</a:t>
            </a:r>
            <a:r>
              <a:rPr>
                <a:latin typeface="Courier"/>
              </a:rPr>
              <a:t> </a:t>
            </a:r>
            <a:r>
              <a:rPr b="1">
                <a:solidFill>
                  <a:srgbClr val="FF0000"/>
                </a:solidFill>
                <a:latin typeface="Courier"/>
              </a:rPr>
              <a:t>till</a:t>
            </a:r>
            <a:r>
              <a:rPr>
                <a:latin typeface="Courier"/>
              </a:rPr>
              <a:t> </a:t>
            </a:r>
            <a:r>
              <a:rPr b="1">
                <a:solidFill>
                  <a:srgbClr val="FF0000"/>
                </a:solidFill>
                <a:latin typeface="Courier"/>
              </a:rPr>
              <a:t>inlägget</a:t>
            </a:r>
            <a:br/>
            <a:r>
              <a:rPr>
                <a:latin typeface="Courier"/>
              </a:rPr>
              <a:t>  </a:t>
            </a:r>
            <a:r>
              <a:rPr>
                <a:solidFill>
                  <a:srgbClr val="902000"/>
                </a:solidFill>
                <a:latin typeface="Courier"/>
              </a:rPr>
              <a:t>"likes"</a:t>
            </a:r>
            <a:r>
              <a:rPr>
                <a:solidFill>
                  <a:srgbClr val="06287E"/>
                </a:solidFill>
                <a:latin typeface="Courier"/>
              </a:rPr>
              <a:t>:</a:t>
            </a:r>
            <a:r>
              <a:rPr>
                <a:latin typeface="Courier"/>
              </a:rPr>
              <a:t> </a:t>
            </a:r>
            <a:r>
              <a:rPr>
                <a:solidFill>
                  <a:srgbClr val="4070A0"/>
                </a:solidFill>
                <a:latin typeface="Courier"/>
              </a:rPr>
              <a:t>"TOTAL_LIKES"</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Antal</a:t>
            </a:r>
            <a:r>
              <a:rPr>
                <a:latin typeface="Courier"/>
              </a:rPr>
              <a:t> </a:t>
            </a:r>
            <a:r>
              <a:rPr b="1">
                <a:solidFill>
                  <a:srgbClr val="FF0000"/>
                </a:solidFill>
                <a:latin typeface="Courier"/>
              </a:rPr>
              <a:t>likes</a:t>
            </a:r>
            <a:r>
              <a:rPr>
                <a:latin typeface="Courier"/>
              </a:rPr>
              <a:t> </a:t>
            </a:r>
            <a:r>
              <a:rPr b="1">
                <a:solidFill>
                  <a:srgbClr val="FF0000"/>
                </a:solidFill>
                <a:latin typeface="Courier"/>
              </a:rPr>
              <a:t>som</a:t>
            </a:r>
            <a:r>
              <a:rPr>
                <a:latin typeface="Courier"/>
              </a:rPr>
              <a:t> </a:t>
            </a:r>
            <a:r>
              <a:rPr b="1">
                <a:solidFill>
                  <a:srgbClr val="FF0000"/>
                </a:solidFill>
                <a:latin typeface="Courier"/>
              </a:rPr>
              <a:t>inlägget</a:t>
            </a:r>
            <a:r>
              <a:rPr>
                <a:latin typeface="Courier"/>
              </a:rPr>
              <a:t> </a:t>
            </a:r>
            <a:r>
              <a:rPr b="1">
                <a:solidFill>
                  <a:srgbClr val="FF0000"/>
                </a:solidFill>
                <a:latin typeface="Courier"/>
              </a:rPr>
              <a:t>har</a:t>
            </a:r>
            <a:r>
              <a:rPr>
                <a:latin typeface="Courier"/>
              </a:rPr>
              <a:t> </a:t>
            </a:r>
            <a:r>
              <a:rPr b="1">
                <a:solidFill>
                  <a:srgbClr val="FF0000"/>
                </a:solidFill>
                <a:latin typeface="Courier"/>
              </a:rPr>
              <a:t>fått</a:t>
            </a:r>
            <a:br/>
            <a:r>
              <a:rPr>
                <a:latin typeface="Courier"/>
              </a:rPr>
              <a:t>  </a:t>
            </a:r>
            <a:r>
              <a:rPr>
                <a:solidFill>
                  <a:srgbClr val="902000"/>
                </a:solidFill>
                <a:latin typeface="Courier"/>
              </a:rPr>
              <a:t>"comments"</a:t>
            </a:r>
            <a:r>
              <a:rPr>
                <a:solidFill>
                  <a:srgbClr val="06287E"/>
                </a:solidFill>
                <a:latin typeface="Courier"/>
              </a:rPr>
              <a:t>:</a:t>
            </a:r>
            <a:r>
              <a:rPr>
                <a:latin typeface="Courier"/>
              </a:rPr>
              <a:t> </a:t>
            </a:r>
            <a:r>
              <a:rPr>
                <a:solidFill>
                  <a:srgbClr val="007020"/>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En</a:t>
            </a:r>
            <a:r>
              <a:rPr>
                <a:latin typeface="Courier"/>
              </a:rPr>
              <a:t> </a:t>
            </a:r>
            <a:r>
              <a:rPr b="1">
                <a:solidFill>
                  <a:srgbClr val="FF0000"/>
                </a:solidFill>
                <a:latin typeface="Courier"/>
              </a:rPr>
              <a:t>samling</a:t>
            </a:r>
            <a:r>
              <a:rPr>
                <a:latin typeface="Courier"/>
              </a:rPr>
              <a:t> </a:t>
            </a:r>
            <a:r>
              <a:rPr b="1">
                <a:solidFill>
                  <a:srgbClr val="FF0000"/>
                </a:solidFill>
                <a:latin typeface="Courier"/>
              </a:rPr>
              <a:t>av</a:t>
            </a:r>
            <a:r>
              <a:rPr>
                <a:latin typeface="Courier"/>
              </a:rPr>
              <a:t> </a:t>
            </a:r>
            <a:r>
              <a:rPr b="1">
                <a:solidFill>
                  <a:srgbClr val="FF0000"/>
                </a:solidFill>
                <a:latin typeface="Courier"/>
              </a:rPr>
              <a:t>eventuella</a:t>
            </a:r>
            <a:r>
              <a:rPr>
                <a:latin typeface="Courier"/>
              </a:rPr>
              <a:t> </a:t>
            </a:r>
            <a:r>
              <a:rPr b="1">
                <a:solidFill>
                  <a:srgbClr val="FF0000"/>
                </a:solidFill>
                <a:latin typeface="Courier"/>
              </a:rPr>
              <a:t>kommentarer</a:t>
            </a:r>
            <a:br/>
            <a:r>
              <a:rPr>
                <a:latin typeface="Courier"/>
              </a:rPr>
              <a:t>    </a:t>
            </a:r>
            <a:r>
              <a:rPr>
                <a:solidFill>
                  <a:srgbClr val="06287E"/>
                </a:solidFill>
                <a:latin typeface="Courier"/>
              </a:rPr>
              <a:t>{</a:t>
            </a:r>
            <a:br/>
            <a:r>
              <a:rPr>
                <a:latin typeface="Courier"/>
              </a:rPr>
              <a:t>      </a:t>
            </a:r>
            <a:r>
              <a:rPr>
                <a:solidFill>
                  <a:srgbClr val="902000"/>
                </a:solidFill>
                <a:latin typeface="Courier"/>
              </a:rPr>
              <a:t>"user"</a:t>
            </a:r>
            <a:r>
              <a:rPr>
                <a:solidFill>
                  <a:srgbClr val="06287E"/>
                </a:solidFill>
                <a:latin typeface="Courier"/>
              </a:rPr>
              <a:t>:</a:t>
            </a:r>
            <a:r>
              <a:rPr>
                <a:latin typeface="Courier"/>
              </a:rPr>
              <a:t> </a:t>
            </a:r>
            <a:r>
              <a:rPr>
                <a:solidFill>
                  <a:srgbClr val="4070A0"/>
                </a:solidFill>
                <a:latin typeface="Courier"/>
              </a:rPr>
              <a:t>"COMMENT_BY"</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Vilken</a:t>
            </a:r>
            <a:r>
              <a:rPr>
                <a:latin typeface="Courier"/>
              </a:rPr>
              <a:t> </a:t>
            </a:r>
            <a:r>
              <a:rPr b="1">
                <a:solidFill>
                  <a:srgbClr val="FF0000"/>
                </a:solidFill>
                <a:latin typeface="Courier"/>
              </a:rPr>
              <a:t>användare</a:t>
            </a:r>
            <a:r>
              <a:rPr>
                <a:latin typeface="Courier"/>
              </a:rPr>
              <a:t> </a:t>
            </a:r>
            <a:r>
              <a:rPr b="1">
                <a:solidFill>
                  <a:srgbClr val="FF0000"/>
                </a:solidFill>
                <a:latin typeface="Courier"/>
              </a:rPr>
              <a:t>som</a:t>
            </a:r>
            <a:r>
              <a:rPr>
                <a:latin typeface="Courier"/>
              </a:rPr>
              <a:t> </a:t>
            </a:r>
            <a:r>
              <a:rPr b="1">
                <a:solidFill>
                  <a:srgbClr val="FF0000"/>
                </a:solidFill>
                <a:latin typeface="Courier"/>
              </a:rPr>
              <a:t>skrev</a:t>
            </a:r>
            <a:r>
              <a:rPr>
                <a:latin typeface="Courier"/>
              </a:rPr>
              <a:t> </a:t>
            </a:r>
            <a:r>
              <a:rPr b="1">
                <a:solidFill>
                  <a:srgbClr val="FF0000"/>
                </a:solidFill>
                <a:latin typeface="Courier"/>
              </a:rPr>
              <a:t>kommentaren</a:t>
            </a:r>
            <a:br/>
            <a:r>
              <a:rPr>
                <a:latin typeface="Courier"/>
              </a:rPr>
              <a:t>      </a:t>
            </a:r>
            <a:r>
              <a:rPr>
                <a:solidFill>
                  <a:srgbClr val="902000"/>
                </a:solidFill>
                <a:latin typeface="Courier"/>
              </a:rPr>
              <a:t>"message"</a:t>
            </a:r>
            <a:r>
              <a:rPr>
                <a:solidFill>
                  <a:srgbClr val="06287E"/>
                </a:solidFill>
                <a:latin typeface="Courier"/>
              </a:rPr>
              <a:t>:</a:t>
            </a:r>
            <a:r>
              <a:rPr>
                <a:latin typeface="Courier"/>
              </a:rPr>
              <a:t> </a:t>
            </a:r>
            <a:r>
              <a:rPr>
                <a:solidFill>
                  <a:srgbClr val="4070A0"/>
                </a:solidFill>
                <a:latin typeface="Courier"/>
              </a:rPr>
              <a:t>"TEXT"</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Den</a:t>
            </a:r>
            <a:r>
              <a:rPr>
                <a:latin typeface="Courier"/>
              </a:rPr>
              <a:t> </a:t>
            </a:r>
            <a:r>
              <a:rPr b="1">
                <a:solidFill>
                  <a:srgbClr val="FF0000"/>
                </a:solidFill>
                <a:latin typeface="Courier"/>
              </a:rPr>
              <a:t>text</a:t>
            </a:r>
            <a:r>
              <a:rPr>
                <a:latin typeface="Courier"/>
              </a:rPr>
              <a:t> </a:t>
            </a:r>
            <a:r>
              <a:rPr b="1">
                <a:solidFill>
                  <a:srgbClr val="FF0000"/>
                </a:solidFill>
                <a:latin typeface="Courier"/>
              </a:rPr>
              <a:t>som</a:t>
            </a:r>
            <a:r>
              <a:rPr>
                <a:latin typeface="Courier"/>
              </a:rPr>
              <a:t> </a:t>
            </a:r>
            <a:r>
              <a:rPr b="1">
                <a:solidFill>
                  <a:srgbClr val="FF0000"/>
                </a:solidFill>
                <a:latin typeface="Courier"/>
              </a:rPr>
              <a:t>kommentaren</a:t>
            </a:r>
            <a:r>
              <a:rPr>
                <a:latin typeface="Courier"/>
              </a:rPr>
              <a:t> </a:t>
            </a:r>
            <a:r>
              <a:rPr b="1">
                <a:solidFill>
                  <a:srgbClr val="FF0000"/>
                </a:solidFill>
                <a:latin typeface="Courier"/>
              </a:rPr>
              <a:t>består</a:t>
            </a:r>
            <a:r>
              <a:rPr>
                <a:latin typeface="Courier"/>
              </a:rPr>
              <a:t> </a:t>
            </a:r>
            <a:r>
              <a:rPr b="1">
                <a:solidFill>
                  <a:srgbClr val="FF0000"/>
                </a:solidFill>
                <a:latin typeface="Courier"/>
              </a:rPr>
              <a:t>av</a:t>
            </a:r>
            <a:br/>
            <a:r>
              <a:rPr>
                <a:latin typeface="Courier"/>
              </a:rPr>
              <a:t>      </a:t>
            </a:r>
            <a:r>
              <a:rPr>
                <a:solidFill>
                  <a:srgbClr val="902000"/>
                </a:solidFill>
                <a:latin typeface="Courier"/>
              </a:rPr>
              <a:t>"dateCreated"</a:t>
            </a:r>
            <a:r>
              <a:rPr>
                <a:solidFill>
                  <a:srgbClr val="06287E"/>
                </a:solidFill>
                <a:latin typeface="Courier"/>
              </a:rPr>
              <a:t>:</a:t>
            </a:r>
            <a:r>
              <a:rPr>
                <a:latin typeface="Courier"/>
              </a:rPr>
              <a:t> </a:t>
            </a:r>
            <a:r>
              <a:rPr>
                <a:solidFill>
                  <a:srgbClr val="4070A0"/>
                </a:solidFill>
                <a:latin typeface="Courier"/>
              </a:rPr>
              <a:t>"DATE_TIME"</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Tidpunkt</a:t>
            </a:r>
            <a:r>
              <a:rPr>
                <a:latin typeface="Courier"/>
              </a:rPr>
              <a:t> </a:t>
            </a:r>
            <a:r>
              <a:rPr b="1">
                <a:solidFill>
                  <a:srgbClr val="FF0000"/>
                </a:solidFill>
                <a:latin typeface="Courier"/>
              </a:rPr>
              <a:t>som</a:t>
            </a:r>
            <a:r>
              <a:rPr>
                <a:latin typeface="Courier"/>
              </a:rPr>
              <a:t> </a:t>
            </a:r>
            <a:r>
              <a:rPr b="1">
                <a:solidFill>
                  <a:srgbClr val="FF0000"/>
                </a:solidFill>
                <a:latin typeface="Courier"/>
              </a:rPr>
              <a:t>kommentaren</a:t>
            </a:r>
            <a:r>
              <a:rPr>
                <a:latin typeface="Courier"/>
              </a:rPr>
              <a:t> </a:t>
            </a:r>
            <a:r>
              <a:rPr b="1">
                <a:solidFill>
                  <a:srgbClr val="FF0000"/>
                </a:solidFill>
                <a:latin typeface="Courier"/>
              </a:rPr>
              <a:t>skrevs</a:t>
            </a:r>
            <a:br/>
            <a:r>
              <a:rPr>
                <a:latin typeface="Courier"/>
              </a:rPr>
              <a:t>      </a:t>
            </a:r>
            <a:r>
              <a:rPr>
                <a:solidFill>
                  <a:srgbClr val="902000"/>
                </a:solidFill>
                <a:latin typeface="Courier"/>
              </a:rPr>
              <a:t>"like"</a:t>
            </a:r>
            <a:r>
              <a:rPr>
                <a:solidFill>
                  <a:srgbClr val="06287E"/>
                </a:solidFill>
                <a:latin typeface="Courier"/>
              </a:rPr>
              <a:t>:</a:t>
            </a:r>
            <a:r>
              <a:rPr>
                <a:latin typeface="Courier"/>
              </a:rPr>
              <a:t> </a:t>
            </a:r>
            <a:r>
              <a:rPr>
                <a:solidFill>
                  <a:srgbClr val="4070A0"/>
                </a:solidFill>
                <a:latin typeface="Courier"/>
              </a:rPr>
              <a:t>"LIKES"</a:t>
            </a:r>
            <a:r>
              <a:rPr>
                <a:latin typeface="Courier"/>
              </a:rPr>
              <a:t>                 </a:t>
            </a:r>
            <a:r>
              <a:rPr b="1">
                <a:solidFill>
                  <a:srgbClr val="FF0000"/>
                </a:solidFill>
                <a:latin typeface="Courier"/>
              </a:rPr>
              <a:t>//</a:t>
            </a:r>
            <a:r>
              <a:rPr>
                <a:latin typeface="Courier"/>
              </a:rPr>
              <a:t> </a:t>
            </a:r>
            <a:r>
              <a:rPr b="1">
                <a:solidFill>
                  <a:srgbClr val="FF0000"/>
                </a:solidFill>
                <a:latin typeface="Courier"/>
              </a:rPr>
              <a:t>Antal</a:t>
            </a:r>
            <a:r>
              <a:rPr>
                <a:latin typeface="Courier"/>
              </a:rPr>
              <a:t> </a:t>
            </a:r>
            <a:r>
              <a:rPr b="1">
                <a:solidFill>
                  <a:srgbClr val="FF0000"/>
                </a:solidFill>
                <a:latin typeface="Courier"/>
              </a:rPr>
              <a:t>likes</a:t>
            </a:r>
            <a:r>
              <a:rPr>
                <a:latin typeface="Courier"/>
              </a:rPr>
              <a:t> </a:t>
            </a:r>
            <a:r>
              <a:rPr b="1">
                <a:solidFill>
                  <a:srgbClr val="FF0000"/>
                </a:solidFill>
                <a:latin typeface="Courier"/>
              </a:rPr>
              <a:t>som</a:t>
            </a:r>
            <a:r>
              <a:rPr>
                <a:latin typeface="Courier"/>
              </a:rPr>
              <a:t> </a:t>
            </a:r>
            <a:r>
              <a:rPr b="1">
                <a:solidFill>
                  <a:srgbClr val="FF0000"/>
                </a:solidFill>
                <a:latin typeface="Courier"/>
              </a:rPr>
              <a:t>kommentaren</a:t>
            </a:r>
            <a:r>
              <a:rPr>
                <a:latin typeface="Courier"/>
              </a:rPr>
              <a:t> </a:t>
            </a:r>
            <a:r>
              <a:rPr b="1">
                <a:solidFill>
                  <a:srgbClr val="FF0000"/>
                </a:solidFill>
                <a:latin typeface="Courier"/>
              </a:rPr>
              <a:t>har</a:t>
            </a:r>
            <a:r>
              <a:rPr>
                <a:latin typeface="Courier"/>
              </a:rPr>
              <a:t> </a:t>
            </a:r>
            <a:r>
              <a:rPr b="1">
                <a:solidFill>
                  <a:srgbClr val="FF0000"/>
                </a:solidFill>
                <a:latin typeface="Courier"/>
              </a:rPr>
              <a:t>fått</a:t>
            </a:r>
            <a:br/>
            <a:r>
              <a:rPr>
                <a:latin typeface="Courier"/>
              </a:rPr>
              <a:t>    </a:t>
            </a:r>
            <a:r>
              <a:rPr>
                <a:solidFill>
                  <a:srgbClr val="06287E"/>
                </a:solidFill>
                <a:latin typeface="Courier"/>
              </a:rPr>
              <a:t>}</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"user"</a:t>
            </a:r>
            <a:r>
              <a:rPr>
                <a:solidFill>
                  <a:srgbClr val="06287E"/>
                </a:solidFill>
                <a:latin typeface="Courier"/>
              </a:rPr>
              <a:t>:</a:t>
            </a:r>
            <a:r>
              <a:rPr>
                <a:latin typeface="Courier"/>
              </a:rPr>
              <a:t> </a:t>
            </a:r>
            <a:r>
              <a:rPr>
                <a:solidFill>
                  <a:srgbClr val="4070A0"/>
                </a:solidFill>
                <a:latin typeface="Courier"/>
              </a:rPr>
              <a:t>"COMMENT_BY"</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Vilken</a:t>
            </a:r>
            <a:r>
              <a:rPr>
                <a:latin typeface="Courier"/>
              </a:rPr>
              <a:t> </a:t>
            </a:r>
            <a:r>
              <a:rPr b="1">
                <a:solidFill>
                  <a:srgbClr val="FF0000"/>
                </a:solidFill>
                <a:latin typeface="Courier"/>
              </a:rPr>
              <a:t>användare</a:t>
            </a:r>
            <a:r>
              <a:rPr>
                <a:latin typeface="Courier"/>
              </a:rPr>
              <a:t> </a:t>
            </a:r>
            <a:r>
              <a:rPr b="1">
                <a:solidFill>
                  <a:srgbClr val="FF0000"/>
                </a:solidFill>
                <a:latin typeface="Courier"/>
              </a:rPr>
              <a:t>som</a:t>
            </a:r>
            <a:r>
              <a:rPr>
                <a:latin typeface="Courier"/>
              </a:rPr>
              <a:t> </a:t>
            </a:r>
            <a:r>
              <a:rPr b="1">
                <a:solidFill>
                  <a:srgbClr val="FF0000"/>
                </a:solidFill>
                <a:latin typeface="Courier"/>
              </a:rPr>
              <a:t>skrev</a:t>
            </a:r>
            <a:r>
              <a:rPr>
                <a:latin typeface="Courier"/>
              </a:rPr>
              <a:t> </a:t>
            </a:r>
            <a:r>
              <a:rPr b="1">
                <a:solidFill>
                  <a:srgbClr val="FF0000"/>
                </a:solidFill>
                <a:latin typeface="Courier"/>
              </a:rPr>
              <a:t>kommentaren</a:t>
            </a:r>
            <a:br/>
            <a:r>
              <a:rPr>
                <a:latin typeface="Courier"/>
              </a:rPr>
              <a:t>      </a:t>
            </a:r>
            <a:r>
              <a:rPr>
                <a:solidFill>
                  <a:srgbClr val="902000"/>
                </a:solidFill>
                <a:latin typeface="Courier"/>
              </a:rPr>
              <a:t>"message"</a:t>
            </a:r>
            <a:r>
              <a:rPr>
                <a:solidFill>
                  <a:srgbClr val="06287E"/>
                </a:solidFill>
                <a:latin typeface="Courier"/>
              </a:rPr>
              <a:t>:</a:t>
            </a:r>
            <a:r>
              <a:rPr>
                <a:latin typeface="Courier"/>
              </a:rPr>
              <a:t> </a:t>
            </a:r>
            <a:r>
              <a:rPr>
                <a:solidFill>
                  <a:srgbClr val="4070A0"/>
                </a:solidFill>
                <a:latin typeface="Courier"/>
              </a:rPr>
              <a:t>"TEXT"</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Den</a:t>
            </a:r>
            <a:r>
              <a:rPr>
                <a:latin typeface="Courier"/>
              </a:rPr>
              <a:t> </a:t>
            </a:r>
            <a:r>
              <a:rPr b="1">
                <a:solidFill>
                  <a:srgbClr val="FF0000"/>
                </a:solidFill>
                <a:latin typeface="Courier"/>
              </a:rPr>
              <a:t>text</a:t>
            </a:r>
            <a:r>
              <a:rPr>
                <a:latin typeface="Courier"/>
              </a:rPr>
              <a:t> </a:t>
            </a:r>
            <a:r>
              <a:rPr b="1">
                <a:solidFill>
                  <a:srgbClr val="FF0000"/>
                </a:solidFill>
                <a:latin typeface="Courier"/>
              </a:rPr>
              <a:t>som</a:t>
            </a:r>
            <a:r>
              <a:rPr>
                <a:latin typeface="Courier"/>
              </a:rPr>
              <a:t> </a:t>
            </a:r>
            <a:r>
              <a:rPr b="1">
                <a:solidFill>
                  <a:srgbClr val="FF0000"/>
                </a:solidFill>
                <a:latin typeface="Courier"/>
              </a:rPr>
              <a:t>kommentaren</a:t>
            </a:r>
            <a:r>
              <a:rPr>
                <a:latin typeface="Courier"/>
              </a:rPr>
              <a:t> </a:t>
            </a:r>
            <a:r>
              <a:rPr b="1">
                <a:solidFill>
                  <a:srgbClr val="FF0000"/>
                </a:solidFill>
                <a:latin typeface="Courier"/>
              </a:rPr>
              <a:t>består</a:t>
            </a:r>
            <a:r>
              <a:rPr>
                <a:latin typeface="Courier"/>
              </a:rPr>
              <a:t> </a:t>
            </a:r>
            <a:r>
              <a:rPr b="1">
                <a:solidFill>
                  <a:srgbClr val="FF0000"/>
                </a:solidFill>
                <a:latin typeface="Courier"/>
              </a:rPr>
              <a:t>av</a:t>
            </a:r>
            <a:br/>
            <a:r>
              <a:rPr>
                <a:latin typeface="Courier"/>
              </a:rPr>
              <a:t>      </a:t>
            </a:r>
            <a:r>
              <a:rPr>
                <a:solidFill>
                  <a:srgbClr val="902000"/>
                </a:solidFill>
                <a:latin typeface="Courier"/>
              </a:rPr>
              <a:t>"dateCreated"</a:t>
            </a:r>
            <a:r>
              <a:rPr>
                <a:solidFill>
                  <a:srgbClr val="06287E"/>
                </a:solidFill>
                <a:latin typeface="Courier"/>
              </a:rPr>
              <a:t>:</a:t>
            </a:r>
            <a:r>
              <a:rPr>
                <a:latin typeface="Courier"/>
              </a:rPr>
              <a:t> </a:t>
            </a:r>
            <a:r>
              <a:rPr>
                <a:solidFill>
                  <a:srgbClr val="4070A0"/>
                </a:solidFill>
                <a:latin typeface="Courier"/>
              </a:rPr>
              <a:t>"DATE_TIME"</a:t>
            </a:r>
            <a:r>
              <a:rPr>
                <a:solidFill>
                  <a:srgbClr val="06287E"/>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Tidpunkt</a:t>
            </a:r>
            <a:r>
              <a:rPr>
                <a:latin typeface="Courier"/>
              </a:rPr>
              <a:t> </a:t>
            </a:r>
            <a:r>
              <a:rPr b="1">
                <a:solidFill>
                  <a:srgbClr val="FF0000"/>
                </a:solidFill>
                <a:latin typeface="Courier"/>
              </a:rPr>
              <a:t>som</a:t>
            </a:r>
            <a:r>
              <a:rPr>
                <a:latin typeface="Courier"/>
              </a:rPr>
              <a:t> </a:t>
            </a:r>
            <a:r>
              <a:rPr b="1">
                <a:solidFill>
                  <a:srgbClr val="FF0000"/>
                </a:solidFill>
                <a:latin typeface="Courier"/>
              </a:rPr>
              <a:t>kommentaren</a:t>
            </a:r>
            <a:r>
              <a:rPr>
                <a:latin typeface="Courier"/>
              </a:rPr>
              <a:t> </a:t>
            </a:r>
            <a:r>
              <a:rPr b="1">
                <a:solidFill>
                  <a:srgbClr val="FF0000"/>
                </a:solidFill>
                <a:latin typeface="Courier"/>
              </a:rPr>
              <a:t>skrevs</a:t>
            </a:r>
            <a:br/>
            <a:r>
              <a:rPr>
                <a:latin typeface="Courier"/>
              </a:rPr>
              <a:t>      </a:t>
            </a:r>
            <a:r>
              <a:rPr>
                <a:solidFill>
                  <a:srgbClr val="902000"/>
                </a:solidFill>
                <a:latin typeface="Courier"/>
              </a:rPr>
              <a:t>"like"</a:t>
            </a:r>
            <a:r>
              <a:rPr>
                <a:solidFill>
                  <a:srgbClr val="06287E"/>
                </a:solidFill>
                <a:latin typeface="Courier"/>
              </a:rPr>
              <a:t>:</a:t>
            </a:r>
            <a:r>
              <a:rPr>
                <a:latin typeface="Courier"/>
              </a:rPr>
              <a:t> </a:t>
            </a:r>
            <a:r>
              <a:rPr>
                <a:solidFill>
                  <a:srgbClr val="4070A0"/>
                </a:solidFill>
                <a:latin typeface="Courier"/>
              </a:rPr>
              <a:t>"LIKES"</a:t>
            </a:r>
            <a:r>
              <a:rPr>
                <a:latin typeface="Courier"/>
              </a:rPr>
              <a:t>                 </a:t>
            </a:r>
            <a:r>
              <a:rPr b="1">
                <a:solidFill>
                  <a:srgbClr val="FF0000"/>
                </a:solidFill>
                <a:latin typeface="Courier"/>
              </a:rPr>
              <a:t>//</a:t>
            </a:r>
            <a:r>
              <a:rPr>
                <a:latin typeface="Courier"/>
              </a:rPr>
              <a:t> </a:t>
            </a:r>
            <a:r>
              <a:rPr b="1">
                <a:solidFill>
                  <a:srgbClr val="FF0000"/>
                </a:solidFill>
                <a:latin typeface="Courier"/>
              </a:rPr>
              <a:t>Antal</a:t>
            </a:r>
            <a:r>
              <a:rPr>
                <a:latin typeface="Courier"/>
              </a:rPr>
              <a:t> </a:t>
            </a:r>
            <a:r>
              <a:rPr b="1">
                <a:solidFill>
                  <a:srgbClr val="FF0000"/>
                </a:solidFill>
                <a:latin typeface="Courier"/>
              </a:rPr>
              <a:t>likes</a:t>
            </a:r>
            <a:r>
              <a:rPr>
                <a:latin typeface="Courier"/>
              </a:rPr>
              <a:t> </a:t>
            </a:r>
            <a:r>
              <a:rPr b="1">
                <a:solidFill>
                  <a:srgbClr val="FF0000"/>
                </a:solidFill>
                <a:latin typeface="Courier"/>
              </a:rPr>
              <a:t>som</a:t>
            </a:r>
            <a:r>
              <a:rPr>
                <a:latin typeface="Courier"/>
              </a:rPr>
              <a:t> </a:t>
            </a:r>
            <a:r>
              <a:rPr b="1">
                <a:solidFill>
                  <a:srgbClr val="FF0000"/>
                </a:solidFill>
                <a:latin typeface="Courier"/>
              </a:rPr>
              <a:t>kommentaren</a:t>
            </a:r>
            <a:r>
              <a:rPr>
                <a:latin typeface="Courier"/>
              </a:rPr>
              <a:t> </a:t>
            </a:r>
            <a:r>
              <a:rPr b="1">
                <a:solidFill>
                  <a:srgbClr val="FF0000"/>
                </a:solidFill>
                <a:latin typeface="Courier"/>
              </a:rPr>
              <a:t>har</a:t>
            </a:r>
            <a:r>
              <a:rPr>
                <a:latin typeface="Courier"/>
              </a:rPr>
              <a:t> </a:t>
            </a:r>
            <a:r>
              <a:rPr b="1">
                <a:solidFill>
                  <a:srgbClr val="FF0000"/>
                </a:solidFill>
                <a:latin typeface="Courier"/>
              </a:rPr>
              <a:t>fått</a:t>
            </a:r>
            <a:br/>
            <a:r>
              <a:rPr>
                <a:latin typeface="Courier"/>
              </a:rPr>
              <a:t>    </a:t>
            </a:r>
            <a:r>
              <a:rPr>
                <a:solidFill>
                  <a:srgbClr val="06287E"/>
                </a:solidFill>
                <a:latin typeface="Courier"/>
              </a:rPr>
              <a:t>}</a:t>
            </a:r>
            <a:br/>
            <a:r>
              <a:rPr>
                <a:latin typeface="Courier"/>
              </a:rPr>
              <a:t>  </a:t>
            </a:r>
            <a:r>
              <a:rPr>
                <a:solidFill>
                  <a:srgbClr val="007020"/>
                </a:solidFill>
                <a:latin typeface="Courier"/>
              </a:rPr>
              <a:t>]</a:t>
            </a:r>
            <a:br/>
            <a:r>
              <a:rPr>
                <a:solidFill>
                  <a:srgbClr val="06287E"/>
                </a:solidFill>
                <a:latin typeface="Courier"/>
              </a:rPr>
              <a:t>}</a:t>
            </a:r>
          </a:p>
          <a:p>
            <a:pPr lvl="0"/>
            <a:r>
              <a:rPr/>
              <a:t>En collection med ett dokument istället för 3 tabeller.</a:t>
            </a:r>
          </a:p>
          <a:p>
            <a:pPr lvl="1"/>
            <a:r>
              <a:rPr b="1"/>
              <a:t>Post</a:t>
            </a:r>
          </a:p>
          <a:p>
            <a:pPr lvl="1"/>
            <a:r>
              <a:rPr/>
              <a:t>All data lagras i samma “dokument”.</a:t>
            </a:r>
          </a:p>
          <a:p>
            <a:pPr lvl="1"/>
            <a:r>
              <a:rPr/>
              <a:t>Allt hör till samma post och behöver inte användas på flera ställen.</a:t>
            </a:r>
          </a:p>
          <a:p>
            <a:pPr lvl="1"/>
            <a:r>
              <a:rPr/>
              <a:t>En kommentar hör till exemepel till en specifik post.</a:t>
            </a:r>
          </a:p>
          <a:p>
            <a:pPr lvl="2"/>
            <a:r>
              <a:rPr/>
              <a:t>Ingen annat dokument behöver innehålla den specifika kommentaren.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Exempel - Kommandon MongoDB</a:t>
            </a:r>
          </a:p>
          <a:p>
            <a:pPr lvl="0" indent="0" marL="0">
              <a:spcBef>
                <a:spcPts val="3000"/>
              </a:spcBef>
              <a:buNone/>
            </a:pPr>
            <a:r>
              <a:rPr b="1"/>
              <a:t>Visa alla databaser</a:t>
            </a:r>
          </a:p>
          <a:p>
            <a:pPr lvl="0" indent="0">
              <a:buNone/>
            </a:pPr>
            <a:r>
              <a:rPr b="1">
                <a:solidFill>
                  <a:srgbClr val="FF0000"/>
                </a:solidFill>
                <a:latin typeface="Courier"/>
              </a:rPr>
              <a:t>show</a:t>
            </a:r>
            <a:r>
              <a:rPr>
                <a:latin typeface="Courier"/>
              </a:rPr>
              <a:t> </a:t>
            </a:r>
            <a:r>
              <a:rPr b="1">
                <a:solidFill>
                  <a:srgbClr val="FF0000"/>
                </a:solidFill>
                <a:latin typeface="Courier"/>
              </a:rPr>
              <a:t>dbs</a:t>
            </a:r>
          </a:p>
          <a:p>
            <a:pPr lvl="0" indent="0" marL="0">
              <a:spcBef>
                <a:spcPts val="3000"/>
              </a:spcBef>
              <a:buNone/>
            </a:pPr>
            <a:r>
              <a:rPr b="1"/>
              <a:t>Visa aktuell databas</a:t>
            </a:r>
          </a:p>
          <a:p>
            <a:pPr lvl="0" indent="0">
              <a:buNone/>
            </a:pPr>
            <a:r>
              <a:rPr b="1">
                <a:solidFill>
                  <a:srgbClr val="FF0000"/>
                </a:solidFill>
                <a:latin typeface="Courier"/>
              </a:rPr>
              <a:t>db</a:t>
            </a:r>
          </a:p>
          <a:p>
            <a:pPr lvl="0" indent="0" marL="0">
              <a:spcBef>
                <a:spcPts val="3000"/>
              </a:spcBef>
              <a:buNone/>
            </a:pPr>
            <a:r>
              <a:rPr b="1"/>
              <a:t>Skapa eller byt databas</a:t>
            </a:r>
          </a:p>
          <a:p>
            <a:pPr lvl="0" indent="0">
              <a:buNone/>
            </a:pPr>
            <a:r>
              <a:rPr b="1">
                <a:solidFill>
                  <a:srgbClr val="FF0000"/>
                </a:solidFill>
                <a:latin typeface="Courier"/>
              </a:rPr>
              <a:t>use</a:t>
            </a:r>
            <a:r>
              <a:rPr>
                <a:latin typeface="Courier"/>
              </a:rPr>
              <a:t> </a:t>
            </a:r>
            <a:r>
              <a:rPr>
                <a:solidFill>
                  <a:srgbClr val="007020"/>
                </a:solidFill>
                <a:latin typeface="Courier"/>
              </a:rPr>
              <a:t>[</a:t>
            </a:r>
            <a:r>
              <a:rPr b="1">
                <a:solidFill>
                  <a:srgbClr val="FF0000"/>
                </a:solidFill>
                <a:latin typeface="Courier"/>
              </a:rPr>
              <a:t>databasnamn</a:t>
            </a:r>
            <a:r>
              <a:rPr>
                <a:solidFill>
                  <a:srgbClr val="007020"/>
                </a:solidFill>
                <a:latin typeface="Courier"/>
              </a:rPr>
              <a:t>]</a:t>
            </a:r>
          </a:p>
          <a:p>
            <a:pPr lvl="0" indent="0" marL="0">
              <a:spcBef>
                <a:spcPts val="3000"/>
              </a:spcBef>
              <a:buNone/>
            </a:pPr>
            <a:r>
              <a:rPr b="1"/>
              <a:t>Radera databas</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.dropDatabase()</a:t>
            </a:r>
          </a:p>
          <a:p>
            <a:pPr lvl="0" indent="0" marL="0">
              <a:spcBef>
                <a:spcPts val="3000"/>
              </a:spcBef>
              <a:buNone/>
            </a:pPr>
            <a:r>
              <a:rPr b="1"/>
              <a:t>Skapa collection</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.createCollection(</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a:t>
            </a:r>
          </a:p>
          <a:p>
            <a:pPr lvl="0" indent="0" marL="0">
              <a:spcBef>
                <a:spcPts val="3000"/>
              </a:spcBef>
              <a:buNone/>
            </a:pPr>
            <a:r>
              <a:rPr b="1"/>
              <a:t>Visa collections</a:t>
            </a:r>
          </a:p>
          <a:p>
            <a:pPr lvl="0" indent="0">
              <a:buNone/>
            </a:pPr>
            <a:r>
              <a:rPr b="1">
                <a:solidFill>
                  <a:srgbClr val="FF0000"/>
                </a:solidFill>
                <a:latin typeface="Courier"/>
              </a:rPr>
              <a:t>show</a:t>
            </a:r>
            <a:r>
              <a:rPr>
                <a:latin typeface="Courier"/>
              </a:rPr>
              <a:t> </a:t>
            </a:r>
            <a:r>
              <a:rPr b="1">
                <a:solidFill>
                  <a:srgbClr val="FF0000"/>
                </a:solidFill>
                <a:latin typeface="Courier"/>
              </a:rPr>
              <a:t>collections</a:t>
            </a:r>
          </a:p>
          <a:p>
            <a:pPr lvl="0" indent="0" marL="0">
              <a:spcBef>
                <a:spcPts val="3000"/>
              </a:spcBef>
              <a:buNone/>
            </a:pPr>
            <a:r>
              <a:rPr b="1"/>
              <a:t>Skapa dokument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.insert(</a:t>
            </a:r>
            <a:r>
              <a:rPr>
                <a:solidFill>
                  <a:srgbClr val="06287E"/>
                </a:solidFill>
                <a:latin typeface="Courier"/>
              </a:rPr>
              <a:t>{</a:t>
            </a:r>
            <a:b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'No-SQL</a:t>
            </a:r>
            <a:r>
              <a:rPr>
                <a:latin typeface="Courier"/>
              </a:rPr>
              <a:t> </a:t>
            </a:r>
            <a:r>
              <a:rPr b="1">
                <a:solidFill>
                  <a:srgbClr val="FF0000"/>
                </a:solidFill>
                <a:latin typeface="Courier"/>
              </a:rPr>
              <a:t>Demo'</a:t>
            </a:r>
            <a:r>
              <a:rPr>
                <a:solidFill>
                  <a:srgbClr val="06287E"/>
                </a:solidFill>
                <a:latin typeface="Courier"/>
              </a:rPr>
              <a:t>,</a:t>
            </a:r>
            <a:br/>
            <a:r>
              <a:rPr>
                <a:latin typeface="Courier"/>
              </a:rPr>
              <a:t>  </a:t>
            </a:r>
            <a:r>
              <a:rPr b="1">
                <a:solidFill>
                  <a:srgbClr val="FF0000"/>
                </a:solidFill>
                <a:latin typeface="Courier"/>
              </a:rPr>
              <a:t>category</a:t>
            </a:r>
            <a:r>
              <a:rPr>
                <a:solidFill>
                  <a:srgbClr val="06287E"/>
                </a:solidFill>
                <a:latin typeface="Courier"/>
              </a:rPr>
              <a:t>:</a:t>
            </a:r>
            <a:r>
              <a:rPr>
                <a:latin typeface="Courier"/>
              </a:rPr>
              <a:t> </a:t>
            </a:r>
            <a:r>
              <a:rPr b="1">
                <a:solidFill>
                  <a:srgbClr val="FF0000"/>
                </a:solidFill>
                <a:latin typeface="Courier"/>
              </a:rPr>
              <a:t>'Education'</a:t>
            </a:r>
            <a:r>
              <a:rPr>
                <a:solidFill>
                  <a:srgbClr val="06287E"/>
                </a:solidFill>
                <a:latin typeface="Courier"/>
              </a:rPr>
              <a:t>,</a:t>
            </a:r>
            <a:br/>
            <a:r>
              <a:rPr>
                <a:latin typeface="Courier"/>
              </a:rPr>
              <a:t>  </a:t>
            </a:r>
            <a:r>
              <a:rPr b="1">
                <a:solidFill>
                  <a:srgbClr val="FF0000"/>
                </a:solidFill>
                <a:latin typeface="Courier"/>
              </a:rPr>
              <a:t>tags</a:t>
            </a:r>
            <a:r>
              <a:rPr>
                <a:solidFill>
                  <a:srgbClr val="06287E"/>
                </a:solidFill>
                <a:latin typeface="Courier"/>
              </a:rPr>
              <a:t>:</a:t>
            </a:r>
            <a:r>
              <a:rPr>
                <a:latin typeface="Courier"/>
              </a:rPr>
              <a:t> </a:t>
            </a:r>
            <a:r>
              <a:rPr>
                <a:solidFill>
                  <a:srgbClr val="007020"/>
                </a:solidFill>
                <a:latin typeface="Courier"/>
              </a:rPr>
              <a:t>[</a:t>
            </a:r>
            <a:r>
              <a:rPr b="1">
                <a:solidFill>
                  <a:srgbClr val="FF0000"/>
                </a:solidFill>
                <a:latin typeface="Courier"/>
              </a:rPr>
              <a:t>'NoSQL'</a:t>
            </a:r>
            <a:r>
              <a:rPr>
                <a:solidFill>
                  <a:srgbClr val="007020"/>
                </a:solidFill>
                <a:latin typeface="Courier"/>
              </a:rPr>
              <a:t>,</a:t>
            </a:r>
            <a:r>
              <a:rPr>
                <a:latin typeface="Courier"/>
              </a:rPr>
              <a:t> </a:t>
            </a:r>
            <a:r>
              <a:rPr b="1">
                <a:solidFill>
                  <a:srgbClr val="FF0000"/>
                </a:solidFill>
                <a:latin typeface="Courier"/>
              </a:rPr>
              <a:t>'Database'</a:t>
            </a:r>
            <a:r>
              <a:rPr>
                <a:solidFill>
                  <a:srgbClr val="007020"/>
                </a:solidFill>
                <a:latin typeface="Courier"/>
              </a:rPr>
              <a:t>]</a:t>
            </a:r>
            <a:r>
              <a:rPr>
                <a:solidFill>
                  <a:srgbClr val="06287E"/>
                </a:solidFill>
                <a:latin typeface="Courier"/>
              </a:rPr>
              <a:t>,</a:t>
            </a:r>
            <a:br/>
            <a:r>
              <a:rPr>
                <a:latin typeface="Courier"/>
              </a:rPr>
              <a:t>  </a:t>
            </a:r>
            <a:r>
              <a:rPr b="1">
                <a:solidFill>
                  <a:srgbClr val="FF0000"/>
                </a:solidFill>
                <a:latin typeface="Courier"/>
              </a:rPr>
              <a:t>user</a:t>
            </a:r>
            <a:r>
              <a:rPr>
                <a:solidFill>
                  <a:srgbClr val="06287E"/>
                </a:solidFill>
                <a:latin typeface="Courier"/>
              </a:rPr>
              <a:t>:</a:t>
            </a:r>
            <a:r>
              <a:rPr>
                <a:latin typeface="Courier"/>
              </a:rPr>
              <a:t> </a:t>
            </a:r>
            <a:r>
              <a:rPr>
                <a:solidFill>
                  <a:srgbClr val="06287E"/>
                </a:solidFill>
                <a:latin typeface="Courier"/>
              </a:rPr>
              <a:t>{</a:t>
            </a:r>
            <a:br/>
            <a:r>
              <a:rPr>
                <a:latin typeface="Courier"/>
              </a:rPr>
              <a:t>    </a:t>
            </a:r>
            <a:r>
              <a:rPr b="1">
                <a:solidFill>
                  <a:srgbClr val="FF0000"/>
                </a:solidFill>
                <a:latin typeface="Courier"/>
              </a:rPr>
              <a:t>name</a:t>
            </a:r>
            <a:r>
              <a:rPr>
                <a:solidFill>
                  <a:srgbClr val="06287E"/>
                </a:solidFill>
                <a:latin typeface="Courier"/>
              </a:rPr>
              <a:t>:</a:t>
            </a:r>
            <a:r>
              <a:rPr>
                <a:latin typeface="Courier"/>
              </a:rPr>
              <a:t> </a:t>
            </a:r>
            <a:r>
              <a:rPr b="1">
                <a:solidFill>
                  <a:srgbClr val="FF0000"/>
                </a:solidFill>
                <a:latin typeface="Courier"/>
              </a:rPr>
              <a:t>'Eva</a:t>
            </a:r>
            <a:r>
              <a:rPr>
                <a:latin typeface="Courier"/>
              </a:rPr>
              <a:t> </a:t>
            </a:r>
            <a:r>
              <a:rPr b="1">
                <a:solidFill>
                  <a:srgbClr val="FF0000"/>
                </a:solidFill>
                <a:latin typeface="Courier"/>
              </a:rPr>
              <a:t>Hagner'</a:t>
            </a:r>
            <a:r>
              <a:rPr>
                <a:solidFill>
                  <a:srgbClr val="06287E"/>
                </a:solidFill>
                <a:latin typeface="Courier"/>
              </a:rPr>
              <a:t>,</a:t>
            </a:r>
            <a:br/>
            <a:r>
              <a:rPr>
                <a:latin typeface="Courier"/>
              </a:rPr>
              <a:t>    </a:t>
            </a:r>
            <a:r>
              <a:rPr b="1">
                <a:solidFill>
                  <a:srgbClr val="FF0000"/>
                </a:solidFill>
                <a:latin typeface="Courier"/>
              </a:rPr>
              <a:t>status</a:t>
            </a:r>
            <a:r>
              <a:rPr>
                <a:solidFill>
                  <a:srgbClr val="06287E"/>
                </a:solidFill>
                <a:latin typeface="Courier"/>
              </a:rPr>
              <a:t>:</a:t>
            </a:r>
            <a:r>
              <a:rPr>
                <a:latin typeface="Courier"/>
              </a:rPr>
              <a:t> </a:t>
            </a:r>
            <a:r>
              <a:rPr b="1">
                <a:solidFill>
                  <a:srgbClr val="FF0000"/>
                </a:solidFill>
                <a:latin typeface="Courier"/>
              </a:rPr>
              <a:t>'Teacher'</a:t>
            </a:r>
            <a:br/>
            <a:r>
              <a:rPr>
                <a:latin typeface="Courier"/>
              </a:rPr>
              <a:t>  </a:t>
            </a:r>
            <a:r>
              <a:rPr>
                <a:solidFill>
                  <a:srgbClr val="06287E"/>
                </a:solidFill>
                <a:latin typeface="Courier"/>
              </a:rPr>
              <a:t>},</a:t>
            </a:r>
            <a:br/>
            <a:r>
              <a:rPr>
                <a:latin typeface="Courier"/>
              </a:rPr>
              <a:t>  </a:t>
            </a:r>
            <a:r>
              <a:rPr b="1">
                <a:solidFill>
                  <a:srgbClr val="FF0000"/>
                </a:solidFill>
                <a:latin typeface="Courier"/>
              </a:rPr>
              <a:t>students</a:t>
            </a:r>
            <a:r>
              <a:rPr>
                <a:solidFill>
                  <a:srgbClr val="06287E"/>
                </a:solidFill>
                <a:latin typeface="Courier"/>
              </a:rPr>
              <a:t>:</a:t>
            </a:r>
            <a:r>
              <a:rPr>
                <a:latin typeface="Courier"/>
              </a:rPr>
              <a:t> </a:t>
            </a:r>
            <a:r>
              <a:rPr>
                <a:solidFill>
                  <a:srgbClr val="40A070"/>
                </a:solidFill>
                <a:latin typeface="Courier"/>
              </a:rPr>
              <a:t>100</a:t>
            </a:r>
            <a:r>
              <a:rPr>
                <a:solidFill>
                  <a:srgbClr val="06287E"/>
                </a:solidFill>
                <a:latin typeface="Courier"/>
              </a:rPr>
              <a:t>,</a:t>
            </a:r>
            <a:br/>
            <a:r>
              <a:rPr>
                <a:latin typeface="Courier"/>
              </a:rPr>
              <a:t>  </a:t>
            </a:r>
            <a:r>
              <a:rPr b="1">
                <a:solidFill>
                  <a:srgbClr val="FF0000"/>
                </a:solidFill>
                <a:latin typeface="Courier"/>
              </a:rPr>
              <a:t>date</a:t>
            </a:r>
            <a:r>
              <a:rPr>
                <a:solidFill>
                  <a:srgbClr val="06287E"/>
                </a:solidFill>
                <a:latin typeface="Courier"/>
              </a:rPr>
              <a:t>:</a:t>
            </a:r>
            <a:r>
              <a:rPr>
                <a:latin typeface="Courier"/>
              </a:rPr>
              <a:t> </a:t>
            </a:r>
            <a:r>
              <a:rPr b="1">
                <a:solidFill>
                  <a:srgbClr val="FF0000"/>
                </a:solidFill>
                <a:latin typeface="Courier"/>
              </a:rPr>
              <a:t>Date()</a:t>
            </a:r>
            <a:br/>
            <a:r>
              <a:rPr>
                <a:solidFill>
                  <a:srgbClr val="06287E"/>
                </a:solidFill>
                <a:latin typeface="Courier"/>
              </a:rPr>
              <a:t>}</a:t>
            </a:r>
            <a:r>
              <a:rPr b="1">
                <a:solidFill>
                  <a:srgbClr val="FF0000"/>
                </a:solidFill>
                <a:latin typeface="Courier"/>
              </a:rPr>
              <a:t>)</a:t>
            </a:r>
          </a:p>
          <a:p>
            <a:pPr lvl="0" indent="0" marL="0">
              <a:spcBef>
                <a:spcPts val="3000"/>
              </a:spcBef>
              <a:buNone/>
            </a:pPr>
            <a:r>
              <a:rPr b="1"/>
              <a:t>Skapa flera dokument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.insertMany(</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'Document</a:t>
            </a:r>
            <a:r>
              <a:rPr>
                <a:latin typeface="Courier"/>
              </a:rPr>
              <a:t> </a:t>
            </a:r>
            <a:r>
              <a:rPr b="1">
                <a:solidFill>
                  <a:srgbClr val="FF0000"/>
                </a:solidFill>
                <a:latin typeface="Courier"/>
              </a:rPr>
              <a:t>One'</a:t>
            </a:r>
            <a:r>
              <a:rPr>
                <a:solidFill>
                  <a:srgbClr val="06287E"/>
                </a:solidFill>
                <a:latin typeface="Courier"/>
              </a:rPr>
              <a:t>,</a:t>
            </a:r>
            <a:br/>
            <a:r>
              <a:rPr>
                <a:latin typeface="Courier"/>
              </a:rPr>
              <a:t>    </a:t>
            </a:r>
            <a:r>
              <a:rPr b="1">
                <a:solidFill>
                  <a:srgbClr val="FF0000"/>
                </a:solidFill>
                <a:latin typeface="Courier"/>
              </a:rPr>
              <a:t>category</a:t>
            </a:r>
            <a:r>
              <a:rPr>
                <a:solidFill>
                  <a:srgbClr val="06287E"/>
                </a:solidFill>
                <a:latin typeface="Courier"/>
              </a:rPr>
              <a:t>:</a:t>
            </a:r>
            <a:r>
              <a:rPr>
                <a:latin typeface="Courier"/>
              </a:rPr>
              <a:t> </a:t>
            </a:r>
            <a:r>
              <a:rPr b="1">
                <a:solidFill>
                  <a:srgbClr val="FF0000"/>
                </a:solidFill>
                <a:latin typeface="Courier"/>
              </a:rPr>
              <a:t>'EdUcation.'</a:t>
            </a:r>
            <a:r>
              <a:rPr>
                <a:solidFill>
                  <a:srgbClr val="06287E"/>
                </a:solidFill>
                <a:latin typeface="Courier"/>
              </a:rPr>
              <a:t>,</a:t>
            </a:r>
            <a:br/>
            <a:r>
              <a:rPr>
                <a:latin typeface="Courier"/>
              </a:rPr>
              <a:t>    </a:t>
            </a:r>
            <a:r>
              <a:rPr b="1">
                <a:solidFill>
                  <a:srgbClr val="FF0000"/>
                </a:solidFill>
                <a:latin typeface="Courier"/>
              </a:rPr>
              <a:t>views</a:t>
            </a:r>
            <a:r>
              <a:rPr>
                <a:solidFill>
                  <a:srgbClr val="06287E"/>
                </a:solidFill>
                <a:latin typeface="Courier"/>
              </a:rPr>
              <a:t>:</a:t>
            </a:r>
            <a:r>
              <a:rPr>
                <a:latin typeface="Courier"/>
              </a:rPr>
              <a:t> </a:t>
            </a:r>
            <a:r>
              <a:rPr>
                <a:solidFill>
                  <a:srgbClr val="40A070"/>
                </a:solidFill>
                <a:latin typeface="Courier"/>
              </a:rPr>
              <a:t>23</a:t>
            </a:r>
            <a:r>
              <a:rPr>
                <a:solidFill>
                  <a:srgbClr val="06287E"/>
                </a:solidFill>
                <a:latin typeface="Courier"/>
              </a:rPr>
              <a:t>,</a:t>
            </a:r>
            <a:br/>
            <a:r>
              <a:rPr>
                <a:latin typeface="Courier"/>
              </a:rPr>
              <a:t>    </a:t>
            </a:r>
            <a:r>
              <a:rPr b="1">
                <a:solidFill>
                  <a:srgbClr val="FF0000"/>
                </a:solidFill>
                <a:latin typeface="Courier"/>
              </a:rPr>
              <a:t>date</a:t>
            </a:r>
            <a:r>
              <a:rPr>
                <a:solidFill>
                  <a:srgbClr val="06287E"/>
                </a:solidFill>
                <a:latin typeface="Courier"/>
              </a:rPr>
              <a:t>:</a:t>
            </a:r>
            <a:r>
              <a:rPr>
                <a:latin typeface="Courier"/>
              </a:rPr>
              <a:t> </a:t>
            </a:r>
            <a:r>
              <a:rPr b="1">
                <a:solidFill>
                  <a:srgbClr val="FF0000"/>
                </a:solidFill>
                <a:latin typeface="Courier"/>
              </a:rPr>
              <a:t>Date()</a:t>
            </a:r>
            <a:br/>
            <a:r>
              <a:rPr>
                <a:latin typeface="Courier"/>
              </a:rPr>
              <a:t>  </a:t>
            </a:r>
            <a:r>
              <a:rPr>
                <a:solidFill>
                  <a:srgbClr val="06287E"/>
                </a:solidFill>
                <a:latin typeface="Courier"/>
              </a:rPr>
              <a:t>}</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'DocumentTwo'</a:t>
            </a:r>
            <a:r>
              <a:rPr>
                <a:solidFill>
                  <a:srgbClr val="06287E"/>
                </a:solidFill>
                <a:latin typeface="Courier"/>
              </a:rPr>
              <a:t>,</a:t>
            </a:r>
            <a:br/>
            <a:r>
              <a:rPr>
                <a:latin typeface="Courier"/>
              </a:rPr>
              <a:t>    </a:t>
            </a:r>
            <a:r>
              <a:rPr b="1">
                <a:solidFill>
                  <a:srgbClr val="FF0000"/>
                </a:solidFill>
                <a:latin typeface="Courier"/>
              </a:rPr>
              <a:t>category</a:t>
            </a:r>
            <a:r>
              <a:rPr>
                <a:solidFill>
                  <a:srgbClr val="06287E"/>
                </a:solidFill>
                <a:latin typeface="Courier"/>
              </a:rPr>
              <a:t>:</a:t>
            </a:r>
            <a:r>
              <a:rPr>
                <a:latin typeface="Courier"/>
              </a:rPr>
              <a:t> </a:t>
            </a:r>
            <a:r>
              <a:rPr b="1">
                <a:solidFill>
                  <a:srgbClr val="FF0000"/>
                </a:solidFill>
                <a:latin typeface="Courier"/>
              </a:rPr>
              <a:t>'Edumacation'</a:t>
            </a:r>
            <a:r>
              <a:rPr>
                <a:solidFill>
                  <a:srgbClr val="06287E"/>
                </a:solidFill>
                <a:latin typeface="Courier"/>
              </a:rPr>
              <a:t>,</a:t>
            </a:r>
            <a:br/>
            <a:r>
              <a:rPr>
                <a:latin typeface="Courier"/>
              </a:rPr>
              <a:t>    </a:t>
            </a:r>
            <a:r>
              <a:rPr b="1">
                <a:solidFill>
                  <a:srgbClr val="FF0000"/>
                </a:solidFill>
                <a:latin typeface="Courier"/>
              </a:rPr>
              <a:t>views</a:t>
            </a:r>
            <a:r>
              <a:rPr>
                <a:solidFill>
                  <a:srgbClr val="06287E"/>
                </a:solidFill>
                <a:latin typeface="Courier"/>
              </a:rPr>
              <a:t>:</a:t>
            </a:r>
            <a:r>
              <a:rPr>
                <a:latin typeface="Courier"/>
              </a:rPr>
              <a:t> </a:t>
            </a:r>
            <a:r>
              <a:rPr>
                <a:solidFill>
                  <a:srgbClr val="40A070"/>
                </a:solidFill>
                <a:latin typeface="Courier"/>
              </a:rPr>
              <a:t>2</a:t>
            </a:r>
            <a:r>
              <a:rPr>
                <a:solidFill>
                  <a:srgbClr val="06287E"/>
                </a:solidFill>
                <a:latin typeface="Courier"/>
              </a:rPr>
              <a:t>,</a:t>
            </a:r>
            <a:br/>
            <a:r>
              <a:rPr>
                <a:latin typeface="Courier"/>
              </a:rPr>
              <a:t>    </a:t>
            </a:r>
            <a:r>
              <a:rPr b="1">
                <a:solidFill>
                  <a:srgbClr val="FF0000"/>
                </a:solidFill>
                <a:latin typeface="Courier"/>
              </a:rPr>
              <a:t>date</a:t>
            </a:r>
            <a:r>
              <a:rPr>
                <a:solidFill>
                  <a:srgbClr val="06287E"/>
                </a:solidFill>
                <a:latin typeface="Courier"/>
              </a:rPr>
              <a:t>:</a:t>
            </a:r>
            <a:r>
              <a:rPr>
                <a:latin typeface="Courier"/>
              </a:rPr>
              <a:t> </a:t>
            </a:r>
            <a:r>
              <a:rPr b="1">
                <a:solidFill>
                  <a:srgbClr val="FF0000"/>
                </a:solidFill>
                <a:latin typeface="Courier"/>
              </a:rPr>
              <a:t>Date()</a:t>
            </a:r>
            <a:br/>
            <a:r>
              <a:rPr>
                <a:latin typeface="Courier"/>
              </a:rPr>
              <a:t>  </a:t>
            </a:r>
            <a:r>
              <a:rPr>
                <a:solidFill>
                  <a:srgbClr val="06287E"/>
                </a:solidFill>
                <a:latin typeface="Courier"/>
              </a:rPr>
              <a:t>}</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'Document</a:t>
            </a:r>
            <a:r>
              <a:rPr>
                <a:latin typeface="Courier"/>
              </a:rPr>
              <a:t> </a:t>
            </a:r>
            <a:r>
              <a:rPr b="1">
                <a:solidFill>
                  <a:srgbClr val="FF0000"/>
                </a:solidFill>
                <a:latin typeface="Courier"/>
              </a:rPr>
              <a:t>Three'</a:t>
            </a:r>
            <a:r>
              <a:rPr>
                <a:solidFill>
                  <a:srgbClr val="06287E"/>
                </a:solidFill>
                <a:latin typeface="Courier"/>
              </a:rPr>
              <a:t>,</a:t>
            </a:r>
            <a:br/>
            <a:r>
              <a:rPr>
                <a:latin typeface="Courier"/>
              </a:rPr>
              <a:t>    </a:t>
            </a:r>
            <a:r>
              <a:rPr b="1">
                <a:solidFill>
                  <a:srgbClr val="FF0000"/>
                </a:solidFill>
                <a:latin typeface="Courier"/>
              </a:rPr>
              <a:t>category</a:t>
            </a:r>
            <a:r>
              <a:rPr>
                <a:solidFill>
                  <a:srgbClr val="06287E"/>
                </a:solidFill>
                <a:latin typeface="Courier"/>
              </a:rPr>
              <a:t>:</a:t>
            </a:r>
            <a:r>
              <a:rPr>
                <a:latin typeface="Courier"/>
              </a:rPr>
              <a:t> </a:t>
            </a:r>
            <a:r>
              <a:rPr b="1">
                <a:solidFill>
                  <a:srgbClr val="FF0000"/>
                </a:solidFill>
                <a:latin typeface="Courier"/>
              </a:rPr>
              <a:t>'Education'</a:t>
            </a:r>
            <a:r>
              <a:rPr>
                <a:solidFill>
                  <a:srgbClr val="06287E"/>
                </a:solidFill>
                <a:latin typeface="Courier"/>
              </a:rPr>
              <a:t>,</a:t>
            </a:r>
            <a:br/>
            <a:r>
              <a:rPr>
                <a:latin typeface="Courier"/>
              </a:rPr>
              <a:t>    </a:t>
            </a:r>
            <a:r>
              <a:rPr b="1">
                <a:solidFill>
                  <a:srgbClr val="FF0000"/>
                </a:solidFill>
                <a:latin typeface="Courier"/>
              </a:rPr>
              <a:t>views</a:t>
            </a:r>
            <a:r>
              <a:rPr>
                <a:solidFill>
                  <a:srgbClr val="06287E"/>
                </a:solidFill>
                <a:latin typeface="Courier"/>
              </a:rPr>
              <a:t>:</a:t>
            </a:r>
            <a:r>
              <a:rPr>
                <a:latin typeface="Courier"/>
              </a:rPr>
              <a:t> </a:t>
            </a:r>
            <a:r>
              <a:rPr>
                <a:solidFill>
                  <a:srgbClr val="40A070"/>
                </a:solidFill>
                <a:latin typeface="Courier"/>
              </a:rPr>
              <a:t>56</a:t>
            </a:r>
            <a:r>
              <a:rPr>
                <a:solidFill>
                  <a:srgbClr val="06287E"/>
                </a:solidFill>
                <a:latin typeface="Courier"/>
              </a:rPr>
              <a:t>,</a:t>
            </a:r>
            <a:br/>
            <a:r>
              <a:rPr>
                <a:latin typeface="Courier"/>
              </a:rPr>
              <a:t>    </a:t>
            </a:r>
            <a:r>
              <a:rPr b="1">
                <a:solidFill>
                  <a:srgbClr val="FF0000"/>
                </a:solidFill>
                <a:latin typeface="Courier"/>
              </a:rPr>
              <a:t>date</a:t>
            </a:r>
            <a:r>
              <a:rPr>
                <a:solidFill>
                  <a:srgbClr val="06287E"/>
                </a:solidFill>
                <a:latin typeface="Courier"/>
              </a:rPr>
              <a:t>:</a:t>
            </a:r>
            <a:r>
              <a:rPr>
                <a:latin typeface="Courier"/>
              </a:rPr>
              <a:t> </a:t>
            </a:r>
            <a:r>
              <a:rPr b="1">
                <a:solidFill>
                  <a:srgbClr val="FF0000"/>
                </a:solidFill>
                <a:latin typeface="Courier"/>
              </a:rPr>
              <a:t>Date()</a:t>
            </a:r>
            <a:br/>
            <a:r>
              <a:rPr>
                <a:latin typeface="Courier"/>
              </a:rPr>
              <a:t>  </a:t>
            </a:r>
            <a:r>
              <a:rPr>
                <a:solidFill>
                  <a:srgbClr val="06287E"/>
                </a:solidFill>
                <a:latin typeface="Courier"/>
              </a:rPr>
              <a:t>}</a:t>
            </a:r>
            <a:br/>
            <a:r>
              <a:rPr>
                <a:solidFill>
                  <a:srgbClr val="007020"/>
                </a:solidFill>
                <a:latin typeface="Courier"/>
              </a:rPr>
              <a:t>]</a:t>
            </a:r>
            <a:r>
              <a:rPr b="1">
                <a:solidFill>
                  <a:srgbClr val="FF0000"/>
                </a:solidFill>
                <a:latin typeface="Courier"/>
              </a:rPr>
              <a:t>)</a:t>
            </a:r>
          </a:p>
          <a:p>
            <a:pPr lvl="0" indent="0" marL="0">
              <a:spcBef>
                <a:spcPts val="3000"/>
              </a:spcBef>
              <a:buNone/>
            </a:pPr>
            <a:r>
              <a:rPr b="1"/>
              <a:t>Uppdatera dokument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.update(</a:t>
            </a:r>
            <a:r>
              <a:rPr>
                <a:solidFill>
                  <a:srgbClr val="06287E"/>
                </a:solidFill>
                <a:latin typeface="Courier"/>
              </a:rPr>
              <a:t>{</a:t>
            </a: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'DocumentTwo'</a:t>
            </a:r>
            <a:r>
              <a:rPr>
                <a:latin typeface="Courier"/>
              </a:rPr>
              <a:t> </a:t>
            </a:r>
            <a:r>
              <a:rPr>
                <a:solidFill>
                  <a:srgbClr val="06287E"/>
                </a:solidFill>
                <a:latin typeface="Courier"/>
              </a:rPr>
              <a:t>}</a:t>
            </a:r>
            <a:r>
              <a:rPr b="1">
                <a:solidFill>
                  <a:srgbClr val="FF0000"/>
                </a:solidFill>
                <a:latin typeface="Courier"/>
              </a:rPr>
              <a:t>,</a:t>
            </a:r>
            <a:br/>
            <a:r>
              <a:rPr>
                <a:solidFill>
                  <a:srgbClr val="06287E"/>
                </a:solidFill>
                <a:latin typeface="Courier"/>
              </a:rPr>
              <a:t>{</a:t>
            </a:r>
            <a:b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'Document</a:t>
            </a:r>
            <a:r>
              <a:rPr>
                <a:latin typeface="Courier"/>
              </a:rPr>
              <a:t> </a:t>
            </a:r>
            <a:r>
              <a:rPr b="1">
                <a:solidFill>
                  <a:srgbClr val="FF0000"/>
                </a:solidFill>
                <a:latin typeface="Courier"/>
              </a:rPr>
              <a:t>Two'</a:t>
            </a:r>
            <a:r>
              <a:rPr>
                <a:solidFill>
                  <a:srgbClr val="06287E"/>
                </a:solidFill>
                <a:latin typeface="Courier"/>
              </a:rPr>
              <a:t>,</a:t>
            </a:r>
            <a:br/>
            <a:r>
              <a:rPr>
                <a:latin typeface="Courier"/>
              </a:rPr>
              <a:t>  </a:t>
            </a:r>
            <a:r>
              <a:rPr b="1">
                <a:solidFill>
                  <a:srgbClr val="FF0000"/>
                </a:solidFill>
                <a:latin typeface="Courier"/>
              </a:rPr>
              <a:t>category</a:t>
            </a:r>
            <a:r>
              <a:rPr>
                <a:solidFill>
                  <a:srgbClr val="06287E"/>
                </a:solidFill>
                <a:latin typeface="Courier"/>
              </a:rPr>
              <a:t>:</a:t>
            </a:r>
            <a:r>
              <a:rPr>
                <a:latin typeface="Courier"/>
              </a:rPr>
              <a:t> </a:t>
            </a:r>
            <a:r>
              <a:rPr b="1">
                <a:solidFill>
                  <a:srgbClr val="FF0000"/>
                </a:solidFill>
                <a:latin typeface="Courier"/>
              </a:rPr>
              <a:t>'Education'</a:t>
            </a:r>
            <a:br/>
            <a:r>
              <a:rPr>
                <a:latin typeface="Courier"/>
              </a:rPr>
              <a:t>  </a:t>
            </a:r>
            <a:r>
              <a:rPr b="1">
                <a:solidFill>
                  <a:srgbClr val="FF0000"/>
                </a:solidFill>
                <a:latin typeface="Courier"/>
              </a:rPr>
              <a:t>date:</a:t>
            </a:r>
            <a:r>
              <a:rPr>
                <a:latin typeface="Courier"/>
              </a:rPr>
              <a:t> </a:t>
            </a:r>
            <a:r>
              <a:rPr b="1">
                <a:solidFill>
                  <a:srgbClr val="FF0000"/>
                </a:solidFill>
                <a:latin typeface="Courier"/>
              </a:rPr>
              <a:t>Date()</a:t>
            </a:r>
            <a:br/>
            <a:r>
              <a:rPr>
                <a:solidFill>
                  <a:srgbClr val="06287E"/>
                </a:solidFill>
                <a:latin typeface="Courier"/>
              </a:rPr>
              <a:t>}</a:t>
            </a:r>
            <a:r>
              <a:rPr b="1">
                <a:solidFill>
                  <a:srgbClr val="FF0000"/>
                </a:solidFill>
                <a:latin typeface="Courier"/>
              </a:rPr>
              <a:t>,</a:t>
            </a:r>
            <a:br/>
            <a:r>
              <a:rPr>
                <a:solidFill>
                  <a:srgbClr val="06287E"/>
                </a:solidFill>
                <a:latin typeface="Courier"/>
              </a:rPr>
              <a:t>{</a:t>
            </a:r>
            <a:br/>
            <a:r>
              <a:rPr>
                <a:latin typeface="Courier"/>
              </a:rPr>
              <a:t>  </a:t>
            </a:r>
            <a:r>
              <a:rPr b="1">
                <a:solidFill>
                  <a:srgbClr val="FF0000"/>
                </a:solidFill>
                <a:latin typeface="Courier"/>
              </a:rPr>
              <a:t>upsert</a:t>
            </a:r>
            <a:r>
              <a:rPr>
                <a:solidFill>
                  <a:srgbClr val="06287E"/>
                </a:solidFill>
                <a:latin typeface="Courier"/>
              </a:rPr>
              <a:t>:</a:t>
            </a:r>
            <a:r>
              <a:rPr>
                <a:latin typeface="Courier"/>
              </a:rPr>
              <a:t> </a:t>
            </a:r>
            <a:r>
              <a:rPr b="1">
                <a:solidFill>
                  <a:srgbClr val="007020"/>
                </a:solidFill>
                <a:latin typeface="Courier"/>
              </a:rPr>
              <a:t>true</a:t>
            </a:r>
            <a:r>
              <a:rPr>
                <a:latin typeface="Courier"/>
              </a:rPr>
              <a:t> </a:t>
            </a:r>
            <a:r>
              <a:rPr b="1">
                <a:solidFill>
                  <a:srgbClr val="FF0000"/>
                </a:solidFill>
                <a:latin typeface="Courier"/>
              </a:rPr>
              <a:t>//</a:t>
            </a:r>
            <a:r>
              <a:rPr>
                <a:latin typeface="Courier"/>
              </a:rPr>
              <a:t> </a:t>
            </a:r>
            <a:r>
              <a:rPr b="1">
                <a:solidFill>
                  <a:srgbClr val="FF0000"/>
                </a:solidFill>
                <a:latin typeface="Courier"/>
              </a:rPr>
              <a:t>Uppdatera</a:t>
            </a:r>
            <a:r>
              <a:rPr>
                <a:solidFill>
                  <a:srgbClr val="06287E"/>
                </a:solidFill>
                <a:latin typeface="Courier"/>
              </a:rPr>
              <a:t>,</a:t>
            </a:r>
            <a:r>
              <a:rPr>
                <a:latin typeface="Courier"/>
              </a:rPr>
              <a:t> </a:t>
            </a:r>
            <a:r>
              <a:rPr b="1">
                <a:solidFill>
                  <a:srgbClr val="FF0000"/>
                </a:solidFill>
                <a:latin typeface="Courier"/>
              </a:rPr>
              <a:t>eller</a:t>
            </a:r>
            <a:r>
              <a:rPr>
                <a:latin typeface="Courier"/>
              </a:rPr>
              <a:t> </a:t>
            </a:r>
            <a:r>
              <a:rPr b="1">
                <a:solidFill>
                  <a:srgbClr val="FF0000"/>
                </a:solidFill>
                <a:latin typeface="Courier"/>
              </a:rPr>
              <a:t>skapa</a:t>
            </a:r>
            <a:r>
              <a:rPr>
                <a:latin typeface="Courier"/>
              </a:rPr>
              <a:t> </a:t>
            </a:r>
            <a:r>
              <a:rPr b="1">
                <a:solidFill>
                  <a:srgbClr val="FF0000"/>
                </a:solidFill>
                <a:latin typeface="Courier"/>
              </a:rPr>
              <a:t>om</a:t>
            </a:r>
            <a:r>
              <a:rPr>
                <a:latin typeface="Courier"/>
              </a:rPr>
              <a:t> </a:t>
            </a:r>
            <a:r>
              <a:rPr b="1">
                <a:solidFill>
                  <a:srgbClr val="FF0000"/>
                </a:solidFill>
                <a:latin typeface="Courier"/>
              </a:rPr>
              <a:t>dokumentet</a:t>
            </a:r>
            <a:r>
              <a:rPr>
                <a:latin typeface="Courier"/>
              </a:rPr>
              <a:t> </a:t>
            </a:r>
            <a:r>
              <a:rPr b="1">
                <a:solidFill>
                  <a:srgbClr val="FF0000"/>
                </a:solidFill>
                <a:latin typeface="Courier"/>
              </a:rPr>
              <a:t>inte</a:t>
            </a:r>
            <a:r>
              <a:rPr>
                <a:latin typeface="Courier"/>
              </a:rPr>
              <a:t> </a:t>
            </a:r>
            <a:r>
              <a:rPr b="1">
                <a:solidFill>
                  <a:srgbClr val="FF0000"/>
                </a:solidFill>
                <a:latin typeface="Courier"/>
              </a:rPr>
              <a:t>existerar.</a:t>
            </a:r>
            <a:br/>
            <a:r>
              <a:rPr>
                <a:solidFill>
                  <a:srgbClr val="06287E"/>
                </a:solidFill>
                <a:latin typeface="Courier"/>
              </a:rPr>
              <a:t>}</a:t>
            </a:r>
            <a:r>
              <a:rPr b="1">
                <a:solidFill>
                  <a:srgbClr val="FF0000"/>
                </a:solidFill>
                <a:latin typeface="Courier"/>
              </a:rPr>
              <a:t>)</a:t>
            </a:r>
          </a:p>
          <a:p>
            <a:pPr lvl="0" indent="0" marL="0">
              <a:spcBef>
                <a:spcPts val="3000"/>
              </a:spcBef>
              <a:buNone/>
            </a:pPr>
            <a:r>
              <a:rPr b="1"/>
              <a:t>Uppdatera specifikt fält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.update(</a:t>
            </a:r>
            <a:r>
              <a:rPr>
                <a:solidFill>
                  <a:srgbClr val="06287E"/>
                </a:solidFill>
                <a:latin typeface="Courier"/>
              </a:rPr>
              <a:t>{</a:t>
            </a: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'Document</a:t>
            </a:r>
            <a:r>
              <a:rPr>
                <a:latin typeface="Courier"/>
              </a:rPr>
              <a:t> </a:t>
            </a:r>
            <a:r>
              <a:rPr b="1">
                <a:solidFill>
                  <a:srgbClr val="FF0000"/>
                </a:solidFill>
                <a:latin typeface="Courier"/>
              </a:rPr>
              <a:t>One'</a:t>
            </a:r>
            <a:r>
              <a:rPr>
                <a:latin typeface="Courier"/>
              </a:rPr>
              <a:t> </a:t>
            </a:r>
            <a:r>
              <a:rPr>
                <a:solidFill>
                  <a:srgbClr val="06287E"/>
                </a:solidFill>
                <a:latin typeface="Courier"/>
              </a:rPr>
              <a:t>}</a:t>
            </a:r>
            <a:r>
              <a:rPr b="1">
                <a:solidFill>
                  <a:srgbClr val="FF0000"/>
                </a:solidFill>
                <a:latin typeface="Courier"/>
              </a:rPr>
              <a:t>,</a:t>
            </a:r>
            <a:br/>
            <a:r>
              <a:rPr>
                <a:solidFill>
                  <a:srgbClr val="06287E"/>
                </a:solidFill>
                <a:latin typeface="Courier"/>
              </a:rPr>
              <a:t>{</a:t>
            </a:r>
            <a:br/>
            <a:r>
              <a:rPr>
                <a:latin typeface="Courier"/>
              </a:rPr>
              <a:t>  </a:t>
            </a:r>
            <a:r>
              <a:rPr b="1">
                <a:solidFill>
                  <a:srgbClr val="FF0000"/>
                </a:solidFill>
                <a:latin typeface="Courier"/>
              </a:rPr>
              <a:t>$set</a:t>
            </a:r>
            <a:r>
              <a:rPr>
                <a:solidFill>
                  <a:srgbClr val="06287E"/>
                </a:solidFill>
                <a:latin typeface="Courier"/>
              </a:rPr>
              <a:t>:</a:t>
            </a:r>
            <a:r>
              <a:rPr>
                <a:latin typeface="Courier"/>
              </a:rPr>
              <a:t> </a:t>
            </a:r>
            <a:r>
              <a:rPr>
                <a:solidFill>
                  <a:srgbClr val="06287E"/>
                </a:solidFill>
                <a:latin typeface="Courier"/>
              </a:rPr>
              <a:t>{</a:t>
            </a:r>
            <a:br/>
            <a:r>
              <a:rPr>
                <a:latin typeface="Courier"/>
              </a:rPr>
              <a:t>    </a:t>
            </a:r>
            <a:r>
              <a:rPr b="1">
                <a:solidFill>
                  <a:srgbClr val="FF0000"/>
                </a:solidFill>
                <a:latin typeface="Courier"/>
              </a:rPr>
              <a:t>category</a:t>
            </a:r>
            <a:r>
              <a:rPr>
                <a:solidFill>
                  <a:srgbClr val="06287E"/>
                </a:solidFill>
                <a:latin typeface="Courier"/>
              </a:rPr>
              <a:t>:</a:t>
            </a:r>
            <a:r>
              <a:rPr>
                <a:latin typeface="Courier"/>
              </a:rPr>
              <a:t> </a:t>
            </a:r>
            <a:r>
              <a:rPr b="1">
                <a:solidFill>
                  <a:srgbClr val="FF0000"/>
                </a:solidFill>
                <a:latin typeface="Courier"/>
              </a:rPr>
              <a:t>'Education'</a:t>
            </a:r>
            <a:br/>
            <a:r>
              <a:rPr>
                <a:latin typeface="Courier"/>
              </a:rPr>
              <a:t>  </a:t>
            </a:r>
            <a:r>
              <a:rPr>
                <a:solidFill>
                  <a:srgbClr val="06287E"/>
                </a:solidFill>
                <a:latin typeface="Courier"/>
              </a:rPr>
              <a:t>}</a:t>
            </a:r>
            <a:br/>
            <a:r>
              <a:rPr>
                <a:solidFill>
                  <a:srgbClr val="06287E"/>
                </a:solidFill>
                <a:latin typeface="Courier"/>
              </a:rPr>
              <a:t>}</a:t>
            </a:r>
            <a:r>
              <a:rPr b="1">
                <a:solidFill>
                  <a:srgbClr val="FF0000"/>
                </a:solidFill>
                <a:latin typeface="Courier"/>
              </a:rPr>
              <a:t>)</a:t>
            </a:r>
          </a:p>
          <a:p>
            <a:pPr lvl="0" indent="0" marL="0">
              <a:spcBef>
                <a:spcPts val="3000"/>
              </a:spcBef>
              <a:buNone/>
            </a:pPr>
            <a:r>
              <a:rPr b="1"/>
              <a:t>Döpa om fält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.update(</a:t>
            </a:r>
            <a:r>
              <a:rPr>
                <a:solidFill>
                  <a:srgbClr val="06287E"/>
                </a:solidFill>
                <a:latin typeface="Courier"/>
              </a:rPr>
              <a:t>{</a:t>
            </a: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'No-SQL</a:t>
            </a:r>
            <a:r>
              <a:rPr>
                <a:latin typeface="Courier"/>
              </a:rPr>
              <a:t> </a:t>
            </a:r>
            <a:r>
              <a:rPr b="1">
                <a:solidFill>
                  <a:srgbClr val="FF0000"/>
                </a:solidFill>
                <a:latin typeface="Courier"/>
              </a:rPr>
              <a:t>Demo'</a:t>
            </a:r>
            <a:r>
              <a:rPr>
                <a:latin typeface="Courier"/>
              </a:rPr>
              <a:t> </a:t>
            </a:r>
            <a:r>
              <a:rPr>
                <a:solidFill>
                  <a:srgbClr val="06287E"/>
                </a:solidFill>
                <a:latin typeface="Courier"/>
              </a:rPr>
              <a:t>}</a:t>
            </a:r>
            <a:r>
              <a:rPr b="1">
                <a:solidFill>
                  <a:srgbClr val="FF0000"/>
                </a:solidFill>
                <a:latin typeface="Courier"/>
              </a:rPr>
              <a:t>,</a:t>
            </a:r>
            <a:br/>
            <a:r>
              <a:rPr>
                <a:solidFill>
                  <a:srgbClr val="06287E"/>
                </a:solidFill>
                <a:latin typeface="Courier"/>
              </a:rPr>
              <a:t>{</a:t>
            </a:r>
            <a:br/>
            <a:r>
              <a:rPr>
                <a:latin typeface="Courier"/>
              </a:rPr>
              <a:t>  </a:t>
            </a:r>
            <a:r>
              <a:rPr b="1">
                <a:solidFill>
                  <a:srgbClr val="FF0000"/>
                </a:solidFill>
                <a:latin typeface="Courier"/>
              </a:rPr>
              <a:t>$rename</a:t>
            </a:r>
            <a:r>
              <a:rPr>
                <a:solidFill>
                  <a:srgbClr val="06287E"/>
                </a:solidFill>
                <a:latin typeface="Courier"/>
              </a:rPr>
              <a:t>:</a:t>
            </a:r>
            <a:r>
              <a:rPr>
                <a:latin typeface="Courier"/>
              </a:rPr>
              <a:t> </a:t>
            </a:r>
            <a:r>
              <a:rPr>
                <a:solidFill>
                  <a:srgbClr val="06287E"/>
                </a:solidFill>
                <a:latin typeface="Courier"/>
              </a:rPr>
              <a:t>{</a:t>
            </a:r>
            <a:br/>
            <a:r>
              <a:rPr>
                <a:latin typeface="Courier"/>
              </a:rPr>
              <a:t>    </a:t>
            </a:r>
            <a:r>
              <a:rPr b="1">
                <a:solidFill>
                  <a:srgbClr val="FF0000"/>
                </a:solidFill>
                <a:latin typeface="Courier"/>
              </a:rPr>
              <a:t>user</a:t>
            </a:r>
            <a:r>
              <a:rPr>
                <a:solidFill>
                  <a:srgbClr val="06287E"/>
                </a:solidFill>
                <a:latin typeface="Courier"/>
              </a:rPr>
              <a:t>:</a:t>
            </a:r>
            <a:r>
              <a:rPr>
                <a:latin typeface="Courier"/>
              </a:rPr>
              <a:t> </a:t>
            </a:r>
            <a:r>
              <a:rPr b="1">
                <a:solidFill>
                  <a:srgbClr val="FF0000"/>
                </a:solidFill>
                <a:latin typeface="Courier"/>
              </a:rPr>
              <a:t>'codic'</a:t>
            </a:r>
            <a:br/>
            <a:r>
              <a:rPr>
                <a:latin typeface="Courier"/>
              </a:rPr>
              <a:t>  </a:t>
            </a:r>
            <a:r>
              <a:rPr>
                <a:solidFill>
                  <a:srgbClr val="06287E"/>
                </a:solidFill>
                <a:latin typeface="Courier"/>
              </a:rPr>
              <a:t>}</a:t>
            </a:r>
            <a:br/>
            <a:r>
              <a:rPr>
                <a:solidFill>
                  <a:srgbClr val="06287E"/>
                </a:solidFill>
                <a:latin typeface="Courier"/>
              </a:rPr>
              <a:t>}</a:t>
            </a:r>
            <a:r>
              <a:rPr b="1">
                <a:solidFill>
                  <a:srgbClr val="FF0000"/>
                </a:solidFill>
                <a:latin typeface="Courier"/>
              </a:rPr>
              <a:t>)</a:t>
            </a:r>
          </a:p>
          <a:p>
            <a:pPr lvl="0" indent="0" marL="0">
              <a:spcBef>
                <a:spcPts val="3000"/>
              </a:spcBef>
              <a:buNone/>
            </a:pPr>
            <a:r>
              <a:rPr b="1"/>
              <a:t>Radera dokument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.remove(</a:t>
            </a:r>
            <a:r>
              <a:rPr>
                <a:solidFill>
                  <a:srgbClr val="06287E"/>
                </a:solidFill>
                <a:latin typeface="Courier"/>
              </a:rPr>
              <a:t>{</a:t>
            </a:r>
            <a:r>
              <a:rPr>
                <a:latin typeface="Courier"/>
              </a:rPr>
              <a:t> </a:t>
            </a:r>
            <a:r>
              <a:rPr b="1">
                <a:solidFill>
                  <a:srgbClr val="FF0000"/>
                </a:solidFill>
                <a:latin typeface="Courier"/>
              </a:rPr>
              <a:t>title</a:t>
            </a:r>
            <a:r>
              <a:rPr>
                <a:solidFill>
                  <a:srgbClr val="06287E"/>
                </a:solidFill>
                <a:latin typeface="Courier"/>
              </a:rPr>
              <a:t>:</a:t>
            </a:r>
            <a:r>
              <a:rPr>
                <a:latin typeface="Courier"/>
              </a:rPr>
              <a:t> </a:t>
            </a:r>
            <a:r>
              <a:rPr b="1">
                <a:solidFill>
                  <a:srgbClr val="FF0000"/>
                </a:solidFill>
                <a:latin typeface="Courier"/>
              </a:rPr>
              <a:t>'Document</a:t>
            </a:r>
            <a:r>
              <a:rPr>
                <a:latin typeface="Courier"/>
              </a:rPr>
              <a:t> </a:t>
            </a:r>
            <a:r>
              <a:rPr b="1">
                <a:solidFill>
                  <a:srgbClr val="FF0000"/>
                </a:solidFill>
                <a:latin typeface="Courier"/>
              </a:rPr>
              <a:t>Three'</a:t>
            </a:r>
            <a:r>
              <a:rPr>
                <a:solidFill>
                  <a:srgbClr val="06287E"/>
                </a:solidFill>
                <a:latin typeface="Courier"/>
              </a:rPr>
              <a:t>}</a:t>
            </a:r>
            <a:r>
              <a:rPr b="1">
                <a:solidFill>
                  <a:srgbClr val="FF0000"/>
                </a:solidFill>
                <a:latin typeface="Courier"/>
              </a:rPr>
              <a:t>)</a:t>
            </a:r>
          </a:p>
          <a:p>
            <a:pPr lvl="0" indent="0" marL="0">
              <a:spcBef>
                <a:spcPts val="3000"/>
              </a:spcBef>
              <a:buNone/>
            </a:pPr>
            <a:r>
              <a:rPr b="1"/>
              <a:t>Hämta alla dokument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a:t>
            </a:r>
          </a:p>
          <a:p>
            <a:pPr lvl="0" indent="0" marL="0">
              <a:spcBef>
                <a:spcPts val="3000"/>
              </a:spcBef>
              <a:buNone/>
            </a:pPr>
            <a:r>
              <a:rPr b="1"/>
              <a:t>Hämta alla dokument - med formattering</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.find().pretty()</a:t>
            </a:r>
          </a:p>
          <a:p>
            <a:pPr lvl="0" indent="0" marL="0">
              <a:spcBef>
                <a:spcPts val="3000"/>
              </a:spcBef>
              <a:buNone/>
            </a:pPr>
            <a:r>
              <a:rPr b="1"/>
              <a:t>Hitta dokument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a:t>
            </a:r>
            <a:r>
              <a:rPr>
                <a:solidFill>
                  <a:srgbClr val="06287E"/>
                </a:solidFill>
                <a:latin typeface="Courier"/>
              </a:rPr>
              <a:t>{</a:t>
            </a:r>
            <a:r>
              <a:rPr b="1">
                <a:solidFill>
                  <a:srgbClr val="FF0000"/>
                </a:solidFill>
                <a:latin typeface="Courier"/>
              </a:rPr>
              <a:t>category</a:t>
            </a:r>
            <a:r>
              <a:rPr>
                <a:solidFill>
                  <a:srgbClr val="06287E"/>
                </a:solidFill>
                <a:latin typeface="Courier"/>
              </a:rPr>
              <a:t>:</a:t>
            </a:r>
            <a:r>
              <a:rPr>
                <a:latin typeface="Courier"/>
              </a:rPr>
              <a:t> </a:t>
            </a:r>
            <a:r>
              <a:rPr b="1">
                <a:solidFill>
                  <a:srgbClr val="FF0000"/>
                </a:solidFill>
                <a:latin typeface="Courier"/>
              </a:rPr>
              <a:t>'Education'</a:t>
            </a:r>
            <a:r>
              <a:rPr>
                <a:solidFill>
                  <a:srgbClr val="06287E"/>
                </a:solidFill>
                <a:latin typeface="Courier"/>
              </a:rPr>
              <a:t>}</a:t>
            </a:r>
            <a:r>
              <a:rPr b="1">
                <a:solidFill>
                  <a:srgbClr val="FF0000"/>
                </a:solidFill>
                <a:latin typeface="Courier"/>
              </a:rPr>
              <a:t>)</a:t>
            </a:r>
          </a:p>
          <a:p>
            <a:pPr lvl="0" indent="0" marL="0">
              <a:spcBef>
                <a:spcPts val="3000"/>
              </a:spcBef>
              <a:buNone/>
            </a:pPr>
            <a:r>
              <a:rPr b="1"/>
              <a:t>Räkna dokument</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.find().count()</a:t>
            </a:r>
          </a:p>
          <a:p>
            <a:pPr lvl="0" indent="0" marL="0">
              <a:spcBef>
                <a:spcPts val="3000"/>
              </a:spcBef>
              <a:buNone/>
            </a:pPr>
            <a:r>
              <a:rPr b="1"/>
              <a:t>Större &amp; mindre än</a:t>
            </a:r>
          </a:p>
          <a:p>
            <a:pPr lvl="0" indent="0">
              <a:buNone/>
            </a:pP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a:t>
            </a:r>
            <a:r>
              <a:rPr>
                <a:solidFill>
                  <a:srgbClr val="06287E"/>
                </a:solidFill>
                <a:latin typeface="Courier"/>
              </a:rPr>
              <a:t>{</a:t>
            </a:r>
            <a:r>
              <a:rPr>
                <a:latin typeface="Courier"/>
              </a:rPr>
              <a:t> </a:t>
            </a:r>
            <a:r>
              <a:rPr b="1">
                <a:solidFill>
                  <a:srgbClr val="FF0000"/>
                </a:solidFill>
                <a:latin typeface="Courier"/>
              </a:rPr>
              <a:t>views</a:t>
            </a:r>
            <a:r>
              <a:rPr>
                <a:solidFill>
                  <a:srgbClr val="06287E"/>
                </a:solidFill>
                <a:latin typeface="Courier"/>
              </a:rPr>
              <a:t>:</a:t>
            </a:r>
            <a:r>
              <a:rPr>
                <a:latin typeface="Courier"/>
              </a:rPr>
              <a:t> </a:t>
            </a:r>
            <a:r>
              <a:rPr>
                <a:solidFill>
                  <a:srgbClr val="06287E"/>
                </a:solidFill>
                <a:latin typeface="Courier"/>
              </a:rPr>
              <a:t>{</a:t>
            </a:r>
            <a:r>
              <a:rPr>
                <a:latin typeface="Courier"/>
              </a:rPr>
              <a:t> </a:t>
            </a:r>
            <a:r>
              <a:rPr b="1">
                <a:solidFill>
                  <a:srgbClr val="FF0000"/>
                </a:solidFill>
                <a:latin typeface="Courier"/>
              </a:rPr>
              <a:t>$gt</a:t>
            </a:r>
            <a:r>
              <a:rPr>
                <a:solidFill>
                  <a:srgbClr val="06287E"/>
                </a:solidFill>
                <a:latin typeface="Courier"/>
              </a:rPr>
              <a:t>:</a:t>
            </a:r>
            <a:r>
              <a:rPr>
                <a:latin typeface="Courier"/>
              </a:rPr>
              <a:t> </a:t>
            </a:r>
            <a:r>
              <a:rPr>
                <a:solidFill>
                  <a:srgbClr val="40A070"/>
                </a:solidFill>
                <a:latin typeface="Courier"/>
              </a:rPr>
              <a:t>30</a:t>
            </a:r>
            <a:r>
              <a:rPr>
                <a:latin typeface="Courier"/>
              </a:rPr>
              <a:t> </a:t>
            </a:r>
            <a:r>
              <a:rPr>
                <a:solidFill>
                  <a:srgbClr val="06287E"/>
                </a:solidFill>
                <a:latin typeface="Courier"/>
              </a:rPr>
              <a:t>}</a:t>
            </a:r>
            <a:r>
              <a:rPr>
                <a:latin typeface="Courier"/>
              </a:rPr>
              <a:t> </a:t>
            </a:r>
            <a:r>
              <a:rPr>
                <a:solidFill>
                  <a:srgbClr val="06287E"/>
                </a:solidFill>
                <a:latin typeface="Courier"/>
              </a:rPr>
              <a:t>}</a:t>
            </a:r>
            <a:r>
              <a:rPr b="1">
                <a:solidFill>
                  <a:srgbClr val="FF0000"/>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Större</a:t>
            </a:r>
            <a:r>
              <a:rPr>
                <a:latin typeface="Courier"/>
              </a:rPr>
              <a:t> </a:t>
            </a:r>
            <a:r>
              <a:rPr b="1">
                <a:solidFill>
                  <a:srgbClr val="FF0000"/>
                </a:solidFill>
                <a:latin typeface="Courier"/>
              </a:rPr>
              <a:t>än</a:t>
            </a:r>
            <a:b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a:t>
            </a:r>
            <a:r>
              <a:rPr>
                <a:solidFill>
                  <a:srgbClr val="06287E"/>
                </a:solidFill>
                <a:latin typeface="Courier"/>
              </a:rPr>
              <a:t>{</a:t>
            </a:r>
            <a:r>
              <a:rPr>
                <a:latin typeface="Courier"/>
              </a:rPr>
              <a:t> </a:t>
            </a:r>
            <a:r>
              <a:rPr b="1">
                <a:solidFill>
                  <a:srgbClr val="FF0000"/>
                </a:solidFill>
                <a:latin typeface="Courier"/>
              </a:rPr>
              <a:t>views</a:t>
            </a:r>
            <a:r>
              <a:rPr>
                <a:solidFill>
                  <a:srgbClr val="06287E"/>
                </a:solidFill>
                <a:latin typeface="Courier"/>
              </a:rPr>
              <a:t>:</a:t>
            </a:r>
            <a:r>
              <a:rPr>
                <a:latin typeface="Courier"/>
              </a:rPr>
              <a:t> </a:t>
            </a:r>
            <a:r>
              <a:rPr>
                <a:solidFill>
                  <a:srgbClr val="06287E"/>
                </a:solidFill>
                <a:latin typeface="Courier"/>
              </a:rPr>
              <a:t>{</a:t>
            </a:r>
            <a:r>
              <a:rPr>
                <a:latin typeface="Courier"/>
              </a:rPr>
              <a:t> </a:t>
            </a:r>
            <a:r>
              <a:rPr b="1">
                <a:solidFill>
                  <a:srgbClr val="FF0000"/>
                </a:solidFill>
                <a:latin typeface="Courier"/>
              </a:rPr>
              <a:t>$gte</a:t>
            </a:r>
            <a:r>
              <a:rPr>
                <a:solidFill>
                  <a:srgbClr val="06287E"/>
                </a:solidFill>
                <a:latin typeface="Courier"/>
              </a:rPr>
              <a:t>:</a:t>
            </a:r>
            <a:r>
              <a:rPr>
                <a:latin typeface="Courier"/>
              </a:rPr>
              <a:t> </a:t>
            </a:r>
            <a:r>
              <a:rPr>
                <a:solidFill>
                  <a:srgbClr val="40A070"/>
                </a:solidFill>
                <a:latin typeface="Courier"/>
              </a:rPr>
              <a:t>30</a:t>
            </a:r>
            <a:r>
              <a:rPr>
                <a:latin typeface="Courier"/>
              </a:rPr>
              <a:t> </a:t>
            </a:r>
            <a:r>
              <a:rPr>
                <a:solidFill>
                  <a:srgbClr val="06287E"/>
                </a:solidFill>
                <a:latin typeface="Courier"/>
              </a:rPr>
              <a:t>}</a:t>
            </a:r>
            <a:r>
              <a:rPr>
                <a:latin typeface="Courier"/>
              </a:rPr>
              <a:t> </a:t>
            </a:r>
            <a:r>
              <a:rPr>
                <a:solidFill>
                  <a:srgbClr val="06287E"/>
                </a:solidFill>
                <a:latin typeface="Courier"/>
              </a:rPr>
              <a:t>}</a:t>
            </a:r>
            <a:r>
              <a:rPr b="1">
                <a:solidFill>
                  <a:srgbClr val="FF0000"/>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Större</a:t>
            </a:r>
            <a:r>
              <a:rPr>
                <a:latin typeface="Courier"/>
              </a:rPr>
              <a:t> </a:t>
            </a:r>
            <a:r>
              <a:rPr b="1">
                <a:solidFill>
                  <a:srgbClr val="FF0000"/>
                </a:solidFill>
                <a:latin typeface="Courier"/>
              </a:rPr>
              <a:t>än</a:t>
            </a:r>
            <a:r>
              <a:rPr>
                <a:latin typeface="Courier"/>
              </a:rPr>
              <a:t> </a:t>
            </a:r>
            <a:r>
              <a:rPr b="1">
                <a:solidFill>
                  <a:srgbClr val="FF0000"/>
                </a:solidFill>
                <a:latin typeface="Courier"/>
              </a:rPr>
              <a:t>eller</a:t>
            </a:r>
            <a:r>
              <a:rPr>
                <a:latin typeface="Courier"/>
              </a:rPr>
              <a:t> </a:t>
            </a:r>
            <a:r>
              <a:rPr b="1">
                <a:solidFill>
                  <a:srgbClr val="FF0000"/>
                </a:solidFill>
                <a:latin typeface="Courier"/>
              </a:rPr>
              <a:t>lika</a:t>
            </a:r>
            <a:r>
              <a:rPr>
                <a:latin typeface="Courier"/>
              </a:rPr>
              <a:t> </a:t>
            </a:r>
            <a:r>
              <a:rPr b="1">
                <a:solidFill>
                  <a:srgbClr val="FF0000"/>
                </a:solidFill>
                <a:latin typeface="Courier"/>
              </a:rPr>
              <a:t>med</a:t>
            </a:r>
            <a:b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a:t>
            </a:r>
            <a:r>
              <a:rPr>
                <a:solidFill>
                  <a:srgbClr val="06287E"/>
                </a:solidFill>
                <a:latin typeface="Courier"/>
              </a:rPr>
              <a:t>{</a:t>
            </a:r>
            <a:r>
              <a:rPr>
                <a:latin typeface="Courier"/>
              </a:rPr>
              <a:t> </a:t>
            </a:r>
            <a:r>
              <a:rPr b="1">
                <a:solidFill>
                  <a:srgbClr val="FF0000"/>
                </a:solidFill>
                <a:latin typeface="Courier"/>
              </a:rPr>
              <a:t>views</a:t>
            </a:r>
            <a:r>
              <a:rPr>
                <a:solidFill>
                  <a:srgbClr val="06287E"/>
                </a:solidFill>
                <a:latin typeface="Courier"/>
              </a:rPr>
              <a:t>:</a:t>
            </a:r>
            <a:r>
              <a:rPr>
                <a:latin typeface="Courier"/>
              </a:rPr>
              <a:t> </a:t>
            </a:r>
            <a:r>
              <a:rPr>
                <a:solidFill>
                  <a:srgbClr val="06287E"/>
                </a:solidFill>
                <a:latin typeface="Courier"/>
              </a:rPr>
              <a:t>{</a:t>
            </a:r>
            <a:r>
              <a:rPr>
                <a:latin typeface="Courier"/>
              </a:rPr>
              <a:t> </a:t>
            </a:r>
            <a:r>
              <a:rPr b="1">
                <a:solidFill>
                  <a:srgbClr val="FF0000"/>
                </a:solidFill>
                <a:latin typeface="Courier"/>
              </a:rPr>
              <a:t>$lt</a:t>
            </a:r>
            <a:r>
              <a:rPr>
                <a:solidFill>
                  <a:srgbClr val="06287E"/>
                </a:solidFill>
                <a:latin typeface="Courier"/>
              </a:rPr>
              <a:t>:</a:t>
            </a:r>
            <a:r>
              <a:rPr>
                <a:latin typeface="Courier"/>
              </a:rPr>
              <a:t> </a:t>
            </a:r>
            <a:r>
              <a:rPr>
                <a:solidFill>
                  <a:srgbClr val="40A070"/>
                </a:solidFill>
                <a:latin typeface="Courier"/>
              </a:rPr>
              <a:t>10</a:t>
            </a:r>
            <a:r>
              <a:rPr>
                <a:latin typeface="Courier"/>
              </a:rPr>
              <a:t> </a:t>
            </a:r>
            <a:r>
              <a:rPr>
                <a:solidFill>
                  <a:srgbClr val="06287E"/>
                </a:solidFill>
                <a:latin typeface="Courier"/>
              </a:rPr>
              <a:t>}</a:t>
            </a:r>
            <a:r>
              <a:rPr>
                <a:latin typeface="Courier"/>
              </a:rPr>
              <a:t> </a:t>
            </a:r>
            <a:r>
              <a:rPr>
                <a:solidFill>
                  <a:srgbClr val="06287E"/>
                </a:solidFill>
                <a:latin typeface="Courier"/>
              </a:rPr>
              <a:t>}</a:t>
            </a:r>
            <a:r>
              <a:rPr b="1">
                <a:solidFill>
                  <a:srgbClr val="FF0000"/>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Mindre</a:t>
            </a:r>
            <a:r>
              <a:rPr>
                <a:latin typeface="Courier"/>
              </a:rPr>
              <a:t> </a:t>
            </a:r>
            <a:r>
              <a:rPr b="1">
                <a:solidFill>
                  <a:srgbClr val="FF0000"/>
                </a:solidFill>
                <a:latin typeface="Courier"/>
              </a:rPr>
              <a:t>än</a:t>
            </a:r>
            <a:br/>
            <a:r>
              <a:rPr>
                <a:solidFill>
                  <a:srgbClr val="007020"/>
                </a:solidFill>
                <a:latin typeface="Courier"/>
              </a:rPr>
              <a:t>[</a:t>
            </a:r>
            <a:r>
              <a:rPr b="1">
                <a:solidFill>
                  <a:srgbClr val="FF0000"/>
                </a:solidFill>
                <a:latin typeface="Courier"/>
              </a:rPr>
              <a:t>databasnamn</a:t>
            </a:r>
            <a:r>
              <a:rPr>
                <a:solidFill>
                  <a:srgbClr val="007020"/>
                </a:solidFill>
                <a:latin typeface="Courier"/>
              </a:rPr>
              <a:t>]</a:t>
            </a:r>
            <a:r>
              <a:rPr b="1">
                <a:solidFill>
                  <a:srgbClr val="FF0000"/>
                </a:solidFill>
                <a:latin typeface="Courier"/>
              </a:rPr>
              <a:t>.</a:t>
            </a:r>
            <a:r>
              <a:rPr>
                <a:solidFill>
                  <a:srgbClr val="007020"/>
                </a:solidFill>
                <a:latin typeface="Courier"/>
              </a:rPr>
              <a:t>[</a:t>
            </a:r>
            <a:r>
              <a:rPr b="1">
                <a:solidFill>
                  <a:srgbClr val="FF0000"/>
                </a:solidFill>
                <a:latin typeface="Courier"/>
              </a:rPr>
              <a:t>collectionnamn</a:t>
            </a:r>
            <a:r>
              <a:rPr>
                <a:solidFill>
                  <a:srgbClr val="007020"/>
                </a:solidFill>
                <a:latin typeface="Courier"/>
              </a:rPr>
              <a:t>]</a:t>
            </a:r>
            <a:r>
              <a:rPr b="1">
                <a:solidFill>
                  <a:srgbClr val="FF0000"/>
                </a:solidFill>
                <a:latin typeface="Courier"/>
              </a:rPr>
              <a:t>.find(</a:t>
            </a:r>
            <a:r>
              <a:rPr>
                <a:solidFill>
                  <a:srgbClr val="06287E"/>
                </a:solidFill>
                <a:latin typeface="Courier"/>
              </a:rPr>
              <a:t>{</a:t>
            </a:r>
            <a:r>
              <a:rPr>
                <a:latin typeface="Courier"/>
              </a:rPr>
              <a:t> </a:t>
            </a:r>
            <a:r>
              <a:rPr b="1">
                <a:solidFill>
                  <a:srgbClr val="FF0000"/>
                </a:solidFill>
                <a:latin typeface="Courier"/>
              </a:rPr>
              <a:t>views</a:t>
            </a:r>
            <a:r>
              <a:rPr>
                <a:solidFill>
                  <a:srgbClr val="06287E"/>
                </a:solidFill>
                <a:latin typeface="Courier"/>
              </a:rPr>
              <a:t>:</a:t>
            </a:r>
            <a:r>
              <a:rPr>
                <a:latin typeface="Courier"/>
              </a:rPr>
              <a:t> </a:t>
            </a:r>
            <a:r>
              <a:rPr>
                <a:solidFill>
                  <a:srgbClr val="06287E"/>
                </a:solidFill>
                <a:latin typeface="Courier"/>
              </a:rPr>
              <a:t>{</a:t>
            </a:r>
            <a:r>
              <a:rPr>
                <a:latin typeface="Courier"/>
              </a:rPr>
              <a:t> </a:t>
            </a:r>
            <a:r>
              <a:rPr b="1">
                <a:solidFill>
                  <a:srgbClr val="FF0000"/>
                </a:solidFill>
                <a:latin typeface="Courier"/>
              </a:rPr>
              <a:t>$lte</a:t>
            </a:r>
            <a:r>
              <a:rPr>
                <a:solidFill>
                  <a:srgbClr val="06287E"/>
                </a:solidFill>
                <a:latin typeface="Courier"/>
              </a:rPr>
              <a:t>:</a:t>
            </a:r>
            <a:r>
              <a:rPr>
                <a:latin typeface="Courier"/>
              </a:rPr>
              <a:t> </a:t>
            </a:r>
            <a:r>
              <a:rPr>
                <a:solidFill>
                  <a:srgbClr val="40A070"/>
                </a:solidFill>
                <a:latin typeface="Courier"/>
              </a:rPr>
              <a:t>10</a:t>
            </a:r>
            <a:r>
              <a:rPr>
                <a:latin typeface="Courier"/>
              </a:rPr>
              <a:t> </a:t>
            </a:r>
            <a:r>
              <a:rPr>
                <a:solidFill>
                  <a:srgbClr val="06287E"/>
                </a:solidFill>
                <a:latin typeface="Courier"/>
              </a:rPr>
              <a:t>}</a:t>
            </a:r>
            <a:r>
              <a:rPr>
                <a:latin typeface="Courier"/>
              </a:rPr>
              <a:t> </a:t>
            </a:r>
            <a:r>
              <a:rPr>
                <a:solidFill>
                  <a:srgbClr val="06287E"/>
                </a:solidFill>
                <a:latin typeface="Courier"/>
              </a:rPr>
              <a:t>}</a:t>
            </a:r>
            <a:r>
              <a:rPr b="1">
                <a:solidFill>
                  <a:srgbClr val="FF0000"/>
                </a:solidFill>
                <a:latin typeface="Courier"/>
              </a:rPr>
              <a:t>)</a:t>
            </a:r>
            <a:r>
              <a:rPr>
                <a:latin typeface="Courier"/>
              </a:rPr>
              <a:t>  </a:t>
            </a:r>
            <a:r>
              <a:rPr b="1">
                <a:solidFill>
                  <a:srgbClr val="FF0000"/>
                </a:solidFill>
                <a:latin typeface="Courier"/>
              </a:rPr>
              <a:t>//</a:t>
            </a:r>
            <a:r>
              <a:rPr>
                <a:latin typeface="Courier"/>
              </a:rPr>
              <a:t> </a:t>
            </a:r>
            <a:r>
              <a:rPr b="1">
                <a:solidFill>
                  <a:srgbClr val="FF0000"/>
                </a:solidFill>
                <a:latin typeface="Courier"/>
              </a:rPr>
              <a:t>Mindre</a:t>
            </a:r>
            <a:r>
              <a:rPr>
                <a:latin typeface="Courier"/>
              </a:rPr>
              <a:t> </a:t>
            </a:r>
            <a:r>
              <a:rPr b="1">
                <a:solidFill>
                  <a:srgbClr val="FF0000"/>
                </a:solidFill>
                <a:latin typeface="Courier"/>
              </a:rPr>
              <a:t>än</a:t>
            </a:r>
            <a:r>
              <a:rPr>
                <a:latin typeface="Courier"/>
              </a:rPr>
              <a:t> </a:t>
            </a:r>
            <a:r>
              <a:rPr b="1">
                <a:solidFill>
                  <a:srgbClr val="FF0000"/>
                </a:solidFill>
                <a:latin typeface="Courier"/>
              </a:rPr>
              <a:t>eller</a:t>
            </a:r>
            <a:r>
              <a:rPr>
                <a:latin typeface="Courier"/>
              </a:rPr>
              <a:t> </a:t>
            </a:r>
            <a:r>
              <a:rPr b="1">
                <a:solidFill>
                  <a:srgbClr val="FF0000"/>
                </a:solidFill>
                <a:latin typeface="Courier"/>
              </a:rPr>
              <a:t>lika</a:t>
            </a:r>
            <a:r>
              <a:rPr>
                <a:latin typeface="Courier"/>
              </a:rPr>
              <a:t> </a:t>
            </a:r>
            <a:r>
              <a:rPr b="1">
                <a:solidFill>
                  <a:srgbClr val="FF0000"/>
                </a:solidFill>
                <a:latin typeface="Courier"/>
              </a:rPr>
              <a:t>med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Terminologi SQL vs MongoDB</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SQL</a:t>
                      </a:r>
                    </a:p>
                  </a:txBody>
                  <a:tcPr/>
                </a:tc>
                <a:tc>
                  <a:txBody>
                    <a:bodyPr/>
                    <a:lstStyle/>
                    <a:p>
                      <a:pPr lvl="0" indent="0" marL="0">
                        <a:buNone/>
                      </a:pPr>
                      <a:r>
                        <a:rPr/>
                        <a:t>MongoDB</a:t>
                      </a:r>
                    </a:p>
                  </a:txBody>
                  <a:tcPr/>
                </a:tc>
              </a:tr>
              <a:tr h="0">
                <a:tc>
                  <a:txBody>
                    <a:bodyPr/>
                    <a:lstStyle/>
                    <a:p>
                      <a:pPr lvl="0" indent="0" marL="0">
                        <a:buNone/>
                      </a:pPr>
                      <a:r>
                        <a:rPr/>
                        <a:t>Table</a:t>
                      </a:r>
                    </a:p>
                  </a:txBody>
                </a:tc>
                <a:tc>
                  <a:txBody>
                    <a:bodyPr/>
                    <a:lstStyle/>
                    <a:p>
                      <a:pPr lvl="0" indent="0" marL="0">
                        <a:buNone/>
                      </a:pPr>
                      <a:r>
                        <a:rPr/>
                        <a:t>Collection</a:t>
                      </a:r>
                    </a:p>
                  </a:txBody>
                </a:tc>
              </a:tr>
              <a:tr h="0">
                <a:tc>
                  <a:txBody>
                    <a:bodyPr/>
                    <a:lstStyle/>
                    <a:p>
                      <a:pPr lvl="0" indent="0" marL="0">
                        <a:buNone/>
                      </a:pPr>
                      <a:r>
                        <a:rPr/>
                        <a:t>Row</a:t>
                      </a:r>
                    </a:p>
                  </a:txBody>
                </a:tc>
                <a:tc>
                  <a:txBody>
                    <a:bodyPr/>
                    <a:lstStyle/>
                    <a:p>
                      <a:pPr lvl="0" indent="0" marL="0">
                        <a:buNone/>
                      </a:pPr>
                      <a:r>
                        <a:rPr/>
                        <a:t>Document</a:t>
                      </a:r>
                    </a:p>
                  </a:txBody>
                </a:tc>
              </a:tr>
              <a:tr h="0">
                <a:tc>
                  <a:txBody>
                    <a:bodyPr/>
                    <a:lstStyle/>
                    <a:p>
                      <a:pPr lvl="0" indent="0" marL="0">
                        <a:buNone/>
                      </a:pPr>
                      <a:r>
                        <a:rPr/>
                        <a:t>Colums</a:t>
                      </a:r>
                    </a:p>
                  </a:txBody>
                </a:tc>
                <a:tc>
                  <a:txBody>
                    <a:bodyPr/>
                    <a:lstStyle/>
                    <a:p>
                      <a:pPr lvl="0" indent="0" marL="0">
                        <a:buNone/>
                      </a:pPr>
                      <a:r>
                        <a:rPr/>
                        <a:t>Field</a:t>
                      </a:r>
                    </a:p>
                  </a:txBody>
                </a:tc>
              </a:tr>
              <a:tr h="0">
                <a:tc>
                  <a:txBody>
                    <a:bodyPr/>
                    <a:lstStyle/>
                    <a:p>
                      <a:pPr lvl="0" indent="0" marL="0">
                        <a:buNone/>
                      </a:pPr>
                      <a:r>
                        <a:rPr/>
                        <a:t>Primary Key</a:t>
                      </a:r>
                    </a:p>
                  </a:txBody>
                </a:tc>
                <a:tc>
                  <a:txBody>
                    <a:bodyPr/>
                    <a:lstStyle/>
                    <a:p>
                      <a:pPr lvl="0" indent="0" marL="0">
                        <a:buNone/>
                      </a:pPr>
                      <a:r>
                        <a:rPr/>
                        <a:t>ObjectId</a:t>
                      </a:r>
                    </a:p>
                  </a:txBody>
                </a:tc>
              </a:tr>
              <a:tr h="0">
                <a:tc>
                  <a:txBody>
                    <a:bodyPr/>
                    <a:lstStyle/>
                    <a:p>
                      <a:pPr lvl="0" indent="0" marL="0">
                        <a:buNone/>
                      </a:pPr>
                      <a:r>
                        <a:rPr/>
                        <a:t>Index</a:t>
                      </a:r>
                    </a:p>
                  </a:txBody>
                </a:tc>
                <a:tc>
                  <a:txBody>
                    <a:bodyPr/>
                    <a:lstStyle/>
                    <a:p>
                      <a:pPr lvl="0" indent="0" marL="0">
                        <a:buNone/>
                      </a:pPr>
                      <a:r>
                        <a:rPr/>
                        <a:t>Index</a:t>
                      </a:r>
                    </a:p>
                  </a:txBody>
                </a:tc>
              </a:tr>
              <a:tr h="0">
                <a:tc>
                  <a:txBody>
                    <a:bodyPr/>
                    <a:lstStyle/>
                    <a:p>
                      <a:pPr lvl="0" indent="0" marL="0">
                        <a:buNone/>
                      </a:pPr>
                      <a:r>
                        <a:rPr/>
                        <a:t>Nested table or object</a:t>
                      </a:r>
                    </a:p>
                  </a:txBody>
                </a:tc>
                <a:tc>
                  <a:txBody>
                    <a:bodyPr/>
                    <a:lstStyle/>
                    <a:p>
                      <a:pPr lvl="0" indent="0" marL="0">
                        <a:buNone/>
                      </a:pPr>
                      <a:r>
                        <a:rPr/>
                        <a:t>Embedded document</a:t>
                      </a:r>
                    </a:p>
                  </a:txBody>
                </a:tc>
              </a:tr>
              <a:tr h="0">
                <a:tc>
                  <a:txBody>
                    <a:bodyPr/>
                    <a:lstStyle/>
                    <a:p>
                      <a:pPr lvl="0" indent="0" marL="0">
                        <a:buNone/>
                      </a:pPr>
                      <a:r>
                        <a:rPr/>
                        <a:t>Array</a:t>
                      </a:r>
                    </a:p>
                  </a:txBody>
                </a:tc>
                <a:tc>
                  <a:txBody>
                    <a:bodyPr/>
                    <a:lstStyle/>
                    <a:p>
                      <a:pPr lvl="0" indent="0" marL="0">
                        <a:buNone/>
                      </a:pPr>
                      <a:r>
                        <a:rPr/>
                        <a:t>Array</a:t>
                      </a:r>
                    </a:p>
                  </a:txBody>
                </a:tc>
              </a:tr>
              <a:tr h="0">
                <a:tc>
                  <a:txBody>
                    <a:bodyPr/>
                    <a:lstStyle/>
                    <a:p>
                      <a:pPr lvl="0" indent="0" marL="0">
                        <a:buNone/>
                      </a:pPr>
                      <a:r>
                        <a:rPr/>
                        <a:t>View</a:t>
                      </a:r>
                    </a:p>
                  </a:txBody>
                </a:tc>
                <a:tc>
                  <a:txBody>
                    <a:bodyPr/>
                    <a:lstStyle/>
                    <a:p>
                      <a:pPr lvl="0" indent="0" marL="0">
                        <a:buNone/>
                      </a:pPr>
                      <a:r>
                        <a:rPr/>
                        <a:t>View</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Några olika typer av NoSQL:</a:t>
            </a:r>
          </a:p>
          <a:p>
            <a:pPr lvl="0"/>
            <a:r>
              <a:rPr/>
              <a:t>Key-value</a:t>
            </a:r>
          </a:p>
          <a:p>
            <a:pPr lvl="0"/>
            <a:r>
              <a:rPr/>
              <a:t>Column</a:t>
            </a:r>
          </a:p>
          <a:p>
            <a:pPr lvl="0"/>
            <a:r>
              <a:rPr/>
              <a:t>Graph</a:t>
            </a:r>
          </a:p>
          <a:p>
            <a:pPr lvl="0"/>
            <a:r>
              <a:rPr/>
              <a:t>Document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Key-Value</a:t>
            </a:r>
          </a:p>
          <a:p>
            <a:pPr lvl="0" indent="0" marL="0">
              <a:buNone/>
            </a:pPr>
            <a:r>
              <a:rPr/>
              <a:t>Den enklaste typen av NoSQL. En Key-Value databas är i grunden en stor hash-tabell, </a:t>
            </a:r>
            <a:r>
              <a:rPr i="1"/>
              <a:t>kan liknas vid ett lexikon.</a:t>
            </a:r>
            <a:r>
              <a:rPr/>
              <a:t> Varje datavärde kopplas till en unik nyckel </a:t>
            </a:r>
            <a:r>
              <a:rPr i="1"/>
              <a:t>(Key)</a:t>
            </a:r>
            <a:r>
              <a:rPr/>
              <a:t> och databasen använder sen nyckeln för att lagra data </a:t>
            </a:r>
            <a:r>
              <a:rPr i="1"/>
              <a:t>(Value)</a:t>
            </a:r>
            <a:r>
              <a:rPr/>
              <a:t> med hjälp av en lämplig hash-funktion.</a:t>
            </a:r>
          </a:p>
          <a:p>
            <a:pPr lvl="0" indent="0" marL="0">
              <a:buNone/>
            </a:pPr>
            <a:r>
              <a:rPr/>
              <a:t>De flesta Key-Value databaser har endast stöd för enkla Read-, Update- och Deletekommandon.  Detta innebär att för att ändra ett värde </a:t>
            </a:r>
            <a:r>
              <a:rPr i="1"/>
              <a:t>(helt eller delvis)</a:t>
            </a:r>
            <a:r>
              <a:rPr/>
              <a:t> så måste all befintlig data för värdet skrivas över. I majoriteten av alla implementeringar hanteras läsning och/eller skrivning av ett värde som en atomisk </a:t>
            </a:r>
            <a:r>
              <a:rPr i="1"/>
              <a:t>(separat)</a:t>
            </a:r>
            <a:r>
              <a:rPr/>
              <a:t> åtgärd. Det innebär att hela kommandot måste slutföras; annars återställs värdet till det ursprungliga värdet. Detta arbetssätt innebär också att om värdet som ska skrivas är stort kan det medföra att åtgärden tar lite längre tid att utföra.</a:t>
            </a:r>
          </a:p>
          <a:p>
            <a:pPr lvl="0" indent="0" marL="0">
              <a:buNone/>
            </a:pPr>
            <a:r>
              <a:rPr/>
              <a:t>En Key-Value databas kan lagra en uppsättning av data i ett värde, vissa implementeringar har dock gränser för storleken på datan som kan lagras i varje värde. </a:t>
            </a:r>
          </a:p>
          <a:p>
            <a:pPr lvl="0" indent="0" marL="0">
              <a:buNone/>
            </a:pPr>
            <a:r>
              <a:rPr/>
              <a:t>Key-Value databaser är optimerade för program som utför enkla uppslag med hjälp av en eller nycklar. När det kommer till system som behöver hämta data på flera olika platser med hjälp av nycklar och värden, till exempel koppla ihop data över flera tabeller, är en Key-Value databas ett mindre lämpligt val. Key-Value databaser är inte heller optimerade för situationer där frågor och/eller filtrering efter icke-nyckelvärden är en viktig funktion. Med en relationsdatabas går det till exempel hitta en post med hjälp av en WHERE-sats för att filtrera kolumner som inte är nyckelkolumner. En Key-Value databas däremot har vanligtvis inte den typen av sök- och filtreringsfunktion för värden, och om det finns så kräver det oftast en långsam genomsökning av samtliga värden.</a:t>
            </a:r>
          </a:p>
          <a:p>
            <a:pPr lvl="0" indent="0" marL="0">
              <a:spcBef>
                <a:spcPts val="3000"/>
              </a:spcBef>
              <a:buNone/>
            </a:pPr>
            <a:r>
              <a:rPr sz="2000" b="1"/>
              <a:t>Key </a:t>
            </a:r>
            <a:r>
              <a:rPr sz="2000" b="1" i="1"/>
              <a:t>(Nyckel)</a:t>
            </a:r>
          </a:p>
          <a:p>
            <a:pPr lvl="0" indent="0" marL="1270000">
              <a:buNone/>
            </a:pPr>
            <a:r>
              <a:rPr sz="2000"/>
              <a:t>Varje Key måste vara unik då den används för att identifiera varje individuellt Value. Kan vara, nästan, vad som helst; beroende på eventuella restriktioner från programvaran. #### Value </a:t>
            </a:r>
            <a:r>
              <a:rPr sz="2000" i="1"/>
              <a:t>(Värde)</a:t>
            </a:r>
            <a:r>
              <a:rPr sz="2000"/>
              <a:t> Value är datan som lagras, alternativt en referens till den plats där datan lagras. Kan vara allt från en textsträng, lista, ett Key-Value par till ett objekt. Vissa programvaror tillåter att användaren specificerar datatypen för Value.</a:t>
            </a:r>
          </a:p>
        </p:txBody>
      </p:sp>
      <p:pic>
        <p:nvPicPr>
          <p:cNvPr descr="fig:  /Users/jimkaya/Repo/NoSQL/images/KeyValue.png" id="0" name="Picture 1"/>
          <p:cNvPicPr>
            <a:picLocks noGrp="1" noChangeAspect="1"/>
          </p:cNvPicPr>
          <p:nvPr/>
        </p:nvPicPr>
        <p:blipFill>
          <a:blip r:embed="rId2"/>
          <a:stretch>
            <a:fillRect/>
          </a:stretch>
        </p:blipFill>
        <p:spPr bwMode="auto">
          <a:xfrm>
            <a:off x="3568700" y="2146300"/>
            <a:ext cx="5105400" cy="156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Key-Value databas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Column</a:t>
            </a:r>
          </a:p>
          <a:p>
            <a:pPr lvl="0" indent="0" marL="0">
              <a:buNone/>
            </a:pPr>
            <a:r>
              <a:rPr/>
              <a:t>En kolumndatabas lagrar data i kolumner och rader, likt ett excelark. En kolumndatabas kan i sin enklaste form liknas vid en relationsdatabas, åtminstone konceptuellt. Den verkliga kraften hos en kolumndatabas ligger i dess avormaliserade metod för att strukturera glesa data, som kommer från den kolumnorienterade metoden för att lagra data.</a:t>
            </a:r>
          </a:p>
          <a:p>
            <a:pPr lvl="0" indent="0" marL="0">
              <a:buNone/>
            </a:pPr>
            <a:r>
              <a:rPr/>
              <a:t>Man kan tänka på en kolumndatabas som en tabell med rader och kolumner, men att kolumnerna är indelade i grupper som kallas </a:t>
            </a:r>
            <a:r>
              <a:rPr i="1"/>
              <a:t>kolumnfamiljer</a:t>
            </a:r>
            <a:r>
              <a:rPr/>
              <a:t>. Varje kolumnfamilj innehåller en uppsättning kolumner som är logiskt relaterade och som i regel hämtas och/eller ändras som en enhet.  Andra data som kan nås separat kan lagras i separata kolumnserier. I en kolumnserie kan nya kolumner läggas till dynamiskt, och en rad kan hantera null-värden. </a:t>
            </a:r>
            <a:r>
              <a:rPr i="1"/>
              <a:t>(dvs. en rad behöver inte ha ett värde för varje kolumn).</a:t>
            </a:r>
          </a:p>
          <a:p>
            <a:pPr lvl="0" indent="0" marL="0">
              <a:buNone/>
            </a:pPr>
            <a:r>
              <a:rPr/>
              <a:t>Till skillnad från en Key-Value databas eller en dokumentdatabas lagrar de flesta kolumndatabaser data fysiskt i nyckelordning, istället för att beräkna och tillämpa en hash.  Radnyckeln anses vara det primära indexet och möjliggör nyckelbaserad åtkomst via en eller flera nycklar. Vissa implementeringar tillåter skapandet av sekundära index över flertalet kolumner i en kolumnfamilj, med hjälp av dessa sekundära index kan du hämta data baserat kolumnvärde istället för radnyckel.</a:t>
            </a:r>
          </a:p>
          <a:p>
            <a:pPr lvl="0" indent="0" marL="0">
              <a:buNone/>
            </a:pPr>
            <a:r>
              <a:rPr/>
              <a:t>Vid lagring på disk lagras alla kolumner i en kolumnfamilj tillsammans i en och samma fil, med ett visst antal rader i varje fil. Vid stora datamängder skapar detta en prestandaförmån genom att minska mängden data som behöver läsas från disken när endast ett fåtal kolumner efterfrågas tillsammans åt gången.</a:t>
            </a:r>
          </a:p>
          <a:p>
            <a:pPr lvl="0" indent="0" marL="0">
              <a:buNone/>
            </a:pPr>
            <a:r>
              <a:rPr/>
              <a:t>Läs- och skrivåtgärder för en rad är vanligtvis atomiska inom en enda kolumnfamilj, vissa implementeringar möjliggör dock atomicitet över hela raden; som sträcker sig över flera kolumnfamiljer.</a:t>
            </a:r>
          </a:p>
          <a:p>
            <a:pPr lvl="0" indent="0" marL="0">
              <a:spcBef>
                <a:spcPts val="3000"/>
              </a:spcBef>
              <a:buNone/>
            </a:pPr>
            <a:r>
              <a:rPr sz="2000" b="1"/>
              <a:t>Kort summering</a:t>
            </a:r>
          </a:p>
          <a:p>
            <a:pPr lvl="0"/>
            <a:r>
              <a:rPr sz="2000"/>
              <a:t>Bygger på rader och kolumner.</a:t>
            </a:r>
          </a:p>
          <a:p>
            <a:pPr lvl="0"/>
            <a:r>
              <a:rPr sz="2000"/>
              <a:t>Kolumner kan grupperas till “kolumnfamiljer”.</a:t>
            </a:r>
          </a:p>
          <a:p>
            <a:pPr lvl="0"/>
            <a:r>
              <a:rPr sz="2000"/>
              <a:t>Kolumner är logiskt relaterade och läses/ändras som en enhet.</a:t>
            </a:r>
          </a:p>
          <a:p>
            <a:pPr lvl="0"/>
            <a:r>
              <a:rPr sz="2000"/>
              <a:t>Lagring sker i nyckelordning.</a:t>
            </a:r>
          </a:p>
          <a:p>
            <a:pPr lvl="0"/>
            <a:r>
              <a:rPr sz="2000"/>
              <a:t>Rader kan hantera null-värden.</a:t>
            </a:r>
          </a:p>
          <a:p>
            <a:pPr lvl="0"/>
            <a:r>
              <a:rPr sz="2000"/>
              <a:t>Lagring på disk delas upp i mindre filer med ett antal rader i varje.</a:t>
            </a:r>
          </a:p>
        </p:txBody>
      </p:sp>
      <p:pic>
        <p:nvPicPr>
          <p:cNvPr descr="fig:  /Users/jimkaya/Repo/NoSQL/images/Column.pn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Kolumndatabas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Graph</a:t>
            </a:r>
          </a:p>
          <a:p>
            <a:pPr lvl="0" indent="0" marL="0">
              <a:buNone/>
            </a:pPr>
            <a:r>
              <a:rPr/>
              <a:t>En grafdatabas hanterar två typer av information, </a:t>
            </a:r>
            <a:r>
              <a:rPr b="1" i="1"/>
              <a:t>noder</a:t>
            </a:r>
            <a:r>
              <a:rPr/>
              <a:t> och </a:t>
            </a:r>
            <a:r>
              <a:rPr b="1" i="1"/>
              <a:t>kanter</a:t>
            </a:r>
            <a:r>
              <a:rPr/>
              <a:t>.  Noder representerar </a:t>
            </a:r>
            <a:r>
              <a:rPr i="1"/>
              <a:t>entiteter</a:t>
            </a:r>
            <a:r>
              <a:rPr/>
              <a:t> medans kanter anger </a:t>
            </a:r>
            <a:r>
              <a:rPr i="1"/>
              <a:t>relationerna mellan entiteterna</a:t>
            </a:r>
            <a:r>
              <a:rPr/>
              <a:t>.  Både noder och kanter kan ha egenskaper som innehåller information om den specifika noden eller kanten, vilket liknar kolumnerna i en tabell. Kanter kan även ha en riktning som visar typen av relation.</a:t>
            </a:r>
          </a:p>
          <a:p>
            <a:pPr lvl="0" indent="0" marL="0">
              <a:buNone/>
            </a:pPr>
            <a:r>
              <a:rPr/>
              <a:t>Huvudsyftet med en grafdatabas är att applikationer så effektivt som möjligt ska kunna köra queries som passerar nätverket, beståendes av noder och kanter, och analysera relationerna mellan entiteterna.</a:t>
            </a:r>
          </a:p>
          <a:p>
            <a:pPr lvl="0" indent="0" marL="0">
              <a:buNone/>
            </a:pPr>
            <a:r>
              <a:rPr/>
              <a:t>Diagrammet nedan visar en grafdatabas för personaldata inom en organisation. Medarbetare och avdelningar är noder </a:t>
            </a:r>
            <a:r>
              <a:rPr i="1"/>
              <a:t>(entiteter)</a:t>
            </a:r>
            <a:r>
              <a:rPr/>
              <a:t>, och kanterna visar på rapporteringsvägar samt vid vilken avdelning medarbetarna arbetar. I diagrammet visar pilarna vid kanterna riktningen för varje relation.</a:t>
            </a:r>
          </a:p>
        </p:txBody>
      </p:sp>
      <p:pic>
        <p:nvPicPr>
          <p:cNvPr descr="fig:  /Users/jimkaya/Repo/NoSQL/images/Graph.png" id="0" name="Picture 1"/>
          <p:cNvPicPr>
            <a:picLocks noGrp="1" noChangeAspect="1"/>
          </p:cNvPicPr>
          <p:nvPr/>
        </p:nvPicPr>
        <p:blipFill>
          <a:blip r:embed="rId2"/>
          <a:stretch>
            <a:fillRect/>
          </a:stretch>
        </p:blipFill>
        <p:spPr bwMode="auto">
          <a:xfrm>
            <a:off x="3568700" y="1143000"/>
            <a:ext cx="5105400" cy="3581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Grafdatabas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Strukturen ovan gör det enkelt att köra queries som “Hitta alla medarbetare som rapporterar direkt eller indirekt till Sarah” samt “Vem arbetar på samma avdelning som John?” I stora grafer med många noder och kanter möjliggör det utförandet av komplexa analyser; snabbt och effektivt.</a:t>
            </a:r>
          </a:p>
          <a:p>
            <a:pPr lvl="0" indent="0" marL="0">
              <a:spcBef>
                <a:spcPts val="3000"/>
              </a:spcBef>
              <a:buNone/>
            </a:pPr>
            <a:r>
              <a:rPr sz="2000" b="1"/>
              <a:t>Kort summering</a:t>
            </a:r>
          </a:p>
          <a:p>
            <a:pPr lvl="0"/>
            <a:r>
              <a:rPr sz="2000"/>
              <a:t>Grafdatabas hanterar två typer av information.</a:t>
            </a:r>
          </a:p>
          <a:p>
            <a:pPr lvl="0"/>
            <a:r>
              <a:rPr sz="2000"/>
              <a:t>Noder: Entiteter</a:t>
            </a:r>
          </a:p>
          <a:p>
            <a:pPr lvl="0"/>
            <a:r>
              <a:rPr sz="2000"/>
              <a:t>Kanter: Relation mellan entiteter.</a:t>
            </a:r>
          </a:p>
          <a:p>
            <a:pPr lvl="0"/>
            <a:r>
              <a:rPr sz="2000"/>
              <a:t>Effektivt för komplexa analyser.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Document</a:t>
            </a:r>
          </a:p>
          <a:p>
            <a:pPr lvl="0" indent="0" marL="0">
              <a:buNone/>
            </a:pPr>
            <a:r>
              <a:rPr/>
              <a:t>En dokumentdatabas består av en uppsättning namngivna fält med tillhörande datavärde, detta lagras i det som kallas </a:t>
            </a:r>
            <a:r>
              <a:rPr i="1"/>
              <a:t>dokument</a:t>
            </a:r>
            <a:r>
              <a:rPr/>
              <a:t>. Denna typ av databas lagrar som regel data i form av JSON-dokument. Värden som lagras kan vara komplexa och innehålla allt ifrån ett tal till ett sammansatt element; till exempel en lista eller samling.</a:t>
            </a:r>
          </a:p>
          <a:p>
            <a:pPr lvl="0" indent="0" marL="0">
              <a:buNone/>
            </a:pPr>
            <a:r>
              <a:rPr/>
              <a:t>Fälten i ett dokument kan kodas på en mängd olika sätt, till exempel: XML, YAML, JSON, BSON eller till och med som oformaterad text. Dessa fält i dokumentet blir synliga för systemet som hanterar databasen och gör det möjligt för en applikation att fråga efter, och filtrera, data med hjälp av värdena i varje fält.</a:t>
            </a:r>
          </a:p>
          <a:p>
            <a:pPr lvl="0" indent="0" marL="0">
              <a:buNone/>
            </a:pPr>
            <a:r>
              <a:rPr/>
              <a:t>En av de stora fördelarna med en dokumentdatabas är att den inte kräver att alla dokument ska samma struktur. Istället för att använda ett databasschema för att designa databasen (vilket man gör med relationsdatabaser) används dokument för att beskriva vilken data som ska lagras i dokumentdatabasen. Enkelt förklarat kan man likna dokument i dokumentdatabaser vid objekt i programmeringens värld. Detta leder till en enorm flexibilitet vid skapandet av dokument och möjliggör lagring av olika data i dokument, som svar på till exempel ändringar i affärskraven.</a:t>
            </a:r>
          </a:p>
          <a:p>
            <a:pPr lvl="0" indent="0" marL="0">
              <a:buNone/>
            </a:pPr>
            <a:r>
              <a:rPr/>
              <a:t>Ett dokument innehåller vanligtvis all data för en entitet, till exempel information om en kund, en order eller en kombination av båda. Man kan i alltså ett dokument samla information som annars skulle vara utspridd över flera tabeller i en relationsdatabas.</a:t>
            </a:r>
          </a:p>
          <a:p>
            <a:pPr lvl="0" indent="0" marL="0">
              <a:buNone/>
            </a:pPr>
            <a:r>
              <a:rPr/>
              <a:t>Det är även möjligt att hämta dokument med hjälp av en dokumentnyckel. Dokumentnyckeln är en unik identifierare för dokumentet, som ofta är hash-formaterat, och som hjälper till att fördela data jämnt. Vissa dokumentdatabaser skapar dokumentnyckeln automatiskt medans andra tillåter dig att ange ett attribut för dokumentet som ska användas som nyckel. Det är även möjligt att köra queries mot ett dokument; baserat på värdet för ett eller flera fält.</a:t>
            </a:r>
          </a:p>
          <a:p>
            <a:pPr lvl="0" indent="0" marL="0">
              <a:buNone/>
            </a:pPr>
            <a:r>
              <a:rPr/>
              <a:t>Det finns även dokumentdatabaser som stöder indexering för att underlätta snabb sökning efter ett dokument; baserat på ett eller flera indexerade fält.</a:t>
            </a:r>
          </a:p>
          <a:p>
            <a:pPr lvl="0" indent="0" marL="0">
              <a:buNone/>
            </a:pPr>
            <a:r>
              <a:rPr/>
              <a:t>Flertalet dokumentdatabaser har stöd för uppdateringar på plats, detta gör det möjligt att ändra värdena i specifika fält i ett dokument utan att hela dokumentet behöver skrivas om.  Vanligtvis är läs- och skrivåtgärder över flera fält i ett dokument atomiska åtgärder.</a:t>
            </a:r>
          </a:p>
          <a:p>
            <a:pPr lvl="0" indent="0" marL="0">
              <a:spcBef>
                <a:spcPts val="3000"/>
              </a:spcBef>
              <a:buNone/>
            </a:pPr>
            <a:r>
              <a:rPr sz="2000" b="1"/>
              <a:t>Kort summering:</a:t>
            </a:r>
          </a:p>
          <a:p>
            <a:pPr lvl="0"/>
            <a:r>
              <a:rPr sz="2000"/>
              <a:t>Data lagras i flexibla “dokument”.</a:t>
            </a:r>
          </a:p>
          <a:p>
            <a:pPr lvl="0"/>
            <a:r>
              <a:rPr sz="2000"/>
              <a:t>.json liknande format.</a:t>
            </a:r>
          </a:p>
          <a:p>
            <a:pPr lvl="0"/>
            <a:r>
              <a:rPr sz="2000"/>
              <a:t>Innehållet i varje dokument kan variera beroende på behovet.</a:t>
            </a:r>
          </a:p>
          <a:p>
            <a:pPr lvl="0"/>
            <a:r>
              <a:rPr sz="2000"/>
              <a:t>Datastrukturen kan förändras.</a:t>
            </a:r>
          </a:p>
          <a:p>
            <a:pPr lvl="0"/>
            <a:r>
              <a:rPr sz="2000"/>
              <a:t>Mappar data mot objekt i applikationer.</a:t>
            </a:r>
          </a:p>
          <a:p>
            <a:pPr lvl="0"/>
            <a:r>
              <a:rPr sz="2000"/>
              <a:t>Flexibelt och skalbart.</a:t>
            </a:r>
          </a:p>
        </p:txBody>
      </p:sp>
      <p:pic>
        <p:nvPicPr>
          <p:cNvPr descr="fig:  /Users/jimkaya/Repo/NoSQL/images/Document.png" id="0" name="Picture 1"/>
          <p:cNvPicPr>
            <a:picLocks noGrp="1" noChangeAspect="1"/>
          </p:cNvPicPr>
          <p:nvPr/>
        </p:nvPicPr>
        <p:blipFill>
          <a:blip r:embed="rId2"/>
          <a:stretch>
            <a:fillRect/>
          </a:stretch>
        </p:blipFill>
        <p:spPr bwMode="auto">
          <a:xfrm>
            <a:off x="3657600" y="266700"/>
            <a:ext cx="49403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Dokumentdatabas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Collection</a:t>
            </a:r>
          </a:p>
          <a:p>
            <a:pPr lvl="0"/>
            <a:r>
              <a:rPr/>
              <a:t>NoSQL’s version av tabeller.</a:t>
            </a:r>
          </a:p>
          <a:p>
            <a:pPr lvl="0"/>
            <a:r>
              <a:rPr/>
              <a:t>Behöver inte schema.</a:t>
            </a:r>
          </a:p>
          <a:p>
            <a:pPr lvl="1"/>
            <a:r>
              <a:rPr/>
              <a:t>Behöver inte samma fält och/eller struktur.</a:t>
            </a:r>
          </a:p>
          <a:p>
            <a:pPr lvl="1"/>
            <a:r>
              <a:rPr/>
              <a:t>Anpassas efter användarens behov</a:t>
            </a:r>
          </a:p>
          <a:p>
            <a:pPr lvl="1"/>
            <a:r>
              <a:rPr/>
              <a:t>Kombinera objekt om dem ska användas tillsammans.</a:t>
            </a:r>
          </a:p>
          <a:p>
            <a:pPr lvl="1"/>
            <a:r>
              <a:rPr/>
              <a:t>Använd aggregation.</a:t>
            </a:r>
          </a:p>
          <a:p>
            <a:pPr lvl="1"/>
            <a:r>
              <a:rPr/>
              <a:t>Join vid insert men bör inte användas vid select.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2021-10-24T11:26:36Z</dcterms:created>
  <dcterms:modified xsi:type="dcterms:W3CDTF">2021-10-24T11:26:36Z</dcterms:modified>
</cp:coreProperties>
</file>

<file path=docProps/custom.xml><?xml version="1.0" encoding="utf-8"?>
<Properties xmlns="http://schemas.openxmlformats.org/officeDocument/2006/custom-properties" xmlns:vt="http://schemas.openxmlformats.org/officeDocument/2006/docPropsVTypes"/>
</file>