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8" r:id="rId5"/>
    <p:sldId id="258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60" r:id="rId14"/>
    <p:sldId id="261" r:id="rId15"/>
    <p:sldId id="27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A59EC-3C99-47CA-BEF0-0D886C3CD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74E60-7F23-481E-BB30-C9530F5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4E44F-2FFA-4CDF-8867-92A9ACFA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5CAFA-0C61-4A45-9D10-0507448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F3C51-53A5-41F3-926E-D775B69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3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610AA-2ADB-4B48-903A-A019490D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CF2BBA-C9DF-439A-AABA-CBD48F12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93F31-2531-49A8-BA02-D29B96A9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EACED7-10E4-4797-8A25-576736D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07D0C-DF22-40D7-918C-981215B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76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1CC618-787F-43BA-95BE-2BC209F08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F63379-B1AA-49D8-88C6-1F61F8605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EF4048-6FF2-4B91-A1D8-B991E1E6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DB768-BC50-4EC2-9EF6-551350CF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3911C9-0EEA-4B2D-8651-59ABEE5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3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6C401-8F3F-4D5A-85C8-7990488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31C0-07A6-4AAA-A7D0-BC549D47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B36974-D86E-4106-A556-509569FF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C37698-E2B5-4EA6-AFB2-488EBEA0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8EF0BD-3A73-4294-88A8-64F49834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05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3B7C3-257E-4147-8E06-0C436326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526FFE-D444-4D44-9CA9-B2CD13919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68773-76FB-419C-9A10-29CCD886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21224-FC1C-404A-809B-EACEEEE6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D3A2A5-09B6-4E72-95F3-B27418FA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5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3C2FE-E681-48B5-BF6F-7469CDC8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C79D7-BE54-433E-97E8-B1D62C93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E0F7A5-46FB-4D65-8897-7580BF64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F7C1FB-8339-4148-A323-A0A9043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E224A5-2A24-44E2-8BAE-930813B9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57F06-2AD6-4160-A3BC-2889961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6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22557-9C25-4900-AA81-ABC93D89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A0AF2B-841B-43CA-A987-12379478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2281DF-C519-490C-BB77-C34CBD6E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1B6DD7-66D5-4377-B82B-0EBCA599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A69B12-7954-426C-B6F8-1FFE98F1B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505170-8E5C-495C-9F23-CE3527B7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B0246F-CFE2-4EC7-BB3E-A670C0B2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CFF563-CF01-44C9-B8F7-5F90904F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06DF3-2261-4425-8803-A5A3F33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68EE49-6DB1-42BE-BD9A-9A72CD94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0AE06-D96B-4AC1-A070-0BA02E3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3A41BE-A736-423E-86E3-A8C428F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7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CB1FA0-0592-49F6-8B39-440CEE5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8100-B083-4A5B-8E3D-AB905D4C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17DAAB-4709-40F1-B2B9-A0E9ACBF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2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8FE2F-27E3-40BF-A0D2-43037598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C5AAE-B5E3-4280-A141-111CCD92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18899C-CBCF-4EA9-9A91-25273BB5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2841A3-741D-4469-8EFF-990286BD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CA8123-27F2-4407-A969-E5E61AC0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B1595E-1F1E-45D2-806D-F432F41D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67916-B5D3-4D81-9922-2762DDB5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B5AE30-DBF6-444C-9711-D363B95F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31045A-3794-4C08-9063-3023FE4E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05B5F7-A638-406A-BDBE-FAF1251A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DD2CA0-4F9D-4369-913E-B025867F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E483C4-F1D6-43F9-8CBA-AF90829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30EE54-75C2-4BCB-B736-A815109C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D1DAD3-736D-4C16-97FE-682335E5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3479E2-3408-4CA1-950F-31BB2C1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B409-81A0-4BF7-B761-956A37D2306C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90D6D-C80B-4B82-BA4D-43C813AA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F9E30B-150E-4653-BAFA-E6D0E3A17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5F49-C047-4774-B3D7-B63E90E50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20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18" Type="http://schemas.openxmlformats.org/officeDocument/2006/relationships/image" Target="../media/image47.png"/><Relationship Id="rId3" Type="http://schemas.openxmlformats.org/officeDocument/2006/relationships/image" Target="../media/image36.svg"/><Relationship Id="rId21" Type="http://schemas.openxmlformats.org/officeDocument/2006/relationships/image" Target="../media/image50.svg"/><Relationship Id="rId7" Type="http://schemas.openxmlformats.org/officeDocument/2006/relationships/image" Target="../media/image15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5" Type="http://schemas.openxmlformats.org/officeDocument/2006/relationships/image" Target="../media/image54.svg"/><Relationship Id="rId2" Type="http://schemas.openxmlformats.org/officeDocument/2006/relationships/image" Target="../media/image35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5" Type="http://schemas.openxmlformats.org/officeDocument/2006/relationships/image" Target="../media/image17.svg"/><Relationship Id="rId15" Type="http://schemas.openxmlformats.org/officeDocument/2006/relationships/image" Target="../media/image44.svg"/><Relationship Id="rId23" Type="http://schemas.openxmlformats.org/officeDocument/2006/relationships/image" Target="../media/image52.svg"/><Relationship Id="rId10" Type="http://schemas.openxmlformats.org/officeDocument/2006/relationships/image" Target="../media/image39.png"/><Relationship Id="rId19" Type="http://schemas.openxmlformats.org/officeDocument/2006/relationships/image" Target="../media/image48.svg"/><Relationship Id="rId4" Type="http://schemas.openxmlformats.org/officeDocument/2006/relationships/image" Target="../media/image16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4.sv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svg"/><Relationship Id="rId5" Type="http://schemas.openxmlformats.org/officeDocument/2006/relationships/image" Target="../media/image58.sv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svg"/><Relationship Id="rId3" Type="http://schemas.openxmlformats.org/officeDocument/2006/relationships/image" Target="../media/image15.svg"/><Relationship Id="rId7" Type="http://schemas.openxmlformats.org/officeDocument/2006/relationships/image" Target="../media/image48.svg"/><Relationship Id="rId12" Type="http://schemas.openxmlformats.org/officeDocument/2006/relationships/image" Target="../media/image6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6.svg"/><Relationship Id="rId5" Type="http://schemas.openxmlformats.org/officeDocument/2006/relationships/image" Target="../media/image52.svg"/><Relationship Id="rId10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7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5">
                <a:lumMod val="5000"/>
                <a:lumOff val="95000"/>
              </a:schemeClr>
            </a:gs>
            <a:gs pos="62000">
              <a:schemeClr val="accent5">
                <a:lumMod val="45000"/>
                <a:lumOff val="55000"/>
              </a:schemeClr>
            </a:gs>
            <a:gs pos="89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D30CC53-C0D1-4B0D-9BCB-02DA7291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91" y="-1112131"/>
            <a:ext cx="4808015" cy="480801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88482E1-9D5B-4773-B733-C40CDF0D1192}"/>
              </a:ext>
            </a:extLst>
          </p:cNvPr>
          <p:cNvSpPr/>
          <p:nvPr/>
        </p:nvSpPr>
        <p:spPr>
          <a:xfrm>
            <a:off x="4652332" y="2436428"/>
            <a:ext cx="28873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Powered 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By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AE4EEB5-E8FA-409B-9F64-6D339499F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22" y="4473087"/>
            <a:ext cx="3880748" cy="202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443072-06CF-4588-B960-C69C16A6F712}"/>
              </a:ext>
            </a:extLst>
          </p:cNvPr>
          <p:cNvSpPr txBox="1"/>
          <p:nvPr/>
        </p:nvSpPr>
        <p:spPr>
          <a:xfrm>
            <a:off x="0" y="6488668"/>
            <a:ext cx="380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Pietro Rignanese &amp; Andrea Polenta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FBB67B-9BB3-4329-9C4B-377D964E96C7}"/>
              </a:ext>
            </a:extLst>
          </p:cNvPr>
          <p:cNvSpPr txBox="1"/>
          <p:nvPr/>
        </p:nvSpPr>
        <p:spPr>
          <a:xfrm>
            <a:off x="9423283" y="6228516"/>
            <a:ext cx="38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Prof. Aldo Franco Dragoni</a:t>
            </a:r>
          </a:p>
          <a:p>
            <a:r>
              <a:rPr lang="it-IT" dirty="0"/>
              <a:t>UNIVPM</a:t>
            </a:r>
          </a:p>
        </p:txBody>
      </p:sp>
    </p:spTree>
    <p:extLst>
      <p:ext uri="{BB962C8B-B14F-4D97-AF65-F5344CB8AC3E}">
        <p14:creationId xmlns:p14="http://schemas.microsoft.com/office/powerpoint/2010/main" val="86815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08D451D-1A0B-4235-82C2-899AAB51AF3A}"/>
              </a:ext>
            </a:extLst>
          </p:cNvPr>
          <p:cNvSpPr/>
          <p:nvPr/>
        </p:nvSpPr>
        <p:spPr>
          <a:xfrm>
            <a:off x="2184641" y="126480"/>
            <a:ext cx="782271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3) Sapere su quali persone</a:t>
            </a:r>
          </a:p>
          <a:p>
            <a:pPr algn="ctr"/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Agire per effettuare dei </a:t>
            </a:r>
          </a:p>
          <a:p>
            <a:pPr algn="ctr"/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«Tamponi» campione, in modo</a:t>
            </a:r>
          </a:p>
          <a:p>
            <a:pPr algn="ctr"/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 controllare un numero piccolo</a:t>
            </a:r>
          </a:p>
          <a:p>
            <a:pPr algn="ctr"/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 persone, ma in modo più efficace</a:t>
            </a:r>
            <a:endParaRPr lang="it-IT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6" name="Elemento grafico 5" descr="Uomo e donna">
            <a:extLst>
              <a:ext uri="{FF2B5EF4-FFF2-40B4-BE49-F238E27FC236}">
                <a16:creationId xmlns:a16="http://schemas.microsoft.com/office/drawing/2014/main" id="{35DC7F9F-730C-464D-9556-DFB84CD5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6622" y="3761912"/>
            <a:ext cx="914400" cy="914400"/>
          </a:xfrm>
          <a:prstGeom prst="rect">
            <a:avLst/>
          </a:prstGeom>
        </p:spPr>
      </p:pic>
      <p:pic>
        <p:nvPicPr>
          <p:cNvPr id="8" name="Elemento grafico 7" descr="Donna">
            <a:extLst>
              <a:ext uri="{FF2B5EF4-FFF2-40B4-BE49-F238E27FC236}">
                <a16:creationId xmlns:a16="http://schemas.microsoft.com/office/drawing/2014/main" id="{4DF3EBDB-1585-4701-91A3-3F905FD21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325" y="5219199"/>
            <a:ext cx="914400" cy="914400"/>
          </a:xfrm>
          <a:prstGeom prst="rect">
            <a:avLst/>
          </a:prstGeom>
        </p:spPr>
      </p:pic>
      <p:pic>
        <p:nvPicPr>
          <p:cNvPr id="10" name="Elemento grafico 9" descr="Uomo">
            <a:extLst>
              <a:ext uri="{FF2B5EF4-FFF2-40B4-BE49-F238E27FC236}">
                <a16:creationId xmlns:a16="http://schemas.microsoft.com/office/drawing/2014/main" id="{539738F5-7321-4ADE-8D6C-A0201D110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1042" y="5219199"/>
            <a:ext cx="914400" cy="914400"/>
          </a:xfrm>
          <a:prstGeom prst="rect">
            <a:avLst/>
          </a:prstGeom>
        </p:spPr>
      </p:pic>
      <p:pic>
        <p:nvPicPr>
          <p:cNvPr id="12" name="Elemento grafico 11" descr="Famiglia con figlio">
            <a:extLst>
              <a:ext uri="{FF2B5EF4-FFF2-40B4-BE49-F238E27FC236}">
                <a16:creationId xmlns:a16="http://schemas.microsoft.com/office/drawing/2014/main" id="{FF3960CE-A74D-410C-91B7-DD26C4966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5838" y="3641901"/>
            <a:ext cx="914400" cy="914400"/>
          </a:xfrm>
          <a:prstGeom prst="rect">
            <a:avLst/>
          </a:prstGeom>
        </p:spPr>
      </p:pic>
      <p:pic>
        <p:nvPicPr>
          <p:cNvPr id="14" name="Elemento grafico 13" descr="Donna con bambino">
            <a:extLst>
              <a:ext uri="{FF2B5EF4-FFF2-40B4-BE49-F238E27FC236}">
                <a16:creationId xmlns:a16="http://schemas.microsoft.com/office/drawing/2014/main" id="{61C8D80C-0633-449C-BA31-60A023B20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4258" y="4990071"/>
            <a:ext cx="914400" cy="914400"/>
          </a:xfrm>
          <a:prstGeom prst="rect">
            <a:avLst/>
          </a:prstGeom>
        </p:spPr>
      </p:pic>
      <p:pic>
        <p:nvPicPr>
          <p:cNvPr id="16" name="Elemento grafico 15" descr="Donna con neonato">
            <a:extLst>
              <a:ext uri="{FF2B5EF4-FFF2-40B4-BE49-F238E27FC236}">
                <a16:creationId xmlns:a16="http://schemas.microsoft.com/office/drawing/2014/main" id="{1155DC7C-5380-402D-B6E1-D1DC1FB4C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3535" y="4031975"/>
            <a:ext cx="914400" cy="914400"/>
          </a:xfrm>
          <a:prstGeom prst="rect">
            <a:avLst/>
          </a:prstGeom>
        </p:spPr>
      </p:pic>
      <p:pic>
        <p:nvPicPr>
          <p:cNvPr id="18" name="Elemento grafico 17" descr="Uomo con neonato">
            <a:extLst>
              <a:ext uri="{FF2B5EF4-FFF2-40B4-BE49-F238E27FC236}">
                <a16:creationId xmlns:a16="http://schemas.microsoft.com/office/drawing/2014/main" id="{5C1B1CB9-452E-4D91-819B-D67EE1BEAE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6715" y="4532871"/>
            <a:ext cx="914400" cy="914400"/>
          </a:xfrm>
          <a:prstGeom prst="rect">
            <a:avLst/>
          </a:prstGeom>
        </p:spPr>
      </p:pic>
      <p:pic>
        <p:nvPicPr>
          <p:cNvPr id="20" name="Elemento grafico 19" descr="Bambini">
            <a:extLst>
              <a:ext uri="{FF2B5EF4-FFF2-40B4-BE49-F238E27FC236}">
                <a16:creationId xmlns:a16="http://schemas.microsoft.com/office/drawing/2014/main" id="{CD8306EB-46E5-4F17-9F58-01E7B16EC8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42541" y="4099101"/>
            <a:ext cx="914400" cy="914400"/>
          </a:xfrm>
          <a:prstGeom prst="rect">
            <a:avLst/>
          </a:prstGeom>
        </p:spPr>
      </p:pic>
      <p:pic>
        <p:nvPicPr>
          <p:cNvPr id="22" name="Elemento grafico 21" descr="Gruppo di donne">
            <a:extLst>
              <a:ext uri="{FF2B5EF4-FFF2-40B4-BE49-F238E27FC236}">
                <a16:creationId xmlns:a16="http://schemas.microsoft.com/office/drawing/2014/main" id="{323A69B0-8092-48E1-A640-92804C27DF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3325" y="3914725"/>
            <a:ext cx="914400" cy="914400"/>
          </a:xfrm>
          <a:prstGeom prst="rect">
            <a:avLst/>
          </a:prstGeom>
        </p:spPr>
      </p:pic>
      <p:pic>
        <p:nvPicPr>
          <p:cNvPr id="24" name="Elemento grafico 23" descr="Donna con passeggino">
            <a:extLst>
              <a:ext uri="{FF2B5EF4-FFF2-40B4-BE49-F238E27FC236}">
                <a16:creationId xmlns:a16="http://schemas.microsoft.com/office/drawing/2014/main" id="{8772B2D6-33A1-4B0D-A19A-CB6764929C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6941" y="4034902"/>
            <a:ext cx="1042798" cy="1042798"/>
          </a:xfrm>
          <a:prstGeom prst="rect">
            <a:avLst/>
          </a:prstGeom>
        </p:spPr>
      </p:pic>
      <p:pic>
        <p:nvPicPr>
          <p:cNvPr id="26" name="Elemento grafico 25" descr="Famiglia con due figli">
            <a:extLst>
              <a:ext uri="{FF2B5EF4-FFF2-40B4-BE49-F238E27FC236}">
                <a16:creationId xmlns:a16="http://schemas.microsoft.com/office/drawing/2014/main" id="{AFF77A2D-8B6C-4F67-959B-9FFD65477C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08489" y="4489175"/>
            <a:ext cx="1546086" cy="1546086"/>
          </a:xfrm>
          <a:prstGeom prst="rect">
            <a:avLst/>
          </a:prstGeom>
        </p:spPr>
      </p:pic>
      <p:pic>
        <p:nvPicPr>
          <p:cNvPr id="27" name="Elemento grafico 26" descr="Gruppo di donne">
            <a:extLst>
              <a:ext uri="{FF2B5EF4-FFF2-40B4-BE49-F238E27FC236}">
                <a16:creationId xmlns:a16="http://schemas.microsoft.com/office/drawing/2014/main" id="{A4279E2A-75FB-43DD-A9CD-83E70561E8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99341" y="5262218"/>
            <a:ext cx="914400" cy="914400"/>
          </a:xfrm>
          <a:prstGeom prst="rect">
            <a:avLst/>
          </a:prstGeom>
        </p:spPr>
      </p:pic>
      <p:pic>
        <p:nvPicPr>
          <p:cNvPr id="28" name="Elemento grafico 27" descr="Uomo">
            <a:extLst>
              <a:ext uri="{FF2B5EF4-FFF2-40B4-BE49-F238E27FC236}">
                <a16:creationId xmlns:a16="http://schemas.microsoft.com/office/drawing/2014/main" id="{2C63CD19-0D8E-49AA-85DF-A784D1CDE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5022" y="4742689"/>
            <a:ext cx="914400" cy="914400"/>
          </a:xfrm>
          <a:prstGeom prst="rect">
            <a:avLst/>
          </a:prstGeom>
        </p:spPr>
      </p:pic>
      <p:pic>
        <p:nvPicPr>
          <p:cNvPr id="29" name="Elemento grafico 28" descr="Uomo">
            <a:extLst>
              <a:ext uri="{FF2B5EF4-FFF2-40B4-BE49-F238E27FC236}">
                <a16:creationId xmlns:a16="http://schemas.microsoft.com/office/drawing/2014/main" id="{4E68E072-E222-4AEF-AE54-3170CADF8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4724" y="428246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Uomo">
            <a:extLst>
              <a:ext uri="{FF2B5EF4-FFF2-40B4-BE49-F238E27FC236}">
                <a16:creationId xmlns:a16="http://schemas.microsoft.com/office/drawing/2014/main" id="{36A78879-0CE3-4C42-999B-C7F794BB9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223" y="3914725"/>
            <a:ext cx="914400" cy="914400"/>
          </a:xfrm>
          <a:prstGeom prst="rect">
            <a:avLst/>
          </a:prstGeom>
        </p:spPr>
      </p:pic>
      <p:pic>
        <p:nvPicPr>
          <p:cNvPr id="31" name="Elemento grafico 30" descr="Uomo e donna">
            <a:extLst>
              <a:ext uri="{FF2B5EF4-FFF2-40B4-BE49-F238E27FC236}">
                <a16:creationId xmlns:a16="http://schemas.microsoft.com/office/drawing/2014/main" id="{E544C0BE-2D75-4CE4-AEAB-ADB550B5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775" y="4336014"/>
            <a:ext cx="914400" cy="914400"/>
          </a:xfrm>
          <a:prstGeom prst="rect">
            <a:avLst/>
          </a:prstGeom>
        </p:spPr>
      </p:pic>
      <p:pic>
        <p:nvPicPr>
          <p:cNvPr id="32" name="Elemento grafico 31" descr="Donna">
            <a:extLst>
              <a:ext uri="{FF2B5EF4-FFF2-40B4-BE49-F238E27FC236}">
                <a16:creationId xmlns:a16="http://schemas.microsoft.com/office/drawing/2014/main" id="{85139B4D-A77D-449C-A104-0ECDC965A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274" y="4345734"/>
            <a:ext cx="914400" cy="914400"/>
          </a:xfrm>
          <a:prstGeom prst="rect">
            <a:avLst/>
          </a:prstGeom>
        </p:spPr>
      </p:pic>
      <p:pic>
        <p:nvPicPr>
          <p:cNvPr id="33" name="Elemento grafico 32" descr="Donna">
            <a:extLst>
              <a:ext uri="{FF2B5EF4-FFF2-40B4-BE49-F238E27FC236}">
                <a16:creationId xmlns:a16="http://schemas.microsoft.com/office/drawing/2014/main" id="{FA1C546C-F5E6-4636-B0C9-636FD40AA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726" y="4391012"/>
            <a:ext cx="914400" cy="914400"/>
          </a:xfrm>
          <a:prstGeom prst="rect">
            <a:avLst/>
          </a:prstGeom>
        </p:spPr>
      </p:pic>
      <p:pic>
        <p:nvPicPr>
          <p:cNvPr id="34" name="Elemento grafico 33" descr="Gruppo di donne">
            <a:extLst>
              <a:ext uri="{FF2B5EF4-FFF2-40B4-BE49-F238E27FC236}">
                <a16:creationId xmlns:a16="http://schemas.microsoft.com/office/drawing/2014/main" id="{0B8987BF-C347-4CB0-A4A7-6E084B8CBF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7458" y="4810257"/>
            <a:ext cx="914400" cy="914400"/>
          </a:xfrm>
          <a:prstGeom prst="rect">
            <a:avLst/>
          </a:prstGeom>
        </p:spPr>
      </p:pic>
      <p:pic>
        <p:nvPicPr>
          <p:cNvPr id="36" name="Elemento grafico 35" descr="Lente di ingrandimento">
            <a:extLst>
              <a:ext uri="{FF2B5EF4-FFF2-40B4-BE49-F238E27FC236}">
                <a16:creationId xmlns:a16="http://schemas.microsoft.com/office/drawing/2014/main" id="{B9C6DD04-3CA7-469F-8011-6EB4081420C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24332" y="365539"/>
            <a:ext cx="914400" cy="914400"/>
          </a:xfrm>
          <a:prstGeom prst="rect">
            <a:avLst/>
          </a:prstGeom>
        </p:spPr>
      </p:pic>
      <p:pic>
        <p:nvPicPr>
          <p:cNvPr id="39" name="Elemento grafico 38" descr="Lente di ingrandimento">
            <a:extLst>
              <a:ext uri="{FF2B5EF4-FFF2-40B4-BE49-F238E27FC236}">
                <a16:creationId xmlns:a16="http://schemas.microsoft.com/office/drawing/2014/main" id="{C2A116D8-49B9-4170-A43E-F57AD35C4DC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78621" y="5784849"/>
            <a:ext cx="521399" cy="521399"/>
          </a:xfrm>
          <a:prstGeom prst="rect">
            <a:avLst/>
          </a:prstGeom>
        </p:spPr>
      </p:pic>
      <p:pic>
        <p:nvPicPr>
          <p:cNvPr id="40" name="Elemento grafico 39" descr="Lente di ingrandimento">
            <a:extLst>
              <a:ext uri="{FF2B5EF4-FFF2-40B4-BE49-F238E27FC236}">
                <a16:creationId xmlns:a16="http://schemas.microsoft.com/office/drawing/2014/main" id="{DE9733B0-8466-4BD7-89EC-04CD64A1C0F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50487" y="4729015"/>
            <a:ext cx="521399" cy="521399"/>
          </a:xfrm>
          <a:prstGeom prst="rect">
            <a:avLst/>
          </a:prstGeom>
        </p:spPr>
      </p:pic>
      <p:pic>
        <p:nvPicPr>
          <p:cNvPr id="41" name="Elemento grafico 40" descr="Lente di ingrandimento">
            <a:extLst>
              <a:ext uri="{FF2B5EF4-FFF2-40B4-BE49-F238E27FC236}">
                <a16:creationId xmlns:a16="http://schemas.microsoft.com/office/drawing/2014/main" id="{7A9BDCDE-A85C-4C65-ABA6-D234B3EC07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69342" y="4672427"/>
            <a:ext cx="521399" cy="521399"/>
          </a:xfrm>
          <a:prstGeom prst="rect">
            <a:avLst/>
          </a:prstGeom>
        </p:spPr>
      </p:pic>
      <p:pic>
        <p:nvPicPr>
          <p:cNvPr id="42" name="Elemento grafico 41" descr="Lente di ingrandimento">
            <a:extLst>
              <a:ext uri="{FF2B5EF4-FFF2-40B4-BE49-F238E27FC236}">
                <a16:creationId xmlns:a16="http://schemas.microsoft.com/office/drawing/2014/main" id="{80A9A8DD-8E8F-4ABA-AA20-114DB794D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47943" y="5564609"/>
            <a:ext cx="521399" cy="5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BE5FE66-DEA0-48A0-92CF-B2C1A74ED55A}"/>
              </a:ext>
            </a:extLst>
          </p:cNvPr>
          <p:cNvSpPr/>
          <p:nvPr/>
        </p:nvSpPr>
        <p:spPr>
          <a:xfrm>
            <a:off x="2674679" y="132695"/>
            <a:ext cx="684264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4) Controllare, in modo veloce,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l’identità delle persone e il perché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Sono in giro anche se vice la regola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«RESTA A CASA»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(controllo anche con droni aerei)</a:t>
            </a:r>
          </a:p>
        </p:txBody>
      </p:sp>
      <p:pic>
        <p:nvPicPr>
          <p:cNvPr id="7" name="Elemento grafico 6" descr="Dottore">
            <a:extLst>
              <a:ext uri="{FF2B5EF4-FFF2-40B4-BE49-F238E27FC236}">
                <a16:creationId xmlns:a16="http://schemas.microsoft.com/office/drawing/2014/main" id="{F6B21321-72B5-47DA-9ABE-00544B33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2254" y="5767244"/>
            <a:ext cx="914400" cy="914400"/>
          </a:xfrm>
          <a:prstGeom prst="rect">
            <a:avLst/>
          </a:prstGeom>
        </p:spPr>
      </p:pic>
      <p:pic>
        <p:nvPicPr>
          <p:cNvPr id="9" name="Elemento grafico 8" descr="Polizia">
            <a:extLst>
              <a:ext uri="{FF2B5EF4-FFF2-40B4-BE49-F238E27FC236}">
                <a16:creationId xmlns:a16="http://schemas.microsoft.com/office/drawing/2014/main" id="{3AA2AA88-6B87-41D0-9F13-6D6D430AA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5030" y="328303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Scienziato">
            <a:extLst>
              <a:ext uri="{FF2B5EF4-FFF2-40B4-BE49-F238E27FC236}">
                <a16:creationId xmlns:a16="http://schemas.microsoft.com/office/drawing/2014/main" id="{DA52E660-CCF2-4423-A0D5-07B143675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8567" y="320263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Wireless">
            <a:extLst>
              <a:ext uri="{FF2B5EF4-FFF2-40B4-BE49-F238E27FC236}">
                <a16:creationId xmlns:a16="http://schemas.microsoft.com/office/drawing/2014/main" id="{D5E574B5-BACF-4795-BC90-A4307D556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9667" y="5324120"/>
            <a:ext cx="914400" cy="914400"/>
          </a:xfrm>
          <a:prstGeom prst="rect">
            <a:avLst/>
          </a:prstGeom>
        </p:spPr>
      </p:pic>
      <p:pic>
        <p:nvPicPr>
          <p:cNvPr id="15" name="Elemento grafico 14" descr="Utente">
            <a:extLst>
              <a:ext uri="{FF2B5EF4-FFF2-40B4-BE49-F238E27FC236}">
                <a16:creationId xmlns:a16="http://schemas.microsoft.com/office/drawing/2014/main" id="{DCBE25A2-0A21-460F-B356-BC2BC3427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5267" y="4409720"/>
            <a:ext cx="914400" cy="9144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0B7B56C-A088-4FDB-BC60-F0FBCF6A37C8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8202967" y="3923930"/>
            <a:ext cx="1652300" cy="94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C9AFF77-90BD-4317-9938-50674F40BD15}"/>
              </a:ext>
            </a:extLst>
          </p:cNvPr>
          <p:cNvCxnSpPr>
            <a:cxnSpLocks/>
          </p:cNvCxnSpPr>
          <p:nvPr/>
        </p:nvCxnSpPr>
        <p:spPr>
          <a:xfrm flipH="1" flipV="1">
            <a:off x="5439430" y="3923930"/>
            <a:ext cx="4334885" cy="11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20A3CDA-118B-4D0E-8210-2488E60DFC4D}"/>
              </a:ext>
            </a:extLst>
          </p:cNvPr>
          <p:cNvCxnSpPr>
            <a:cxnSpLocks/>
          </p:cNvCxnSpPr>
          <p:nvPr/>
        </p:nvCxnSpPr>
        <p:spPr>
          <a:xfrm flipH="1">
            <a:off x="6617606" y="5198350"/>
            <a:ext cx="3309110" cy="102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lemento grafico 11" descr="Utente">
            <a:extLst>
              <a:ext uri="{FF2B5EF4-FFF2-40B4-BE49-F238E27FC236}">
                <a16:creationId xmlns:a16="http://schemas.microsoft.com/office/drawing/2014/main" id="{23D412C6-758B-4FF7-82A0-87F24E9B8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4531" y="4664950"/>
            <a:ext cx="914400" cy="9144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1D10885-DBF8-4BDA-BE87-3C5E8A99A59E}"/>
              </a:ext>
            </a:extLst>
          </p:cNvPr>
          <p:cNvCxnSpPr/>
          <p:nvPr/>
        </p:nvCxnSpPr>
        <p:spPr>
          <a:xfrm flipH="1">
            <a:off x="5774655" y="5126351"/>
            <a:ext cx="3742666" cy="1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lemento grafico 9" descr="Segnale di divieto">
            <a:extLst>
              <a:ext uri="{FF2B5EF4-FFF2-40B4-BE49-F238E27FC236}">
                <a16:creationId xmlns:a16="http://schemas.microsoft.com/office/drawing/2014/main" id="{737CE687-15AA-43EA-97D8-2E4F39F9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03055" y="4938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BBF311F-28BE-4B92-8037-A233E4BCA220}"/>
              </a:ext>
            </a:extLst>
          </p:cNvPr>
          <p:cNvSpPr/>
          <p:nvPr/>
        </p:nvSpPr>
        <p:spPr>
          <a:xfrm>
            <a:off x="3353158" y="0"/>
            <a:ext cx="518385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5) Controllo degli accessi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 determinati luoghi 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Alle sole persone addette,</a:t>
            </a:r>
          </a:p>
          <a:p>
            <a:pPr algn="ctr"/>
            <a:r>
              <a:rPr lang="it-IT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 ad un pubblico ridotto </a:t>
            </a:r>
          </a:p>
          <a:p>
            <a:pPr algn="ctr"/>
            <a:r>
              <a:rPr lang="it-IT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(anche di numero)</a:t>
            </a:r>
          </a:p>
        </p:txBody>
      </p:sp>
      <p:pic>
        <p:nvPicPr>
          <p:cNvPr id="5" name="Elemento grafico 4" descr="Uomo">
            <a:extLst>
              <a:ext uri="{FF2B5EF4-FFF2-40B4-BE49-F238E27FC236}">
                <a16:creationId xmlns:a16="http://schemas.microsoft.com/office/drawing/2014/main" id="{9E6ED97F-9593-4DAF-8AE0-B4C4B417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25" y="5120861"/>
            <a:ext cx="914400" cy="914400"/>
          </a:xfrm>
          <a:prstGeom prst="rect">
            <a:avLst/>
          </a:prstGeom>
        </p:spPr>
      </p:pic>
      <p:pic>
        <p:nvPicPr>
          <p:cNvPr id="6" name="Elemento grafico 5" descr="Famiglia con due figli">
            <a:extLst>
              <a:ext uri="{FF2B5EF4-FFF2-40B4-BE49-F238E27FC236}">
                <a16:creationId xmlns:a16="http://schemas.microsoft.com/office/drawing/2014/main" id="{7768EBED-7BBF-4938-9BC0-B8D9855D3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4784" y="3438498"/>
            <a:ext cx="1546086" cy="1546086"/>
          </a:xfrm>
          <a:prstGeom prst="rect">
            <a:avLst/>
          </a:prstGeom>
        </p:spPr>
      </p:pic>
      <p:pic>
        <p:nvPicPr>
          <p:cNvPr id="7" name="Elemento grafico 6" descr="Gruppo di donne">
            <a:extLst>
              <a:ext uri="{FF2B5EF4-FFF2-40B4-BE49-F238E27FC236}">
                <a16:creationId xmlns:a16="http://schemas.microsoft.com/office/drawing/2014/main" id="{4DB73EC7-BF3F-4415-9A60-D5AB207E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8758" y="5262218"/>
            <a:ext cx="914400" cy="914400"/>
          </a:xfrm>
          <a:prstGeom prst="rect">
            <a:avLst/>
          </a:prstGeom>
        </p:spPr>
      </p:pic>
      <p:pic>
        <p:nvPicPr>
          <p:cNvPr id="8" name="Elemento grafico 7" descr="Uomo">
            <a:extLst>
              <a:ext uri="{FF2B5EF4-FFF2-40B4-BE49-F238E27FC236}">
                <a16:creationId xmlns:a16="http://schemas.microsoft.com/office/drawing/2014/main" id="{6D023A72-5D02-4A48-BC5A-45E82CB20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136" y="5103560"/>
            <a:ext cx="914400" cy="914400"/>
          </a:xfrm>
          <a:prstGeom prst="rect">
            <a:avLst/>
          </a:prstGeom>
        </p:spPr>
      </p:pic>
      <p:pic>
        <p:nvPicPr>
          <p:cNvPr id="9" name="Elemento grafico 8" descr="Donna">
            <a:extLst>
              <a:ext uri="{FF2B5EF4-FFF2-40B4-BE49-F238E27FC236}">
                <a16:creationId xmlns:a16="http://schemas.microsoft.com/office/drawing/2014/main" id="{EEA0B1DE-640E-4B40-B29C-0C292BAC4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625" y="4031975"/>
            <a:ext cx="914400" cy="914400"/>
          </a:xfrm>
          <a:prstGeom prst="rect">
            <a:avLst/>
          </a:prstGeom>
        </p:spPr>
      </p:pic>
      <p:pic>
        <p:nvPicPr>
          <p:cNvPr id="10" name="Elemento grafico 9" descr="Gruppo di donne">
            <a:extLst>
              <a:ext uri="{FF2B5EF4-FFF2-40B4-BE49-F238E27FC236}">
                <a16:creationId xmlns:a16="http://schemas.microsoft.com/office/drawing/2014/main" id="{0974AB10-0221-4041-A81E-178C41E62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9718" y="3701365"/>
            <a:ext cx="914400" cy="914400"/>
          </a:xfrm>
          <a:prstGeom prst="rect">
            <a:avLst/>
          </a:prstGeom>
        </p:spPr>
      </p:pic>
      <p:pic>
        <p:nvPicPr>
          <p:cNvPr id="11" name="Elemento grafico 10" descr="Uomo">
            <a:extLst>
              <a:ext uri="{FF2B5EF4-FFF2-40B4-BE49-F238E27FC236}">
                <a16:creationId xmlns:a16="http://schemas.microsoft.com/office/drawing/2014/main" id="{893E3269-5623-4E87-956E-922B22A62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291" y="5103560"/>
            <a:ext cx="914400" cy="914400"/>
          </a:xfrm>
          <a:prstGeom prst="rect">
            <a:avLst/>
          </a:prstGeom>
        </p:spPr>
      </p:pic>
      <p:pic>
        <p:nvPicPr>
          <p:cNvPr id="12" name="Elemento grafico 11" descr="Uomo">
            <a:extLst>
              <a:ext uri="{FF2B5EF4-FFF2-40B4-BE49-F238E27FC236}">
                <a16:creationId xmlns:a16="http://schemas.microsoft.com/office/drawing/2014/main" id="{1F6E77B0-BE60-46BB-858F-51D826C2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0443" y="4145923"/>
            <a:ext cx="914400" cy="91440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310A86A-8CB5-46C8-8855-B5354029B9D4}"/>
              </a:ext>
            </a:extLst>
          </p:cNvPr>
          <p:cNvCxnSpPr/>
          <p:nvPr/>
        </p:nvCxnSpPr>
        <p:spPr>
          <a:xfrm>
            <a:off x="6898640" y="3515360"/>
            <a:ext cx="0" cy="2834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Elemento grafico 15" descr="Vietato">
            <a:extLst>
              <a:ext uri="{FF2B5EF4-FFF2-40B4-BE49-F238E27FC236}">
                <a16:creationId xmlns:a16="http://schemas.microsoft.com/office/drawing/2014/main" id="{B603EA94-61CF-4551-8FC0-88DC97689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1440" y="2862322"/>
            <a:ext cx="914400" cy="914400"/>
          </a:xfrm>
          <a:prstGeom prst="rect">
            <a:avLst/>
          </a:prstGeom>
        </p:spPr>
      </p:pic>
      <p:pic>
        <p:nvPicPr>
          <p:cNvPr id="18" name="Elemento grafico 17" descr="Segnale di divieto">
            <a:extLst>
              <a:ext uri="{FF2B5EF4-FFF2-40B4-BE49-F238E27FC236}">
                <a16:creationId xmlns:a16="http://schemas.microsoft.com/office/drawing/2014/main" id="{8E9E2038-E106-442E-868D-73155802F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5824" y="5407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19DBB22-D108-42D8-8BEB-5BCBAFAD60BA}"/>
              </a:ext>
            </a:extLst>
          </p:cNvPr>
          <p:cNvSpPr/>
          <p:nvPr/>
        </p:nvSpPr>
        <p:spPr>
          <a:xfrm>
            <a:off x="914550" y="241890"/>
            <a:ext cx="103629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 quali ambiti può essere utilizzato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Il nostro device?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DEA2B4C-46F5-4920-9A3B-923FAF1845D8}"/>
              </a:ext>
            </a:extLst>
          </p:cNvPr>
          <p:cNvSpPr/>
          <p:nvPr/>
        </p:nvSpPr>
        <p:spPr>
          <a:xfrm>
            <a:off x="914550" y="2184129"/>
            <a:ext cx="6559553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3200" i="1" dirty="0"/>
              <a:t>Sanitario: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Tracciamento virus e patologie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Monitoraggio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Rispetto norme di sicurezza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3200" i="1" dirty="0"/>
              <a:t>Sociale e investigativo: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Rintracciare persone incontrate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it-IT" sz="3200" i="1" dirty="0"/>
              <a:t>Tracciare profilo persona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i="1" dirty="0"/>
              <a:t>Tecnologico: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i="1" dirty="0"/>
              <a:t>Gestire accesso ai soli addetti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it-IT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38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B1CBBE7-9201-43A2-801E-9E81392D34A9}"/>
              </a:ext>
            </a:extLst>
          </p:cNvPr>
          <p:cNvSpPr/>
          <p:nvPr/>
        </p:nvSpPr>
        <p:spPr>
          <a:xfrm>
            <a:off x="4205546" y="0"/>
            <a:ext cx="37809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 e Contro</a:t>
            </a:r>
          </a:p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Hardware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F8633C-8A89-4435-8D30-086D420FDF62}"/>
              </a:ext>
            </a:extLst>
          </p:cNvPr>
          <p:cNvSpPr txBox="1"/>
          <p:nvPr/>
        </p:nvSpPr>
        <p:spPr>
          <a:xfrm>
            <a:off x="284479" y="1601827"/>
            <a:ext cx="5953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Device: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Leggero e maneggevole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Bracciale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Collana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Cover per smartphone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Poco costoso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agevole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Batteria dedicata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Bassi consumi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Contro: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Tempi per la realizzazione e la distribuzione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E282F6-45E3-4C25-8179-4BC722FDA6A7}"/>
              </a:ext>
            </a:extLst>
          </p:cNvPr>
          <p:cNvSpPr txBox="1"/>
          <p:nvPr/>
        </p:nvSpPr>
        <p:spPr>
          <a:xfrm>
            <a:off x="6329680" y="1754326"/>
            <a:ext cx="58623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Smartphone: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Tutti ne possiedono uno (o quasi…)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Tecnologia Bluetooth molto usata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Distribuzione dell’APP rapida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Realizzazione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Contro: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non agevole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Sistemi operativi IOS poco adatti allo scopo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Batteria non dedicata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/>
              <a:t>Il sistema Bluetooth consuma molta energia usato per molto tempo</a:t>
            </a:r>
          </a:p>
        </p:txBody>
      </p:sp>
      <p:pic>
        <p:nvPicPr>
          <p:cNvPr id="7" name="Picture 2" descr="Risultato immagini per modulo gsm arduino">
            <a:extLst>
              <a:ext uri="{FF2B5EF4-FFF2-40B4-BE49-F238E27FC236}">
                <a16:creationId xmlns:a16="http://schemas.microsoft.com/office/drawing/2014/main" id="{00FFA036-23A1-42A0-B122-CA106034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62" y="616406"/>
            <a:ext cx="1137920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isultato immagini per smartphone">
            <a:extLst>
              <a:ext uri="{FF2B5EF4-FFF2-40B4-BE49-F238E27FC236}">
                <a16:creationId xmlns:a16="http://schemas.microsoft.com/office/drawing/2014/main" id="{4EEEC294-BA5C-4EA7-91AA-36C124B2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31" y="124957"/>
            <a:ext cx="3348990" cy="16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lemento grafico 10" descr="Bluetooth">
            <a:extLst>
              <a:ext uri="{FF2B5EF4-FFF2-40B4-BE49-F238E27FC236}">
                <a16:creationId xmlns:a16="http://schemas.microsoft.com/office/drawing/2014/main" id="{0BEABD96-351A-4309-82E3-DDAD9816F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2816" y="25242"/>
            <a:ext cx="914400" cy="914400"/>
          </a:xfrm>
          <a:prstGeom prst="rect">
            <a:avLst/>
          </a:prstGeom>
        </p:spPr>
      </p:pic>
      <p:pic>
        <p:nvPicPr>
          <p:cNvPr id="12" name="Picture 2" descr="esp32 scheda di sviluppo wifi + bluetooth ultra-basso consumo ...">
            <a:extLst>
              <a:ext uri="{FF2B5EF4-FFF2-40B4-BE49-F238E27FC236}">
                <a16:creationId xmlns:a16="http://schemas.microsoft.com/office/drawing/2014/main" id="{0A86B503-C140-46CC-B3E7-CB2BEC3BF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7396">
            <a:off x="1836217" y="404926"/>
            <a:ext cx="791976" cy="7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isultato immagini per modulo gps arduino">
            <a:extLst>
              <a:ext uri="{FF2B5EF4-FFF2-40B4-BE49-F238E27FC236}">
                <a16:creationId xmlns:a16="http://schemas.microsoft.com/office/drawing/2014/main" id="{320D104B-1AB4-40ED-B4DD-BB1733EB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81" y="616406"/>
            <a:ext cx="782003" cy="7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0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ECB470F-07FD-483F-90EF-D32265924D04}"/>
              </a:ext>
            </a:extLst>
          </p:cNvPr>
          <p:cNvSpPr/>
          <p:nvPr/>
        </p:nvSpPr>
        <p:spPr>
          <a:xfrm>
            <a:off x="4263607" y="0"/>
            <a:ext cx="366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ACAE25-DF77-4058-9FB5-89EFB97E44C7}"/>
              </a:ext>
            </a:extLst>
          </p:cNvPr>
          <p:cNvSpPr txBox="1"/>
          <p:nvPr/>
        </p:nvSpPr>
        <p:spPr>
          <a:xfrm>
            <a:off x="1550633" y="992871"/>
            <a:ext cx="9090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nostra idea non è solamente un’analisi dei dati, ma soprattutto una </a:t>
            </a:r>
            <a:r>
              <a:rPr lang="it-IT" sz="2400" b="1" i="1" dirty="0"/>
              <a:t>raccolta puntuale, completa e organizzata</a:t>
            </a:r>
            <a:r>
              <a:rPr lang="it-IT" sz="2400" dirty="0"/>
              <a:t>, con dati  pronti per essere analizzati</a:t>
            </a:r>
          </a:p>
          <a:p>
            <a:endParaRPr lang="it-IT" sz="2400" dirty="0"/>
          </a:p>
          <a:p>
            <a:r>
              <a:rPr lang="it-IT" sz="2400" dirty="0"/>
              <a:t>Nonostante le grosse intemperie incontrate, in </a:t>
            </a:r>
            <a:r>
              <a:rPr lang="it-IT" sz="2400" b="1" i="1" dirty="0"/>
              <a:t>entrambe le soluzioni </a:t>
            </a:r>
            <a:r>
              <a:rPr lang="it-IT" sz="2400" dirty="0"/>
              <a:t>proposte, si stanno cercando di </a:t>
            </a:r>
            <a:r>
              <a:rPr lang="it-IT" sz="2400" b="1" i="1" dirty="0"/>
              <a:t>realizzare entrambi i sistemi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r>
              <a:rPr lang="it-IT" sz="2400" dirty="0"/>
              <a:t>A nostro avviso la </a:t>
            </a:r>
            <a:r>
              <a:rPr lang="it-IT" sz="2400" b="1" i="1" dirty="0"/>
              <a:t>realizzazione di un device</a:t>
            </a:r>
            <a:r>
              <a:rPr lang="it-IT" sz="2400" dirty="0"/>
              <a:t>, una volta distribuito, può </a:t>
            </a:r>
            <a:r>
              <a:rPr lang="it-IT" sz="2400" b="1" i="1" dirty="0"/>
              <a:t>coprire tutta la popolazione</a:t>
            </a:r>
            <a:r>
              <a:rPr lang="it-IT" sz="2400" dirty="0"/>
              <a:t>, mentre, per </a:t>
            </a:r>
            <a:r>
              <a:rPr lang="it-IT" sz="2400" b="1" i="1" dirty="0"/>
              <a:t>smartphone</a:t>
            </a:r>
            <a:r>
              <a:rPr lang="it-IT" sz="2400" dirty="0"/>
              <a:t>, abbiamo dei </a:t>
            </a:r>
            <a:r>
              <a:rPr lang="it-IT" sz="2400" b="1" i="1" dirty="0"/>
              <a:t>problemi di distribuzione</a:t>
            </a:r>
            <a:r>
              <a:rPr lang="it-IT" sz="2400" dirty="0"/>
              <a:t> per alcune tipologie di sistemi operativi, versioni e utenza (alcune persone potrebbero non averne uno).</a:t>
            </a:r>
          </a:p>
          <a:p>
            <a:endParaRPr lang="it-IT" sz="2400" dirty="0"/>
          </a:p>
          <a:p>
            <a:r>
              <a:rPr lang="it-IT" sz="2400" dirty="0"/>
              <a:t>Secondo la nostra esperienza e ricerca, il device rimane la </a:t>
            </a:r>
            <a:r>
              <a:rPr lang="it-IT" sz="2400" b="1" i="1" dirty="0"/>
              <a:t>scelta migliore</a:t>
            </a:r>
            <a:r>
              <a:rPr lang="it-IT" sz="2400" dirty="0"/>
              <a:t>, anche se dispendiosa (in termini di tempo e risorse) nella distribuzione.</a:t>
            </a:r>
          </a:p>
        </p:txBody>
      </p:sp>
    </p:spTree>
    <p:extLst>
      <p:ext uri="{BB962C8B-B14F-4D97-AF65-F5344CB8AC3E}">
        <p14:creationId xmlns:p14="http://schemas.microsoft.com/office/powerpoint/2010/main" val="41403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1B1BCEC-E917-4E8C-8434-2D380933373B}"/>
              </a:ext>
            </a:extLst>
          </p:cNvPr>
          <p:cNvSpPr/>
          <p:nvPr/>
        </p:nvSpPr>
        <p:spPr>
          <a:xfrm>
            <a:off x="2854022" y="215258"/>
            <a:ext cx="6483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Cos’è una </a:t>
            </a:r>
            <a:r>
              <a:rPr lang="it-I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F958C0-4A2E-4460-B7AB-96C29AFC1FEE}"/>
              </a:ext>
            </a:extLst>
          </p:cNvPr>
          <p:cNvSpPr txBox="1"/>
          <p:nvPr/>
        </p:nvSpPr>
        <p:spPr>
          <a:xfrm>
            <a:off x="751643" y="1299299"/>
            <a:ext cx="10688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Un’area protettiva virtuale attorno ad ogni </a:t>
            </a:r>
            <a:r>
              <a:rPr lang="it-IT" sz="3200" b="1" i="1" dirty="0"/>
              <a:t>individuo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Sistema di </a:t>
            </a:r>
            <a:r>
              <a:rPr lang="it-IT" sz="3200" b="1" i="1" dirty="0"/>
              <a:t>rilevamento</a:t>
            </a:r>
            <a:r>
              <a:rPr lang="it-IT" sz="3200" dirty="0"/>
              <a:t> di prossimità per </a:t>
            </a:r>
            <a:r>
              <a:rPr lang="it-IT" sz="3200" b="1" i="1" dirty="0"/>
              <a:t>prevenire</a:t>
            </a:r>
            <a:r>
              <a:rPr lang="it-IT" sz="3200" dirty="0"/>
              <a:t> e </a:t>
            </a:r>
            <a:r>
              <a:rPr lang="it-IT" sz="3200" b="1" i="1" dirty="0"/>
              <a:t>rilevare</a:t>
            </a:r>
            <a:r>
              <a:rPr lang="it-IT" sz="3200" dirty="0"/>
              <a:t> l’espansione del COVID-19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B97917-8EAD-4D30-AAAB-57E690259D7F}"/>
              </a:ext>
            </a:extLst>
          </p:cNvPr>
          <p:cNvSpPr/>
          <p:nvPr/>
        </p:nvSpPr>
        <p:spPr>
          <a:xfrm>
            <a:off x="1823805" y="3429000"/>
            <a:ext cx="854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cosa serve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una </a:t>
            </a:r>
            <a:r>
              <a:rPr lang="it-I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F8ED83-63EB-4054-A7C1-A94B961CFE3C}"/>
              </a:ext>
            </a:extLst>
          </p:cNvPr>
          <p:cNvSpPr txBox="1"/>
          <p:nvPr/>
        </p:nvSpPr>
        <p:spPr>
          <a:xfrm>
            <a:off x="751643" y="4455823"/>
            <a:ext cx="10688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i="1" dirty="0"/>
              <a:t>Segnalazione</a:t>
            </a:r>
            <a:r>
              <a:rPr lang="it-IT" sz="3200" dirty="0"/>
              <a:t> e </a:t>
            </a:r>
            <a:r>
              <a:rPr lang="it-IT" sz="3200" b="1" i="1" dirty="0"/>
              <a:t>raccolta puntuale</a:t>
            </a:r>
            <a:r>
              <a:rPr lang="it-IT" sz="3200" dirty="0"/>
              <a:t> di ogni possibile </a:t>
            </a:r>
            <a:r>
              <a:rPr lang="it-IT" sz="3200" b="1" i="1" dirty="0"/>
              <a:t>contatto</a:t>
            </a:r>
            <a:r>
              <a:rPr lang="it-IT" sz="3200" dirty="0"/>
              <a:t> tra persone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A far rispettare la </a:t>
            </a:r>
            <a:r>
              <a:rPr lang="it-IT" sz="3200" b="1" i="1" dirty="0"/>
              <a:t>distanza di sicurezza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3B76F99-E28F-4520-9326-4D5D50EEB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43" y="19227"/>
            <a:ext cx="1952129" cy="1952129"/>
          </a:xfrm>
          <a:prstGeom prst="rect">
            <a:avLst/>
          </a:prstGeom>
        </p:spPr>
      </p:pic>
      <p:pic>
        <p:nvPicPr>
          <p:cNvPr id="16" name="Elemento grafico 15" descr="Rischio biologico">
            <a:extLst>
              <a:ext uri="{FF2B5EF4-FFF2-40B4-BE49-F238E27FC236}">
                <a16:creationId xmlns:a16="http://schemas.microsoft.com/office/drawing/2014/main" id="{7867451A-F35A-48E0-9F24-43B9D279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798" y="241110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Wireless">
            <a:extLst>
              <a:ext uri="{FF2B5EF4-FFF2-40B4-BE49-F238E27FC236}">
                <a16:creationId xmlns:a16="http://schemas.microsoft.com/office/drawing/2014/main" id="{7A0D9FEE-BF50-467E-AB21-B7F508C01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284" y="282058"/>
            <a:ext cx="914400" cy="914400"/>
          </a:xfrm>
          <a:prstGeom prst="rect">
            <a:avLst/>
          </a:prstGeom>
        </p:spPr>
      </p:pic>
      <p:pic>
        <p:nvPicPr>
          <p:cNvPr id="20" name="Elemento grafico 19" descr="Database">
            <a:extLst>
              <a:ext uri="{FF2B5EF4-FFF2-40B4-BE49-F238E27FC236}">
                <a16:creationId xmlns:a16="http://schemas.microsoft.com/office/drawing/2014/main" id="{D3868F5B-AD5F-42DD-8C41-666B88932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284" y="3541423"/>
            <a:ext cx="914400" cy="914400"/>
          </a:xfrm>
          <a:prstGeom prst="rect">
            <a:avLst/>
          </a:prstGeom>
        </p:spPr>
      </p:pic>
      <p:pic>
        <p:nvPicPr>
          <p:cNvPr id="22" name="Elemento grafico 21" descr="Tabella">
            <a:extLst>
              <a:ext uri="{FF2B5EF4-FFF2-40B4-BE49-F238E27FC236}">
                <a16:creationId xmlns:a16="http://schemas.microsoft.com/office/drawing/2014/main" id="{8D3BDCD0-5C36-4BDA-9F01-98FCE1B867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9964" y="3558220"/>
            <a:ext cx="914400" cy="914400"/>
          </a:xfrm>
          <a:prstGeom prst="rect">
            <a:avLst/>
          </a:prstGeom>
        </p:spPr>
      </p:pic>
      <p:pic>
        <p:nvPicPr>
          <p:cNvPr id="24" name="Elemento grafico 23" descr="Pubblico target">
            <a:extLst>
              <a:ext uri="{FF2B5EF4-FFF2-40B4-BE49-F238E27FC236}">
                <a16:creationId xmlns:a16="http://schemas.microsoft.com/office/drawing/2014/main" id="{CA5F9C1B-7CA0-48D3-B00B-0D57E9335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2284" y="50247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Uomo">
            <a:extLst>
              <a:ext uri="{FF2B5EF4-FFF2-40B4-BE49-F238E27FC236}">
                <a16:creationId xmlns:a16="http://schemas.microsoft.com/office/drawing/2014/main" id="{A6FF013A-B37F-4FFC-94F4-47DFBD3B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354" y="3978281"/>
            <a:ext cx="914400" cy="914400"/>
          </a:xfrm>
          <a:prstGeom prst="rect">
            <a:avLst/>
          </a:prstGeom>
        </p:spPr>
      </p:pic>
      <p:pic>
        <p:nvPicPr>
          <p:cNvPr id="7" name="Elemento grafico 6" descr="Donna">
            <a:extLst>
              <a:ext uri="{FF2B5EF4-FFF2-40B4-BE49-F238E27FC236}">
                <a16:creationId xmlns:a16="http://schemas.microsoft.com/office/drawing/2014/main" id="{B702DF38-2811-457D-B74F-20AA0C471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4063" y="3978281"/>
            <a:ext cx="914400" cy="9144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6B26CCE-BFCC-4977-B4AE-F7430D3B266B}"/>
              </a:ext>
            </a:extLst>
          </p:cNvPr>
          <p:cNvSpPr/>
          <p:nvPr/>
        </p:nvSpPr>
        <p:spPr>
          <a:xfrm>
            <a:off x="2175608" y="3081636"/>
            <a:ext cx="1330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endParaRPr lang="it-IT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DADB41-4D5F-4B1F-BB21-4883E841FBD1}"/>
              </a:ext>
            </a:extLst>
          </p:cNvPr>
          <p:cNvSpPr/>
          <p:nvPr/>
        </p:nvSpPr>
        <p:spPr>
          <a:xfrm>
            <a:off x="8916017" y="3081636"/>
            <a:ext cx="1330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endParaRPr lang="it-IT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8070FBC-B564-4C75-A68F-E1A657E6483D}"/>
              </a:ext>
            </a:extLst>
          </p:cNvPr>
          <p:cNvCxnSpPr/>
          <p:nvPr/>
        </p:nvCxnSpPr>
        <p:spPr>
          <a:xfrm>
            <a:off x="1935332" y="6072326"/>
            <a:ext cx="17133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6DF0AD-0330-4B75-9BF6-238D021FD597}"/>
              </a:ext>
            </a:extLst>
          </p:cNvPr>
          <p:cNvCxnSpPr/>
          <p:nvPr/>
        </p:nvCxnSpPr>
        <p:spPr>
          <a:xfrm>
            <a:off x="8773396" y="6072326"/>
            <a:ext cx="17133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99E91C-A84E-4312-854A-D9D774C7E01B}"/>
              </a:ext>
            </a:extLst>
          </p:cNvPr>
          <p:cNvSpPr txBox="1"/>
          <p:nvPr/>
        </p:nvSpPr>
        <p:spPr>
          <a:xfrm>
            <a:off x="2458535" y="5738504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2-3 mt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E91653-C0DE-402B-AF89-9F468C892C32}"/>
              </a:ext>
            </a:extLst>
          </p:cNvPr>
          <p:cNvSpPr txBox="1"/>
          <p:nvPr/>
        </p:nvSpPr>
        <p:spPr>
          <a:xfrm>
            <a:off x="5825429" y="4026199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 mt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4E55EAB-244A-4AE5-81AA-43AD87845B68}"/>
              </a:ext>
            </a:extLst>
          </p:cNvPr>
          <p:cNvCxnSpPr>
            <a:cxnSpLocks/>
          </p:cNvCxnSpPr>
          <p:nvPr/>
        </p:nvCxnSpPr>
        <p:spPr>
          <a:xfrm>
            <a:off x="3746377" y="4395532"/>
            <a:ext cx="4929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E257122-9909-4B9C-9430-5192CD5ECDC9}"/>
              </a:ext>
            </a:extLst>
          </p:cNvPr>
          <p:cNvSpPr txBox="1"/>
          <p:nvPr/>
        </p:nvSpPr>
        <p:spPr>
          <a:xfrm>
            <a:off x="9315833" y="5758024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2-3 mt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C490F45-52C2-40E1-8DD6-88FE8A0A30E2}"/>
              </a:ext>
            </a:extLst>
          </p:cNvPr>
          <p:cNvSpPr/>
          <p:nvPr/>
        </p:nvSpPr>
        <p:spPr>
          <a:xfrm>
            <a:off x="2852873" y="5461505"/>
            <a:ext cx="685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Violazione Area Privata</a:t>
            </a:r>
          </a:p>
        </p:txBody>
      </p: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849F82FC-970D-4371-A154-66FE5415A1A5}"/>
              </a:ext>
            </a:extLst>
          </p:cNvPr>
          <p:cNvSpPr/>
          <p:nvPr/>
        </p:nvSpPr>
        <p:spPr>
          <a:xfrm>
            <a:off x="5179818" y="3120678"/>
            <a:ext cx="2062480" cy="23272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8237CAD-853F-4979-93EB-2497EA04B43A}"/>
              </a:ext>
            </a:extLst>
          </p:cNvPr>
          <p:cNvSpPr/>
          <p:nvPr/>
        </p:nvSpPr>
        <p:spPr>
          <a:xfrm>
            <a:off x="5151757" y="2698617"/>
            <a:ext cx="21412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Scambio Dati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C8F033-1314-4CEF-84D5-700C6B708CBD}"/>
              </a:ext>
            </a:extLst>
          </p:cNvPr>
          <p:cNvCxnSpPr/>
          <p:nvPr/>
        </p:nvCxnSpPr>
        <p:spPr>
          <a:xfrm flipH="1" flipV="1">
            <a:off x="3648722" y="2698617"/>
            <a:ext cx="896447" cy="88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72CC420-C83F-41C1-B6C4-78A39086ED90}"/>
              </a:ext>
            </a:extLst>
          </p:cNvPr>
          <p:cNvCxnSpPr>
            <a:cxnSpLocks/>
          </p:cNvCxnSpPr>
          <p:nvPr/>
        </p:nvCxnSpPr>
        <p:spPr>
          <a:xfrm flipV="1">
            <a:off x="7728491" y="2600710"/>
            <a:ext cx="1044905" cy="97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C85A2AF-4E66-4726-AF5A-B1B5ED8776BE}"/>
              </a:ext>
            </a:extLst>
          </p:cNvPr>
          <p:cNvSpPr txBox="1"/>
          <p:nvPr/>
        </p:nvSpPr>
        <p:spPr>
          <a:xfrm rot="2738746">
            <a:off x="3681183" y="2997874"/>
            <a:ext cx="13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Dati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1C6A0B7-82FD-43F6-A71C-5C1D0A1C1C6F}"/>
              </a:ext>
            </a:extLst>
          </p:cNvPr>
          <p:cNvSpPr txBox="1"/>
          <p:nvPr/>
        </p:nvSpPr>
        <p:spPr>
          <a:xfrm rot="18953699">
            <a:off x="7585697" y="2709745"/>
            <a:ext cx="13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Dati</a:t>
            </a:r>
          </a:p>
        </p:txBody>
      </p:sp>
      <p:sp>
        <p:nvSpPr>
          <p:cNvPr id="29" name="Nuvola 28">
            <a:extLst>
              <a:ext uri="{FF2B5EF4-FFF2-40B4-BE49-F238E27FC236}">
                <a16:creationId xmlns:a16="http://schemas.microsoft.com/office/drawing/2014/main" id="{50461CFA-62A2-41E9-B681-5F85F65C6CA1}"/>
              </a:ext>
            </a:extLst>
          </p:cNvPr>
          <p:cNvSpPr/>
          <p:nvPr/>
        </p:nvSpPr>
        <p:spPr>
          <a:xfrm>
            <a:off x="2159396" y="1572743"/>
            <a:ext cx="2399306" cy="105613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</a:p>
        </p:txBody>
      </p:sp>
      <p:sp>
        <p:nvSpPr>
          <p:cNvPr id="30" name="Nuvola 29">
            <a:extLst>
              <a:ext uri="{FF2B5EF4-FFF2-40B4-BE49-F238E27FC236}">
                <a16:creationId xmlns:a16="http://schemas.microsoft.com/office/drawing/2014/main" id="{3AA9B47F-8C0C-4C4D-B395-68ABF4712C66}"/>
              </a:ext>
            </a:extLst>
          </p:cNvPr>
          <p:cNvSpPr/>
          <p:nvPr/>
        </p:nvSpPr>
        <p:spPr>
          <a:xfrm>
            <a:off x="8029567" y="1521714"/>
            <a:ext cx="2399306" cy="105613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90FB1D-DF84-431B-AAD8-05F755A79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49" y="3099639"/>
            <a:ext cx="2674649" cy="267464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4596045-342A-48C8-820D-976F60C4A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66" y="3081636"/>
            <a:ext cx="2674649" cy="26746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803D79A-92F7-4EE8-9FDF-A61105F1FB98}"/>
              </a:ext>
            </a:extLst>
          </p:cNvPr>
          <p:cNvSpPr/>
          <p:nvPr/>
        </p:nvSpPr>
        <p:spPr>
          <a:xfrm>
            <a:off x="3347133" y="-84063"/>
            <a:ext cx="57278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Come funziona una</a:t>
            </a:r>
          </a:p>
          <a:p>
            <a:pPr algn="ctr"/>
            <a:r>
              <a:rPr lang="it-IT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0F7DFB-9D4F-441F-A54C-EAF1AE9E5458}"/>
              </a:ext>
            </a:extLst>
          </p:cNvPr>
          <p:cNvSpPr txBox="1"/>
          <p:nvPr/>
        </p:nvSpPr>
        <p:spPr>
          <a:xfrm>
            <a:off x="4376502" y="1990731"/>
            <a:ext cx="3680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Consideriamo due individui:</a:t>
            </a:r>
          </a:p>
          <a:p>
            <a:pPr algn="ctr"/>
            <a:r>
              <a:rPr lang="it-IT" sz="2400" i="1" dirty="0"/>
              <a:t>Fintanto che sono distanti, tra loro, più del diametro della «Bolla», non accade nulla.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56B69-042B-417F-954E-C599AE4BD167}"/>
              </a:ext>
            </a:extLst>
          </p:cNvPr>
          <p:cNvSpPr txBox="1"/>
          <p:nvPr/>
        </p:nvSpPr>
        <p:spPr>
          <a:xfrm>
            <a:off x="3286128" y="1555347"/>
            <a:ext cx="5872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/>
              <a:t>Quando le due bolle entrano in contatto tra loro, il sistema si abilita e avviene uno scambio di identificativi con successivo inoltro su CLOUD.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9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25 -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25 -2.96296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5 7.40741E-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25 7.40741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1" grpId="0" animBg="1"/>
      <p:bldP spid="22" grpId="0"/>
      <p:bldP spid="27" grpId="0"/>
      <p:bldP spid="28" grpId="0"/>
      <p:bldP spid="29" grpId="0" animBg="1"/>
      <p:bldP spid="30" grpId="0" animBg="1"/>
      <p:bldP spid="9" grpId="0"/>
      <p:bldP spid="9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4B2DA9-E454-4A14-8DE5-EDF78AB9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69" y="0"/>
            <a:ext cx="4164293" cy="4164293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DF75DC2A-8A18-416B-935F-6CAAB9A2497B}"/>
              </a:ext>
            </a:extLst>
          </p:cNvPr>
          <p:cNvSpPr/>
          <p:nvPr/>
        </p:nvSpPr>
        <p:spPr>
          <a:xfrm rot="3064838">
            <a:off x="5055263" y="2833367"/>
            <a:ext cx="271839" cy="1714665"/>
          </a:xfrm>
          <a:prstGeom prst="downArrow">
            <a:avLst>
              <a:gd name="adj1" fmla="val 50000"/>
              <a:gd name="adj2" fmla="val 7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3E62FB12-081E-4121-B808-E1A5E9B07DE9}"/>
              </a:ext>
            </a:extLst>
          </p:cNvPr>
          <p:cNvSpPr/>
          <p:nvPr/>
        </p:nvSpPr>
        <p:spPr>
          <a:xfrm rot="18603974">
            <a:off x="6672015" y="2844878"/>
            <a:ext cx="271839" cy="1714665"/>
          </a:xfrm>
          <a:prstGeom prst="downArrow">
            <a:avLst>
              <a:gd name="adj1" fmla="val 50000"/>
              <a:gd name="adj2" fmla="val 7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Elemento grafico 7" descr="Smartphone">
            <a:extLst>
              <a:ext uri="{FF2B5EF4-FFF2-40B4-BE49-F238E27FC236}">
                <a16:creationId xmlns:a16="http://schemas.microsoft.com/office/drawing/2014/main" id="{B8F12A1B-C9C5-4EFE-AB32-B152F66B7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745" y="4422478"/>
            <a:ext cx="1723635" cy="1723635"/>
          </a:xfrm>
          <a:prstGeom prst="rect">
            <a:avLst/>
          </a:prstGeom>
        </p:spPr>
      </p:pic>
      <p:pic>
        <p:nvPicPr>
          <p:cNvPr id="10" name="Elemento grafico 9" descr="Processore">
            <a:extLst>
              <a:ext uri="{FF2B5EF4-FFF2-40B4-BE49-F238E27FC236}">
                <a16:creationId xmlns:a16="http://schemas.microsoft.com/office/drawing/2014/main" id="{4F441B37-5327-49B5-A612-D39CDBC80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6957" y="4325882"/>
            <a:ext cx="791975" cy="791975"/>
          </a:xfrm>
          <a:prstGeom prst="rect">
            <a:avLst/>
          </a:prstGeom>
        </p:spPr>
      </p:pic>
      <p:pic>
        <p:nvPicPr>
          <p:cNvPr id="13" name="Elemento grafico 12" descr="Bluetooth">
            <a:extLst>
              <a:ext uri="{FF2B5EF4-FFF2-40B4-BE49-F238E27FC236}">
                <a16:creationId xmlns:a16="http://schemas.microsoft.com/office/drawing/2014/main" id="{AF03C913-B312-4CA9-BBAD-7D89F76517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5299" y="3991428"/>
            <a:ext cx="791975" cy="791975"/>
          </a:xfrm>
          <a:prstGeom prst="rect">
            <a:avLst/>
          </a:prstGeom>
        </p:spPr>
      </p:pic>
      <p:pic>
        <p:nvPicPr>
          <p:cNvPr id="14" name="Elemento grafico 13" descr="Wi-Fi">
            <a:extLst>
              <a:ext uri="{FF2B5EF4-FFF2-40B4-BE49-F238E27FC236}">
                <a16:creationId xmlns:a16="http://schemas.microsoft.com/office/drawing/2014/main" id="{D5DE6613-58D3-469C-91CA-DC4692FE3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73417" y="4065601"/>
            <a:ext cx="791975" cy="79197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F74D4B0-535B-4691-AB63-4F131C400023}"/>
              </a:ext>
            </a:extLst>
          </p:cNvPr>
          <p:cNvSpPr/>
          <p:nvPr/>
        </p:nvSpPr>
        <p:spPr>
          <a:xfrm>
            <a:off x="239637" y="0"/>
            <a:ext cx="117127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 cosa viene generata una </a:t>
            </a:r>
            <a:r>
              <a:rPr lang="it-I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BubbleBox</a:t>
            </a:r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003E14-F209-4481-BC97-69FAB8BEDF86}"/>
              </a:ext>
            </a:extLst>
          </p:cNvPr>
          <p:cNvSpPr txBox="1"/>
          <p:nvPr/>
        </p:nvSpPr>
        <p:spPr>
          <a:xfrm>
            <a:off x="831963" y="1734232"/>
            <a:ext cx="360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/>
              <a:t>Da un device: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/>
              <a:t>Arduino Nano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/>
              <a:t>Moduli</a:t>
            </a:r>
          </a:p>
          <a:p>
            <a:pPr lvl="1"/>
            <a:endParaRPr lang="it-IT" sz="2000" i="1" dirty="0"/>
          </a:p>
          <a:p>
            <a:r>
              <a:rPr lang="it-IT" sz="2000" i="1" dirty="0"/>
              <a:t>Utilizzando un dispositivo </a:t>
            </a:r>
          </a:p>
          <a:p>
            <a:r>
              <a:rPr lang="it-IT" sz="2000" i="1" dirty="0"/>
              <a:t>A onde radio a corto raggio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313E817-A24D-4C81-87AC-C5FEE4F809C2}"/>
              </a:ext>
            </a:extLst>
          </p:cNvPr>
          <p:cNvSpPr txBox="1"/>
          <p:nvPr/>
        </p:nvSpPr>
        <p:spPr>
          <a:xfrm>
            <a:off x="8269584" y="2197001"/>
            <a:ext cx="360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/>
              <a:t>Smartphone</a:t>
            </a:r>
          </a:p>
          <a:p>
            <a:endParaRPr lang="it-IT" sz="2000" i="1" dirty="0"/>
          </a:p>
          <a:p>
            <a:r>
              <a:rPr lang="it-IT" sz="2000" i="1" dirty="0"/>
              <a:t>Utilizzando il Bluetooth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32B42F1-84DC-495F-812E-39088EE0DCB0}"/>
              </a:ext>
            </a:extLst>
          </p:cNvPr>
          <p:cNvSpPr txBox="1"/>
          <p:nvPr/>
        </p:nvSpPr>
        <p:spPr>
          <a:xfrm>
            <a:off x="5574216" y="3416599"/>
            <a:ext cx="104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oppure</a:t>
            </a:r>
          </a:p>
        </p:txBody>
      </p:sp>
      <p:pic>
        <p:nvPicPr>
          <p:cNvPr id="1026" name="Picture 2" descr="esp32 scheda di sviluppo wifi + bluetooth ultra-basso consumo ...">
            <a:extLst>
              <a:ext uri="{FF2B5EF4-FFF2-40B4-BE49-F238E27FC236}">
                <a16:creationId xmlns:a16="http://schemas.microsoft.com/office/drawing/2014/main" id="{00DE186F-65FA-485B-9D11-F945FF6B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60" y="5011468"/>
            <a:ext cx="791976" cy="7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64F5231-3840-43DF-B05A-9E215BCC5BF6}"/>
              </a:ext>
            </a:extLst>
          </p:cNvPr>
          <p:cNvSpPr/>
          <p:nvPr/>
        </p:nvSpPr>
        <p:spPr>
          <a:xfrm>
            <a:off x="2965751" y="617532"/>
            <a:ext cx="6814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Device nei particolari...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50" name="Picture 2" descr="Risultato immagini per modulo gsm arduino">
            <a:extLst>
              <a:ext uri="{FF2B5EF4-FFF2-40B4-BE49-F238E27FC236}">
                <a16:creationId xmlns:a16="http://schemas.microsoft.com/office/drawing/2014/main" id="{61BA0686-6B12-4EA7-942A-9B55DABF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9032">
            <a:off x="6670539" y="4050507"/>
            <a:ext cx="1137920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o immagini per modulo gps arduino">
            <a:extLst>
              <a:ext uri="{FF2B5EF4-FFF2-40B4-BE49-F238E27FC236}">
                <a16:creationId xmlns:a16="http://schemas.microsoft.com/office/drawing/2014/main" id="{3584EC69-47AA-4D78-8018-808C13C0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15" y="4287837"/>
            <a:ext cx="782003" cy="7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o 7">
            <a:extLst>
              <a:ext uri="{FF2B5EF4-FFF2-40B4-BE49-F238E27FC236}">
                <a16:creationId xmlns:a16="http://schemas.microsoft.com/office/drawing/2014/main" id="{1EDE2019-5E49-4FBA-B39D-29D31BFC0868}"/>
              </a:ext>
            </a:extLst>
          </p:cNvPr>
          <p:cNvSpPr/>
          <p:nvPr/>
        </p:nvSpPr>
        <p:spPr>
          <a:xfrm>
            <a:off x="4368800" y="3729254"/>
            <a:ext cx="3891280" cy="167669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05385D-B8A6-4EED-9465-84468C8080AC}"/>
              </a:ext>
            </a:extLst>
          </p:cNvPr>
          <p:cNvSpPr txBox="1"/>
          <p:nvPr/>
        </p:nvSpPr>
        <p:spPr>
          <a:xfrm>
            <a:off x="5760720" y="5426266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Device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FC26C1-FB4A-4BEA-A051-D8EA3F795BD4}"/>
              </a:ext>
            </a:extLst>
          </p:cNvPr>
          <p:cNvSpPr txBox="1"/>
          <p:nvPr/>
        </p:nvSpPr>
        <p:spPr>
          <a:xfrm>
            <a:off x="7343871" y="4636275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Modulo GSM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9614926-FB33-4677-AE26-DDF7FC9DA8F1}"/>
              </a:ext>
            </a:extLst>
          </p:cNvPr>
          <p:cNvSpPr txBox="1"/>
          <p:nvPr/>
        </p:nvSpPr>
        <p:spPr>
          <a:xfrm>
            <a:off x="4561840" y="4287837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GPS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BAC8DE2-061B-4D06-87E5-C4DC95AF8B2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279853" y="5102108"/>
            <a:ext cx="45014" cy="5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173CC1-E4E8-41C5-90B2-E1B13FDE0C30}"/>
              </a:ext>
            </a:extLst>
          </p:cNvPr>
          <p:cNvSpPr txBox="1"/>
          <p:nvPr/>
        </p:nvSpPr>
        <p:spPr>
          <a:xfrm>
            <a:off x="5832518" y="5572049"/>
            <a:ext cx="2438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Manda segnali Radio e li intercetta tramite BLE (Bluetooth Low Energy)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7FDB67C-0FC4-4631-BC8E-98DD234F1892}"/>
              </a:ext>
            </a:extLst>
          </p:cNvPr>
          <p:cNvCxnSpPr>
            <a:cxnSpLocks/>
          </p:cNvCxnSpPr>
          <p:nvPr/>
        </p:nvCxnSpPr>
        <p:spPr>
          <a:xfrm flipV="1">
            <a:off x="6477266" y="3429000"/>
            <a:ext cx="136894" cy="85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652B58-29EF-43EF-9742-DB3838DBD5B0}"/>
              </a:ext>
            </a:extLst>
          </p:cNvPr>
          <p:cNvSpPr txBox="1"/>
          <p:nvPr/>
        </p:nvSpPr>
        <p:spPr>
          <a:xfrm>
            <a:off x="6018656" y="2837452"/>
            <a:ext cx="143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Elabora i dati ricevuti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6427F7-75A0-439A-B731-8976D3AA359A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4216400" y="4472503"/>
            <a:ext cx="7670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EE6DD3E-7C39-4EF3-B102-48458987A634}"/>
              </a:ext>
            </a:extLst>
          </p:cNvPr>
          <p:cNvSpPr txBox="1"/>
          <p:nvPr/>
        </p:nvSpPr>
        <p:spPr>
          <a:xfrm>
            <a:off x="3069748" y="3584270"/>
            <a:ext cx="1353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Elabora coordinate GPS quando si innesca un contatto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23673D8-B67C-42D9-9FE4-953E7F027C21}"/>
              </a:ext>
            </a:extLst>
          </p:cNvPr>
          <p:cNvCxnSpPr/>
          <p:nvPr/>
        </p:nvCxnSpPr>
        <p:spPr>
          <a:xfrm flipV="1">
            <a:off x="7564120" y="4109280"/>
            <a:ext cx="1132840" cy="4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A9C83CD-4660-4136-8EEB-BBF18054CAF1}"/>
              </a:ext>
            </a:extLst>
          </p:cNvPr>
          <p:cNvSpPr txBox="1"/>
          <p:nvPr/>
        </p:nvSpPr>
        <p:spPr>
          <a:xfrm>
            <a:off x="8728416" y="3688547"/>
            <a:ext cx="105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Manda dati al CLOUD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AF80E6-E431-4912-B49C-495D67DABD09}"/>
              </a:ext>
            </a:extLst>
          </p:cNvPr>
          <p:cNvCxnSpPr/>
          <p:nvPr/>
        </p:nvCxnSpPr>
        <p:spPr>
          <a:xfrm flipV="1">
            <a:off x="9519920" y="3078480"/>
            <a:ext cx="629920" cy="7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uvola 27">
            <a:extLst>
              <a:ext uri="{FF2B5EF4-FFF2-40B4-BE49-F238E27FC236}">
                <a16:creationId xmlns:a16="http://schemas.microsoft.com/office/drawing/2014/main" id="{FEC4041C-0E77-417F-86E1-87974FF9A7F8}"/>
              </a:ext>
            </a:extLst>
          </p:cNvPr>
          <p:cNvSpPr/>
          <p:nvPr/>
        </p:nvSpPr>
        <p:spPr>
          <a:xfrm>
            <a:off x="9254234" y="2072640"/>
            <a:ext cx="2104646" cy="92333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" descr="esp32 scheda di sviluppo wifi + bluetooth ultra-basso consumo ...">
            <a:extLst>
              <a:ext uri="{FF2B5EF4-FFF2-40B4-BE49-F238E27FC236}">
                <a16:creationId xmlns:a16="http://schemas.microsoft.com/office/drawing/2014/main" id="{1A45A812-6EDC-44CF-ADD3-E3A85DB6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65" y="4310132"/>
            <a:ext cx="791976" cy="7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A935910-DDC2-4D55-BBA6-15BA1C29BF0E}"/>
              </a:ext>
            </a:extLst>
          </p:cNvPr>
          <p:cNvSpPr txBox="1"/>
          <p:nvPr/>
        </p:nvSpPr>
        <p:spPr>
          <a:xfrm>
            <a:off x="6000834" y="4100840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ESP-32</a:t>
            </a:r>
          </a:p>
        </p:txBody>
      </p:sp>
    </p:spTree>
    <p:extLst>
      <p:ext uri="{BB962C8B-B14F-4D97-AF65-F5344CB8AC3E}">
        <p14:creationId xmlns:p14="http://schemas.microsoft.com/office/powerpoint/2010/main" val="34238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2" grpId="0"/>
      <p:bldP spid="12" grpId="1"/>
      <p:bldP spid="13" grpId="0"/>
      <p:bldP spid="13" grpId="1"/>
      <p:bldP spid="16" grpId="0"/>
      <p:bldP spid="19" grpId="0"/>
      <p:bldP spid="22" grpId="0"/>
      <p:bldP spid="25" grpId="0"/>
      <p:bldP spid="28" grpId="0" animBg="1"/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9BCFABE-02F2-4235-B013-24A5E7D2AEB4}"/>
              </a:ext>
            </a:extLst>
          </p:cNvPr>
          <p:cNvSpPr/>
          <p:nvPr/>
        </p:nvSpPr>
        <p:spPr>
          <a:xfrm>
            <a:off x="2018761" y="-71120"/>
            <a:ext cx="81544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Cosa succede una volta che </a:t>
            </a:r>
          </a:p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dati sono in CLOUD?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C3A3C3-5D94-41A4-A200-F18D5A1DB8E5}"/>
              </a:ext>
            </a:extLst>
          </p:cNvPr>
          <p:cNvSpPr txBox="1"/>
          <p:nvPr/>
        </p:nvSpPr>
        <p:spPr>
          <a:xfrm>
            <a:off x="726439" y="2248912"/>
            <a:ext cx="10739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Sarà possibile accedere, online, ad un’area riservata dove: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Ogni persona può </a:t>
            </a:r>
            <a:r>
              <a:rPr lang="it-IT" sz="2400" b="1" i="1" dirty="0"/>
              <a:t>osservare</a:t>
            </a:r>
            <a:r>
              <a:rPr lang="it-IT" sz="2400" dirty="0"/>
              <a:t> </a:t>
            </a:r>
            <a:r>
              <a:rPr lang="it-IT" sz="2400" b="1" i="1" dirty="0"/>
              <a:t>tutti i contatti avvenuti </a:t>
            </a:r>
            <a:r>
              <a:rPr lang="it-IT" sz="2400" dirty="0" err="1"/>
              <a:t>giornalieralmente</a:t>
            </a:r>
            <a:r>
              <a:rPr lang="it-IT" sz="2400" dirty="0"/>
              <a:t> e nell’arco di 15-20 giorni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/>
              <a:t>La </a:t>
            </a:r>
            <a:r>
              <a:rPr lang="it-IT" sz="2400" b="1" i="1" dirty="0"/>
              <a:t>privacy</a:t>
            </a:r>
            <a:r>
              <a:rPr lang="it-IT" sz="2400" dirty="0"/>
              <a:t> delle persone resta tutelata perché ogni individuo saprà solamente che ha avuto un contatto con un’altra persona (con relativo luogo del contatto) e non di chi si tratta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b="1" i="1" dirty="0"/>
              <a:t>I dati saranno pienamente disponibili per le autorità e la sanità </a:t>
            </a:r>
            <a:r>
              <a:rPr lang="it-IT" sz="2400" dirty="0"/>
              <a:t>per controllare ogni singola persona</a:t>
            </a:r>
          </a:p>
        </p:txBody>
      </p:sp>
    </p:spTree>
    <p:extLst>
      <p:ext uri="{BB962C8B-B14F-4D97-AF65-F5344CB8AC3E}">
        <p14:creationId xmlns:p14="http://schemas.microsoft.com/office/powerpoint/2010/main" val="29449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4318BF-D6AF-4093-93A4-AB42984B4222}"/>
              </a:ext>
            </a:extLst>
          </p:cNvPr>
          <p:cNvSpPr txBox="1"/>
          <p:nvPr/>
        </p:nvSpPr>
        <p:spPr>
          <a:xfrm>
            <a:off x="919480" y="1754326"/>
            <a:ext cx="1010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Una persona che avverte dei malori o pensa di essere infetta (COVID-19 o altre emergenze future), potrà </a:t>
            </a:r>
            <a:r>
              <a:rPr lang="it-IT" sz="2400" b="1" i="1" dirty="0"/>
              <a:t>mandare una segnalazione </a:t>
            </a:r>
            <a:r>
              <a:rPr lang="it-IT" sz="2400" dirty="0"/>
              <a:t>direttamente dall’area riservata che verrà raccolta direttamente dal sistema e verranno </a:t>
            </a:r>
            <a:r>
              <a:rPr lang="it-IT" sz="2400" b="1" i="1" dirty="0"/>
              <a:t>avvertite le autorità </a:t>
            </a:r>
            <a:r>
              <a:rPr lang="it-IT" sz="2400" dirty="0"/>
              <a:t>per effettuare i </a:t>
            </a:r>
            <a:r>
              <a:rPr lang="it-IT" sz="2400" b="1" i="1" dirty="0"/>
              <a:t>dovuti controlli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Tutte le persone che hanno incontrato il «</a:t>
            </a:r>
            <a:r>
              <a:rPr lang="it-IT" sz="2400" b="1" i="1" dirty="0"/>
              <a:t>possibile infetto</a:t>
            </a:r>
            <a:r>
              <a:rPr lang="it-IT" sz="2400" dirty="0"/>
              <a:t>» verranno avvertite e dovranno restare in isolamento casalingo fino a ulteriori disposizioni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Se le autorità sanitarie hanno constatato che il paziente è </a:t>
            </a:r>
            <a:r>
              <a:rPr lang="it-IT" sz="2400" b="1" i="1" dirty="0"/>
              <a:t>positivo,</a:t>
            </a:r>
            <a:r>
              <a:rPr lang="it-IT" sz="2400" dirty="0"/>
              <a:t> allora verranno controllate anche </a:t>
            </a:r>
            <a:r>
              <a:rPr lang="it-IT" sz="2400" b="1" i="1" dirty="0"/>
              <a:t>tutte le persone </a:t>
            </a:r>
            <a:r>
              <a:rPr lang="it-IT" sz="2400" dirty="0"/>
              <a:t>che hanno avuto un </a:t>
            </a:r>
            <a:r>
              <a:rPr lang="it-IT" sz="2400" b="1" i="1" dirty="0"/>
              <a:t>contatto</a:t>
            </a:r>
            <a:r>
              <a:rPr lang="it-IT" sz="2400" dirty="0"/>
              <a:t> con quest’ultima nell’arco dei 15 giorni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Tutte le persone che hanno </a:t>
            </a:r>
            <a:r>
              <a:rPr lang="it-IT" sz="2400" b="1" i="1" dirty="0"/>
              <a:t>incontrato l’infetto </a:t>
            </a:r>
            <a:r>
              <a:rPr lang="it-IT" sz="2400" dirty="0"/>
              <a:t>verranno avvertite e saranno soggette a tampone e isolamento, come da procedura.</a:t>
            </a:r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2F28FC-21EC-40DF-A99D-FB3FAF9B4384}"/>
              </a:ext>
            </a:extLst>
          </p:cNvPr>
          <p:cNvSpPr/>
          <p:nvPr/>
        </p:nvSpPr>
        <p:spPr>
          <a:xfrm>
            <a:off x="2018762" y="0"/>
            <a:ext cx="81544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Cosa succede una volta che </a:t>
            </a:r>
          </a:p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dati sono in CLOUD?</a:t>
            </a:r>
          </a:p>
        </p:txBody>
      </p:sp>
    </p:spTree>
    <p:extLst>
      <p:ext uri="{BB962C8B-B14F-4D97-AF65-F5344CB8AC3E}">
        <p14:creationId xmlns:p14="http://schemas.microsoft.com/office/powerpoint/2010/main" val="18088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1BD14A1-131E-4323-816C-C8FEE3B8C7E2}"/>
              </a:ext>
            </a:extLst>
          </p:cNvPr>
          <p:cNvSpPr/>
          <p:nvPr/>
        </p:nvSpPr>
        <p:spPr>
          <a:xfrm>
            <a:off x="1614612" y="0"/>
            <a:ext cx="89627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Come potrebbero essere usati </a:t>
            </a:r>
          </a:p>
          <a:p>
            <a:pPr algn="ctr"/>
            <a:r>
              <a:rPr lang="it-IT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dati raccolti?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A5CC6B-96BE-4E12-AE3F-F2125C80D994}"/>
              </a:ext>
            </a:extLst>
          </p:cNvPr>
          <p:cNvSpPr/>
          <p:nvPr/>
        </p:nvSpPr>
        <p:spPr>
          <a:xfrm>
            <a:off x="368559" y="2450972"/>
            <a:ext cx="708764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AutoNum type="arabicParenR"/>
            </a:pPr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Sapere subito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Quali sono le persone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Entrate in contatto con </a:t>
            </a:r>
          </a:p>
          <a:p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Un infetto in modo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Da </a:t>
            </a:r>
            <a:r>
              <a:rPr lang="it-IT" sz="4000" b="1" i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intervenire tempestivamente</a:t>
            </a:r>
            <a:endParaRPr lang="it-IT" sz="4000" b="1" i="1" u="sng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028" name="Picture 4" descr="Risultato immagini per mappa">
            <a:extLst>
              <a:ext uri="{FF2B5EF4-FFF2-40B4-BE49-F238E27FC236}">
                <a16:creationId xmlns:a16="http://schemas.microsoft.com/office/drawing/2014/main" id="{EC72C0AD-5EA1-4724-A007-152A13D4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78" y="1754326"/>
            <a:ext cx="4725920" cy="47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lemento grafico 10" descr="Segno">
            <a:extLst>
              <a:ext uri="{FF2B5EF4-FFF2-40B4-BE49-F238E27FC236}">
                <a16:creationId xmlns:a16="http://schemas.microsoft.com/office/drawing/2014/main" id="{A9760A30-892E-4567-853C-AD8C795D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9544" y="5195053"/>
            <a:ext cx="527592" cy="527592"/>
          </a:xfrm>
          <a:prstGeom prst="rect">
            <a:avLst/>
          </a:prstGeom>
        </p:spPr>
      </p:pic>
      <p:pic>
        <p:nvPicPr>
          <p:cNvPr id="14" name="Elemento grafico 13" descr="Segno">
            <a:extLst>
              <a:ext uri="{FF2B5EF4-FFF2-40B4-BE49-F238E27FC236}">
                <a16:creationId xmlns:a16="http://schemas.microsoft.com/office/drawing/2014/main" id="{615E8094-3781-4A22-8D3A-3F14B8A6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3340" y="4384414"/>
            <a:ext cx="527592" cy="527592"/>
          </a:xfrm>
          <a:prstGeom prst="rect">
            <a:avLst/>
          </a:prstGeom>
        </p:spPr>
      </p:pic>
      <p:pic>
        <p:nvPicPr>
          <p:cNvPr id="15" name="Elemento grafico 14" descr="Segno">
            <a:extLst>
              <a:ext uri="{FF2B5EF4-FFF2-40B4-BE49-F238E27FC236}">
                <a16:creationId xmlns:a16="http://schemas.microsoft.com/office/drawing/2014/main" id="{AD2F6F8D-C747-45CD-B9D9-5D17B7EC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6" y="4054094"/>
            <a:ext cx="527592" cy="527592"/>
          </a:xfrm>
          <a:prstGeom prst="rect">
            <a:avLst/>
          </a:prstGeom>
        </p:spPr>
      </p:pic>
      <p:pic>
        <p:nvPicPr>
          <p:cNvPr id="16" name="Elemento grafico 15" descr="Segno">
            <a:extLst>
              <a:ext uri="{FF2B5EF4-FFF2-40B4-BE49-F238E27FC236}">
                <a16:creationId xmlns:a16="http://schemas.microsoft.com/office/drawing/2014/main" id="{A3ACE9E3-B54D-4ED9-A32A-FE8F38886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7136" y="3286343"/>
            <a:ext cx="527592" cy="527592"/>
          </a:xfrm>
          <a:prstGeom prst="rect">
            <a:avLst/>
          </a:prstGeom>
        </p:spPr>
      </p:pic>
      <p:pic>
        <p:nvPicPr>
          <p:cNvPr id="17" name="Elemento grafico 16" descr="Segno">
            <a:extLst>
              <a:ext uri="{FF2B5EF4-FFF2-40B4-BE49-F238E27FC236}">
                <a16:creationId xmlns:a16="http://schemas.microsoft.com/office/drawing/2014/main" id="{755EBF2C-2D9C-4EBD-8D11-5AD9CB7C9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4543" y="2758751"/>
            <a:ext cx="527592" cy="527592"/>
          </a:xfrm>
          <a:prstGeom prst="rect">
            <a:avLst/>
          </a:prstGeom>
        </p:spPr>
      </p:pic>
      <p:pic>
        <p:nvPicPr>
          <p:cNvPr id="18" name="Elemento grafico 17" descr="Segno">
            <a:extLst>
              <a:ext uri="{FF2B5EF4-FFF2-40B4-BE49-F238E27FC236}">
                <a16:creationId xmlns:a16="http://schemas.microsoft.com/office/drawing/2014/main" id="{1AE9B1B3-CCA3-40D1-A795-9ECAD8091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332" y="2901408"/>
            <a:ext cx="527592" cy="527592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B9F972-F8BC-4391-AFCB-C17A54C343C5}"/>
              </a:ext>
            </a:extLst>
          </p:cNvPr>
          <p:cNvCxnSpPr>
            <a:cxnSpLocks/>
          </p:cNvCxnSpPr>
          <p:nvPr/>
        </p:nvCxnSpPr>
        <p:spPr>
          <a:xfrm flipV="1">
            <a:off x="8463340" y="4838685"/>
            <a:ext cx="263796" cy="636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4AAC6DE-3BCA-4315-B023-644814FB04F7}"/>
              </a:ext>
            </a:extLst>
          </p:cNvPr>
          <p:cNvCxnSpPr/>
          <p:nvPr/>
        </p:nvCxnSpPr>
        <p:spPr>
          <a:xfrm flipH="1" flipV="1">
            <a:off x="8023502" y="4447713"/>
            <a:ext cx="703634" cy="328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95817A3-3137-48AE-B268-73D834721712}"/>
              </a:ext>
            </a:extLst>
          </p:cNvPr>
          <p:cNvCxnSpPr>
            <a:cxnSpLocks/>
          </p:cNvCxnSpPr>
          <p:nvPr/>
        </p:nvCxnSpPr>
        <p:spPr>
          <a:xfrm flipV="1">
            <a:off x="8707321" y="3693855"/>
            <a:ext cx="283611" cy="1082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DA703CA-24E1-4A36-8286-C3CB7DEA5998}"/>
              </a:ext>
            </a:extLst>
          </p:cNvPr>
          <p:cNvCxnSpPr/>
          <p:nvPr/>
        </p:nvCxnSpPr>
        <p:spPr>
          <a:xfrm flipV="1">
            <a:off x="8087568" y="3711116"/>
            <a:ext cx="887422" cy="753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4C6FEF0B-C5EF-4DAB-845B-9B3141B43EA3}"/>
              </a:ext>
            </a:extLst>
          </p:cNvPr>
          <p:cNvSpPr/>
          <p:nvPr/>
        </p:nvSpPr>
        <p:spPr>
          <a:xfrm>
            <a:off x="557444" y="2758750"/>
            <a:ext cx="529324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) Analisi dei dati</a:t>
            </a:r>
          </a:p>
          <a:p>
            <a:r>
              <a:rPr lang="it-IT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Per verificare </a:t>
            </a:r>
          </a:p>
          <a:p>
            <a:r>
              <a:rPr lang="it-IT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 </a:t>
            </a:r>
            <a:r>
              <a:rPr lang="it-IT" sz="4000" b="1" i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diffusione e </a:t>
            </a:r>
          </a:p>
          <a:p>
            <a:r>
              <a:rPr lang="it-IT" sz="4000" b="1" i="1" u="sng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Il tracciamento del virus</a:t>
            </a:r>
          </a:p>
        </p:txBody>
      </p:sp>
    </p:spTree>
    <p:extLst>
      <p:ext uri="{BB962C8B-B14F-4D97-AF65-F5344CB8AC3E}">
        <p14:creationId xmlns:p14="http://schemas.microsoft.com/office/powerpoint/2010/main" val="1930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isultato immagini per mappa">
            <a:extLst>
              <a:ext uri="{FF2B5EF4-FFF2-40B4-BE49-F238E27FC236}">
                <a16:creationId xmlns:a16="http://schemas.microsoft.com/office/drawing/2014/main" id="{ED116E92-ACC5-4B83-A9A8-18A4CFFA7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" b="32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lemento grafico 4" descr="Segno">
            <a:extLst>
              <a:ext uri="{FF2B5EF4-FFF2-40B4-BE49-F238E27FC236}">
                <a16:creationId xmlns:a16="http://schemas.microsoft.com/office/drawing/2014/main" id="{109CB3C8-2C19-47D0-BBA6-0BA7947E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2467" y="3093396"/>
            <a:ext cx="482298" cy="482298"/>
          </a:xfrm>
          <a:prstGeom prst="rect">
            <a:avLst/>
          </a:prstGeom>
        </p:spPr>
      </p:pic>
      <p:pic>
        <p:nvPicPr>
          <p:cNvPr id="7" name="Elemento grafico 6" descr="Simbolo radioattività">
            <a:extLst>
              <a:ext uri="{FF2B5EF4-FFF2-40B4-BE49-F238E27FC236}">
                <a16:creationId xmlns:a16="http://schemas.microsoft.com/office/drawing/2014/main" id="{61F1C697-EB1E-4D84-92D1-152BED07F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3117746"/>
            <a:ext cx="482299" cy="482299"/>
          </a:xfrm>
          <a:prstGeom prst="rect">
            <a:avLst/>
          </a:prstGeom>
        </p:spPr>
      </p:pic>
      <p:pic>
        <p:nvPicPr>
          <p:cNvPr id="12" name="Elemento grafico 11" descr="Segno">
            <a:extLst>
              <a:ext uri="{FF2B5EF4-FFF2-40B4-BE49-F238E27FC236}">
                <a16:creationId xmlns:a16="http://schemas.microsoft.com/office/drawing/2014/main" id="{E7752391-AF99-47C8-833D-035D95BF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0433" y="2906528"/>
            <a:ext cx="482298" cy="482298"/>
          </a:xfrm>
          <a:prstGeom prst="rect">
            <a:avLst/>
          </a:prstGeom>
        </p:spPr>
      </p:pic>
      <p:pic>
        <p:nvPicPr>
          <p:cNvPr id="13" name="Elemento grafico 12" descr="Segno">
            <a:extLst>
              <a:ext uri="{FF2B5EF4-FFF2-40B4-BE49-F238E27FC236}">
                <a16:creationId xmlns:a16="http://schemas.microsoft.com/office/drawing/2014/main" id="{28D50E37-4F64-4AC1-A479-56C4BC92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918" y="2946702"/>
            <a:ext cx="482298" cy="482298"/>
          </a:xfrm>
          <a:prstGeom prst="rect">
            <a:avLst/>
          </a:prstGeom>
        </p:spPr>
      </p:pic>
      <p:pic>
        <p:nvPicPr>
          <p:cNvPr id="14" name="Elemento grafico 13" descr="Segno">
            <a:extLst>
              <a:ext uri="{FF2B5EF4-FFF2-40B4-BE49-F238E27FC236}">
                <a16:creationId xmlns:a16="http://schemas.microsoft.com/office/drawing/2014/main" id="{6FD4ADFA-6E1F-4CC5-9901-1E29F436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135" y="3721672"/>
            <a:ext cx="482298" cy="482298"/>
          </a:xfrm>
          <a:prstGeom prst="rect">
            <a:avLst/>
          </a:prstGeom>
        </p:spPr>
      </p:pic>
      <p:pic>
        <p:nvPicPr>
          <p:cNvPr id="16" name="Elemento grafico 15" descr="Segno">
            <a:extLst>
              <a:ext uri="{FF2B5EF4-FFF2-40B4-BE49-F238E27FC236}">
                <a16:creationId xmlns:a16="http://schemas.microsoft.com/office/drawing/2014/main" id="{BB01EFA8-661D-4784-A0AE-79AAA8BDB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3500" y="2603381"/>
            <a:ext cx="482298" cy="482298"/>
          </a:xfrm>
          <a:prstGeom prst="rect">
            <a:avLst/>
          </a:prstGeom>
        </p:spPr>
      </p:pic>
      <p:pic>
        <p:nvPicPr>
          <p:cNvPr id="17" name="Elemento grafico 16" descr="Segno">
            <a:extLst>
              <a:ext uri="{FF2B5EF4-FFF2-40B4-BE49-F238E27FC236}">
                <a16:creationId xmlns:a16="http://schemas.microsoft.com/office/drawing/2014/main" id="{3FF83749-FBFC-416B-A79D-11BC6F74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0015" y="2583147"/>
            <a:ext cx="482298" cy="482298"/>
          </a:xfrm>
          <a:prstGeom prst="rect">
            <a:avLst/>
          </a:prstGeom>
        </p:spPr>
      </p:pic>
      <p:pic>
        <p:nvPicPr>
          <p:cNvPr id="18" name="Elemento grafico 17" descr="Segno">
            <a:extLst>
              <a:ext uri="{FF2B5EF4-FFF2-40B4-BE49-F238E27FC236}">
                <a16:creationId xmlns:a16="http://schemas.microsoft.com/office/drawing/2014/main" id="{794C9B75-A012-4F3C-973B-C61B8A47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865" y="2121083"/>
            <a:ext cx="482298" cy="482298"/>
          </a:xfrm>
          <a:prstGeom prst="rect">
            <a:avLst/>
          </a:prstGeom>
        </p:spPr>
      </p:pic>
      <p:pic>
        <p:nvPicPr>
          <p:cNvPr id="19" name="Elemento grafico 18" descr="Segno">
            <a:extLst>
              <a:ext uri="{FF2B5EF4-FFF2-40B4-BE49-F238E27FC236}">
                <a16:creationId xmlns:a16="http://schemas.microsoft.com/office/drawing/2014/main" id="{FC50EE79-AEE6-4C76-BE5F-9BE3AA44A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5655" y="2464404"/>
            <a:ext cx="482298" cy="482298"/>
          </a:xfrm>
          <a:prstGeom prst="rect">
            <a:avLst/>
          </a:prstGeom>
        </p:spPr>
      </p:pic>
      <p:pic>
        <p:nvPicPr>
          <p:cNvPr id="20" name="Elemento grafico 19" descr="Segno">
            <a:extLst>
              <a:ext uri="{FF2B5EF4-FFF2-40B4-BE49-F238E27FC236}">
                <a16:creationId xmlns:a16="http://schemas.microsoft.com/office/drawing/2014/main" id="{B3460804-9D83-4D8B-A500-4513AE6D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5380" y="2708828"/>
            <a:ext cx="482298" cy="482298"/>
          </a:xfrm>
          <a:prstGeom prst="rect">
            <a:avLst/>
          </a:prstGeom>
        </p:spPr>
      </p:pic>
      <p:pic>
        <p:nvPicPr>
          <p:cNvPr id="21" name="Elemento grafico 20" descr="Segno">
            <a:extLst>
              <a:ext uri="{FF2B5EF4-FFF2-40B4-BE49-F238E27FC236}">
                <a16:creationId xmlns:a16="http://schemas.microsoft.com/office/drawing/2014/main" id="{5806BDCF-0226-4AA9-9EF2-D8FC52360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357" y="2824296"/>
            <a:ext cx="482298" cy="482298"/>
          </a:xfrm>
          <a:prstGeom prst="rect">
            <a:avLst/>
          </a:prstGeom>
        </p:spPr>
      </p:pic>
      <p:pic>
        <p:nvPicPr>
          <p:cNvPr id="22" name="Elemento grafico 21" descr="Segno">
            <a:extLst>
              <a:ext uri="{FF2B5EF4-FFF2-40B4-BE49-F238E27FC236}">
                <a16:creationId xmlns:a16="http://schemas.microsoft.com/office/drawing/2014/main" id="{FC689EBE-C942-437A-8F0E-83E0C078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6450" y="3228026"/>
            <a:ext cx="482298" cy="482298"/>
          </a:xfrm>
          <a:prstGeom prst="rect">
            <a:avLst/>
          </a:prstGeom>
        </p:spPr>
      </p:pic>
      <p:pic>
        <p:nvPicPr>
          <p:cNvPr id="23" name="Elemento grafico 22" descr="Segno">
            <a:extLst>
              <a:ext uri="{FF2B5EF4-FFF2-40B4-BE49-F238E27FC236}">
                <a16:creationId xmlns:a16="http://schemas.microsoft.com/office/drawing/2014/main" id="{7C10C3A7-2F9B-488E-95AE-5FF138A09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35" y="3531173"/>
            <a:ext cx="482298" cy="482298"/>
          </a:xfrm>
          <a:prstGeom prst="rect">
            <a:avLst/>
          </a:prstGeom>
        </p:spPr>
      </p:pic>
      <p:pic>
        <p:nvPicPr>
          <p:cNvPr id="24" name="Elemento grafico 23" descr="Segno">
            <a:extLst>
              <a:ext uri="{FF2B5EF4-FFF2-40B4-BE49-F238E27FC236}">
                <a16:creationId xmlns:a16="http://schemas.microsoft.com/office/drawing/2014/main" id="{C543D22E-2691-4A7A-9D42-302CF1AF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4068" y="2876598"/>
            <a:ext cx="482298" cy="482298"/>
          </a:xfrm>
          <a:prstGeom prst="rect">
            <a:avLst/>
          </a:prstGeom>
        </p:spPr>
      </p:pic>
      <p:pic>
        <p:nvPicPr>
          <p:cNvPr id="25" name="Elemento grafico 24" descr="Segno">
            <a:extLst>
              <a:ext uri="{FF2B5EF4-FFF2-40B4-BE49-F238E27FC236}">
                <a16:creationId xmlns:a16="http://schemas.microsoft.com/office/drawing/2014/main" id="{415344DD-85CA-4BB8-A3D0-221A27EFC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602" y="2831981"/>
            <a:ext cx="482298" cy="482298"/>
          </a:xfrm>
          <a:prstGeom prst="rect">
            <a:avLst/>
          </a:prstGeom>
        </p:spPr>
      </p:pic>
      <p:pic>
        <p:nvPicPr>
          <p:cNvPr id="26" name="Elemento grafico 25" descr="Segno">
            <a:extLst>
              <a:ext uri="{FF2B5EF4-FFF2-40B4-BE49-F238E27FC236}">
                <a16:creationId xmlns:a16="http://schemas.microsoft.com/office/drawing/2014/main" id="{173391B1-B7E6-4A1A-A3CC-8A25143F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934" y="3062624"/>
            <a:ext cx="482298" cy="482298"/>
          </a:xfrm>
          <a:prstGeom prst="rect">
            <a:avLst/>
          </a:prstGeom>
        </p:spPr>
      </p:pic>
      <p:pic>
        <p:nvPicPr>
          <p:cNvPr id="27" name="Elemento grafico 26" descr="Segno">
            <a:extLst>
              <a:ext uri="{FF2B5EF4-FFF2-40B4-BE49-F238E27FC236}">
                <a16:creationId xmlns:a16="http://schemas.microsoft.com/office/drawing/2014/main" id="{E05B0DD2-5A60-45AD-B2B5-1BB34EBA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8518" y="3147677"/>
            <a:ext cx="482298" cy="482298"/>
          </a:xfrm>
          <a:prstGeom prst="rect">
            <a:avLst/>
          </a:prstGeom>
        </p:spPr>
      </p:pic>
      <p:pic>
        <p:nvPicPr>
          <p:cNvPr id="28" name="Elemento grafico 27" descr="Segno">
            <a:extLst>
              <a:ext uri="{FF2B5EF4-FFF2-40B4-BE49-F238E27FC236}">
                <a16:creationId xmlns:a16="http://schemas.microsoft.com/office/drawing/2014/main" id="{FA7077E2-6330-44B4-A875-E005F14B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335" y="3490188"/>
            <a:ext cx="482298" cy="482298"/>
          </a:xfrm>
          <a:prstGeom prst="rect">
            <a:avLst/>
          </a:prstGeom>
        </p:spPr>
      </p:pic>
      <p:pic>
        <p:nvPicPr>
          <p:cNvPr id="29" name="Elemento grafico 28" descr="Simbolo radioattività">
            <a:extLst>
              <a:ext uri="{FF2B5EF4-FFF2-40B4-BE49-F238E27FC236}">
                <a16:creationId xmlns:a16="http://schemas.microsoft.com/office/drawing/2014/main" id="{A94C60AE-E269-47FB-8476-CFCB9652C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5078" y="3349977"/>
            <a:ext cx="482299" cy="482299"/>
          </a:xfrm>
          <a:prstGeom prst="rect">
            <a:avLst/>
          </a:prstGeom>
        </p:spPr>
      </p:pic>
      <p:pic>
        <p:nvPicPr>
          <p:cNvPr id="30" name="Elemento grafico 29" descr="Simbolo radioattività">
            <a:extLst>
              <a:ext uri="{FF2B5EF4-FFF2-40B4-BE49-F238E27FC236}">
                <a16:creationId xmlns:a16="http://schemas.microsoft.com/office/drawing/2014/main" id="{CF0AE8EE-9EF8-4C8D-8154-A128536A2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011" y="2716122"/>
            <a:ext cx="482299" cy="4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.2|5.6|1.3|0.8|2.1|1.8|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261</TotalTime>
  <Words>774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Rignanese</dc:creator>
  <cp:lastModifiedBy>Pietro Rignanese</cp:lastModifiedBy>
  <cp:revision>56</cp:revision>
  <dcterms:created xsi:type="dcterms:W3CDTF">2020-03-21T19:07:32Z</dcterms:created>
  <dcterms:modified xsi:type="dcterms:W3CDTF">2020-04-01T12:02:20Z</dcterms:modified>
</cp:coreProperties>
</file>