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0E61D5-3B10-4785-A49B-35F6B1214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CA83CBC-FF51-4126-ADD7-CA16EA418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A137E9E-5025-4F62-9F7B-C6ECF3BD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6B64-90AB-4FC9-8C01-2C1081AB9E6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4D05C4-9E4C-49A8-B799-4A00D0D7C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DCAD9B-BEB7-4E27-BB56-8CAA362AB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D86-9B54-4ABA-B3A2-5D5618FA1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683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8056F-B8BD-4819-873F-A5B1FCF22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CC9C56-A9F3-43E5-AF13-C9AC24263F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8B5AB1-872D-4C4A-8146-178CCE2B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6B64-90AB-4FC9-8C01-2C1081AB9E6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4705EE-2492-4532-80A7-22F2A6C11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3EA3A79-0B8F-4623-8BF7-62A7104FF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D86-9B54-4ABA-B3A2-5D5618FA1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6364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580C8FE-C135-4222-A02B-14B91BEE44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EA2F25-0E73-457D-8FD1-E07F54686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4A174F-2D31-41FE-84F7-58550879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6B64-90AB-4FC9-8C01-2C1081AB9E6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87BE7A-EEDB-4436-A166-43A604E7A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B6C544-B65A-4F8B-9E75-20C2DF0A2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D86-9B54-4ABA-B3A2-5D5618FA1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022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AC518E-A38B-4467-AC5F-28BD90A5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0B688B-79C3-4CF6-8D36-0400A2358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A1E4B02-DBAE-4D5C-9FF3-BC0D9214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6B64-90AB-4FC9-8C01-2C1081AB9E6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C785F7-64AA-4F84-A78F-1591272FD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DAB4C1-AC78-48A7-BACB-9E7E27A4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D86-9B54-4ABA-B3A2-5D5618FA1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978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3F69B-A44F-475E-A2FC-1EA09924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B3E01A-71F6-4DD8-88BD-802B9473A6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4341F5-805F-4980-BBF7-B487E5A58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6B64-90AB-4FC9-8C01-2C1081AB9E6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A5C027F-5B65-4C02-856F-F26A2550E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E87675C-6785-4D52-A461-DF9B4750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D86-9B54-4ABA-B3A2-5D5618FA1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556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24FB34-00F4-4D35-8EB9-80881742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8E32429-B2CC-460F-B5D9-70D3A2E168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48DD60-16BB-44BD-B362-83EF9452E1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36077D-69A8-4F93-BA90-EF20EFA53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6B64-90AB-4FC9-8C01-2C1081AB9E6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E5A7BA-D199-43F4-B437-DC8E3DDC4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0ED2555-FC56-4897-90EA-F561F65F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D86-9B54-4ABA-B3A2-5D5618FA1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42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77E500-1782-437D-8238-76E9AB9CE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4B45D0-7110-45F9-9304-71D0F3E94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7E36A9E-5AC0-48D5-8AC1-AE83A8365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B50BFD-A2A2-47A9-A219-6FB7F95125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C24AE82-69D7-4081-8CCE-D095604B9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1DB2AAC-D065-4D7A-9D05-911DB4DAB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6B64-90AB-4FC9-8C01-2C1081AB9E6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B0CDA31-937B-4D8C-B95D-B13B06F90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F4485B2-6E24-46FB-A274-82F59F326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D86-9B54-4ABA-B3A2-5D5618FA1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788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FA4F7-EF8E-467B-9CFD-7FC79B6F6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53D532-CC8A-442F-94D2-41BF28B9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6B64-90AB-4FC9-8C01-2C1081AB9E6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58425A-577F-4AB8-9FD0-9FE42AE13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49D54F-9EEF-4C8F-880A-F98EDD62F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D86-9B54-4ABA-B3A2-5D5618FA1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10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D3DB718-678C-4C70-9117-3A39BF61F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6B64-90AB-4FC9-8C01-2C1081AB9E6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A7D7459-AACD-4826-AC4C-41D64A7D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14AC8E7-7E9C-48F5-99C0-40531F462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D86-9B54-4ABA-B3A2-5D5618FA1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720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E65D62-D44A-4AC6-995D-9D8AD6C2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2045DC-E562-4EC6-B115-3B8B351DE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F8C30E-1AC3-4D23-AEBB-A60E17335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E3512F9-819C-4702-BBB0-64A9A3AB0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6B64-90AB-4FC9-8C01-2C1081AB9E6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1070F40-4A38-45E1-B208-9C1B58C29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E5F452-19C7-4A9A-8949-18485F2A3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D86-9B54-4ABA-B3A2-5D5618FA1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4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F5FB36-8783-468D-9845-A0906A03E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A49CE16-40A8-4BAC-8C04-047A45BE30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86D48DB-9A1E-46CC-9AF7-7DC89561C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5AAD04-066E-4FCE-BFCF-13EA8FB5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56B64-90AB-4FC9-8C01-2C1081AB9E6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331768-FD76-4A7D-93AC-13807A469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D2DF26-DE64-4F34-AB64-782F0B9DA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59D86-9B54-4ABA-B3A2-5D5618FA1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619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D4DF4C2-42BC-4AED-B380-7091E0F77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24BCA-DE47-4D8F-829D-F0A79523B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2F8BD53-27BB-48C6-A46A-3889C57726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56B64-90AB-4FC9-8C01-2C1081AB9E67}" type="datetimeFigureOut">
              <a:rPr lang="ru-RU" smtClean="0"/>
              <a:t>04.04.2024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786D39-3573-45BB-8487-A278C56297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1A9997-6488-4C38-B2BE-444BE78E0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59D86-9B54-4ABA-B3A2-5D5618FA1A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7922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0A1AB2-D8F3-46DA-9CFE-E739BEAC22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Continuous Models</a:t>
            </a:r>
            <a:r>
              <a:rPr lang="ru-RU" dirty="0"/>
              <a:t> </a:t>
            </a:r>
            <a:br>
              <a:rPr lang="en-US" dirty="0"/>
            </a:br>
            <a:r>
              <a:rPr lang="en-US" dirty="0"/>
              <a:t>vs </a:t>
            </a:r>
            <a:br>
              <a:rPr lang="en-US" dirty="0"/>
            </a:br>
            <a:r>
              <a:rPr lang="en-US" dirty="0"/>
              <a:t>Discrete Models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77700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35B621-8EF4-4EA4-AC1C-0215F63B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Models</a:t>
            </a:r>
            <a:r>
              <a:rPr lang="ru-RU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4D3555-9CDC-41E4-B899-11C2B2106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General setting (dynamics of parameters over time):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𝑓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𝑋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  <a:p>
                <a:r>
                  <a:rPr lang="en-US" sz="1800" dirty="0">
                    <a:latin typeface="Calibri" panose="020F0502020204030204" pitchFamily="34" charset="0"/>
                    <a:cs typeface="Times New Roman" panose="02020603050405020304" pitchFamily="18" charset="0"/>
                  </a:rPr>
                  <a:t>Simplest continuous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ru-RU" sz="24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𝑑𝑋</m:t>
                          </m:r>
                        </m:num>
                        <m:den>
                          <m:r>
                            <a:rPr lang="ru-RU" sz="24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ru-RU" sz="24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𝑐𝑜𝑛𝑠𝑡</m:t>
                      </m:r>
                    </m:oMath>
                  </m:oMathPara>
                </a14:m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sz="1800" dirty="0">
                  <a:latin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284D3555-9CDC-41E4-B899-11C2B2106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85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08E62-4A2F-498D-A5F5-C2346C22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model solution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AA3712-94F8-473A-B29C-8DA173A29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Python</a:t>
            </a:r>
            <a:r>
              <a:rPr lang="ru-RU" dirty="0"/>
              <a:t>-</a:t>
            </a:r>
            <a:r>
              <a:rPr lang="en-US" dirty="0"/>
              <a:t>function</a:t>
            </a:r>
            <a:r>
              <a:rPr lang="ru-RU" dirty="0"/>
              <a:t> </a:t>
            </a:r>
            <a:r>
              <a:rPr lang="en-US" i="1" dirty="0" err="1"/>
              <a:t>odeint</a:t>
            </a:r>
            <a:r>
              <a:rPr lang="en-US" i="1" dirty="0"/>
              <a:t>(</a:t>
            </a:r>
            <a:r>
              <a:rPr lang="ru-RU" i="1" dirty="0"/>
              <a:t> </a:t>
            </a:r>
            <a:r>
              <a:rPr lang="en-US" i="1" dirty="0"/>
              <a:t>f(x, t),</a:t>
            </a:r>
            <a:r>
              <a:rPr lang="ru-RU" i="1" dirty="0"/>
              <a:t> </a:t>
            </a:r>
            <a:r>
              <a:rPr lang="en-US" i="1" dirty="0"/>
              <a:t>x0,</a:t>
            </a:r>
            <a:r>
              <a:rPr lang="ru-RU" i="1" dirty="0"/>
              <a:t> </a:t>
            </a:r>
            <a:r>
              <a:rPr lang="en-US" i="1" dirty="0"/>
              <a:t>t);  f(x, t) – model, x – vector of variables (may be scalar value)</a:t>
            </a:r>
            <a:endParaRPr lang="ru-RU" i="1" dirty="0"/>
          </a:p>
          <a:p>
            <a:endParaRPr lang="ru-RU" i="1" dirty="0"/>
          </a:p>
          <a:p>
            <a:pPr marL="0" indent="0">
              <a:buNone/>
            </a:pPr>
            <a:r>
              <a:rPr lang="en-US" dirty="0"/>
              <a:t>The function is in </a:t>
            </a:r>
            <a:r>
              <a:rPr lang="en-US" dirty="0" err="1">
                <a:solidFill>
                  <a:srgbClr val="FF0000"/>
                </a:solidFill>
              </a:rPr>
              <a:t>scipy.integrate</a:t>
            </a:r>
            <a:r>
              <a:rPr lang="en-US" dirty="0"/>
              <a:t> and is loaded with the command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scipy.integrate</a:t>
            </a:r>
            <a:r>
              <a:rPr lang="en-US" dirty="0">
                <a:solidFill>
                  <a:srgbClr val="FF0000"/>
                </a:solidFill>
              </a:rPr>
              <a:t> import * </a:t>
            </a: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ru-RU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or</a:t>
            </a:r>
            <a:r>
              <a:rPr lang="ru-RU" dirty="0"/>
              <a:t> 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 </a:t>
            </a:r>
            <a:r>
              <a:rPr lang="en-US" dirty="0" err="1">
                <a:solidFill>
                  <a:srgbClr val="FF0000"/>
                </a:solidFill>
              </a:rPr>
              <a:t>scipy.integrate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 err="1">
                <a:solidFill>
                  <a:srgbClr val="FF0000"/>
                </a:solidFill>
              </a:rPr>
              <a:t>odeint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5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072030-CFB4-408F-B289-920C56571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example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AD0A1D-A144-41DD-8314-044A232296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84549"/>
            <a:ext cx="5141466" cy="39796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81BC860-8763-4853-993F-16B3F5A5DE50}"/>
              </a:ext>
            </a:extLst>
          </p:cNvPr>
          <p:cNvSpPr txBox="1"/>
          <p:nvPr/>
        </p:nvSpPr>
        <p:spPr>
          <a:xfrm>
            <a:off x="536157" y="1564372"/>
            <a:ext cx="1557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Python code:</a:t>
            </a:r>
            <a:endParaRPr lang="ru-RU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4451F3-834D-4C05-A3BE-75F174987BC0}"/>
              </a:ext>
            </a:extLst>
          </p:cNvPr>
          <p:cNvSpPr txBox="1"/>
          <p:nvPr/>
        </p:nvSpPr>
        <p:spPr>
          <a:xfrm>
            <a:off x="6339804" y="1490633"/>
            <a:ext cx="15737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Visualization:</a:t>
            </a:r>
            <a:endParaRPr lang="ru-RU" sz="20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7E8FA2D-65FD-4F6B-9C57-B112C82ED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325" y="2186739"/>
            <a:ext cx="5004385" cy="3093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8480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A08E62-4A2F-498D-A5F5-C2346C22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analog of the continuous model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F4B266-02DC-4CF4-9EC9-2BA8E8C313A9}"/>
                  </a:ext>
                </a:extLst>
              </p:cNvPr>
              <p:cNvSpPr txBox="1"/>
              <p:nvPr/>
            </p:nvSpPr>
            <p:spPr>
              <a:xfrm>
                <a:off x="-1010653" y="2481321"/>
                <a:ext cx="6096000" cy="16601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2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2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2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ru-RU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+∆</m:t>
                      </m:r>
                      <m:r>
                        <a:rPr lang="ru-RU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ru-RU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ru-RU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ru-RU" sz="28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				 </a:t>
                </a:r>
                <a:endParaRPr lang="ru-RU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F4B266-02DC-4CF4-9EC9-2BA8E8C31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10653" y="2481321"/>
                <a:ext cx="6096000" cy="16601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54871B-1662-4EC8-A5E9-AFD934FCA871}"/>
                  </a:ext>
                </a:extLst>
              </p:cNvPr>
              <p:cNvSpPr txBox="1"/>
              <p:nvPr/>
            </p:nvSpPr>
            <p:spPr>
              <a:xfrm>
                <a:off x="-958516" y="3135115"/>
                <a:ext cx="6096000" cy="655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ru-RU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=∆</m:t>
                      </m:r>
                      <m:r>
                        <a:rPr lang="ru-RU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ru-RU" sz="2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n-US" sz="2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𝑐𝑜𝑛𝑠𝑡</m:t>
                      </m:r>
                    </m:oMath>
                  </m:oMathPara>
                </a14:m>
                <a:endParaRPr lang="ru-RU" sz="2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454871B-1662-4EC8-A5E9-AFD934FCA8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58516" y="3135115"/>
                <a:ext cx="6096000" cy="6559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51D26AA-82F2-4E34-9938-2FC8C6F8FC83}"/>
              </a:ext>
            </a:extLst>
          </p:cNvPr>
          <p:cNvSpPr txBox="1"/>
          <p:nvPr/>
        </p:nvSpPr>
        <p:spPr>
          <a:xfrm>
            <a:off x="766010" y="1732061"/>
            <a:ext cx="67096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Formal description: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D35A4226-5184-4B4E-B07D-CDACAC488EE8}"/>
              </a:ext>
            </a:extLst>
          </p:cNvPr>
          <p:cNvCxnSpPr/>
          <p:nvPr/>
        </p:nvCxnSpPr>
        <p:spPr>
          <a:xfrm>
            <a:off x="5189621" y="1580147"/>
            <a:ext cx="64168" cy="49249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0DDD79-C30F-42B0-8248-F986DCF65318}"/>
              </a:ext>
            </a:extLst>
          </p:cNvPr>
          <p:cNvSpPr txBox="1"/>
          <p:nvPr/>
        </p:nvSpPr>
        <p:spPr>
          <a:xfrm>
            <a:off x="5690937" y="1695876"/>
            <a:ext cx="67096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Implementation (python code):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F95BA96-B4D4-448C-A177-DFC189397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0937" y="2537469"/>
            <a:ext cx="5803731" cy="3382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97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60C31-E7A0-4DBE-9A53-38DB22C3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Systems of equations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AE3B63-49DD-4962-AA22-728A6307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46" y="1690688"/>
            <a:ext cx="4864769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ontinuous mode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63D576C-CE9D-4CBF-998A-661D701B9DFC}"/>
              </a:ext>
            </a:extLst>
          </p:cNvPr>
          <p:cNvSpPr txBox="1">
            <a:spLocks/>
          </p:cNvSpPr>
          <p:nvPr/>
        </p:nvSpPr>
        <p:spPr>
          <a:xfrm>
            <a:off x="5498430" y="1690688"/>
            <a:ext cx="486476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Discrete model</a:t>
            </a:r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564ADF9F-D0BB-48C0-94F0-202777192D2C}"/>
              </a:ext>
            </a:extLst>
          </p:cNvPr>
          <p:cNvCxnSpPr/>
          <p:nvPr/>
        </p:nvCxnSpPr>
        <p:spPr>
          <a:xfrm>
            <a:off x="4868779" y="1690688"/>
            <a:ext cx="0" cy="49026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4C8A6C-1F70-4A1D-9120-E214FE907D59}"/>
                  </a:ext>
                </a:extLst>
              </p:cNvPr>
              <p:cNvSpPr txBox="1"/>
              <p:nvPr/>
            </p:nvSpPr>
            <p:spPr>
              <a:xfrm>
                <a:off x="916406" y="2261255"/>
                <a:ext cx="2751221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𝑑𝑋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𝑐𝑜𝑛𝑠𝑡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𝑑𝑌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𝑐𝑜𝑛𝑠𝑡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4C8A6C-1F70-4A1D-9120-E214FE907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406" y="2261255"/>
                <a:ext cx="2751221" cy="134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75FE862-69E0-4772-90D8-B386C75F3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9682" y="4600838"/>
            <a:ext cx="2585303" cy="199246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BBF3C32-D600-EECB-9C9B-DEF6B414A2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79" y="4019197"/>
            <a:ext cx="3002880" cy="259339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48FB1B2-5B52-1C6D-1078-E1CF71FF08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5244" y="2261937"/>
            <a:ext cx="2209800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01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60C31-E7A0-4DBE-9A53-38DB22C3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3AE3B63-49DD-4962-AA22-728A6307F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746" y="1690688"/>
            <a:ext cx="875498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Compare c</a:t>
            </a:r>
            <a:r>
              <a:rPr lang="en-US" sz="2800" dirty="0">
                <a:latin typeface="Calibri" panose="020F0502020204030204" pitchFamily="34" charset="0"/>
                <a:cs typeface="Times New Roman" panose="02020603050405020304" pitchFamily="18" charset="0"/>
              </a:rPr>
              <a:t>ontinuous and discrete implementations of the following model: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write discrete equations</a:t>
            </a:r>
          </a:p>
          <a:p>
            <a:pPr>
              <a:buFontTx/>
              <a:buChar char="-"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plot the result.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Times New Roman" panose="02020603050405020304" pitchFamily="18" charset="0"/>
              </a:rPr>
              <a:t>Hint: use </a:t>
            </a:r>
            <a:r>
              <a:rPr lang="en-US" i="1" dirty="0">
                <a:latin typeface="Calibri" panose="020F0502020204030204" pitchFamily="34" charset="0"/>
                <a:cs typeface="Times New Roman" panose="02020603050405020304" pitchFamily="18" charset="0"/>
              </a:rPr>
              <a:t>example2_system.py</a:t>
            </a:r>
          </a:p>
          <a:p>
            <a:pPr marL="0" indent="0">
              <a:buNone/>
            </a:pP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4C8A6C-1F70-4A1D-9120-E214FE907D59}"/>
                  </a:ext>
                </a:extLst>
              </p:cNvPr>
              <p:cNvSpPr txBox="1"/>
              <p:nvPr/>
            </p:nvSpPr>
            <p:spPr>
              <a:xfrm>
                <a:off x="491290" y="2525477"/>
                <a:ext cx="2751221" cy="1340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𝑑𝑋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𝑐𝑜𝑛𝑠𝑡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e>
                            <m:e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𝑑𝑌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𝑐𝑜𝑛𝑠𝑡</m:t>
                              </m:r>
                              <m:r>
                                <a:rPr lang="ru-RU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A4C8A6C-1F70-4A1D-9120-E214FE907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290" y="2525477"/>
                <a:ext cx="2751221" cy="13408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5411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171</Words>
  <Application>Microsoft Office PowerPoint</Application>
  <PresentationFormat>Широкоэкранный</PresentationFormat>
  <Paragraphs>42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Тема Office</vt:lpstr>
      <vt:lpstr>Continuous Models  vs  Discrete Models</vt:lpstr>
      <vt:lpstr>Continuous Models </vt:lpstr>
      <vt:lpstr>Continuous model solution</vt:lpstr>
      <vt:lpstr>Solution example</vt:lpstr>
      <vt:lpstr>Discrete analog of the continuous model</vt:lpstr>
      <vt:lpstr>Systems of equations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Непрерывные модели vs Дискретные модели</dc:title>
  <dc:creator>Sergei Ivanov</dc:creator>
  <cp:lastModifiedBy>Иванов Сергей Владимирович</cp:lastModifiedBy>
  <cp:revision>22</cp:revision>
  <dcterms:created xsi:type="dcterms:W3CDTF">2020-09-10T13:13:44Z</dcterms:created>
  <dcterms:modified xsi:type="dcterms:W3CDTF">2024-04-04T19:19:05Z</dcterms:modified>
</cp:coreProperties>
</file>