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5" r:id="rId8"/>
    <p:sldId id="264" r:id="rId9"/>
    <p:sldId id="257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DATA\Projects\2018\%5b2018.02.20%5d%20AGE_TASK\Dem1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DATA\Projects\2018\%5b2018.02.20%5d%20AGE_TASK\Dem1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DATA\Projects\2018\%5b2018.02.20%5d%20AGE_TASK\Dem1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DATA\Projects\2018\%5b2018.02.20%5d%20AGE_TASK\Dem1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DATA\Projects\2018\%5b2018.02.20%5d%20AGE_TASK\age_data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DATA\Projects\2018\%5b2018.02.20%5d%20AGE_TASK\age_data.xl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err="1"/>
              <a:t>Demographic</a:t>
            </a:r>
            <a:r>
              <a:rPr lang="ru-RU" dirty="0"/>
              <a:t> </a:t>
            </a:r>
            <a:r>
              <a:rPr lang="ru-RU" dirty="0" err="1"/>
              <a:t>profile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Лист1!$A$5:$U$5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Лист1!$A$8:$U$8</c:f>
              <c:numCache>
                <c:formatCode>General</c:formatCode>
                <c:ptCount val="21"/>
                <c:pt idx="0">
                  <c:v>7225.4260000000004</c:v>
                </c:pt>
                <c:pt idx="1">
                  <c:v>6579.3490000000002</c:v>
                </c:pt>
                <c:pt idx="2">
                  <c:v>8081.2950000000001</c:v>
                </c:pt>
                <c:pt idx="3">
                  <c:v>12003.862999999999</c:v>
                </c:pt>
                <c:pt idx="4">
                  <c:v>12299.27</c:v>
                </c:pt>
                <c:pt idx="5">
                  <c:v>10936.772000000001</c:v>
                </c:pt>
                <c:pt idx="6">
                  <c:v>10191.686</c:v>
                </c:pt>
                <c:pt idx="7">
                  <c:v>9383.4</c:v>
                </c:pt>
                <c:pt idx="8">
                  <c:v>11231.119000000001</c:v>
                </c:pt>
                <c:pt idx="9">
                  <c:v>11982.732</c:v>
                </c:pt>
                <c:pt idx="10">
                  <c:v>10614.142</c:v>
                </c:pt>
                <c:pt idx="11">
                  <c:v>8197.7659999999996</c:v>
                </c:pt>
                <c:pt idx="12">
                  <c:v>4758.1040000000003</c:v>
                </c:pt>
                <c:pt idx="13">
                  <c:v>7502.6959999999999</c:v>
                </c:pt>
                <c:pt idx="14">
                  <c:v>4699.9750000000004</c:v>
                </c:pt>
                <c:pt idx="15">
                  <c:v>4348.4880000000003</c:v>
                </c:pt>
                <c:pt idx="16">
                  <c:v>1962.095</c:v>
                </c:pt>
                <c:pt idx="17">
                  <c:v>749.45100000000002</c:v>
                </c:pt>
                <c:pt idx="18">
                  <c:v>371.70100000000002</c:v>
                </c:pt>
                <c:pt idx="19">
                  <c:v>74.043000000000006</c:v>
                </c:pt>
                <c:pt idx="20">
                  <c:v>8.1989999999999998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4F-4EB5-A026-C0F0069FCF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086656"/>
        <c:axId val="171435712"/>
      </c:barChart>
      <c:catAx>
        <c:axId val="15808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1435712"/>
        <c:crosses val="autoZero"/>
        <c:auto val="1"/>
        <c:lblAlgn val="ctr"/>
        <c:lblOffset val="100"/>
        <c:noMultiLvlLbl val="0"/>
      </c:catAx>
      <c:valAx>
        <c:axId val="17143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086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1995-&gt;2000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Лист1!$B$5:$U$5</c:f>
              <c:strCache>
                <c:ptCount val="20"/>
                <c:pt idx="0">
                  <c:v>5 - 9</c:v>
                </c:pt>
                <c:pt idx="1">
                  <c:v>10 - 14</c:v>
                </c:pt>
                <c:pt idx="2">
                  <c:v>15 - 19</c:v>
                </c:pt>
                <c:pt idx="3">
                  <c:v>20 - 24</c:v>
                </c:pt>
                <c:pt idx="4">
                  <c:v>25 - 29</c:v>
                </c:pt>
                <c:pt idx="5">
                  <c:v>30 - 34</c:v>
                </c:pt>
                <c:pt idx="6">
                  <c:v>35 - 39</c:v>
                </c:pt>
                <c:pt idx="7">
                  <c:v>40 - 44</c:v>
                </c:pt>
                <c:pt idx="8">
                  <c:v>45 - 49</c:v>
                </c:pt>
                <c:pt idx="9">
                  <c:v>50 - 54</c:v>
                </c:pt>
                <c:pt idx="10">
                  <c:v>55 - 59</c:v>
                </c:pt>
                <c:pt idx="11">
                  <c:v>60 - 64</c:v>
                </c:pt>
                <c:pt idx="12">
                  <c:v>65 - 69</c:v>
                </c:pt>
                <c:pt idx="13">
                  <c:v>70 - 74</c:v>
                </c:pt>
                <c:pt idx="14">
                  <c:v>75 - 79</c:v>
                </c:pt>
                <c:pt idx="15">
                  <c:v>80 - 84</c:v>
                </c:pt>
                <c:pt idx="16">
                  <c:v>85 - 89</c:v>
                </c:pt>
                <c:pt idx="17">
                  <c:v>90 - 94</c:v>
                </c:pt>
                <c:pt idx="18">
                  <c:v>95 - 99</c:v>
                </c:pt>
                <c:pt idx="19">
                  <c:v>100+</c:v>
                </c:pt>
              </c:strCache>
            </c:strRef>
          </c:cat>
          <c:val>
            <c:numRef>
              <c:f>Лист1!$B$4:$U$4</c:f>
              <c:numCache>
                <c:formatCode>0.0000</c:formatCode>
                <c:ptCount val="20"/>
                <c:pt idx="0">
                  <c:v>1.0233276488337251</c:v>
                </c:pt>
                <c:pt idx="1">
                  <c:v>1.0281845193552344</c:v>
                </c:pt>
                <c:pt idx="2">
                  <c:v>1.0428287754875851</c:v>
                </c:pt>
                <c:pt idx="3">
                  <c:v>1.0197817639367208</c:v>
                </c:pt>
                <c:pt idx="4">
                  <c:v>1.0101611432810003</c:v>
                </c:pt>
                <c:pt idx="5">
                  <c:v>1.0062325263491603</c:v>
                </c:pt>
                <c:pt idx="6">
                  <c:v>0.98891539328396572</c:v>
                </c:pt>
                <c:pt idx="7">
                  <c:v>0.97274444790494885</c:v>
                </c:pt>
                <c:pt idx="8">
                  <c:v>0.95140893500414503</c:v>
                </c:pt>
                <c:pt idx="9">
                  <c:v>0.94672780331362427</c:v>
                </c:pt>
                <c:pt idx="10">
                  <c:v>0.9142449240597067</c:v>
                </c:pt>
                <c:pt idx="11">
                  <c:v>0.90450314737763726</c:v>
                </c:pt>
                <c:pt idx="12">
                  <c:v>0.84898574117987169</c:v>
                </c:pt>
                <c:pt idx="13">
                  <c:v>0.79397363194010417</c:v>
                </c:pt>
                <c:pt idx="14">
                  <c:v>0.72311703255622573</c:v>
                </c:pt>
                <c:pt idx="15">
                  <c:v>0.61809574893232921</c:v>
                </c:pt>
                <c:pt idx="16">
                  <c:v>0.49167621735794725</c:v>
                </c:pt>
                <c:pt idx="17">
                  <c:v>0.35612622080487055</c:v>
                </c:pt>
                <c:pt idx="18">
                  <c:v>0.23379120879120879</c:v>
                </c:pt>
                <c:pt idx="19">
                  <c:v>0.16222777084200304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AB-46C5-8A48-6FF840C64F1B}"/>
            </c:ext>
          </c:extLst>
        </c:ser>
        <c:ser>
          <c:idx val="1"/>
          <c:order val="1"/>
          <c:tx>
            <c:v>2000-&gt;2005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Лист1!$B$5:$U$5</c:f>
              <c:strCache>
                <c:ptCount val="20"/>
                <c:pt idx="0">
                  <c:v>5 - 9</c:v>
                </c:pt>
                <c:pt idx="1">
                  <c:v>10 - 14</c:v>
                </c:pt>
                <c:pt idx="2">
                  <c:v>15 - 19</c:v>
                </c:pt>
                <c:pt idx="3">
                  <c:v>20 - 24</c:v>
                </c:pt>
                <c:pt idx="4">
                  <c:v>25 - 29</c:v>
                </c:pt>
                <c:pt idx="5">
                  <c:v>30 - 34</c:v>
                </c:pt>
                <c:pt idx="6">
                  <c:v>35 - 39</c:v>
                </c:pt>
                <c:pt idx="7">
                  <c:v>40 - 44</c:v>
                </c:pt>
                <c:pt idx="8">
                  <c:v>45 - 49</c:v>
                </c:pt>
                <c:pt idx="9">
                  <c:v>50 - 54</c:v>
                </c:pt>
                <c:pt idx="10">
                  <c:v>55 - 59</c:v>
                </c:pt>
                <c:pt idx="11">
                  <c:v>60 - 64</c:v>
                </c:pt>
                <c:pt idx="12">
                  <c:v>65 - 69</c:v>
                </c:pt>
                <c:pt idx="13">
                  <c:v>70 - 74</c:v>
                </c:pt>
                <c:pt idx="14">
                  <c:v>75 - 79</c:v>
                </c:pt>
                <c:pt idx="15">
                  <c:v>80 - 84</c:v>
                </c:pt>
                <c:pt idx="16">
                  <c:v>85 - 89</c:v>
                </c:pt>
                <c:pt idx="17">
                  <c:v>90 - 94</c:v>
                </c:pt>
                <c:pt idx="18">
                  <c:v>95 - 99</c:v>
                </c:pt>
                <c:pt idx="19">
                  <c:v>100+</c:v>
                </c:pt>
              </c:strCache>
            </c:strRef>
          </c:cat>
          <c:val>
            <c:numRef>
              <c:f>Лист1!$B$9:$U$9</c:f>
              <c:numCache>
                <c:formatCode>0.0000</c:formatCode>
                <c:ptCount val="20"/>
                <c:pt idx="0">
                  <c:v>0.9976505884977096</c:v>
                </c:pt>
                <c:pt idx="1">
                  <c:v>0.9985375252173726</c:v>
                </c:pt>
                <c:pt idx="2">
                  <c:v>0.99902850775862173</c:v>
                </c:pt>
                <c:pt idx="3">
                  <c:v>0.99480985790522025</c:v>
                </c:pt>
                <c:pt idx="4">
                  <c:v>0.98755226587335776</c:v>
                </c:pt>
                <c:pt idx="5">
                  <c:v>0.98236346852460399</c:v>
                </c:pt>
                <c:pt idx="6">
                  <c:v>0.97697181010385059</c:v>
                </c:pt>
                <c:pt idx="7">
                  <c:v>0.96898755031136952</c:v>
                </c:pt>
                <c:pt idx="8">
                  <c:v>0.95745781474203195</c:v>
                </c:pt>
                <c:pt idx="9">
                  <c:v>0.94287928241930319</c:v>
                </c:pt>
                <c:pt idx="10">
                  <c:v>0.92394835885158888</c:v>
                </c:pt>
                <c:pt idx="11">
                  <c:v>0.8948711163621107</c:v>
                </c:pt>
                <c:pt idx="12">
                  <c:v>0.85199886032160144</c:v>
                </c:pt>
                <c:pt idx="13">
                  <c:v>0.79387580675946623</c:v>
                </c:pt>
                <c:pt idx="14">
                  <c:v>0.71687444845355985</c:v>
                </c:pt>
                <c:pt idx="15">
                  <c:v>0.62097175158408169</c:v>
                </c:pt>
                <c:pt idx="16">
                  <c:v>0.49345073334404355</c:v>
                </c:pt>
                <c:pt idx="17">
                  <c:v>0.35802653453978739</c:v>
                </c:pt>
                <c:pt idx="18">
                  <c:v>0.23545479985244921</c:v>
                </c:pt>
                <c:pt idx="19">
                  <c:v>0.13963112450825116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AB-46C5-8A48-6FF840C64F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8814208"/>
        <c:axId val="171438016"/>
      </c:lineChart>
      <c:catAx>
        <c:axId val="15881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1438016"/>
        <c:crosses val="autoZero"/>
        <c:auto val="1"/>
        <c:lblAlgn val="ctr"/>
        <c:lblOffset val="100"/>
        <c:noMultiLvlLbl val="0"/>
      </c:catAx>
      <c:valAx>
        <c:axId val="17143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814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err="1"/>
              <a:t>Population</a:t>
            </a:r>
            <a:r>
              <a:rPr lang="ru-RU" baseline="0" dirty="0"/>
              <a:t> </a:t>
            </a:r>
            <a:r>
              <a:rPr lang="ru-RU" baseline="0" dirty="0" err="1"/>
              <a:t>dynamics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1995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Лист1!$A$32:$U$32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Лист1!$A$29:$U$29</c:f>
              <c:numCache>
                <c:formatCode>General</c:formatCode>
                <c:ptCount val="21"/>
                <c:pt idx="0">
                  <c:v>7908.6409999999996</c:v>
                </c:pt>
                <c:pt idx="1">
                  <c:v>11686.166999999999</c:v>
                </c:pt>
                <c:pt idx="2">
                  <c:v>11855.674000000001</c:v>
                </c:pt>
                <c:pt idx="3">
                  <c:v>10859.8</c:v>
                </c:pt>
                <c:pt idx="4">
                  <c:v>10270.300999999999</c:v>
                </c:pt>
                <c:pt idx="5">
                  <c:v>9545.0859999999993</c:v>
                </c:pt>
                <c:pt idx="6">
                  <c:v>11720.487999999999</c:v>
                </c:pt>
                <c:pt idx="7">
                  <c:v>12865.819</c:v>
                </c:pt>
                <c:pt idx="8">
                  <c:v>11832.093000000001</c:v>
                </c:pt>
                <c:pt idx="9">
                  <c:v>9371.7929999999997</c:v>
                </c:pt>
                <c:pt idx="10">
                  <c:v>5815.8190000000004</c:v>
                </c:pt>
                <c:pt idx="11">
                  <c:v>9735.7240000000002</c:v>
                </c:pt>
                <c:pt idx="12">
                  <c:v>6973.3680000000004</c:v>
                </c:pt>
                <c:pt idx="13">
                  <c:v>7639.9250000000002</c:v>
                </c:pt>
                <c:pt idx="14">
                  <c:v>4369.5789999999997</c:v>
                </c:pt>
                <c:pt idx="15">
                  <c:v>2457.2179999999998</c:v>
                </c:pt>
                <c:pt idx="16">
                  <c:v>2111.54</c:v>
                </c:pt>
                <c:pt idx="17">
                  <c:v>883.024</c:v>
                </c:pt>
                <c:pt idx="18">
                  <c:v>251.16</c:v>
                </c:pt>
                <c:pt idx="19">
                  <c:v>28.835999999999999</c:v>
                </c:pt>
                <c:pt idx="20">
                  <c:v>7.1440000000000001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1-4727-8E5C-859802C8E607}"/>
            </c:ext>
          </c:extLst>
        </c:ser>
        <c:ser>
          <c:idx val="1"/>
          <c:order val="1"/>
          <c:tx>
            <c:v>2000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Лист1!$A$32:$U$32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Лист1!$A$30:$U$30</c:f>
              <c:numCache>
                <c:formatCode>General</c:formatCode>
                <c:ptCount val="21"/>
                <c:pt idx="0">
                  <c:v>6594.8429999999998</c:v>
                </c:pt>
                <c:pt idx="1">
                  <c:v>8093.1310000000003</c:v>
                </c:pt>
                <c:pt idx="2">
                  <c:v>12015.536</c:v>
                </c:pt>
                <c:pt idx="3">
                  <c:v>12363.438</c:v>
                </c:pt>
                <c:pt idx="4">
                  <c:v>11074.626</c:v>
                </c:pt>
                <c:pt idx="5">
                  <c:v>10374.659</c:v>
                </c:pt>
                <c:pt idx="6">
                  <c:v>9604.5759999999991</c:v>
                </c:pt>
                <c:pt idx="7">
                  <c:v>11590.571</c:v>
                </c:pt>
                <c:pt idx="8">
                  <c:v>12515.154</c:v>
                </c:pt>
                <c:pt idx="9">
                  <c:v>11257.159</c:v>
                </c:pt>
                <c:pt idx="10">
                  <c:v>8872.5370000000003</c:v>
                </c:pt>
                <c:pt idx="11">
                  <c:v>5317.0829999999996</c:v>
                </c:pt>
                <c:pt idx="12">
                  <c:v>8805.9930000000004</c:v>
                </c:pt>
                <c:pt idx="13">
                  <c:v>5920.29</c:v>
                </c:pt>
                <c:pt idx="14">
                  <c:v>6065.8990000000003</c:v>
                </c:pt>
                <c:pt idx="15">
                  <c:v>3159.7170000000001</c:v>
                </c:pt>
                <c:pt idx="16">
                  <c:v>1518.796</c:v>
                </c:pt>
                <c:pt idx="17">
                  <c:v>1038.194</c:v>
                </c:pt>
                <c:pt idx="18">
                  <c:v>314.46800000000002</c:v>
                </c:pt>
                <c:pt idx="19">
                  <c:v>58.719000000000001</c:v>
                </c:pt>
                <c:pt idx="20">
                  <c:v>4.6779999999999999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1-4727-8E5C-859802C8E607}"/>
            </c:ext>
          </c:extLst>
        </c:ser>
        <c:ser>
          <c:idx val="2"/>
          <c:order val="2"/>
          <c:tx>
            <c:v>2005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Лист1!$A$32:$U$32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Лист1!$A$31:$U$31</c:f>
              <c:numCache>
                <c:formatCode>General</c:formatCode>
                <c:ptCount val="21"/>
                <c:pt idx="0">
                  <c:v>7225.4260000000004</c:v>
                </c:pt>
                <c:pt idx="1">
                  <c:v>6579.3490000000002</c:v>
                </c:pt>
                <c:pt idx="2">
                  <c:v>8081.2950000000001</c:v>
                </c:pt>
                <c:pt idx="3">
                  <c:v>12003.862999999999</c:v>
                </c:pt>
                <c:pt idx="4">
                  <c:v>12299.27</c:v>
                </c:pt>
                <c:pt idx="5">
                  <c:v>10936.772000000001</c:v>
                </c:pt>
                <c:pt idx="6">
                  <c:v>10191.686</c:v>
                </c:pt>
                <c:pt idx="7">
                  <c:v>9383.4</c:v>
                </c:pt>
                <c:pt idx="8">
                  <c:v>11231.119000000001</c:v>
                </c:pt>
                <c:pt idx="9">
                  <c:v>11982.732</c:v>
                </c:pt>
                <c:pt idx="10">
                  <c:v>10614.142</c:v>
                </c:pt>
                <c:pt idx="11">
                  <c:v>8197.7659999999996</c:v>
                </c:pt>
                <c:pt idx="12">
                  <c:v>4758.1040000000003</c:v>
                </c:pt>
                <c:pt idx="13">
                  <c:v>7502.6959999999999</c:v>
                </c:pt>
                <c:pt idx="14">
                  <c:v>4699.9750000000004</c:v>
                </c:pt>
                <c:pt idx="15">
                  <c:v>4348.4880000000003</c:v>
                </c:pt>
                <c:pt idx="16">
                  <c:v>1962.095</c:v>
                </c:pt>
                <c:pt idx="17">
                  <c:v>749.45100000000002</c:v>
                </c:pt>
                <c:pt idx="18">
                  <c:v>371.70100000000002</c:v>
                </c:pt>
                <c:pt idx="19">
                  <c:v>74.043000000000006</c:v>
                </c:pt>
                <c:pt idx="20">
                  <c:v>8.1989999999999998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51-4727-8E5C-859802C8E6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154176"/>
        <c:axId val="171440896"/>
      </c:lineChart>
      <c:catAx>
        <c:axId val="15915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1440896"/>
        <c:crosses val="autoZero"/>
        <c:auto val="1"/>
        <c:lblAlgn val="ctr"/>
        <c:lblOffset val="100"/>
        <c:noMultiLvlLbl val="0"/>
      </c:catAx>
      <c:valAx>
        <c:axId val="171440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9154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М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Лист1!$A$32:$U$32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Лист1!$A$52:$U$52</c:f>
              <c:numCache>
                <c:formatCode>General</c:formatCode>
                <c:ptCount val="21"/>
                <c:pt idx="0">
                  <c:v>3849.9349999999999</c:v>
                </c:pt>
                <c:pt idx="1">
                  <c:v>5719.7870000000003</c:v>
                </c:pt>
                <c:pt idx="2">
                  <c:v>5831.317</c:v>
                </c:pt>
                <c:pt idx="3">
                  <c:v>5350.6760000000004</c:v>
                </c:pt>
                <c:pt idx="4">
                  <c:v>5000.8389999999999</c:v>
                </c:pt>
                <c:pt idx="5">
                  <c:v>4658.4369999999999</c:v>
                </c:pt>
                <c:pt idx="6">
                  <c:v>5818.42</c:v>
                </c:pt>
                <c:pt idx="7">
                  <c:v>6466.93</c:v>
                </c:pt>
                <c:pt idx="8">
                  <c:v>6030.509</c:v>
                </c:pt>
                <c:pt idx="9">
                  <c:v>4859.3050000000003</c:v>
                </c:pt>
                <c:pt idx="10">
                  <c:v>3140.4540000000002</c:v>
                </c:pt>
                <c:pt idx="11">
                  <c:v>5426.9620000000004</c:v>
                </c:pt>
                <c:pt idx="12">
                  <c:v>4055.308</c:v>
                </c:pt>
                <c:pt idx="13">
                  <c:v>4772.6549999999997</c:v>
                </c:pt>
                <c:pt idx="14">
                  <c:v>3156.46</c:v>
                </c:pt>
                <c:pt idx="15">
                  <c:v>1846.2370000000001</c:v>
                </c:pt>
                <c:pt idx="16">
                  <c:v>1662.6780000000001</c:v>
                </c:pt>
                <c:pt idx="17">
                  <c:v>721.24</c:v>
                </c:pt>
                <c:pt idx="18">
                  <c:v>210.25800000000001</c:v>
                </c:pt>
                <c:pt idx="19">
                  <c:v>22.951000000000001</c:v>
                </c:pt>
                <c:pt idx="20">
                  <c:v>5.2409999999999997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55-4F63-BF41-2E66098BC9A3}"/>
            </c:ext>
          </c:extLst>
        </c:ser>
        <c:ser>
          <c:idx val="1"/>
          <c:order val="1"/>
          <c:tx>
            <c:v>Ж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Лист1!$A$32:$U$32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Лист1!$A$53:$U$53</c:f>
              <c:numCache>
                <c:formatCode>General</c:formatCode>
                <c:ptCount val="21"/>
                <c:pt idx="0">
                  <c:v>3516.752</c:v>
                </c:pt>
                <c:pt idx="1">
                  <c:v>3212.5219999999999</c:v>
                </c:pt>
                <c:pt idx="2">
                  <c:v>3951.828</c:v>
                </c:pt>
                <c:pt idx="3">
                  <c:v>5901.66</c:v>
                </c:pt>
                <c:pt idx="4">
                  <c:v>6095.06</c:v>
                </c:pt>
                <c:pt idx="5">
                  <c:v>5488.43</c:v>
                </c:pt>
                <c:pt idx="6">
                  <c:v>5133.8419999999996</c:v>
                </c:pt>
                <c:pt idx="7">
                  <c:v>4775.5619999999999</c:v>
                </c:pt>
                <c:pt idx="8">
                  <c:v>5812.6840000000002</c:v>
                </c:pt>
                <c:pt idx="9">
                  <c:v>6329.3950000000004</c:v>
                </c:pt>
                <c:pt idx="10">
                  <c:v>5766.9260000000004</c:v>
                </c:pt>
                <c:pt idx="11">
                  <c:v>4592.2</c:v>
                </c:pt>
                <c:pt idx="12">
                  <c:v>2828.547</c:v>
                </c:pt>
                <c:pt idx="13">
                  <c:v>4671.97</c:v>
                </c:pt>
                <c:pt idx="14">
                  <c:v>3082.444</c:v>
                </c:pt>
                <c:pt idx="15">
                  <c:v>3060.7669999999998</c:v>
                </c:pt>
                <c:pt idx="16">
                  <c:v>1552.6320000000001</c:v>
                </c:pt>
                <c:pt idx="17">
                  <c:v>607.35599999999999</c:v>
                </c:pt>
                <c:pt idx="18">
                  <c:v>306.41699999999997</c:v>
                </c:pt>
                <c:pt idx="19">
                  <c:v>60.79</c:v>
                </c:pt>
                <c:pt idx="20">
                  <c:v>6.415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55-4F63-BF41-2E66098BC9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309824"/>
        <c:axId val="134538368"/>
      </c:lineChart>
      <c:catAx>
        <c:axId val="15930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538368"/>
        <c:crosses val="autoZero"/>
        <c:auto val="1"/>
        <c:lblAlgn val="ctr"/>
        <c:lblOffset val="100"/>
        <c:noMultiLvlLbl val="0"/>
      </c:catAx>
      <c:valAx>
        <c:axId val="13453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9309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err="1"/>
              <a:t>Uganda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1995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'both; 1950-2005, estimates'!$G$7:$AA$7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'both; 1950-2005, estimates'!$G$281:$AA$281</c:f>
              <c:numCache>
                <c:formatCode>General</c:formatCode>
                <c:ptCount val="21"/>
                <c:pt idx="0">
                  <c:v>4245.8919999999998</c:v>
                </c:pt>
                <c:pt idx="1">
                  <c:v>3377.6419999999998</c:v>
                </c:pt>
                <c:pt idx="2">
                  <c:v>2764.194</c:v>
                </c:pt>
                <c:pt idx="3">
                  <c:v>2268.7849999999999</c:v>
                </c:pt>
                <c:pt idx="4">
                  <c:v>1871.7270000000001</c:v>
                </c:pt>
                <c:pt idx="5">
                  <c:v>1412.5440000000001</c:v>
                </c:pt>
                <c:pt idx="6">
                  <c:v>1051.8599999999999</c:v>
                </c:pt>
                <c:pt idx="7">
                  <c:v>858.30600000000004</c:v>
                </c:pt>
                <c:pt idx="8">
                  <c:v>719.41899999999998</c:v>
                </c:pt>
                <c:pt idx="9">
                  <c:v>604.66600000000005</c:v>
                </c:pt>
                <c:pt idx="10">
                  <c:v>495.03800000000001</c:v>
                </c:pt>
                <c:pt idx="11">
                  <c:v>362.43299999999999</c:v>
                </c:pt>
                <c:pt idx="12">
                  <c:v>319.17399999999998</c:v>
                </c:pt>
                <c:pt idx="13">
                  <c:v>237.57599999999999</c:v>
                </c:pt>
                <c:pt idx="14">
                  <c:v>159.876</c:v>
                </c:pt>
                <c:pt idx="15">
                  <c:v>91.174999999999997</c:v>
                </c:pt>
                <c:pt idx="16">
                  <c:v>37.78</c:v>
                </c:pt>
                <c:pt idx="17">
                  <c:v>11.563000000000001</c:v>
                </c:pt>
                <c:pt idx="18">
                  <c:v>2.331</c:v>
                </c:pt>
                <c:pt idx="19">
                  <c:v>0.27400000000000002</c:v>
                </c:pt>
                <c:pt idx="20">
                  <c:v>1.7000000000000001E-2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CA-4C50-A932-B514564AF019}"/>
            </c:ext>
          </c:extLst>
        </c:ser>
        <c:ser>
          <c:idx val="1"/>
          <c:order val="1"/>
          <c:tx>
            <c:v>2000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'both; 1950-2005, estimates'!$G$7:$AA$7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'both; 1950-2005, estimates'!$G$282:$AA$282</c:f>
              <c:numCache>
                <c:formatCode>General</c:formatCode>
                <c:ptCount val="21"/>
                <c:pt idx="0">
                  <c:v>4972.6670000000004</c:v>
                </c:pt>
                <c:pt idx="1">
                  <c:v>3981.1909999999998</c:v>
                </c:pt>
                <c:pt idx="2">
                  <c:v>3271.8490000000002</c:v>
                </c:pt>
                <c:pt idx="3">
                  <c:v>2712.8020000000001</c:v>
                </c:pt>
                <c:pt idx="4">
                  <c:v>2208.4879999999998</c:v>
                </c:pt>
                <c:pt idx="5">
                  <c:v>1755.4870000000001</c:v>
                </c:pt>
                <c:pt idx="6">
                  <c:v>1217.0250000000001</c:v>
                </c:pt>
                <c:pt idx="7">
                  <c:v>882.51900000000001</c:v>
                </c:pt>
                <c:pt idx="8">
                  <c:v>732.76499999999999</c:v>
                </c:pt>
                <c:pt idx="9">
                  <c:v>630.678</c:v>
                </c:pt>
                <c:pt idx="10">
                  <c:v>540.08900000000006</c:v>
                </c:pt>
                <c:pt idx="11">
                  <c:v>444.33699999999999</c:v>
                </c:pt>
                <c:pt idx="12">
                  <c:v>320.851</c:v>
                </c:pt>
                <c:pt idx="13">
                  <c:v>271.04399999999998</c:v>
                </c:pt>
                <c:pt idx="14">
                  <c:v>186.678</c:v>
                </c:pt>
                <c:pt idx="15">
                  <c:v>110.42100000000001</c:v>
                </c:pt>
                <c:pt idx="16">
                  <c:v>50.947000000000003</c:v>
                </c:pt>
                <c:pt idx="17">
                  <c:v>15.414</c:v>
                </c:pt>
                <c:pt idx="18">
                  <c:v>3.0990000000000002</c:v>
                </c:pt>
                <c:pt idx="19">
                  <c:v>0.37</c:v>
                </c:pt>
                <c:pt idx="20">
                  <c:v>2.4E-2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CA-4C50-A932-B514564AF019}"/>
            </c:ext>
          </c:extLst>
        </c:ser>
        <c:ser>
          <c:idx val="2"/>
          <c:order val="2"/>
          <c:tx>
            <c:v>2005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'both; 1950-2005, estimates'!$G$7:$AA$7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'both; 1950-2005, estimates'!$G$283:$AA$283</c:f>
              <c:numCache>
                <c:formatCode>General</c:formatCode>
                <c:ptCount val="21"/>
                <c:pt idx="0">
                  <c:v>5970.05</c:v>
                </c:pt>
                <c:pt idx="1">
                  <c:v>4713.3249999999998</c:v>
                </c:pt>
                <c:pt idx="2">
                  <c:v>3857.0230000000001</c:v>
                </c:pt>
                <c:pt idx="3">
                  <c:v>3213.3290000000002</c:v>
                </c:pt>
                <c:pt idx="4">
                  <c:v>2652.1379999999999</c:v>
                </c:pt>
                <c:pt idx="5">
                  <c:v>2118.5230000000001</c:v>
                </c:pt>
                <c:pt idx="6">
                  <c:v>1623.7349999999999</c:v>
                </c:pt>
                <c:pt idx="7">
                  <c:v>1076.856</c:v>
                </c:pt>
                <c:pt idx="8">
                  <c:v>776.37099999999998</c:v>
                </c:pt>
                <c:pt idx="9">
                  <c:v>653.86199999999997</c:v>
                </c:pt>
                <c:pt idx="10">
                  <c:v>569.62400000000002</c:v>
                </c:pt>
                <c:pt idx="11">
                  <c:v>488.529</c:v>
                </c:pt>
                <c:pt idx="12">
                  <c:v>396.00700000000001</c:v>
                </c:pt>
                <c:pt idx="13">
                  <c:v>274.25700000000001</c:v>
                </c:pt>
                <c:pt idx="14">
                  <c:v>214.31100000000001</c:v>
                </c:pt>
                <c:pt idx="15">
                  <c:v>130.15899999999999</c:v>
                </c:pt>
                <c:pt idx="16">
                  <c:v>62.362000000000002</c:v>
                </c:pt>
                <c:pt idx="17">
                  <c:v>21.048999999999999</c:v>
                </c:pt>
                <c:pt idx="18">
                  <c:v>4.1879999999999997</c:v>
                </c:pt>
                <c:pt idx="19">
                  <c:v>0.498</c:v>
                </c:pt>
                <c:pt idx="20">
                  <c:v>3.3000000000000002E-2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ACA-4C50-A932-B514564AF0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354880"/>
        <c:axId val="134540672"/>
      </c:lineChart>
      <c:catAx>
        <c:axId val="15935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540672"/>
        <c:crosses val="autoZero"/>
        <c:auto val="1"/>
        <c:lblAlgn val="ctr"/>
        <c:lblOffset val="100"/>
        <c:noMultiLvlLbl val="0"/>
      </c:catAx>
      <c:valAx>
        <c:axId val="134540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935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err="1"/>
              <a:t>France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1995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'both; 1950-2005, estimates'!$G$7:$AA$7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'both; 1950-2005, estimates'!$G$1949:$AA$1949</c:f>
              <c:numCache>
                <c:formatCode>General</c:formatCode>
                <c:ptCount val="21"/>
                <c:pt idx="0">
                  <c:v>3576.3420000000001</c:v>
                </c:pt>
                <c:pt idx="1">
                  <c:v>3805.7</c:v>
                </c:pt>
                <c:pt idx="2">
                  <c:v>3861.1770000000001</c:v>
                </c:pt>
                <c:pt idx="3">
                  <c:v>3810.2779999999998</c:v>
                </c:pt>
                <c:pt idx="4">
                  <c:v>4132.7889999999998</c:v>
                </c:pt>
                <c:pt idx="5">
                  <c:v>4206.6469999999999</c:v>
                </c:pt>
                <c:pt idx="6">
                  <c:v>4360.7269999999999</c:v>
                </c:pt>
                <c:pt idx="7">
                  <c:v>4291.5780000000004</c:v>
                </c:pt>
                <c:pt idx="8">
                  <c:v>4243.0889999999999</c:v>
                </c:pt>
                <c:pt idx="9">
                  <c:v>4291.45</c:v>
                </c:pt>
                <c:pt idx="10">
                  <c:v>2899.3679999999999</c:v>
                </c:pt>
                <c:pt idx="11">
                  <c:v>2782.9560000000001</c:v>
                </c:pt>
                <c:pt idx="12">
                  <c:v>2874.241</c:v>
                </c:pt>
                <c:pt idx="13">
                  <c:v>2742.5619999999999</c:v>
                </c:pt>
                <c:pt idx="14">
                  <c:v>2463.6179999999999</c:v>
                </c:pt>
                <c:pt idx="15">
                  <c:v>1365.9390000000001</c:v>
                </c:pt>
                <c:pt idx="16">
                  <c:v>1282.799</c:v>
                </c:pt>
                <c:pt idx="17">
                  <c:v>813.66899999999998</c:v>
                </c:pt>
                <c:pt idx="18">
                  <c:v>321.78199999999998</c:v>
                </c:pt>
                <c:pt idx="19">
                  <c:v>68.003</c:v>
                </c:pt>
                <c:pt idx="20">
                  <c:v>7.9420000000000002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C0-4901-B678-92032427DD7A}"/>
            </c:ext>
          </c:extLst>
        </c:ser>
        <c:ser>
          <c:idx val="1"/>
          <c:order val="1"/>
          <c:tx>
            <c:v>2000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'both; 1950-2005, estimates'!$G$7:$AA$7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'both; 1950-2005, estimates'!$G$1950:$AA$1950</c:f>
              <c:numCache>
                <c:formatCode>General</c:formatCode>
                <c:ptCount val="21"/>
                <c:pt idx="0">
                  <c:v>3646.3969999999999</c:v>
                </c:pt>
                <c:pt idx="1">
                  <c:v>3586.6489999999999</c:v>
                </c:pt>
                <c:pt idx="2">
                  <c:v>3816.857</c:v>
                </c:pt>
                <c:pt idx="3">
                  <c:v>3869.7710000000002</c:v>
                </c:pt>
                <c:pt idx="4">
                  <c:v>3812.5680000000002</c:v>
                </c:pt>
                <c:pt idx="5">
                  <c:v>4131.4830000000002</c:v>
                </c:pt>
                <c:pt idx="6">
                  <c:v>4202.5190000000002</c:v>
                </c:pt>
                <c:pt idx="7">
                  <c:v>4349.51</c:v>
                </c:pt>
                <c:pt idx="8">
                  <c:v>4268.6940000000004</c:v>
                </c:pt>
                <c:pt idx="9">
                  <c:v>4200.4110000000001</c:v>
                </c:pt>
                <c:pt idx="10">
                  <c:v>4219.3580000000002</c:v>
                </c:pt>
                <c:pt idx="11">
                  <c:v>2827.5619999999999</c:v>
                </c:pt>
                <c:pt idx="12">
                  <c:v>2677.25</c:v>
                </c:pt>
                <c:pt idx="13">
                  <c:v>2706.7869999999998</c:v>
                </c:pt>
                <c:pt idx="14">
                  <c:v>2499.3939999999998</c:v>
                </c:pt>
                <c:pt idx="15">
                  <c:v>2121.895</c:v>
                </c:pt>
                <c:pt idx="16">
                  <c:v>1057.384</c:v>
                </c:pt>
                <c:pt idx="17">
                  <c:v>813.53599999999994</c:v>
                </c:pt>
                <c:pt idx="18">
                  <c:v>369.34</c:v>
                </c:pt>
                <c:pt idx="19">
                  <c:v>89.866</c:v>
                </c:pt>
                <c:pt idx="20">
                  <c:v>10.78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C0-4901-B678-92032427DD7A}"/>
            </c:ext>
          </c:extLst>
        </c:ser>
        <c:ser>
          <c:idx val="2"/>
          <c:order val="2"/>
          <c:tx>
            <c:v>2005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'both; 1950-2005, estimates'!$G$7:$AA$7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'both; 1950-2005, estimates'!$G$1951:$AA$1951</c:f>
              <c:numCache>
                <c:formatCode>General</c:formatCode>
                <c:ptCount val="21"/>
                <c:pt idx="0">
                  <c:v>3726.7710000000002</c:v>
                </c:pt>
                <c:pt idx="1">
                  <c:v>3661.81</c:v>
                </c:pt>
                <c:pt idx="2">
                  <c:v>3602.712</c:v>
                </c:pt>
                <c:pt idx="3">
                  <c:v>3831.1350000000002</c:v>
                </c:pt>
                <c:pt idx="4">
                  <c:v>3878.8020000000001</c:v>
                </c:pt>
                <c:pt idx="5">
                  <c:v>3819.4369999999999</c:v>
                </c:pt>
                <c:pt idx="6">
                  <c:v>4135.5320000000002</c:v>
                </c:pt>
                <c:pt idx="7">
                  <c:v>4201.6989999999996</c:v>
                </c:pt>
                <c:pt idx="8">
                  <c:v>4337.7039999999997</c:v>
                </c:pt>
                <c:pt idx="9">
                  <c:v>4239.3879999999999</c:v>
                </c:pt>
                <c:pt idx="10">
                  <c:v>4147.2839999999997</c:v>
                </c:pt>
                <c:pt idx="11">
                  <c:v>4129.4080000000004</c:v>
                </c:pt>
                <c:pt idx="12">
                  <c:v>2734.4360000000001</c:v>
                </c:pt>
                <c:pt idx="13">
                  <c:v>2535.3530000000001</c:v>
                </c:pt>
                <c:pt idx="14">
                  <c:v>2482.0169999999998</c:v>
                </c:pt>
                <c:pt idx="15">
                  <c:v>2169.4920000000002</c:v>
                </c:pt>
                <c:pt idx="16">
                  <c:v>1662.741</c:v>
                </c:pt>
                <c:pt idx="17">
                  <c:v>686.43600000000004</c:v>
                </c:pt>
                <c:pt idx="18">
                  <c:v>386.452</c:v>
                </c:pt>
                <c:pt idx="19">
                  <c:v>111.399</c:v>
                </c:pt>
                <c:pt idx="20">
                  <c:v>15.529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C0-4901-B678-92032427DD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355392"/>
        <c:axId val="134542400"/>
      </c:lineChart>
      <c:catAx>
        <c:axId val="159355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542400"/>
        <c:crosses val="autoZero"/>
        <c:auto val="1"/>
        <c:lblAlgn val="ctr"/>
        <c:lblOffset val="100"/>
        <c:noMultiLvlLbl val="0"/>
      </c:catAx>
      <c:valAx>
        <c:axId val="13454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9355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9BC40-A13B-4025-B6B8-BC100E481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80E588-B608-4910-AC16-701C429B0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E5C07B-0A25-4485-BC71-2322F557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11C75A-87B5-41AB-84F9-CF967F2D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2F5B1F-EF8A-4C82-AF8C-39BD128B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31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E2E88-8537-4955-B704-062C6C5F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5A9412-8F04-4EEC-92B4-DDF1DED7F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043B63-FE0E-498C-AD46-225C17A6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2889BB-E871-48AB-973E-423FE3AC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4AE56C-B831-4C25-9E1C-59ED7D68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84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D43436-CB12-42E5-98AB-048188C94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84B08B-CB9C-4DB2-8E4F-5F6605DCB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AE3DF1-9D27-4149-B1A5-B250E921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832078-0232-4215-9C76-5756750D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DE73A6-8D31-4DD6-8F6C-4D408B01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32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59D86-85C5-4445-B2F8-FC23BE9E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5B6FC-36C9-4327-8C87-F0447C1E5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85032C-A25D-48E9-9265-F1ED61DE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E69B8-86F8-46B2-96C7-EBBB7F6F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68B062-A0C9-42D5-81B3-EC3B8EF8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92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44218-0700-4A04-A84F-FB67C05E8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40ADCF-6F13-408E-9F6A-6FF983FA9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D2B1FE-A3B8-4FDE-9078-7D321B64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6D047A-0DB3-42B3-8AE8-280A0B59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861A84-C0EE-4021-BBF4-C646CDE2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55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B1B9D-277D-48B2-AAB3-6E7F600E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A799ED-5B4F-4C67-973A-9E248546C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985230-4820-4406-A3A2-0EE02E1DC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D94E2A-6503-4546-B679-31A2A774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BD34E9-E408-4EC3-B518-61C6127B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A23008-38BB-4969-97D3-2832363E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17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F68BE-2EA3-456D-A5AB-150CB524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A662AB-D0B0-4EB6-8FF2-2B3C8B110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BC543C-F4BD-4475-B900-54662ECCC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173B17-EA18-40C5-9737-60EF20878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CD2675-0DFA-4632-BB13-5A19FA864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164D37B-AA5D-4431-B8C7-E61DDDC5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EB0FA66-9255-4EAE-AEE5-83E6BACC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F40F1C-07B0-4DD0-958C-9F27B24A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3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406B7-C8AC-4A40-9E69-A7255A58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371635F-7800-4A53-85F7-E3BFDC7B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22322D-498A-46E4-9010-3CBFFEBF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8D523B-EDA8-4ED5-AE1B-AE9F021D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19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34DC8C-EB75-42B7-BC25-91CCFE42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C6F962E-575B-4720-8E29-3879F684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A3497F-9529-4982-AE31-EE2FEB92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70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D74A2-0A2E-47B8-9293-E0733F46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713889-31E1-4DF1-BC84-F64AE4F6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6338CE-971B-4221-AD56-BDEDB23DD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F296DC-884D-4BB0-9E4C-97C1FCEC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84902C-C1F6-4A7E-9491-6AE9315B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3DBED0-01CD-4004-8EE9-8B289121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00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6DCC-0A44-4B27-8E54-84175C67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B170275-2DC8-4544-8B3D-D70D9B125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82A50D-263B-4BBE-84AD-11B32C37D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9095F7-0551-4962-B1A0-98EE7123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7B92C8-29FE-492F-BBBC-6534A968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B2046C-1041-4818-BD79-9B5BB96E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27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0EB07-7471-4328-B0F0-55F713F8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4EDB4-4FA0-4546-8C8E-48C50434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063551-A40A-4B72-B5BF-996553DBE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0B59E-16F7-4066-9D73-A7CFD443C6D2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CEFB57-67F9-4697-ADB0-D3E1187CB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986BCF-1A8C-4DF7-A2C6-BFCBF2F87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01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BDE59-1358-482D-A11E-F5F945B23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L</a:t>
            </a:r>
            <a:r>
              <a:rPr lang="en-US" dirty="0" err="1"/>
              <a:t>aboratory</a:t>
            </a:r>
            <a:r>
              <a:rPr lang="en-US" dirty="0"/>
              <a:t> work</a:t>
            </a:r>
            <a:r>
              <a:rPr lang="ru-RU" dirty="0"/>
              <a:t> </a:t>
            </a:r>
            <a:r>
              <a:rPr lang="en-US" dirty="0"/>
              <a:t>#2</a:t>
            </a:r>
            <a:r>
              <a:rPr lang="ru-RU" dirty="0"/>
              <a:t>. </a:t>
            </a:r>
            <a:br>
              <a:rPr lang="ru-RU" dirty="0"/>
            </a:br>
            <a:r>
              <a:rPr lang="en-US" dirty="0"/>
              <a:t>Modeling of demographic processes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9245D9-434F-4BEE-845F-479E01C9D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Discrete Mathematical Modeling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639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961D3-D232-4CBC-BA9A-9FD73874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data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55C765-6D8B-4EFC-84C6-8319F3FBC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09" y="1395688"/>
            <a:ext cx="7916029" cy="53694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BFB29B-1364-47AD-91D8-599772243C56}"/>
              </a:ext>
            </a:extLst>
          </p:cNvPr>
          <p:cNvSpPr txBox="1"/>
          <p:nvPr/>
        </p:nvSpPr>
        <p:spPr>
          <a:xfrm>
            <a:off x="8050623" y="1958395"/>
            <a:ext cx="3680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https://population.un.org/wpp/Download/Standard/Population/</a:t>
            </a:r>
          </a:p>
        </p:txBody>
      </p:sp>
    </p:spTree>
    <p:extLst>
      <p:ext uri="{BB962C8B-B14F-4D97-AF65-F5344CB8AC3E}">
        <p14:creationId xmlns:p14="http://schemas.microsoft.com/office/powerpoint/2010/main" val="293230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3A032-DC7A-4143-AC93-2EB51209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data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BFC7C-6445-4591-9D3E-33782E07A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S</a:t>
            </a:r>
            <a:r>
              <a:rPr lang="en-US" b="1" dirty="0" err="1"/>
              <a:t>ource</a:t>
            </a:r>
            <a:r>
              <a:rPr lang="en-US" dirty="0"/>
              <a:t>: United Nations, Population Division, Department of Economic and Social Affairs (2005) World Population Prospects: The 2004 Revision.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8D6D39-9169-4277-82EF-2E1D6A378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" y="3137355"/>
            <a:ext cx="11958320" cy="335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0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31136-3663-49C2-98FB-1EF802C8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profile</a:t>
            </a:r>
            <a:endParaRPr lang="ru-RU" dirty="0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3C6DA5E6-D06E-42E9-9C2D-059D653B44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6989325"/>
              </p:ext>
            </p:extLst>
          </p:nvPr>
        </p:nvGraphicFramePr>
        <p:xfrm>
          <a:off x="650240" y="1366520"/>
          <a:ext cx="7772400" cy="5227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8CE1D58-BCA3-41F5-AA48-F9C6896C7056}"/>
              </a:ext>
            </a:extLst>
          </p:cNvPr>
          <p:cNvSpPr txBox="1"/>
          <p:nvPr/>
        </p:nvSpPr>
        <p:spPr>
          <a:xfrm>
            <a:off x="8747761" y="1879600"/>
            <a:ext cx="309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 of citizens in the corresponding age category for a given year</a:t>
            </a:r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1655034-11EA-4CB8-A722-155E23390EEB}"/>
              </a:ext>
            </a:extLst>
          </p:cNvPr>
          <p:cNvCxnSpPr/>
          <p:nvPr/>
        </p:nvCxnSpPr>
        <p:spPr>
          <a:xfrm flipH="1">
            <a:off x="8747761" y="6106160"/>
            <a:ext cx="1026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13B8EA-2E1C-4EE4-B2CB-BE509332FFDA}"/>
              </a:ext>
            </a:extLst>
          </p:cNvPr>
          <p:cNvSpPr txBox="1"/>
          <p:nvPr/>
        </p:nvSpPr>
        <p:spPr>
          <a:xfrm>
            <a:off x="9804622" y="5921494"/>
            <a:ext cx="133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2005</a:t>
            </a:r>
          </a:p>
        </p:txBody>
      </p:sp>
    </p:spTree>
    <p:extLst>
      <p:ext uri="{BB962C8B-B14F-4D97-AF65-F5344CB8AC3E}">
        <p14:creationId xmlns:p14="http://schemas.microsoft.com/office/powerpoint/2010/main" val="384245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502BCC-2498-49BB-AFA1-2910ED00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92" y="199587"/>
            <a:ext cx="10515600" cy="1325563"/>
          </a:xfrm>
        </p:spPr>
        <p:txBody>
          <a:bodyPr/>
          <a:lstStyle/>
          <a:p>
            <a:r>
              <a:rPr lang="ru-RU" dirty="0"/>
              <a:t>«</a:t>
            </a:r>
            <a:r>
              <a:rPr lang="en-US" dirty="0"/>
              <a:t>Survival</a:t>
            </a:r>
            <a:r>
              <a:rPr lang="ru-RU" dirty="0"/>
              <a:t>»</a:t>
            </a:r>
            <a:r>
              <a:rPr lang="en-US" dirty="0"/>
              <a:t> rate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F919F8-BD11-472D-AD3E-39537BE70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3" y="1402046"/>
            <a:ext cx="11960773" cy="2026954"/>
          </a:xfrm>
          <a:prstGeom prst="rect">
            <a:avLst/>
          </a:prstGeom>
        </p:spPr>
      </p:pic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FC9DCA83-2EAA-4D65-A288-3DF34C010B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761099"/>
              </p:ext>
            </p:extLst>
          </p:nvPr>
        </p:nvGraphicFramePr>
        <p:xfrm>
          <a:off x="3952240" y="3520440"/>
          <a:ext cx="5019040" cy="325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6540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19A34-8EA8-4B77-9181-F0697777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dynamics</a:t>
            </a:r>
            <a:endParaRPr lang="ru-RU" dirty="0"/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04F2CC65-4B91-4E0A-BE27-8D79F311FB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6892620"/>
              </p:ext>
            </p:extLst>
          </p:nvPr>
        </p:nvGraphicFramePr>
        <p:xfrm>
          <a:off x="345440" y="1690687"/>
          <a:ext cx="7426960" cy="4933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35EB26B-670A-4D8F-BEBA-EC604294AEFB}"/>
              </a:ext>
            </a:extLst>
          </p:cNvPr>
          <p:cNvSpPr txBox="1"/>
          <p:nvPr/>
        </p:nvSpPr>
        <p:spPr>
          <a:xfrm>
            <a:off x="8026400" y="2113280"/>
            <a:ext cx="4018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People move from one age category to another with a gradual decrease in numbers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9118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69654D-D38A-40E8-AC3B-183CF983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 between profile of men and women</a:t>
            </a:r>
            <a:endParaRPr lang="ru-RU" dirty="0"/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008B8F3E-6654-4492-9A43-3516D0CD62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525200"/>
              </p:ext>
            </p:extLst>
          </p:nvPr>
        </p:nvGraphicFramePr>
        <p:xfrm>
          <a:off x="325120" y="1813560"/>
          <a:ext cx="8016240" cy="4871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18F64F4-2DA9-45AE-950C-E8C9F55766E1}"/>
              </a:ext>
            </a:extLst>
          </p:cNvPr>
          <p:cNvSpPr txBox="1"/>
          <p:nvPr/>
        </p:nvSpPr>
        <p:spPr>
          <a:xfrm>
            <a:off x="8544560" y="2001520"/>
            <a:ext cx="34340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/>
              <a:t>The profile of men and women does not match</a:t>
            </a:r>
            <a:endParaRPr lang="ru-RU" sz="2400" dirty="0"/>
          </a:p>
          <a:p>
            <a:pPr marL="457200" indent="-457200">
              <a:buAutoNum type="arabicParenR"/>
            </a:pPr>
            <a:endParaRPr lang="ru-RU" sz="2400" dirty="0"/>
          </a:p>
          <a:p>
            <a:pPr marL="457200" indent="-457200">
              <a:buFontTx/>
              <a:buAutoNum type="arabicParenR"/>
            </a:pPr>
            <a:r>
              <a:rPr lang="en-US" sz="2400" dirty="0"/>
              <a:t>The number of newborn boys and girls is different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7712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D685A-0957-4A20-8EBF-9173BDAA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forecast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492B6B-5139-4423-B8F5-8D4770826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2119319"/>
            <a:ext cx="12009120" cy="2086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65B5F7-3E6A-4CB6-AA76-1A1F3F079DB2}"/>
              </a:ext>
            </a:extLst>
          </p:cNvPr>
          <p:cNvSpPr txBox="1"/>
          <p:nvPr/>
        </p:nvSpPr>
        <p:spPr>
          <a:xfrm>
            <a:off x="3976258" y="4627506"/>
            <a:ext cx="4337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Modeling at medium fertility </a:t>
            </a:r>
            <a:r>
              <a:rPr lang="ru-RU" sz="2400" dirty="0" err="1"/>
              <a:t>rate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0232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8613A9-DFC4-4538-96F7-825B95C3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Uganda</a:t>
            </a:r>
            <a:r>
              <a:rPr lang="ru-RU" dirty="0"/>
              <a:t> </a:t>
            </a:r>
            <a:r>
              <a:rPr lang="en-US" dirty="0" err="1"/>
              <a:t>vs</a:t>
            </a:r>
            <a:r>
              <a:rPr lang="en-US" dirty="0"/>
              <a:t> France</a:t>
            </a:r>
            <a:endParaRPr lang="ru-RU" dirty="0"/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A080AB40-4104-46FC-98DA-FCBAAE3894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459705"/>
              </p:ext>
            </p:extLst>
          </p:nvPr>
        </p:nvGraphicFramePr>
        <p:xfrm>
          <a:off x="162560" y="2545080"/>
          <a:ext cx="5821680" cy="3774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9F249743-40E2-48D5-B065-203F5E68E4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644315"/>
              </p:ext>
            </p:extLst>
          </p:nvPr>
        </p:nvGraphicFramePr>
        <p:xfrm>
          <a:off x="6096000" y="2545079"/>
          <a:ext cx="5933440" cy="4109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4943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D1035-760B-4961-A986-80857BCF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05BF9D-E1F1-4478-BB62-BA4227870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508" y="1387964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D</a:t>
            </a:r>
            <a:r>
              <a:rPr lang="en-US" dirty="0" err="1"/>
              <a:t>etermine</a:t>
            </a:r>
            <a:r>
              <a:rPr lang="en-US" dirty="0"/>
              <a:t> the </a:t>
            </a:r>
            <a:r>
              <a:rPr lang="ru-RU" dirty="0"/>
              <a:t>«</a:t>
            </a:r>
            <a:r>
              <a:rPr lang="en-US" dirty="0"/>
              <a:t>survival</a:t>
            </a:r>
            <a:r>
              <a:rPr lang="ru-RU" dirty="0"/>
              <a:t>»</a:t>
            </a:r>
            <a:r>
              <a:rPr lang="en-US" dirty="0"/>
              <a:t> rates</a:t>
            </a:r>
            <a:r>
              <a:rPr lang="ru-RU" dirty="0"/>
              <a:t> </a:t>
            </a:r>
            <a:r>
              <a:rPr lang="en-US" dirty="0"/>
              <a:t>independently for men and women</a:t>
            </a:r>
            <a:r>
              <a:rPr lang="ru-RU" dirty="0"/>
              <a:t> </a:t>
            </a:r>
            <a:r>
              <a:rPr lang="en-US" dirty="0"/>
              <a:t>for all age groups (“0-4” -&gt; “5-9” -&gt; “10-14” ...) according to 2000-2005 years (data for Russia or any other country)</a:t>
            </a:r>
            <a:endParaRPr lang="ru-RU" dirty="0"/>
          </a:p>
          <a:p>
            <a:r>
              <a:rPr lang="ru-RU" dirty="0"/>
              <a:t>D</a:t>
            </a:r>
            <a:r>
              <a:rPr lang="en-US" dirty="0" err="1"/>
              <a:t>etermine</a:t>
            </a:r>
            <a:r>
              <a:rPr lang="en-US" dirty="0"/>
              <a:t> the fertility rate for women in the age category “20- ... -39”</a:t>
            </a:r>
          </a:p>
          <a:p>
            <a:r>
              <a:rPr lang="en-US" dirty="0"/>
              <a:t>Calculate boys/girls ratio for newborn children</a:t>
            </a:r>
            <a:endParaRPr lang="ru-RU" dirty="0"/>
          </a:p>
          <a:p>
            <a:r>
              <a:rPr lang="en-US" dirty="0"/>
              <a:t>Predict the change in the country's population and demographic profile for 100 years and compare with existing prediction</a:t>
            </a:r>
            <a:r>
              <a:rPr lang="ru-RU" dirty="0"/>
              <a:t> </a:t>
            </a:r>
            <a:r>
              <a:rPr lang="en-US" dirty="0"/>
              <a:t>with fixed determined parameters</a:t>
            </a:r>
            <a:r>
              <a:rPr lang="ru-RU" dirty="0"/>
              <a:t>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that:</a:t>
            </a:r>
          </a:p>
          <a:p>
            <a:r>
              <a:rPr lang="en-US" dirty="0"/>
              <a:t>Write out </a:t>
            </a:r>
            <a:r>
              <a:rPr lang="en-US" u="sng" dirty="0"/>
              <a:t>equations</a:t>
            </a:r>
            <a:r>
              <a:rPr lang="en-US" dirty="0"/>
              <a:t> for modeling</a:t>
            </a:r>
            <a:endParaRPr lang="ru-RU" dirty="0"/>
          </a:p>
          <a:p>
            <a:r>
              <a:rPr lang="en-US" dirty="0"/>
              <a:t>Define input</a:t>
            </a:r>
            <a:r>
              <a:rPr lang="ru-RU" dirty="0"/>
              <a:t>/</a:t>
            </a:r>
            <a:r>
              <a:rPr lang="en-US" dirty="0"/>
              <a:t>output data and parameters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91825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245</Words>
  <Application>Microsoft Office PowerPoint</Application>
  <PresentationFormat>Широкоэкранный</PresentationFormat>
  <Paragraphs>32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Laboratory work #2.  Modeling of demographic processes</vt:lpstr>
      <vt:lpstr>Demographic data</vt:lpstr>
      <vt:lpstr>Demographic profile</vt:lpstr>
      <vt:lpstr>«Survival» rate</vt:lpstr>
      <vt:lpstr>Population dynamics</vt:lpstr>
      <vt:lpstr>The difference between profile of men and women</vt:lpstr>
      <vt:lpstr>Existing forecast</vt:lpstr>
      <vt:lpstr>Uganda vs France</vt:lpstr>
      <vt:lpstr>Task</vt:lpstr>
      <vt:lpstr>Updated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1. Моделирование демографических процессов</dc:title>
  <dc:creator>Иванов Сергей Владимирович</dc:creator>
  <cp:lastModifiedBy>Иванов Сергей Владимирович</cp:lastModifiedBy>
  <cp:revision>34</cp:revision>
  <dcterms:created xsi:type="dcterms:W3CDTF">2018-02-21T06:21:55Z</dcterms:created>
  <dcterms:modified xsi:type="dcterms:W3CDTF">2024-04-18T18:40:36Z</dcterms:modified>
</cp:coreProperties>
</file>