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367" r:id="rId4"/>
    <p:sldId id="368" r:id="rId5"/>
    <p:sldId id="369" r:id="rId6"/>
    <p:sldId id="370" r:id="rId8"/>
    <p:sldId id="371" r:id="rId9"/>
    <p:sldId id="372" r:id="rId10"/>
    <p:sldId id="373" r:id="rId11"/>
    <p:sldId id="374" r:id="rId12"/>
    <p:sldId id="375" r:id="rId13"/>
    <p:sldId id="376" r:id="rId14"/>
    <p:sldId id="377" r:id="rId15"/>
    <p:sldId id="378" r:id="rId16"/>
    <p:sldId id="353" r:id="rId17"/>
    <p:sldId id="359" r:id="rId18"/>
    <p:sldId id="319" r:id="rId19"/>
    <p:sldId id="362" r:id="rId20"/>
    <p:sldId id="363" r:id="rId21"/>
    <p:sldId id="360" r:id="rId22"/>
    <p:sldId id="364" r:id="rId23"/>
    <p:sldId id="336"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003F88"/>
    <a:srgbClr val="93BFF5"/>
    <a:srgbClr val="1F3D8C"/>
    <a:srgbClr val="8994BD"/>
    <a:srgbClr val="96A2D0"/>
    <a:srgbClr val="3A68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83695" autoAdjust="0"/>
  </p:normalViewPr>
  <p:slideViewPr>
    <p:cSldViewPr snapToGrid="0">
      <p:cViewPr>
        <p:scale>
          <a:sx n="80" d="100"/>
          <a:sy n="80" d="100"/>
        </p:scale>
        <p:origin x="4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CE9EBC71-470F-4178-8939-B7F43C998C3E}"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337F53EF-5364-44E3-BFA2-84231755F7E3}"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FFFFFF"/>
                </a:solidFill>
                <a:effectLst/>
                <a:latin typeface="-apple-system"/>
              </a:rPr>
              <a:t>“我们对特征矩阵采用的方式是最小</a:t>
            </a:r>
            <a:r>
              <a:rPr lang="en-US" altLang="zh-CN" b="0" i="0" dirty="0">
                <a:solidFill>
                  <a:srgbClr val="FFFFFF"/>
                </a:solidFill>
                <a:effectLst/>
                <a:latin typeface="-apple-system"/>
              </a:rPr>
              <a:t>-</a:t>
            </a:r>
            <a:r>
              <a:rPr lang="zh-CN" altLang="en-US" b="0" i="0" dirty="0">
                <a:solidFill>
                  <a:srgbClr val="FFFFFF"/>
                </a:solidFill>
                <a:effectLst/>
                <a:latin typeface="-apple-system"/>
              </a:rPr>
              <a:t>最大值归一化方式。</a:t>
            </a:r>
            <a:r>
              <a:rPr lang="zh-CN" altLang="en-US" b="0" i="0" dirty="0">
                <a:solidFill>
                  <a:srgbClr val="060607"/>
                </a:solidFill>
                <a:effectLst/>
                <a:latin typeface="-apple-system"/>
              </a:rPr>
              <a:t>它将原始数据中的所有特征缩放到一个指定的范围（通常是</a:t>
            </a:r>
            <a:r>
              <a:rPr lang="en-US" altLang="zh-CN" b="0" i="0" dirty="0">
                <a:solidFill>
                  <a:srgbClr val="060607"/>
                </a:solidFill>
                <a:effectLst/>
                <a:latin typeface="-apple-system"/>
              </a:rPr>
              <a:t>0</a:t>
            </a:r>
            <a:r>
              <a:rPr lang="zh-CN" altLang="en-US" b="0" i="0" dirty="0">
                <a:solidFill>
                  <a:srgbClr val="060607"/>
                </a:solidFill>
                <a:effectLst/>
                <a:latin typeface="-apple-system"/>
              </a:rPr>
              <a:t>到</a:t>
            </a:r>
            <a:r>
              <a:rPr lang="en-US" altLang="zh-CN" b="0" i="0" dirty="0">
                <a:solidFill>
                  <a:srgbClr val="060607"/>
                </a:solidFill>
                <a:effectLst/>
                <a:latin typeface="-apple-system"/>
              </a:rPr>
              <a:t>1</a:t>
            </a:r>
            <a:r>
              <a:rPr lang="zh-CN" altLang="en-US" b="0" i="0" dirty="0">
                <a:solidFill>
                  <a:srgbClr val="060607"/>
                </a:solidFill>
                <a:effectLst/>
                <a:latin typeface="-apple-system"/>
              </a:rPr>
              <a:t>）之间</a:t>
            </a:r>
            <a:r>
              <a:rPr lang="zh-CN" altLang="en-US" b="0" i="0" dirty="0">
                <a:solidFill>
                  <a:srgbClr val="FFFFFF"/>
                </a:solidFill>
                <a:effectLst/>
                <a:latin typeface="-apple-system"/>
              </a:rPr>
              <a:t>。</a:t>
            </a:r>
            <a:endParaRPr lang="en-US" altLang="zh-CN" b="0" i="0" dirty="0">
              <a:solidFill>
                <a:srgbClr val="FFFFFF"/>
              </a:solidFill>
              <a:effectLst/>
              <a:latin typeface="-apple-system"/>
            </a:endParaRPr>
          </a:p>
          <a:p>
            <a:r>
              <a:rPr lang="zh-CN" altLang="en-US" b="0" i="0" dirty="0">
                <a:solidFill>
                  <a:srgbClr val="FFFFFF"/>
                </a:solidFill>
                <a:effectLst/>
                <a:latin typeface="-apple-system"/>
              </a:rPr>
              <a:t>我们采用</a:t>
            </a:r>
            <a:r>
              <a:rPr lang="en-US" altLang="zh-CN" b="0" i="0" dirty="0">
                <a:solidFill>
                  <a:srgbClr val="FFFFFF"/>
                </a:solidFill>
                <a:effectLst/>
                <a:latin typeface="-apple-system"/>
              </a:rPr>
              <a:t>Min-Max</a:t>
            </a:r>
            <a:r>
              <a:rPr lang="zh-CN" altLang="en-US" b="0" i="0" dirty="0">
                <a:solidFill>
                  <a:srgbClr val="FFFFFF"/>
                </a:solidFill>
                <a:effectLst/>
                <a:latin typeface="-apple-system"/>
              </a:rPr>
              <a:t>归一化方式的原因是经过实验我们确定了此种方法对于模型效果的提升效果最好，尤其是逻辑回归模型的提升堪称巨大。“</a:t>
            </a:r>
            <a:r>
              <a:rPr lang="en-US" altLang="zh-CN" b="0" i="0" dirty="0">
                <a:solidFill>
                  <a:srgbClr val="FFFFFF"/>
                </a:solidFill>
                <a:effectLst/>
                <a:latin typeface="-apple-system"/>
              </a:rPr>
              <a:t>(</a:t>
            </a:r>
            <a:r>
              <a:rPr lang="zh-CN" altLang="en-US" b="0" i="0" dirty="0">
                <a:solidFill>
                  <a:srgbClr val="FFFFFF"/>
                </a:solidFill>
                <a:effectLst/>
                <a:latin typeface="-apple-system"/>
              </a:rPr>
              <a:t>放动画，简单解释</a:t>
            </a:r>
            <a:r>
              <a:rPr lang="en-US" altLang="zh-CN" b="0" i="0" dirty="0">
                <a:solidFill>
                  <a:srgbClr val="FFFFFF"/>
                </a:solidFill>
                <a:effectLst/>
                <a:latin typeface="-apple-system"/>
              </a:rPr>
              <a:t>)</a:t>
            </a:r>
            <a:endParaRPr lang="zh-CN" altLang="en-US" dirty="0"/>
          </a:p>
        </p:txBody>
      </p:sp>
      <p:sp>
        <p:nvSpPr>
          <p:cNvPr id="4" name="灯片编号占位符 3"/>
          <p:cNvSpPr>
            <a:spLocks noGrp="1"/>
          </p:cNvSpPr>
          <p:nvPr>
            <p:ph type="sldNum" sz="quarter" idx="5"/>
          </p:nvPr>
        </p:nvSpPr>
        <p:spPr/>
        <p:txBody>
          <a:bodyPr/>
          <a:lstStyle/>
          <a:p>
            <a:fld id="{1D4CBCBD-A104-4017-AE22-E7414AF54D3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b="1" dirty="0">
                <a:solidFill>
                  <a:srgbClr val="FFFF00"/>
                </a:solidFill>
              </a:rPr>
              <a:t>左侧</a:t>
            </a:r>
            <a:endParaRPr lang="en-US" altLang="zh-CN" b="1" dirty="0">
              <a:solidFill>
                <a:srgbClr val="FFFF00"/>
              </a:solidFill>
            </a:endParaRPr>
          </a:p>
          <a:p>
            <a:pPr>
              <a:lnSpc>
                <a:spcPct val="150000"/>
              </a:lnSpc>
            </a:pPr>
            <a:r>
              <a:rPr lang="zh-CN" altLang="en-US" b="1" dirty="0">
                <a:solidFill>
                  <a:srgbClr val="FFFF00"/>
                </a:solidFill>
              </a:rPr>
              <a:t>“集成学习算法</a:t>
            </a:r>
            <a:r>
              <a:rPr lang="zh-CN" altLang="en-US" dirty="0">
                <a:solidFill>
                  <a:schemeClr val="bg1"/>
                </a:solidFill>
              </a:rPr>
              <a:t>是一种通过组合多个学习算法来创建一个更强大的预测模型的方法。它的核心思想是</a:t>
            </a:r>
            <a:r>
              <a:rPr lang="zh-CN" altLang="en-US" b="1" dirty="0">
                <a:solidFill>
                  <a:srgbClr val="FFFF00"/>
                </a:solidFill>
              </a:rPr>
              <a:t>多个模型集成可以提高预测的准确性和鲁棒性。</a:t>
            </a:r>
            <a:r>
              <a:rPr lang="zh-CN" altLang="en-US" b="1" i="0" dirty="0">
                <a:solidFill>
                  <a:srgbClr val="FFFF00"/>
                </a:solidFill>
                <a:effectLst/>
                <a:latin typeface="+mn-ea"/>
              </a:rPr>
              <a:t>分类算法</a:t>
            </a:r>
            <a:r>
              <a:rPr lang="zh-CN" altLang="en-US" i="0" dirty="0">
                <a:solidFill>
                  <a:schemeClr val="bg1"/>
                </a:solidFill>
                <a:effectLst/>
                <a:latin typeface="+mn-ea"/>
              </a:rPr>
              <a:t>是</a:t>
            </a:r>
            <a:r>
              <a:rPr lang="zh-CN" altLang="en-US" b="1" i="0" dirty="0">
                <a:solidFill>
                  <a:srgbClr val="FFFF00"/>
                </a:solidFill>
                <a:effectLst/>
                <a:latin typeface="+mn-ea"/>
              </a:rPr>
              <a:t>预测离散标签或类别的算法</a:t>
            </a:r>
            <a:r>
              <a:rPr lang="zh-CN" altLang="en-US" i="0" dirty="0">
                <a:solidFill>
                  <a:schemeClr val="bg1"/>
                </a:solidFill>
                <a:effectLst/>
                <a:latin typeface="+mn-ea"/>
              </a:rPr>
              <a:t>。分类算法的目标是学习一个能够根据输入特征预测出样本所属</a:t>
            </a:r>
            <a:r>
              <a:rPr lang="zh-CN" altLang="en-US" dirty="0">
                <a:solidFill>
                  <a:schemeClr val="bg1"/>
                </a:solidFill>
                <a:latin typeface="+mn-ea"/>
              </a:rPr>
              <a:t>的类别的模型。“</a:t>
            </a:r>
            <a:endParaRPr lang="en-US" altLang="zh-CN" b="1" dirty="0">
              <a:solidFill>
                <a:srgbClr val="FFFF00"/>
              </a:solidFill>
            </a:endParaRPr>
          </a:p>
          <a:p>
            <a:pPr>
              <a:lnSpc>
                <a:spcPct val="150000"/>
              </a:lnSpc>
            </a:pPr>
            <a:r>
              <a:rPr lang="en-US" altLang="zh-CN" b="1" dirty="0">
                <a:solidFill>
                  <a:srgbClr val="FF0000"/>
                </a:solidFill>
              </a:rPr>
              <a:t>(</a:t>
            </a:r>
            <a:r>
              <a:rPr lang="zh-CN" altLang="en-US" b="1" dirty="0">
                <a:solidFill>
                  <a:srgbClr val="FF0000"/>
                </a:solidFill>
              </a:rPr>
              <a:t>放动画</a:t>
            </a:r>
            <a:r>
              <a:rPr lang="en-US" altLang="zh-CN" b="1" dirty="0">
                <a:solidFill>
                  <a:srgbClr val="FF0000"/>
                </a:solidFill>
              </a:rPr>
              <a:t>)</a:t>
            </a:r>
            <a:endParaRPr lang="en-US" altLang="zh-CN" b="1" dirty="0">
              <a:solidFill>
                <a:srgbClr val="FF0000"/>
              </a:solidFill>
            </a:endParaRPr>
          </a:p>
          <a:p>
            <a:pPr>
              <a:lnSpc>
                <a:spcPct val="150000"/>
              </a:lnSpc>
            </a:pPr>
            <a:r>
              <a:rPr lang="zh-CN" altLang="en-US" b="1" dirty="0">
                <a:solidFill>
                  <a:srgbClr val="FF0000"/>
                </a:solidFill>
              </a:rPr>
              <a:t>右侧直接念这段文字：</a:t>
            </a:r>
            <a:endParaRPr lang="en-US" altLang="zh-CN" b="1" dirty="0">
              <a:solidFill>
                <a:srgbClr val="FF0000"/>
              </a:solidFill>
            </a:endParaRPr>
          </a:p>
          <a:p>
            <a:pPr>
              <a:lnSpc>
                <a:spcPct val="150000"/>
              </a:lnSpc>
            </a:pPr>
            <a:r>
              <a:rPr lang="zh-CN" altLang="en-US" b="1" dirty="0">
                <a:solidFill>
                  <a:srgbClr val="FF0000"/>
                </a:solidFill>
              </a:rPr>
              <a:t>“我们共计选择了</a:t>
            </a:r>
            <a:r>
              <a:rPr lang="en-US" altLang="zh-CN" b="1" dirty="0">
                <a:solidFill>
                  <a:srgbClr val="FF0000"/>
                </a:solidFill>
              </a:rPr>
              <a:t>5</a:t>
            </a:r>
            <a:r>
              <a:rPr lang="zh-CN" altLang="en-US" b="1" dirty="0">
                <a:solidFill>
                  <a:srgbClr val="FF0000"/>
                </a:solidFill>
              </a:rPr>
              <a:t>种机器学习算法，集成学习算法有随机森林、</a:t>
            </a:r>
            <a:r>
              <a:rPr lang="en-US" altLang="zh-CN" b="1" dirty="0">
                <a:solidFill>
                  <a:srgbClr val="FF0000"/>
                </a:solidFill>
              </a:rPr>
              <a:t>AdaBoost</a:t>
            </a:r>
            <a:r>
              <a:rPr lang="zh-CN" altLang="en-US" b="1" dirty="0">
                <a:solidFill>
                  <a:srgbClr val="FF0000"/>
                </a:solidFill>
              </a:rPr>
              <a:t>和梯度提升分类器；分类算法主要选择了线性分类算法</a:t>
            </a:r>
            <a:r>
              <a:rPr lang="en-US" altLang="zh-CN" b="1" dirty="0">
                <a:solidFill>
                  <a:srgbClr val="FF0000"/>
                </a:solidFill>
              </a:rPr>
              <a:t>——</a:t>
            </a:r>
            <a:r>
              <a:rPr lang="zh-CN" altLang="en-US" b="1" dirty="0">
                <a:solidFill>
                  <a:srgbClr val="FF0000"/>
                </a:solidFill>
              </a:rPr>
              <a:t>逻辑回归以及基于距离的分类算法</a:t>
            </a:r>
            <a:r>
              <a:rPr lang="en-US" altLang="zh-CN" b="1" dirty="0">
                <a:solidFill>
                  <a:srgbClr val="FF0000"/>
                </a:solidFill>
              </a:rPr>
              <a:t>KNN</a:t>
            </a:r>
            <a:r>
              <a:rPr lang="zh-CN" altLang="en-US" b="1" dirty="0">
                <a:solidFill>
                  <a:srgbClr val="FF0000"/>
                </a:solidFill>
              </a:rPr>
              <a:t>。”</a:t>
            </a:r>
            <a:endParaRPr lang="zh-CN" altLang="en-US" b="1" dirty="0">
              <a:solidFill>
                <a:srgbClr val="FF0000"/>
              </a:solidFill>
            </a:endParaRPr>
          </a:p>
        </p:txBody>
      </p:sp>
      <p:sp>
        <p:nvSpPr>
          <p:cNvPr id="4" name="灯片编号占位符 3"/>
          <p:cNvSpPr>
            <a:spLocks noGrp="1"/>
          </p:cNvSpPr>
          <p:nvPr>
            <p:ph type="sldNum" sz="quarter" idx="5"/>
          </p:nvPr>
        </p:nvSpPr>
        <p:spPr/>
        <p:txBody>
          <a:bodyPr/>
          <a:lstStyle/>
          <a:p>
            <a:fld id="{1D4CBCBD-A104-4017-AE22-E7414AF54D3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b="1" i="0" dirty="0">
                <a:solidFill>
                  <a:schemeClr val="bg1"/>
                </a:solidFill>
                <a:effectLst/>
                <a:latin typeface="+mj-ea"/>
                <a:ea typeface="+mj-ea"/>
              </a:rPr>
              <a:t>（结果评估部分开始）</a:t>
            </a:r>
            <a:endParaRPr lang="en-US" altLang="zh-CN" b="1" i="0" dirty="0">
              <a:solidFill>
                <a:schemeClr val="bg1"/>
              </a:solidFill>
              <a:effectLst/>
              <a:latin typeface="+mj-ea"/>
              <a:ea typeface="+mj-ea"/>
            </a:endParaRPr>
          </a:p>
          <a:p>
            <a:pPr>
              <a:lnSpc>
                <a:spcPct val="150000"/>
              </a:lnSpc>
            </a:pPr>
            <a:r>
              <a:rPr lang="zh-CN" altLang="en-US" b="1" i="0" dirty="0">
                <a:solidFill>
                  <a:schemeClr val="bg1"/>
                </a:solidFill>
                <a:effectLst/>
                <a:latin typeface="+mj-ea"/>
                <a:ea typeface="+mj-ea"/>
              </a:rPr>
              <a:t>“混淆矩阵（</a:t>
            </a:r>
            <a:r>
              <a:rPr lang="en-GB" altLang="zh-CN" b="1" i="0" dirty="0">
                <a:solidFill>
                  <a:schemeClr val="bg1"/>
                </a:solidFill>
                <a:effectLst/>
                <a:latin typeface="+mj-ea"/>
                <a:ea typeface="+mj-ea"/>
              </a:rPr>
              <a:t>Confusion Matrix</a:t>
            </a:r>
            <a:r>
              <a:rPr lang="zh-CN" altLang="en-GB" b="1" i="0" dirty="0">
                <a:solidFill>
                  <a:schemeClr val="bg1"/>
                </a:solidFill>
                <a:effectLst/>
                <a:latin typeface="+mj-ea"/>
                <a:ea typeface="+mj-ea"/>
              </a:rPr>
              <a:t>）</a:t>
            </a:r>
            <a:r>
              <a:rPr lang="zh-CN" altLang="en-US" b="1" i="0" dirty="0">
                <a:solidFill>
                  <a:schemeClr val="bg1"/>
                </a:solidFill>
                <a:effectLst/>
                <a:latin typeface="+mj-ea"/>
                <a:ea typeface="+mj-ea"/>
              </a:rPr>
              <a:t>是评估分类模型性能的一种工具，它</a:t>
            </a:r>
            <a:r>
              <a:rPr lang="zh-CN" altLang="en-US" b="1" i="0" dirty="0">
                <a:solidFill>
                  <a:srgbClr val="FFFF00"/>
                </a:solidFill>
                <a:effectLst/>
                <a:latin typeface="+mj-ea"/>
                <a:ea typeface="+mj-ea"/>
              </a:rPr>
              <a:t>显示了模型的预测结果与实际标签之间的关系</a:t>
            </a:r>
            <a:r>
              <a:rPr lang="zh-CN" altLang="en-US" b="1" i="0" dirty="0">
                <a:solidFill>
                  <a:schemeClr val="bg1"/>
                </a:solidFill>
                <a:effectLst/>
                <a:latin typeface="+mj-ea"/>
                <a:ea typeface="+mj-ea"/>
              </a:rPr>
              <a:t>。混淆矩阵可以帮助我们</a:t>
            </a:r>
            <a:r>
              <a:rPr lang="zh-CN" altLang="en-US" b="1" i="0" dirty="0">
                <a:solidFill>
                  <a:srgbClr val="FFFF00"/>
                </a:solidFill>
                <a:effectLst/>
                <a:latin typeface="+mj-ea"/>
                <a:ea typeface="+mj-ea"/>
              </a:rPr>
              <a:t>理解模型的错误类型</a:t>
            </a:r>
            <a:r>
              <a:rPr lang="zh-CN" altLang="en-US" b="1" i="0" dirty="0">
                <a:solidFill>
                  <a:schemeClr val="bg1"/>
                </a:solidFill>
                <a:effectLst/>
                <a:latin typeface="+mj-ea"/>
                <a:ea typeface="+mj-ea"/>
              </a:rPr>
              <a:t>，从而采取针对性的措施来改进模型。“</a:t>
            </a:r>
            <a:endParaRPr lang="zh-CN" altLang="en-US" b="1" dirty="0">
              <a:solidFill>
                <a:schemeClr val="bg1"/>
              </a:solidFill>
              <a:latin typeface="+mj-ea"/>
              <a:ea typeface="+mj-ea"/>
            </a:endParaRPr>
          </a:p>
          <a:p>
            <a:r>
              <a:rPr lang="en-US" altLang="zh-CN" dirty="0"/>
              <a:t>(</a:t>
            </a:r>
            <a:r>
              <a:rPr lang="zh-CN" altLang="en-US" dirty="0"/>
              <a:t>放动画</a:t>
            </a:r>
            <a:r>
              <a:rPr lang="en-US" altLang="zh-CN" dirty="0"/>
              <a:t>)</a:t>
            </a:r>
            <a:endParaRPr lang="en-US" altLang="zh-CN" dirty="0"/>
          </a:p>
          <a:p>
            <a:r>
              <a:rPr lang="en-US" altLang="zh-CN" dirty="0"/>
              <a:t>“</a:t>
            </a:r>
            <a:r>
              <a:rPr lang="zh-CN" altLang="en-US" dirty="0"/>
              <a:t>如图是我们各种算法的混淆矩阵展示</a:t>
            </a:r>
            <a:r>
              <a:rPr lang="en-US" altLang="zh-CN" dirty="0"/>
              <a:t>”</a:t>
            </a:r>
            <a:endParaRPr lang="en-US" altLang="zh-CN" dirty="0"/>
          </a:p>
          <a:p>
            <a:r>
              <a:rPr lang="zh-CN" altLang="en-US" dirty="0"/>
              <a:t>“例如我们可以看到</a:t>
            </a:r>
            <a:r>
              <a:rPr lang="en-US" altLang="zh-CN" dirty="0"/>
              <a:t>KNN</a:t>
            </a:r>
            <a:r>
              <a:rPr lang="zh-CN" altLang="en-US" dirty="0"/>
              <a:t>中假阴性的错误特别多，这或将提示我们改善模型的必要措施。”</a:t>
            </a:r>
            <a:endParaRPr lang="en-US" altLang="zh-CN" dirty="0"/>
          </a:p>
        </p:txBody>
      </p:sp>
      <p:sp>
        <p:nvSpPr>
          <p:cNvPr id="4" name="灯片编号占位符 3"/>
          <p:cNvSpPr>
            <a:spLocks noGrp="1"/>
          </p:cNvSpPr>
          <p:nvPr>
            <p:ph type="sldNum" sz="quarter" idx="5"/>
          </p:nvPr>
        </p:nvSpPr>
        <p:spPr/>
        <p:txBody>
          <a:bodyPr/>
          <a:lstStyle/>
          <a:p>
            <a:fld id="{1D4CBCBD-A104-4017-AE22-E7414AF54D3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dirty="0">
                <a:solidFill>
                  <a:schemeClr val="tx1"/>
                </a:solidFill>
                <a:latin typeface="微软雅黑" panose="020B0503020204020204" pitchFamily="34" charset="-122"/>
                <a:ea typeface="微软雅黑" panose="020B0503020204020204" pitchFamily="34" charset="-122"/>
              </a:rPr>
              <a:t>“</a:t>
            </a:r>
            <a:r>
              <a:rPr lang="en-GB" altLang="zh-CN" b="1" dirty="0">
                <a:solidFill>
                  <a:schemeClr val="bg1"/>
                </a:solidFill>
                <a:latin typeface="+mj-ea"/>
                <a:ea typeface="+mj-ea"/>
              </a:rPr>
              <a:t>ROC</a:t>
            </a:r>
            <a:r>
              <a:rPr lang="zh-CN" altLang="en-US" b="1" dirty="0">
                <a:solidFill>
                  <a:schemeClr val="bg1"/>
                </a:solidFill>
                <a:latin typeface="+mj-ea"/>
                <a:ea typeface="+mj-ea"/>
              </a:rPr>
              <a:t>曲线是一种用于评估二分类模型性能的工具，它通过比较不同阈值下的真正例率和假正例率来展示模型的分类能力。在类别不平衡的数据集中，</a:t>
            </a:r>
            <a:r>
              <a:rPr lang="en-US" altLang="zh-CN" b="1" dirty="0">
                <a:solidFill>
                  <a:schemeClr val="bg1"/>
                </a:solidFill>
                <a:latin typeface="+mj-ea"/>
                <a:ea typeface="+mj-ea"/>
              </a:rPr>
              <a:t>ROC</a:t>
            </a:r>
            <a:r>
              <a:rPr lang="zh-CN" altLang="en-US" b="1" dirty="0">
                <a:solidFill>
                  <a:schemeClr val="bg1"/>
                </a:solidFill>
                <a:latin typeface="+mj-ea"/>
                <a:ea typeface="+mj-ea"/>
              </a:rPr>
              <a:t>曲线和</a:t>
            </a:r>
            <a:r>
              <a:rPr lang="en-US" altLang="zh-CN" b="1" dirty="0">
                <a:solidFill>
                  <a:schemeClr val="bg1"/>
                </a:solidFill>
                <a:latin typeface="+mj-ea"/>
                <a:ea typeface="+mj-ea"/>
              </a:rPr>
              <a:t>AUC</a:t>
            </a:r>
            <a:r>
              <a:rPr lang="zh-CN" altLang="en-US" b="1" dirty="0">
                <a:solidFill>
                  <a:schemeClr val="bg1"/>
                </a:solidFill>
                <a:latin typeface="+mj-ea"/>
                <a:ea typeface="+mj-ea"/>
              </a:rPr>
              <a:t>值比准确率（</a:t>
            </a:r>
            <a:r>
              <a:rPr lang="en-US" altLang="zh-CN" b="1" dirty="0">
                <a:solidFill>
                  <a:schemeClr val="bg1"/>
                </a:solidFill>
                <a:latin typeface="+mj-ea"/>
                <a:ea typeface="+mj-ea"/>
              </a:rPr>
              <a:t>Accuracy</a:t>
            </a:r>
            <a:r>
              <a:rPr lang="zh-CN" altLang="en-US" b="1" dirty="0">
                <a:solidFill>
                  <a:schemeClr val="bg1"/>
                </a:solidFill>
                <a:latin typeface="+mj-ea"/>
                <a:ea typeface="+mj-ea"/>
              </a:rPr>
              <a:t>）更能反映模型的性能，因为准确率可能会因为多数类别的样本数量而产生误导。”</a:t>
            </a:r>
            <a:endParaRPr lang="en-US" altLang="zh-CN" b="1" dirty="0">
              <a:solidFill>
                <a:schemeClr val="bg1"/>
              </a:solidFill>
              <a:latin typeface="+mj-ea"/>
              <a:ea typeface="+mj-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1" dirty="0">
                <a:solidFill>
                  <a:schemeClr val="bg1"/>
                </a:solidFill>
                <a:latin typeface="+mj-ea"/>
                <a:ea typeface="+mj-ea"/>
              </a:rPr>
              <a:t>(</a:t>
            </a:r>
            <a:r>
              <a:rPr lang="zh-CN" altLang="en-US" b="1" dirty="0">
                <a:solidFill>
                  <a:schemeClr val="bg1"/>
                </a:solidFill>
                <a:latin typeface="+mj-ea"/>
                <a:ea typeface="+mj-ea"/>
              </a:rPr>
              <a:t>放动画</a:t>
            </a:r>
            <a:r>
              <a:rPr lang="en-US" altLang="zh-CN" b="1" dirty="0">
                <a:solidFill>
                  <a:schemeClr val="bg1"/>
                </a:solidFill>
                <a:latin typeface="+mj-ea"/>
                <a:ea typeface="+mj-ea"/>
              </a:rPr>
              <a:t>)</a:t>
            </a:r>
            <a:endParaRPr lang="en-US" altLang="zh-CN" b="1" dirty="0">
              <a:solidFill>
                <a:schemeClr val="bg1"/>
              </a:solidFill>
              <a:latin typeface="+mj-ea"/>
              <a:ea typeface="+mj-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mj-ea"/>
                <a:ea typeface="+mj-ea"/>
              </a:rPr>
              <a:t>“这是几种模型的</a:t>
            </a:r>
            <a:r>
              <a:rPr lang="en-US" altLang="zh-CN" b="1" dirty="0">
                <a:solidFill>
                  <a:schemeClr val="bg1"/>
                </a:solidFill>
                <a:latin typeface="+mj-ea"/>
                <a:ea typeface="+mj-ea"/>
              </a:rPr>
              <a:t>ROC</a:t>
            </a:r>
            <a:r>
              <a:rPr lang="zh-CN" altLang="en-US" b="1" dirty="0">
                <a:solidFill>
                  <a:schemeClr val="bg1"/>
                </a:solidFill>
                <a:latin typeface="+mj-ea"/>
                <a:ea typeface="+mj-ea"/>
              </a:rPr>
              <a:t>曲线，图示曲线越靠左上，则右下角的</a:t>
            </a:r>
            <a:r>
              <a:rPr lang="en-US" altLang="zh-CN" b="1" dirty="0">
                <a:solidFill>
                  <a:schemeClr val="bg1"/>
                </a:solidFill>
                <a:latin typeface="+mj-ea"/>
                <a:ea typeface="+mj-ea"/>
              </a:rPr>
              <a:t>Area</a:t>
            </a:r>
            <a:r>
              <a:rPr lang="zh-CN" altLang="en-US" b="1" dirty="0">
                <a:solidFill>
                  <a:schemeClr val="bg1"/>
                </a:solidFill>
                <a:latin typeface="+mj-ea"/>
                <a:ea typeface="+mj-ea"/>
              </a:rPr>
              <a:t>值越大，效果越好。我们可以看到，随机森林结果非常好，而</a:t>
            </a:r>
            <a:r>
              <a:rPr lang="en-US" altLang="zh-CN" b="1" dirty="0">
                <a:solidFill>
                  <a:schemeClr val="bg1"/>
                </a:solidFill>
                <a:latin typeface="+mj-ea"/>
                <a:ea typeface="+mj-ea"/>
              </a:rPr>
              <a:t>KNN</a:t>
            </a:r>
            <a:r>
              <a:rPr lang="zh-CN" altLang="en-US" b="1" dirty="0">
                <a:solidFill>
                  <a:schemeClr val="bg1"/>
                </a:solidFill>
                <a:latin typeface="+mj-ea"/>
                <a:ea typeface="+mj-ea"/>
              </a:rPr>
              <a:t>模型在这方面效果稍差。”</a:t>
            </a:r>
            <a:endParaRPr lang="zh-CN" altLang="en-US" b="1" dirty="0">
              <a:solidFill>
                <a:schemeClr val="bg1"/>
              </a:solidFill>
              <a:latin typeface="+mj-ea"/>
              <a:ea typeface="+mj-ea"/>
            </a:endParaRPr>
          </a:p>
        </p:txBody>
      </p:sp>
      <p:sp>
        <p:nvSpPr>
          <p:cNvPr id="4" name="灯片编号占位符 3"/>
          <p:cNvSpPr>
            <a:spLocks noGrp="1"/>
          </p:cNvSpPr>
          <p:nvPr>
            <p:ph type="sldNum" sz="quarter" idx="5"/>
          </p:nvPr>
        </p:nvSpPr>
        <p:spPr/>
        <p:txBody>
          <a:bodyPr/>
          <a:lstStyle/>
          <a:p>
            <a:fld id="{1D4CBCBD-A104-4017-AE22-E7414AF54D3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首先由下方图片与文字简单解释</a:t>
            </a:r>
            <a:r>
              <a:rPr lang="en-US" altLang="zh-CN" dirty="0"/>
              <a:t>5</a:t>
            </a:r>
            <a:r>
              <a:rPr lang="zh-CN" altLang="en-US" dirty="0"/>
              <a:t>种参数的含义。（如果前面几组已经解释过就少说点或者直接跳过，否则可能面临超时威胁）</a:t>
            </a:r>
            <a:endParaRPr lang="en-US" altLang="zh-CN" dirty="0"/>
          </a:p>
          <a:p>
            <a:pPr algn="l">
              <a:lnSpc>
                <a:spcPts val="1800"/>
              </a:lnSpc>
              <a:buFont typeface="+mj-lt"/>
              <a:buNone/>
            </a:pPr>
            <a:r>
              <a:rPr lang="zh-CN" altLang="en-US" b="0" i="0" dirty="0">
                <a:solidFill>
                  <a:srgbClr val="060607"/>
                </a:solidFill>
                <a:effectLst/>
                <a:latin typeface="-apple-system"/>
              </a:rPr>
              <a:t>“准确率是指模型预测正确的样本占总样本的比例。如果模型预测</a:t>
            </a:r>
            <a:r>
              <a:rPr lang="en-US" altLang="zh-CN" b="0" i="0" dirty="0">
                <a:solidFill>
                  <a:srgbClr val="060607"/>
                </a:solidFill>
                <a:effectLst/>
                <a:latin typeface="-apple-system"/>
              </a:rPr>
              <a:t>100</a:t>
            </a:r>
            <a:r>
              <a:rPr lang="zh-CN" altLang="en-US" b="0" i="0" dirty="0">
                <a:solidFill>
                  <a:srgbClr val="060607"/>
                </a:solidFill>
                <a:effectLst/>
                <a:latin typeface="-apple-system"/>
              </a:rPr>
              <a:t>个样本，其中</a:t>
            </a:r>
            <a:r>
              <a:rPr lang="en-US" altLang="zh-CN" b="0" i="0" dirty="0">
                <a:solidFill>
                  <a:srgbClr val="060607"/>
                </a:solidFill>
                <a:effectLst/>
                <a:latin typeface="-apple-system"/>
              </a:rPr>
              <a:t>95</a:t>
            </a:r>
            <a:r>
              <a:rPr lang="zh-CN" altLang="en-US" b="0" i="0" dirty="0">
                <a:solidFill>
                  <a:srgbClr val="060607"/>
                </a:solidFill>
                <a:effectLst/>
                <a:latin typeface="-apple-system"/>
              </a:rPr>
              <a:t>个预测正确，那么准确率就是</a:t>
            </a:r>
            <a:r>
              <a:rPr lang="en-US" altLang="zh-CN" b="0" i="0" dirty="0">
                <a:solidFill>
                  <a:srgbClr val="060607"/>
                </a:solidFill>
                <a:effectLst/>
                <a:latin typeface="-apple-system"/>
              </a:rPr>
              <a:t>95%</a:t>
            </a:r>
            <a:r>
              <a:rPr lang="zh-CN" altLang="en-US" b="0" i="0" dirty="0">
                <a:solidFill>
                  <a:srgbClr val="060607"/>
                </a:solidFill>
                <a:effectLst/>
                <a:latin typeface="-apple-system"/>
              </a:rPr>
              <a:t>。</a:t>
            </a:r>
            <a:endParaRPr lang="zh-CN" altLang="en-US" b="0" i="0" dirty="0">
              <a:solidFill>
                <a:srgbClr val="060607"/>
              </a:solidFill>
              <a:effectLst/>
              <a:latin typeface="-apple-system"/>
            </a:endParaRPr>
          </a:p>
          <a:p>
            <a:pPr algn="l">
              <a:lnSpc>
                <a:spcPts val="1800"/>
              </a:lnSpc>
              <a:buFont typeface="+mj-lt"/>
              <a:buNone/>
            </a:pPr>
            <a:r>
              <a:rPr lang="zh-CN" altLang="en-US" b="0" i="0" dirty="0">
                <a:solidFill>
                  <a:srgbClr val="060607"/>
                </a:solidFill>
                <a:effectLst/>
                <a:latin typeface="-apple-system"/>
              </a:rPr>
              <a:t>精确率是指在所有被模型预测为正类的样本中，实际为正类的比例。如果模型预测了</a:t>
            </a:r>
            <a:r>
              <a:rPr lang="en-US" altLang="zh-CN" b="0" i="0" dirty="0">
                <a:solidFill>
                  <a:srgbClr val="060607"/>
                </a:solidFill>
                <a:effectLst/>
                <a:latin typeface="-apple-system"/>
              </a:rPr>
              <a:t>10</a:t>
            </a:r>
            <a:r>
              <a:rPr lang="zh-CN" altLang="en-US" b="0" i="0" dirty="0">
                <a:solidFill>
                  <a:srgbClr val="060607"/>
                </a:solidFill>
                <a:effectLst/>
                <a:latin typeface="-apple-system"/>
              </a:rPr>
              <a:t>个正类样本，其中</a:t>
            </a:r>
            <a:r>
              <a:rPr lang="en-US" altLang="zh-CN" b="0" i="0" dirty="0">
                <a:solidFill>
                  <a:srgbClr val="060607"/>
                </a:solidFill>
                <a:effectLst/>
                <a:latin typeface="-apple-system"/>
              </a:rPr>
              <a:t>8</a:t>
            </a:r>
            <a:r>
              <a:rPr lang="zh-CN" altLang="en-US" b="0" i="0" dirty="0">
                <a:solidFill>
                  <a:srgbClr val="060607"/>
                </a:solidFill>
                <a:effectLst/>
                <a:latin typeface="-apple-system"/>
              </a:rPr>
              <a:t>个实际上是正类，那么精确率就是</a:t>
            </a:r>
            <a:r>
              <a:rPr lang="en-US" altLang="zh-CN" b="0" i="0" dirty="0">
                <a:solidFill>
                  <a:srgbClr val="060607"/>
                </a:solidFill>
                <a:effectLst/>
                <a:latin typeface="-apple-system"/>
              </a:rPr>
              <a:t>80%</a:t>
            </a:r>
            <a:r>
              <a:rPr lang="zh-CN" altLang="en-US" b="0" i="0" dirty="0">
                <a:solidFill>
                  <a:srgbClr val="060607"/>
                </a:solidFill>
                <a:effectLst/>
                <a:latin typeface="-apple-system"/>
              </a:rPr>
              <a:t>。</a:t>
            </a:r>
            <a:endParaRPr lang="zh-CN" altLang="en-US" b="0" i="0" dirty="0">
              <a:solidFill>
                <a:srgbClr val="060607"/>
              </a:solidFill>
              <a:effectLst/>
              <a:latin typeface="-apple-system"/>
            </a:endParaRPr>
          </a:p>
          <a:p>
            <a:pPr algn="l">
              <a:lnSpc>
                <a:spcPts val="1800"/>
              </a:lnSpc>
              <a:buFont typeface="+mj-lt"/>
              <a:buNone/>
            </a:pPr>
            <a:r>
              <a:rPr lang="zh-CN" altLang="en-US" b="0" i="0" dirty="0">
                <a:solidFill>
                  <a:srgbClr val="060607"/>
                </a:solidFill>
                <a:effectLst/>
                <a:latin typeface="-apple-system"/>
              </a:rPr>
              <a:t>召回率是指在所有实际为正类的样本中，被模型正确预测为正类的比例。如果实际上有</a:t>
            </a:r>
            <a:r>
              <a:rPr lang="en-US" altLang="zh-CN" b="0" i="0" dirty="0">
                <a:solidFill>
                  <a:srgbClr val="060607"/>
                </a:solidFill>
                <a:effectLst/>
                <a:latin typeface="-apple-system"/>
              </a:rPr>
              <a:t>20</a:t>
            </a:r>
            <a:r>
              <a:rPr lang="zh-CN" altLang="en-US" b="0" i="0" dirty="0">
                <a:solidFill>
                  <a:srgbClr val="060607"/>
                </a:solidFill>
                <a:effectLst/>
                <a:latin typeface="-apple-system"/>
              </a:rPr>
              <a:t>个正类样本，模型只预测出了其中的</a:t>
            </a:r>
            <a:r>
              <a:rPr lang="en-US" altLang="zh-CN" b="0" i="0" dirty="0">
                <a:solidFill>
                  <a:srgbClr val="060607"/>
                </a:solidFill>
                <a:effectLst/>
                <a:latin typeface="-apple-system"/>
              </a:rPr>
              <a:t>15</a:t>
            </a:r>
            <a:r>
              <a:rPr lang="zh-CN" altLang="en-US" b="0" i="0" dirty="0">
                <a:solidFill>
                  <a:srgbClr val="060607"/>
                </a:solidFill>
                <a:effectLst/>
                <a:latin typeface="-apple-system"/>
              </a:rPr>
              <a:t>个，那么召回率就是</a:t>
            </a:r>
            <a:r>
              <a:rPr lang="en-US" altLang="zh-CN" b="0" i="0" dirty="0">
                <a:solidFill>
                  <a:srgbClr val="060607"/>
                </a:solidFill>
                <a:effectLst/>
                <a:latin typeface="-apple-system"/>
              </a:rPr>
              <a:t>75%</a:t>
            </a:r>
            <a:r>
              <a:rPr lang="zh-CN" altLang="en-US" b="0" i="0" dirty="0">
                <a:solidFill>
                  <a:srgbClr val="060607"/>
                </a:solidFill>
                <a:effectLst/>
                <a:latin typeface="-apple-system"/>
              </a:rPr>
              <a:t>。</a:t>
            </a:r>
            <a:endParaRPr lang="en-US" altLang="zh-CN" b="0" i="0" dirty="0">
              <a:solidFill>
                <a:srgbClr val="060607"/>
              </a:solidFill>
              <a:effectLst/>
              <a:latin typeface="-apple-system"/>
            </a:endParaRPr>
          </a:p>
          <a:p>
            <a:pPr algn="l">
              <a:lnSpc>
                <a:spcPts val="1800"/>
              </a:lnSpc>
              <a:buFont typeface="+mj-lt"/>
              <a:buNone/>
            </a:pPr>
            <a:r>
              <a:rPr lang="en-US" altLang="zh-CN" b="0" i="0" dirty="0">
                <a:solidFill>
                  <a:srgbClr val="060607"/>
                </a:solidFill>
                <a:effectLst/>
                <a:latin typeface="-apple-system"/>
              </a:rPr>
              <a:t>F1</a:t>
            </a:r>
            <a:r>
              <a:rPr lang="zh-CN" altLang="en-US" b="0" i="0" dirty="0">
                <a:solidFill>
                  <a:srgbClr val="060607"/>
                </a:solidFill>
                <a:effectLst/>
                <a:latin typeface="-apple-system"/>
              </a:rPr>
              <a:t>是前两者的调和平均。</a:t>
            </a:r>
            <a:endParaRPr lang="en-US" altLang="zh-CN" b="0" i="0" dirty="0">
              <a:solidFill>
                <a:srgbClr val="060607"/>
              </a:solidFill>
              <a:effectLst/>
              <a:latin typeface="-apple-system"/>
            </a:endParaRPr>
          </a:p>
          <a:p>
            <a:pPr algn="l">
              <a:lnSpc>
                <a:spcPts val="1800"/>
              </a:lnSpc>
              <a:buFont typeface="+mj-lt"/>
              <a:buNone/>
            </a:pPr>
            <a:r>
              <a:rPr lang="en-US" altLang="zh-CN" b="0" i="0" dirty="0">
                <a:solidFill>
                  <a:srgbClr val="060607"/>
                </a:solidFill>
                <a:effectLst/>
                <a:latin typeface="-apple-system"/>
              </a:rPr>
              <a:t>AUC</a:t>
            </a:r>
            <a:r>
              <a:rPr lang="zh-CN" altLang="en-US" b="0" i="0" dirty="0">
                <a:solidFill>
                  <a:srgbClr val="060607"/>
                </a:solidFill>
                <a:effectLst/>
                <a:latin typeface="-apple-system"/>
              </a:rPr>
              <a:t>是</a:t>
            </a:r>
            <a:r>
              <a:rPr lang="en-US" altLang="zh-CN" b="0" i="0" dirty="0">
                <a:solidFill>
                  <a:srgbClr val="060607"/>
                </a:solidFill>
                <a:effectLst/>
                <a:latin typeface="-apple-system"/>
              </a:rPr>
              <a:t>ROC</a:t>
            </a:r>
            <a:r>
              <a:rPr lang="zh-CN" altLang="en-US" b="0" i="0" dirty="0">
                <a:solidFill>
                  <a:srgbClr val="060607"/>
                </a:solidFill>
                <a:effectLst/>
                <a:latin typeface="-apple-system"/>
              </a:rPr>
              <a:t>曲线下的面积。值越高模型效果越好。“</a:t>
            </a:r>
            <a:endParaRPr lang="en-US" altLang="zh-CN" b="0" i="0" dirty="0">
              <a:solidFill>
                <a:srgbClr val="060607"/>
              </a:solidFill>
              <a:effectLst/>
              <a:latin typeface="-apple-system"/>
            </a:endParaRPr>
          </a:p>
          <a:p>
            <a:pPr algn="l">
              <a:lnSpc>
                <a:spcPts val="1800"/>
              </a:lnSpc>
              <a:buFont typeface="+mj-lt"/>
              <a:buNone/>
            </a:pPr>
            <a:r>
              <a:rPr lang="zh-CN" altLang="en-US" b="0" i="0" dirty="0">
                <a:solidFill>
                  <a:srgbClr val="060607"/>
                </a:solidFill>
                <a:effectLst/>
                <a:latin typeface="-apple-system"/>
              </a:rPr>
              <a:t>（放动画）</a:t>
            </a:r>
            <a:endParaRPr lang="zh-CN" altLang="en-US" b="0" i="0" dirty="0">
              <a:solidFill>
                <a:srgbClr val="060607"/>
              </a:solidFill>
              <a:effectLst/>
              <a:latin typeface="-apple-system"/>
            </a:endParaRPr>
          </a:p>
          <a:p>
            <a:r>
              <a:rPr lang="zh-CN" altLang="en-US" dirty="0"/>
              <a:t>接下来解释图表：</a:t>
            </a:r>
            <a:endParaRPr lang="en-US" altLang="zh-CN" dirty="0"/>
          </a:p>
          <a:p>
            <a:r>
              <a:rPr lang="zh-CN" altLang="en-US" dirty="0"/>
              <a:t>“我们完成了对</a:t>
            </a:r>
            <a:r>
              <a:rPr lang="en-US" altLang="zh-CN" dirty="0"/>
              <a:t>5</a:t>
            </a:r>
            <a:r>
              <a:rPr lang="zh-CN" altLang="en-US" dirty="0"/>
              <a:t>种模型的准确率评估，结果见上图表</a:t>
            </a:r>
            <a:r>
              <a:rPr lang="en-US" altLang="zh-CN" dirty="0"/>
              <a:t>……</a:t>
            </a:r>
            <a:r>
              <a:rPr lang="zh-CN" altLang="en-US" dirty="0"/>
              <a:t>”</a:t>
            </a:r>
            <a:endParaRPr lang="zh-CN" altLang="en-US" dirty="0"/>
          </a:p>
        </p:txBody>
      </p:sp>
      <p:sp>
        <p:nvSpPr>
          <p:cNvPr id="4" name="灯片编号占位符 3"/>
          <p:cNvSpPr>
            <a:spLocks noGrp="1"/>
          </p:cNvSpPr>
          <p:nvPr>
            <p:ph type="sldNum" sz="quarter" idx="5"/>
          </p:nvPr>
        </p:nvSpPr>
        <p:spPr/>
        <p:txBody>
          <a:bodyPr/>
          <a:lstStyle/>
          <a:p>
            <a:fld id="{1D4CBCBD-A104-4017-AE22-E7414AF54D3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放动画</a:t>
            </a:r>
            <a:r>
              <a:rPr lang="en-US" altLang="zh-CN" dirty="0"/>
              <a:t>)</a:t>
            </a:r>
            <a:endParaRPr lang="en-US" altLang="zh-CN" dirty="0"/>
          </a:p>
          <a:p>
            <a:r>
              <a:rPr lang="zh-CN" altLang="en-US" dirty="0"/>
              <a:t>直接翻译</a:t>
            </a:r>
            <a:r>
              <a:rPr lang="en-US" altLang="zh-CN" dirty="0"/>
              <a:t>ppt</a:t>
            </a:r>
            <a:r>
              <a:rPr lang="zh-CN" altLang="en-US"/>
              <a:t>最下面的字</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1D4CBCBD-A104-4017-AE22-E7414AF54D3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FAC1865-B79A-43E4-B218-34456B6B12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EE32C2-5FDC-40E1-AD53-545CC803DDC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FAC1865-B79A-43E4-B218-34456B6B12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EE32C2-5FDC-40E1-AD53-545CC803DDC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FAC1865-B79A-43E4-B218-34456B6B12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EE32C2-5FDC-40E1-AD53-545CC803DDC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FAC1865-B79A-43E4-B218-34456B6B12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EE32C2-5FDC-40E1-AD53-545CC803DDC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6FAC1865-B79A-43E4-B218-34456B6B12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EE32C2-5FDC-40E1-AD53-545CC803DDC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FAC1865-B79A-43E4-B218-34456B6B12C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EE32C2-5FDC-40E1-AD53-545CC803DDC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FAC1865-B79A-43E4-B218-34456B6B12C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FEE32C2-5FDC-40E1-AD53-545CC803DDC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FAC1865-B79A-43E4-B218-34456B6B12C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EE32C2-5FDC-40E1-AD53-545CC803DDC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FAC1865-B79A-43E4-B218-34456B6B12C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FEE32C2-5FDC-40E1-AD53-545CC803DDC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FAC1865-B79A-43E4-B218-34456B6B12C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EE32C2-5FDC-40E1-AD53-545CC803DDC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FAC1865-B79A-43E4-B218-34456B6B12C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EE32C2-5FDC-40E1-AD53-545CC803DDC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C1865-B79A-43E4-B218-34456B6B12C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E32C2-5FDC-40E1-AD53-545CC803DDC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2.xml"/><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2.xml"/><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8.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8" Type="http://schemas.openxmlformats.org/officeDocument/2006/relationships/slideLayout" Target="../slideLayouts/slideLayout7.xml"/><Relationship Id="rId17" Type="http://schemas.openxmlformats.org/officeDocument/2006/relationships/image" Target="../media/image2.png"/><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4851117" y="5842567"/>
            <a:ext cx="2659708" cy="400110"/>
          </a:xfrm>
          <a:prstGeom prst="rect">
            <a:avLst/>
          </a:prstGeom>
          <a:noFill/>
          <a:ln>
            <a:noFill/>
          </a:ln>
        </p:spPr>
        <p:txBody>
          <a:bodyPr wrap="square" rtlCol="0">
            <a:spAutoFit/>
          </a:bodyPr>
          <a:lstStyle/>
          <a:p>
            <a:pPr algn="ctr"/>
            <a:r>
              <a:rPr lang="zh-CN" altLang="en-US" sz="2000" b="1" dirty="0">
                <a:solidFill>
                  <a:schemeClr val="bg1"/>
                </a:solidFill>
              </a:rPr>
              <a:t>汇报人：王中壬</a:t>
            </a:r>
            <a:endParaRPr lang="zh-CN" altLang="en-US" sz="2000" b="1" dirty="0">
              <a:solidFill>
                <a:schemeClr val="bg1"/>
              </a:solidFill>
            </a:endParaRPr>
          </a:p>
        </p:txBody>
      </p:sp>
      <p:sp>
        <p:nvSpPr>
          <p:cNvPr id="21" name="矩形 20"/>
          <p:cNvSpPr/>
          <p:nvPr/>
        </p:nvSpPr>
        <p:spPr>
          <a:xfrm>
            <a:off x="2008905" y="1540267"/>
            <a:ext cx="8059899" cy="1769715"/>
          </a:xfrm>
          <a:prstGeom prst="rect">
            <a:avLst/>
          </a:prstGeom>
        </p:spPr>
        <p:txBody>
          <a:bodyPr wrap="none">
            <a:spAutoFit/>
          </a:bodyPr>
          <a:lstStyle/>
          <a:p>
            <a:pPr algn="ctr"/>
            <a:r>
              <a:rPr lang="zh-CN" altLang="en-US" sz="4800" b="1" spc="300" dirty="0">
                <a:solidFill>
                  <a:schemeClr val="bg1"/>
                </a:solidFill>
                <a:latin typeface="微软雅黑" panose="020B0503020204020204" pitchFamily="34" charset="-122"/>
                <a:ea typeface="微软雅黑" panose="020B0503020204020204" pitchFamily="34" charset="-122"/>
              </a:rPr>
              <a:t>基于</a:t>
            </a:r>
            <a:r>
              <a:rPr lang="en-US" altLang="zh-CN" sz="4800" b="1" spc="300" dirty="0">
                <a:solidFill>
                  <a:schemeClr val="bg1"/>
                </a:solidFill>
                <a:latin typeface="微软雅黑" panose="020B0503020204020204" pitchFamily="34" charset="-122"/>
                <a:ea typeface="微软雅黑" panose="020B0503020204020204" pitchFamily="34" charset="-122"/>
              </a:rPr>
              <a:t>ECG</a:t>
            </a:r>
            <a:r>
              <a:rPr lang="zh-CN" altLang="en-US" sz="4800" b="1" spc="300" dirty="0">
                <a:solidFill>
                  <a:schemeClr val="bg1"/>
                </a:solidFill>
                <a:latin typeface="微软雅黑" panose="020B0503020204020204" pitchFamily="34" charset="-122"/>
                <a:ea typeface="微软雅黑" panose="020B0503020204020204" pitchFamily="34" charset="-122"/>
              </a:rPr>
              <a:t>信号的抑郁症识别</a:t>
            </a:r>
            <a:endParaRPr lang="en-US" altLang="zh-CN" sz="4800" b="1" spc="300" dirty="0">
              <a:solidFill>
                <a:schemeClr val="bg1"/>
              </a:solidFill>
              <a:latin typeface="微软雅黑" panose="020B0503020204020204" pitchFamily="34" charset="-122"/>
              <a:ea typeface="微软雅黑" panose="020B0503020204020204" pitchFamily="34" charset="-122"/>
            </a:endParaRPr>
          </a:p>
          <a:p>
            <a:pPr algn="ctr">
              <a:spcBef>
                <a:spcPts val="3000"/>
              </a:spcBef>
            </a:pPr>
            <a:r>
              <a:rPr lang="zh-CN" altLang="en-US" sz="3600" b="1" spc="300" dirty="0">
                <a:solidFill>
                  <a:schemeClr val="bg1"/>
                </a:solidFill>
                <a:latin typeface="微软雅黑" panose="020B0503020204020204" pitchFamily="34" charset="-122"/>
                <a:ea typeface="微软雅黑" panose="020B0503020204020204" pitchFamily="34" charset="-122"/>
              </a:rPr>
              <a:t>任务成果汇报</a:t>
            </a:r>
            <a:endParaRPr lang="en-US" altLang="zh-CN" sz="3600" b="1" spc="3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163757" y="4679348"/>
            <a:ext cx="4127946" cy="707886"/>
          </a:xfrm>
          <a:prstGeom prst="rect">
            <a:avLst/>
          </a:prstGeom>
          <a:noFill/>
          <a:ln>
            <a:noFill/>
          </a:ln>
        </p:spPr>
        <p:txBody>
          <a:bodyPr wrap="square" rtlCol="0">
            <a:spAutoFit/>
          </a:bodyPr>
          <a:lstStyle/>
          <a:p>
            <a:pPr algn="ctr"/>
            <a:r>
              <a:rPr lang="zh-CN" altLang="en-US" sz="2000" b="1" dirty="0">
                <a:solidFill>
                  <a:schemeClr val="bg1"/>
                </a:solidFill>
              </a:rPr>
              <a:t>小组成员： 王中壬 包博文 龚玉传 宋俊翰 张吉康 </a:t>
            </a:r>
            <a:endParaRPr lang="zh-CN" altLang="en-US" sz="2000" b="1" dirty="0">
              <a:solidFill>
                <a:schemeClr val="bg1"/>
              </a:solidFill>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58144" y="182102"/>
            <a:ext cx="3328715" cy="48823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42138" y="218394"/>
            <a:ext cx="6078402" cy="521970"/>
          </a:xfrm>
          <a:prstGeom prst="rect">
            <a:avLst/>
          </a:prstGeom>
          <a:noFill/>
        </p:spPr>
        <p:txBody>
          <a:bodyPr wrap="square" rtlCol="0">
            <a:spAutoFit/>
          </a:bodyPr>
          <a:lstStyle/>
          <a:p>
            <a:pPr algn="l"/>
            <a:r>
              <a:rPr lang="en-US" altLang="zh-CN" sz="2800" b="1" dirty="0">
                <a:solidFill>
                  <a:schemeClr val="bg1"/>
                </a:solidFill>
                <a:latin typeface="微软雅黑" panose="020B0503020204020204" pitchFamily="34" charset="-122"/>
                <a:ea typeface="微软雅黑" panose="020B0503020204020204" pitchFamily="34" charset="-122"/>
              </a:rPr>
              <a:t>01 </a:t>
            </a:r>
            <a:r>
              <a:rPr lang="en-US" altLang="zh-CN" sz="2800" b="1" dirty="0">
                <a:solidFill>
                  <a:schemeClr val="bg1"/>
                </a:solidFill>
                <a:latin typeface="+mn-ea"/>
                <a:sym typeface="+mn-ea"/>
              </a:rPr>
              <a:t>Project Concept Introduction</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58144" y="182102"/>
            <a:ext cx="3328715" cy="488234"/>
          </a:xfrm>
          <a:prstGeom prst="rect">
            <a:avLst/>
          </a:prstGeom>
        </p:spPr>
      </p:pic>
      <p:sp>
        <p:nvSpPr>
          <p:cNvPr id="44" name="文本框 43"/>
          <p:cNvSpPr txBox="1"/>
          <p:nvPr/>
        </p:nvSpPr>
        <p:spPr>
          <a:xfrm>
            <a:off x="542290" y="923290"/>
            <a:ext cx="7716520" cy="398780"/>
          </a:xfrm>
          <a:prstGeom prst="rect">
            <a:avLst/>
          </a:prstGeom>
          <a:noFill/>
        </p:spPr>
        <p:txBody>
          <a:bodyPr wrap="square" rtlCol="0">
            <a:spAutoFit/>
          </a:bodyPr>
          <a:p>
            <a:pPr algn="l"/>
            <a:r>
              <a:rPr lang="en-US" altLang="zh-CN" sz="2000" b="1" dirty="0">
                <a:solidFill>
                  <a:schemeClr val="bg1"/>
                </a:solidFill>
                <a:latin typeface="+mn-ea"/>
              </a:rPr>
              <a:t>(c). Pipeline</a:t>
            </a:r>
            <a:r>
              <a:rPr lang="zh-CN" altLang="en-US" sz="2000" b="1" dirty="0">
                <a:solidFill>
                  <a:schemeClr val="bg1"/>
                </a:solidFill>
                <a:latin typeface="+mn-ea"/>
              </a:rPr>
              <a:t>：</a:t>
            </a:r>
            <a:r>
              <a:rPr lang="en-US" altLang="zh-CN" sz="2000" b="1" dirty="0">
                <a:solidFill>
                  <a:schemeClr val="bg1"/>
                </a:solidFill>
                <a:latin typeface="+mn-ea"/>
              </a:rPr>
              <a:t>Signal Filtering and Baseline Drift Correction</a:t>
            </a:r>
            <a:endParaRPr lang="en-US" altLang="zh-CN" sz="2000" b="1" dirty="0">
              <a:solidFill>
                <a:schemeClr val="bg1"/>
              </a:solidFill>
              <a:latin typeface="+mn-ea"/>
            </a:endParaRPr>
          </a:p>
        </p:txBody>
      </p:sp>
      <p:sp>
        <p:nvSpPr>
          <p:cNvPr id="2" name="文本框 1"/>
          <p:cNvSpPr txBox="1"/>
          <p:nvPr/>
        </p:nvSpPr>
        <p:spPr>
          <a:xfrm>
            <a:off x="217805" y="1628775"/>
            <a:ext cx="11746230" cy="4742180"/>
          </a:xfrm>
          <a:prstGeom prst="rect">
            <a:avLst/>
          </a:prstGeom>
          <a:noFill/>
        </p:spPr>
        <p:txBody>
          <a:bodyPr wrap="square" rtlCol="0">
            <a:spAutoFit/>
          </a:bodyPr>
          <a:p>
            <a:pPr>
              <a:lnSpc>
                <a:spcPct val="120000"/>
              </a:lnSpc>
            </a:pPr>
            <a:r>
              <a:rPr lang="en-US" altLang="zh-CN" sz="2400" b="1">
                <a:solidFill>
                  <a:srgbClr val="FFFF00"/>
                </a:solidFill>
              </a:rPr>
              <a:t>Power Frequency Interference Suppression:</a:t>
            </a:r>
            <a:endParaRPr lang="en-US" altLang="zh-CN" sz="2400" b="1">
              <a:solidFill>
                <a:srgbClr val="FFFF00"/>
              </a:solidFill>
            </a:endParaRPr>
          </a:p>
          <a:p>
            <a:pPr>
              <a:lnSpc>
                <a:spcPct val="120000"/>
              </a:lnSpc>
            </a:pPr>
            <a:r>
              <a:rPr lang="en-US" altLang="zh-CN" b="1">
                <a:solidFill>
                  <a:schemeClr val="bg1"/>
                </a:solidFill>
              </a:rPr>
              <a:t>Set the 50Hz frequency and its symmetric point to zero in the </a:t>
            </a:r>
            <a:r>
              <a:rPr lang="en-US" altLang="zh-CN" b="1">
                <a:solidFill>
                  <a:srgbClr val="FFFF00"/>
                </a:solidFill>
              </a:rPr>
              <a:t>frequency domain</a:t>
            </a:r>
            <a:r>
              <a:rPr lang="en-US" altLang="zh-CN" b="1">
                <a:solidFill>
                  <a:schemeClr val="bg1"/>
                </a:solidFill>
              </a:rPr>
              <a:t> to </a:t>
            </a:r>
            <a:r>
              <a:rPr lang="en-US" altLang="zh-CN" b="1">
                <a:solidFill>
                  <a:srgbClr val="FFFF00"/>
                </a:solidFill>
              </a:rPr>
              <a:t>supress PLI</a:t>
            </a:r>
            <a:r>
              <a:rPr lang="en-US" altLang="zh-CN" b="1">
                <a:solidFill>
                  <a:schemeClr val="bg1"/>
                </a:solidFill>
              </a:rPr>
              <a:t>, then transform back to the </a:t>
            </a:r>
            <a:r>
              <a:rPr lang="en-US" altLang="zh-CN" b="1">
                <a:solidFill>
                  <a:srgbClr val="FFFF00"/>
                </a:solidFill>
              </a:rPr>
              <a:t>time domain</a:t>
            </a:r>
            <a:r>
              <a:rPr lang="en-US" altLang="zh-CN" b="1">
                <a:solidFill>
                  <a:schemeClr val="bg1"/>
                </a:solidFill>
              </a:rPr>
              <a:t> using inverse FFT.</a:t>
            </a:r>
            <a:endParaRPr lang="en-US" altLang="zh-CN" b="1">
              <a:solidFill>
                <a:schemeClr val="bg1"/>
              </a:solidFill>
            </a:endParaRPr>
          </a:p>
          <a:p>
            <a:pPr>
              <a:lnSpc>
                <a:spcPct val="120000"/>
              </a:lnSpc>
            </a:pPr>
            <a:endParaRPr lang="en-US" altLang="zh-CN" b="1">
              <a:solidFill>
                <a:schemeClr val="bg1"/>
              </a:solidFill>
            </a:endParaRPr>
          </a:p>
          <a:p>
            <a:pPr>
              <a:lnSpc>
                <a:spcPct val="120000"/>
              </a:lnSpc>
            </a:pPr>
            <a:endParaRPr lang="en-US" altLang="zh-CN" b="1">
              <a:solidFill>
                <a:schemeClr val="bg1"/>
              </a:solidFill>
            </a:endParaRPr>
          </a:p>
          <a:p>
            <a:pPr>
              <a:lnSpc>
                <a:spcPct val="120000"/>
              </a:lnSpc>
            </a:pPr>
            <a:r>
              <a:rPr lang="en-US" altLang="zh-CN" sz="2400" b="1">
                <a:solidFill>
                  <a:srgbClr val="FFFF00"/>
                </a:solidFill>
              </a:rPr>
              <a:t>Savitzky-Golay Filtering:</a:t>
            </a:r>
            <a:endParaRPr lang="en-US" altLang="zh-CN" sz="2400" b="1">
              <a:solidFill>
                <a:srgbClr val="FFFF00"/>
              </a:solidFill>
            </a:endParaRPr>
          </a:p>
          <a:p>
            <a:pPr>
              <a:lnSpc>
                <a:spcPct val="120000"/>
              </a:lnSpc>
            </a:pPr>
            <a:r>
              <a:rPr lang="en-US" altLang="zh-CN" b="1">
                <a:solidFill>
                  <a:schemeClr val="bg1"/>
                </a:solidFill>
              </a:rPr>
              <a:t>Use savgol_filter(..., window_length=</a:t>
            </a:r>
            <a:r>
              <a:rPr lang="en-US" altLang="zh-CN" b="1">
                <a:solidFill>
                  <a:srgbClr val="FFFF00"/>
                </a:solidFill>
              </a:rPr>
              <a:t>11</a:t>
            </a:r>
            <a:r>
              <a:rPr lang="en-US" altLang="zh-CN" b="1">
                <a:solidFill>
                  <a:schemeClr val="bg1"/>
                </a:solidFill>
              </a:rPr>
              <a:t>, polyorder=</a:t>
            </a:r>
            <a:r>
              <a:rPr lang="en-US" altLang="zh-CN" b="1">
                <a:solidFill>
                  <a:srgbClr val="FFFF00"/>
                </a:solidFill>
              </a:rPr>
              <a:t>3</a:t>
            </a:r>
            <a:r>
              <a:rPr lang="en-US" altLang="zh-CN" b="1">
                <a:solidFill>
                  <a:schemeClr val="bg1"/>
                </a:solidFill>
              </a:rPr>
              <a:t>) to remove high-frequency noise.</a:t>
            </a:r>
            <a:endParaRPr lang="en-US" altLang="zh-CN" b="1">
              <a:solidFill>
                <a:schemeClr val="bg1"/>
              </a:solidFill>
            </a:endParaRPr>
          </a:p>
          <a:p>
            <a:pPr>
              <a:lnSpc>
                <a:spcPct val="120000"/>
              </a:lnSpc>
            </a:pPr>
            <a:endParaRPr lang="en-US" altLang="zh-CN" b="1">
              <a:solidFill>
                <a:schemeClr val="bg1"/>
              </a:solidFill>
            </a:endParaRPr>
          </a:p>
          <a:p>
            <a:pPr>
              <a:lnSpc>
                <a:spcPct val="120000"/>
              </a:lnSpc>
            </a:pPr>
            <a:endParaRPr lang="en-US" altLang="zh-CN" b="1">
              <a:solidFill>
                <a:schemeClr val="bg1"/>
              </a:solidFill>
            </a:endParaRPr>
          </a:p>
          <a:p>
            <a:pPr>
              <a:lnSpc>
                <a:spcPct val="120000"/>
              </a:lnSpc>
            </a:pPr>
            <a:r>
              <a:rPr lang="en-US" altLang="zh-CN" sz="2400" b="1">
                <a:solidFill>
                  <a:srgbClr val="FFFF00"/>
                </a:solidFill>
              </a:rPr>
              <a:t>Wavelet-Based Baseline Correction:</a:t>
            </a:r>
            <a:endParaRPr lang="en-US" altLang="zh-CN" sz="2400" b="1">
              <a:solidFill>
                <a:srgbClr val="FFFF00"/>
              </a:solidFill>
            </a:endParaRPr>
          </a:p>
          <a:p>
            <a:pPr>
              <a:lnSpc>
                <a:spcPct val="120000"/>
              </a:lnSpc>
            </a:pPr>
            <a:r>
              <a:rPr lang="en-US" altLang="zh-CN" b="1">
                <a:solidFill>
                  <a:schemeClr val="bg1"/>
                </a:solidFill>
              </a:rPr>
              <a:t>Decompose the signal using pywt.wavedec, set the approximation coefficients to 0, and reconstruct the signal using pywt.waverec.</a:t>
            </a:r>
            <a:endParaRPr lang="en-US" altLang="zh-CN" b="1">
              <a:solidFill>
                <a:schemeClr val="bg1"/>
              </a:solidFill>
            </a:endParaRPr>
          </a:p>
          <a:p>
            <a:pPr>
              <a:lnSpc>
                <a:spcPct val="120000"/>
              </a:lnSpc>
            </a:pPr>
            <a:r>
              <a:rPr lang="en-US" altLang="zh-CN" b="1">
                <a:solidFill>
                  <a:schemeClr val="bg1"/>
                </a:solidFill>
              </a:rPr>
              <a:t>Use the </a:t>
            </a:r>
            <a:r>
              <a:rPr lang="en-US" altLang="zh-CN" b="1">
                <a:solidFill>
                  <a:srgbClr val="FFFF00"/>
                </a:solidFill>
              </a:rPr>
              <a:t>db4</a:t>
            </a:r>
            <a:r>
              <a:rPr lang="en-US" altLang="zh-CN" b="1">
                <a:solidFill>
                  <a:schemeClr val="bg1"/>
                </a:solidFill>
              </a:rPr>
              <a:t> wavelet with </a:t>
            </a:r>
            <a:r>
              <a:rPr lang="en-US" altLang="zh-CN" b="1">
                <a:solidFill>
                  <a:srgbClr val="FFFF00"/>
                </a:solidFill>
              </a:rPr>
              <a:t>level=1</a:t>
            </a:r>
            <a:r>
              <a:rPr lang="en-US" altLang="zh-CN" b="1">
                <a:solidFill>
                  <a:schemeClr val="bg1"/>
                </a:solidFill>
              </a:rPr>
              <a:t> to remove low-frequency drift.</a:t>
            </a:r>
            <a:endParaRPr lang="en-US" altLang="zh-CN" b="1">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42138" y="218394"/>
            <a:ext cx="6078402" cy="521970"/>
          </a:xfrm>
          <a:prstGeom prst="rect">
            <a:avLst/>
          </a:prstGeom>
          <a:noFill/>
        </p:spPr>
        <p:txBody>
          <a:bodyPr wrap="square" rtlCol="0">
            <a:spAutoFit/>
          </a:bodyPr>
          <a:lstStyle/>
          <a:p>
            <a:pPr algn="l"/>
            <a:r>
              <a:rPr lang="en-US" altLang="zh-CN" sz="2800" b="1" dirty="0">
                <a:solidFill>
                  <a:schemeClr val="bg1"/>
                </a:solidFill>
                <a:latin typeface="微软雅黑" panose="020B0503020204020204" pitchFamily="34" charset="-122"/>
                <a:ea typeface="微软雅黑" panose="020B0503020204020204" pitchFamily="34" charset="-122"/>
              </a:rPr>
              <a:t>01 </a:t>
            </a:r>
            <a:r>
              <a:rPr lang="en-US" altLang="zh-CN" sz="2800" b="1" dirty="0">
                <a:solidFill>
                  <a:schemeClr val="bg1"/>
                </a:solidFill>
                <a:latin typeface="+mn-ea"/>
                <a:sym typeface="+mn-ea"/>
              </a:rPr>
              <a:t>Project Concept Introduction</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58144" y="182102"/>
            <a:ext cx="3328715" cy="488234"/>
          </a:xfrm>
          <a:prstGeom prst="rect">
            <a:avLst/>
          </a:prstGeom>
        </p:spPr>
      </p:pic>
      <p:sp>
        <p:nvSpPr>
          <p:cNvPr id="44" name="文本框 43"/>
          <p:cNvSpPr txBox="1"/>
          <p:nvPr/>
        </p:nvSpPr>
        <p:spPr>
          <a:xfrm>
            <a:off x="542290" y="923290"/>
            <a:ext cx="7960995" cy="398780"/>
          </a:xfrm>
          <a:prstGeom prst="rect">
            <a:avLst/>
          </a:prstGeom>
          <a:noFill/>
        </p:spPr>
        <p:txBody>
          <a:bodyPr wrap="square" rtlCol="0">
            <a:spAutoFit/>
          </a:bodyPr>
          <a:p>
            <a:pPr algn="l"/>
            <a:r>
              <a:rPr lang="en-US" altLang="zh-CN" sz="2000" b="1" dirty="0">
                <a:solidFill>
                  <a:schemeClr val="bg1"/>
                </a:solidFill>
                <a:latin typeface="+mn-ea"/>
              </a:rPr>
              <a:t>(c). Pipeline</a:t>
            </a:r>
            <a:r>
              <a:rPr lang="zh-CN" altLang="en-US" sz="2000" b="1" dirty="0">
                <a:solidFill>
                  <a:schemeClr val="bg1"/>
                </a:solidFill>
                <a:latin typeface="+mn-ea"/>
              </a:rPr>
              <a:t>：</a:t>
            </a:r>
            <a:r>
              <a:rPr lang="en-US" altLang="zh-CN" sz="2000" b="1" dirty="0">
                <a:solidFill>
                  <a:schemeClr val="bg1"/>
                </a:solidFill>
                <a:latin typeface="+mn-ea"/>
              </a:rPr>
              <a:t>Feature Extraction and Outlier Removal</a:t>
            </a:r>
            <a:endParaRPr lang="en-US" altLang="zh-CN" sz="2000" b="1" dirty="0">
              <a:solidFill>
                <a:schemeClr val="bg1"/>
              </a:solidFill>
              <a:latin typeface="+mn-ea"/>
            </a:endParaRPr>
          </a:p>
        </p:txBody>
      </p:sp>
      <p:sp>
        <p:nvSpPr>
          <p:cNvPr id="2" name="文本框 1"/>
          <p:cNvSpPr txBox="1"/>
          <p:nvPr/>
        </p:nvSpPr>
        <p:spPr>
          <a:xfrm>
            <a:off x="170815" y="1687830"/>
            <a:ext cx="11907520" cy="4741545"/>
          </a:xfrm>
          <a:prstGeom prst="rect">
            <a:avLst/>
          </a:prstGeom>
          <a:noFill/>
        </p:spPr>
        <p:txBody>
          <a:bodyPr wrap="square" rtlCol="0">
            <a:spAutoFit/>
          </a:bodyPr>
          <a:p>
            <a:pPr>
              <a:lnSpc>
                <a:spcPct val="120000"/>
              </a:lnSpc>
            </a:pPr>
            <a:r>
              <a:rPr lang="en-US" altLang="zh-CN" b="1">
                <a:solidFill>
                  <a:srgbClr val="FFFF00"/>
                </a:solidFill>
              </a:rPr>
              <a:t>Basic Features</a:t>
            </a:r>
            <a:r>
              <a:rPr lang="en-US" altLang="zh-CN" b="1">
                <a:solidFill>
                  <a:schemeClr val="bg1"/>
                </a:solidFill>
              </a:rPr>
              <a:t>: Maximum and minimum values.</a:t>
            </a:r>
            <a:endParaRPr lang="en-US" altLang="zh-CN" b="1">
              <a:solidFill>
                <a:schemeClr val="bg1"/>
              </a:solidFill>
            </a:endParaRPr>
          </a:p>
          <a:p>
            <a:pPr>
              <a:lnSpc>
                <a:spcPct val="120000"/>
              </a:lnSpc>
            </a:pPr>
            <a:endParaRPr lang="en-US" altLang="zh-CN" b="1">
              <a:solidFill>
                <a:schemeClr val="bg1"/>
              </a:solidFill>
            </a:endParaRPr>
          </a:p>
          <a:p>
            <a:pPr>
              <a:lnSpc>
                <a:spcPct val="120000"/>
              </a:lnSpc>
            </a:pPr>
            <a:r>
              <a:rPr lang="en-US" altLang="zh-CN" b="1">
                <a:solidFill>
                  <a:srgbClr val="FFFF00"/>
                </a:solidFill>
              </a:rPr>
              <a:t>R-Wave Detection (Pan-Tompkins):</a:t>
            </a:r>
            <a:endParaRPr lang="en-US" altLang="zh-CN" b="1">
              <a:solidFill>
                <a:srgbClr val="FFFF00"/>
              </a:solidFill>
            </a:endParaRPr>
          </a:p>
          <a:p>
            <a:pPr>
              <a:lnSpc>
                <a:spcPct val="120000"/>
              </a:lnSpc>
            </a:pPr>
            <a:r>
              <a:rPr lang="en-US" altLang="zh-CN" b="1">
                <a:solidFill>
                  <a:schemeClr val="bg1"/>
                </a:solidFill>
              </a:rPr>
              <a:t>Obtain R-wave positions </a:t>
            </a:r>
            <a:r>
              <a:rPr lang="en-US" altLang="en-US" b="1">
                <a:solidFill>
                  <a:schemeClr val="bg1"/>
                </a:solidFill>
              </a:rPr>
              <a:t>→</a:t>
            </a:r>
            <a:r>
              <a:rPr lang="en-US" altLang="zh-CN" b="1">
                <a:solidFill>
                  <a:schemeClr val="bg1"/>
                </a:solidFill>
              </a:rPr>
              <a:t> Calculate HR (60 / RR interval) and HRV (standard deviation of RR intervals).</a:t>
            </a:r>
            <a:endParaRPr lang="en-US" altLang="zh-CN" b="1">
              <a:solidFill>
                <a:schemeClr val="bg1"/>
              </a:solidFill>
            </a:endParaRPr>
          </a:p>
          <a:p>
            <a:pPr>
              <a:lnSpc>
                <a:spcPct val="120000"/>
              </a:lnSpc>
            </a:pPr>
            <a:endParaRPr lang="en-US" altLang="zh-CN" b="1">
              <a:solidFill>
                <a:schemeClr val="bg1"/>
              </a:solidFill>
            </a:endParaRPr>
          </a:p>
          <a:p>
            <a:pPr>
              <a:lnSpc>
                <a:spcPct val="120000"/>
              </a:lnSpc>
            </a:pPr>
            <a:r>
              <a:rPr lang="en-US" altLang="zh-CN" b="1">
                <a:solidFill>
                  <a:srgbClr val="FFFF00"/>
                </a:solidFill>
              </a:rPr>
              <a:t>Q-T Interval Features:</a:t>
            </a:r>
            <a:endParaRPr lang="en-US" altLang="zh-CN" b="1">
              <a:solidFill>
                <a:srgbClr val="FFFF00"/>
              </a:solidFill>
            </a:endParaRPr>
          </a:p>
          <a:p>
            <a:pPr>
              <a:lnSpc>
                <a:spcPct val="120000"/>
              </a:lnSpc>
            </a:pPr>
            <a:r>
              <a:rPr lang="en-US" altLang="zh-CN" b="1">
                <a:solidFill>
                  <a:schemeClr val="bg1"/>
                </a:solidFill>
              </a:rPr>
              <a:t>Locate the Q-wave start and T-wave end using wavelet decomposition </a:t>
            </a:r>
            <a:r>
              <a:rPr lang="en-US" altLang="en-US" b="1">
                <a:solidFill>
                  <a:schemeClr val="bg1"/>
                </a:solidFill>
              </a:rPr>
              <a:t>→</a:t>
            </a:r>
            <a:r>
              <a:rPr lang="en-US" altLang="zh-CN" b="1">
                <a:solidFill>
                  <a:schemeClr val="bg1"/>
                </a:solidFill>
              </a:rPr>
              <a:t> Calculate QT, QTc, and QT dispersion.</a:t>
            </a:r>
            <a:endParaRPr lang="en-US" altLang="zh-CN" b="1">
              <a:solidFill>
                <a:schemeClr val="bg1"/>
              </a:solidFill>
            </a:endParaRPr>
          </a:p>
          <a:p>
            <a:pPr>
              <a:lnSpc>
                <a:spcPct val="120000"/>
              </a:lnSpc>
            </a:pPr>
            <a:endParaRPr lang="en-US" altLang="zh-CN" b="1">
              <a:solidFill>
                <a:schemeClr val="bg1"/>
              </a:solidFill>
            </a:endParaRPr>
          </a:p>
          <a:p>
            <a:pPr>
              <a:lnSpc>
                <a:spcPct val="120000"/>
              </a:lnSpc>
            </a:pPr>
            <a:r>
              <a:rPr lang="en-US" altLang="zh-CN" b="1">
                <a:solidFill>
                  <a:srgbClr val="FFFF00"/>
                </a:solidFill>
              </a:rPr>
              <a:t>Frequency Domain Features:</a:t>
            </a:r>
            <a:endParaRPr lang="en-US" altLang="zh-CN" b="1">
              <a:solidFill>
                <a:srgbClr val="FFFF00"/>
              </a:solidFill>
            </a:endParaRPr>
          </a:p>
          <a:p>
            <a:pPr>
              <a:lnSpc>
                <a:spcPct val="120000"/>
              </a:lnSpc>
            </a:pPr>
            <a:r>
              <a:rPr lang="en-US" altLang="zh-CN" b="1">
                <a:solidFill>
                  <a:schemeClr val="bg1"/>
                </a:solidFill>
              </a:rPr>
              <a:t>Perform FFT </a:t>
            </a:r>
            <a:r>
              <a:rPr lang="en-US" altLang="en-US" b="1">
                <a:solidFill>
                  <a:schemeClr val="bg1"/>
                </a:solidFill>
              </a:rPr>
              <a:t>→</a:t>
            </a:r>
            <a:r>
              <a:rPr lang="en-US" altLang="zh-CN" b="1">
                <a:solidFill>
                  <a:schemeClr val="bg1"/>
                </a:solidFill>
              </a:rPr>
              <a:t> Identify the top 60 peaks </a:t>
            </a:r>
            <a:r>
              <a:rPr lang="en-US" altLang="en-US" b="1">
                <a:solidFill>
                  <a:schemeClr val="bg1"/>
                </a:solidFill>
              </a:rPr>
              <a:t>→</a:t>
            </a:r>
            <a:r>
              <a:rPr lang="en-US" altLang="zh-CN" b="1">
                <a:solidFill>
                  <a:schemeClr val="bg1"/>
                </a:solidFill>
              </a:rPr>
              <a:t> Record their frequency positions, peak heights, and peak areas.</a:t>
            </a:r>
            <a:endParaRPr lang="en-US" altLang="zh-CN" b="1">
              <a:solidFill>
                <a:schemeClr val="bg1"/>
              </a:solidFill>
            </a:endParaRPr>
          </a:p>
          <a:p>
            <a:pPr>
              <a:lnSpc>
                <a:spcPct val="120000"/>
              </a:lnSpc>
            </a:pPr>
            <a:endParaRPr lang="en-US" altLang="zh-CN" b="1">
              <a:solidFill>
                <a:schemeClr val="bg1"/>
              </a:solidFill>
            </a:endParaRPr>
          </a:p>
          <a:p>
            <a:pPr>
              <a:lnSpc>
                <a:spcPct val="120000"/>
              </a:lnSpc>
            </a:pPr>
            <a:r>
              <a:rPr lang="en-US" altLang="zh-CN" b="1">
                <a:solidFill>
                  <a:srgbClr val="FFFF00"/>
                </a:solidFill>
              </a:rPr>
              <a:t>Outlier Removal:</a:t>
            </a:r>
            <a:endParaRPr lang="en-US" altLang="zh-CN" b="1">
              <a:solidFill>
                <a:srgbClr val="FFFF00"/>
              </a:solidFill>
            </a:endParaRPr>
          </a:p>
          <a:p>
            <a:pPr>
              <a:lnSpc>
                <a:spcPct val="120000"/>
              </a:lnSpc>
            </a:pPr>
            <a:r>
              <a:rPr lang="en-US" altLang="zh-CN" b="1">
                <a:solidFill>
                  <a:schemeClr val="bg1"/>
                </a:solidFill>
              </a:rPr>
              <a:t>BTW, discard samples with excessively high/low HRV or those where R-waves cannot be detected properly.</a:t>
            </a:r>
            <a:endParaRPr lang="en-US" altLang="zh-CN" b="1">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42138" y="218394"/>
            <a:ext cx="6078402" cy="521970"/>
          </a:xfrm>
          <a:prstGeom prst="rect">
            <a:avLst/>
          </a:prstGeom>
          <a:noFill/>
        </p:spPr>
        <p:txBody>
          <a:bodyPr wrap="square" rtlCol="0">
            <a:spAutoFit/>
          </a:bodyPr>
          <a:lstStyle/>
          <a:p>
            <a:pPr algn="l"/>
            <a:r>
              <a:rPr lang="en-US" altLang="zh-CN" sz="2800" b="1" dirty="0">
                <a:solidFill>
                  <a:schemeClr val="bg1"/>
                </a:solidFill>
                <a:latin typeface="微软雅黑" panose="020B0503020204020204" pitchFamily="34" charset="-122"/>
                <a:ea typeface="微软雅黑" panose="020B0503020204020204" pitchFamily="34" charset="-122"/>
              </a:rPr>
              <a:t>01 </a:t>
            </a:r>
            <a:r>
              <a:rPr lang="en-US" altLang="zh-CN" sz="2800" b="1" dirty="0">
                <a:solidFill>
                  <a:schemeClr val="bg1"/>
                </a:solidFill>
                <a:latin typeface="+mn-ea"/>
                <a:sym typeface="+mn-ea"/>
              </a:rPr>
              <a:t>Project Concept Introduction</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58144" y="182102"/>
            <a:ext cx="3328715" cy="488234"/>
          </a:xfrm>
          <a:prstGeom prst="rect">
            <a:avLst/>
          </a:prstGeom>
        </p:spPr>
      </p:pic>
      <p:sp>
        <p:nvSpPr>
          <p:cNvPr id="44" name="文本框 43"/>
          <p:cNvSpPr txBox="1"/>
          <p:nvPr/>
        </p:nvSpPr>
        <p:spPr>
          <a:xfrm>
            <a:off x="542290" y="923290"/>
            <a:ext cx="9078595" cy="398780"/>
          </a:xfrm>
          <a:prstGeom prst="rect">
            <a:avLst/>
          </a:prstGeom>
          <a:noFill/>
        </p:spPr>
        <p:txBody>
          <a:bodyPr wrap="square" rtlCol="0">
            <a:spAutoFit/>
          </a:bodyPr>
          <a:p>
            <a:pPr algn="l"/>
            <a:r>
              <a:rPr lang="en-US" altLang="zh-CN" sz="2000" b="1" dirty="0">
                <a:solidFill>
                  <a:schemeClr val="bg1"/>
                </a:solidFill>
                <a:latin typeface="+mn-ea"/>
              </a:rPr>
              <a:t>(c). Pipeline</a:t>
            </a:r>
            <a:r>
              <a:rPr lang="zh-CN" altLang="en-US" sz="2000" b="1" dirty="0">
                <a:solidFill>
                  <a:schemeClr val="bg1"/>
                </a:solidFill>
                <a:latin typeface="+mn-ea"/>
              </a:rPr>
              <a:t>：</a:t>
            </a:r>
            <a:r>
              <a:rPr lang="en-US" altLang="zh-CN" sz="2000" b="1" dirty="0">
                <a:solidFill>
                  <a:schemeClr val="bg1"/>
                </a:solidFill>
                <a:latin typeface="+mn-ea"/>
              </a:rPr>
              <a:t>Feature Normalization and Feature Matrix Construction</a:t>
            </a:r>
            <a:endParaRPr lang="en-US" altLang="zh-CN" sz="2000" b="1" dirty="0">
              <a:solidFill>
                <a:schemeClr val="bg1"/>
              </a:solidFill>
              <a:latin typeface="+mn-ea"/>
            </a:endParaRPr>
          </a:p>
        </p:txBody>
      </p:sp>
      <p:sp>
        <p:nvSpPr>
          <p:cNvPr id="2" name="文本框 1"/>
          <p:cNvSpPr txBox="1"/>
          <p:nvPr/>
        </p:nvSpPr>
        <p:spPr>
          <a:xfrm>
            <a:off x="193040" y="1709420"/>
            <a:ext cx="11693525" cy="4223385"/>
          </a:xfrm>
          <a:prstGeom prst="rect">
            <a:avLst/>
          </a:prstGeom>
          <a:noFill/>
        </p:spPr>
        <p:txBody>
          <a:bodyPr wrap="square" rtlCol="0">
            <a:spAutoFit/>
          </a:bodyPr>
          <a:p>
            <a:pPr>
              <a:lnSpc>
                <a:spcPct val="140000"/>
              </a:lnSpc>
            </a:pPr>
            <a:r>
              <a:rPr lang="en-US" altLang="zh-CN" sz="2400" b="1">
                <a:solidFill>
                  <a:srgbClr val="FFFF00"/>
                </a:solidFill>
              </a:rPr>
              <a:t>MinMaxScaler Normalization:</a:t>
            </a:r>
            <a:endParaRPr lang="en-US" altLang="zh-CN" sz="2400" b="1">
              <a:solidFill>
                <a:srgbClr val="FFFF00"/>
              </a:solidFill>
            </a:endParaRPr>
          </a:p>
          <a:p>
            <a:pPr>
              <a:lnSpc>
                <a:spcPct val="140000"/>
              </a:lnSpc>
            </a:pPr>
            <a:r>
              <a:rPr lang="en-US" altLang="zh-CN" b="1">
                <a:solidFill>
                  <a:schemeClr val="bg1"/>
                </a:solidFill>
              </a:rPr>
              <a:t>After feature extraction, to ensure consistency in the scale of different features and avoid excessive influence of certain features on the model, we need to normalize the extracted features.</a:t>
            </a:r>
            <a:endParaRPr lang="en-US" altLang="zh-CN" b="1">
              <a:solidFill>
                <a:schemeClr val="bg1"/>
              </a:solidFill>
            </a:endParaRPr>
          </a:p>
          <a:p>
            <a:pPr>
              <a:lnSpc>
                <a:spcPct val="140000"/>
              </a:lnSpc>
            </a:pPr>
            <a:r>
              <a:rPr lang="en-US" altLang="zh-CN" b="1">
                <a:solidFill>
                  <a:schemeClr val="bg1"/>
                </a:solidFill>
              </a:rPr>
              <a:t>Map features to the [0, 1] range to reduce dimensional differences and improve model convergence speed.</a:t>
            </a:r>
            <a:endParaRPr lang="en-US" altLang="zh-CN" b="1">
              <a:solidFill>
                <a:schemeClr val="bg1"/>
              </a:solidFill>
            </a:endParaRPr>
          </a:p>
          <a:p>
            <a:pPr>
              <a:lnSpc>
                <a:spcPct val="140000"/>
              </a:lnSpc>
            </a:pPr>
            <a:endParaRPr lang="en-US" altLang="zh-CN" b="1">
              <a:solidFill>
                <a:schemeClr val="bg1"/>
              </a:solidFill>
            </a:endParaRPr>
          </a:p>
          <a:p>
            <a:pPr>
              <a:lnSpc>
                <a:spcPct val="140000"/>
              </a:lnSpc>
            </a:pPr>
            <a:endParaRPr lang="en-US" altLang="zh-CN" b="1">
              <a:solidFill>
                <a:schemeClr val="bg1"/>
              </a:solidFill>
            </a:endParaRPr>
          </a:p>
          <a:p>
            <a:pPr>
              <a:lnSpc>
                <a:spcPct val="140000"/>
              </a:lnSpc>
            </a:pPr>
            <a:r>
              <a:rPr lang="en-US" altLang="zh-CN" sz="2400" b="1">
                <a:solidFill>
                  <a:srgbClr val="FFFF00"/>
                </a:solidFill>
              </a:rPr>
              <a:t>Feature Matrix Construction:</a:t>
            </a:r>
            <a:endParaRPr lang="en-US" altLang="zh-CN" sz="2400" b="1">
              <a:solidFill>
                <a:srgbClr val="FFFF00"/>
              </a:solidFill>
            </a:endParaRPr>
          </a:p>
          <a:p>
            <a:pPr>
              <a:lnSpc>
                <a:spcPct val="140000"/>
              </a:lnSpc>
            </a:pPr>
            <a:r>
              <a:rPr lang="en-US" altLang="zh-CN" b="1">
                <a:solidFill>
                  <a:schemeClr val="bg1"/>
                </a:solidFill>
              </a:rPr>
              <a:t>Process positive (P) and negative (N) feature matrices separately.</a:t>
            </a:r>
            <a:endParaRPr lang="en-US" altLang="zh-CN" b="1">
              <a:solidFill>
                <a:schemeClr val="bg1"/>
              </a:solidFill>
            </a:endParaRPr>
          </a:p>
          <a:p>
            <a:pPr>
              <a:lnSpc>
                <a:spcPct val="140000"/>
              </a:lnSpc>
            </a:pPr>
            <a:r>
              <a:rPr lang="en-US" altLang="zh-CN" b="1">
                <a:solidFill>
                  <a:schemeClr val="bg1"/>
                </a:solidFill>
              </a:rPr>
              <a:t>Reshape the matrix </a:t>
            </a:r>
            <a:r>
              <a:rPr lang="en-US" altLang="en-US" b="1">
                <a:solidFill>
                  <a:schemeClr val="bg1"/>
                </a:solidFill>
              </a:rPr>
              <a:t>→</a:t>
            </a:r>
            <a:r>
              <a:rPr lang="en-US" altLang="zh-CN" b="1">
                <a:solidFill>
                  <a:schemeClr val="bg1"/>
                </a:solidFill>
              </a:rPr>
              <a:t> Add labels (1 / 0) </a:t>
            </a:r>
            <a:r>
              <a:rPr lang="en-US" altLang="en-US" b="1">
                <a:solidFill>
                  <a:schemeClr val="bg1"/>
                </a:solidFill>
              </a:rPr>
              <a:t>→</a:t>
            </a:r>
            <a:r>
              <a:rPr lang="en-US" altLang="zh-CN" b="1">
                <a:solidFill>
                  <a:schemeClr val="bg1"/>
                </a:solidFill>
              </a:rPr>
              <a:t> Merge by rows.</a:t>
            </a:r>
            <a:endParaRPr lang="en-US" altLang="zh-CN" b="1">
              <a:solidFill>
                <a:schemeClr val="bg1"/>
              </a:solidFill>
            </a:endParaRPr>
          </a:p>
          <a:p>
            <a:pPr>
              <a:lnSpc>
                <a:spcPct val="140000"/>
              </a:lnSpc>
            </a:pPr>
            <a:r>
              <a:rPr lang="en-US" altLang="zh-CN" b="1">
                <a:solidFill>
                  <a:schemeClr val="bg1"/>
                </a:solidFill>
              </a:rPr>
              <a:t>The final unified combined_df is obtained, containing feature columns and the Label column.</a:t>
            </a:r>
            <a:endParaRPr lang="en-US" altLang="zh-CN" b="1">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42138" y="218394"/>
            <a:ext cx="6078402" cy="521970"/>
          </a:xfrm>
          <a:prstGeom prst="rect">
            <a:avLst/>
          </a:prstGeom>
          <a:noFill/>
        </p:spPr>
        <p:txBody>
          <a:bodyPr wrap="square" rtlCol="0">
            <a:spAutoFit/>
          </a:bodyPr>
          <a:lstStyle/>
          <a:p>
            <a:pPr algn="l"/>
            <a:r>
              <a:rPr lang="en-US" altLang="zh-CN" sz="2800" b="1" dirty="0">
                <a:solidFill>
                  <a:schemeClr val="bg1"/>
                </a:solidFill>
                <a:latin typeface="微软雅黑" panose="020B0503020204020204" pitchFamily="34" charset="-122"/>
                <a:ea typeface="微软雅黑" panose="020B0503020204020204" pitchFamily="34" charset="-122"/>
              </a:rPr>
              <a:t>01 </a:t>
            </a:r>
            <a:r>
              <a:rPr lang="en-US" altLang="zh-CN" sz="2800" b="1" dirty="0">
                <a:solidFill>
                  <a:schemeClr val="bg1"/>
                </a:solidFill>
                <a:latin typeface="+mn-ea"/>
                <a:sym typeface="+mn-ea"/>
              </a:rPr>
              <a:t>Project Concept Introduction</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58144" y="182102"/>
            <a:ext cx="3328715" cy="488234"/>
          </a:xfrm>
          <a:prstGeom prst="rect">
            <a:avLst/>
          </a:prstGeom>
        </p:spPr>
      </p:pic>
      <p:sp>
        <p:nvSpPr>
          <p:cNvPr id="44" name="文本框 43"/>
          <p:cNvSpPr txBox="1"/>
          <p:nvPr/>
        </p:nvSpPr>
        <p:spPr>
          <a:xfrm>
            <a:off x="542290" y="923290"/>
            <a:ext cx="6820535" cy="398780"/>
          </a:xfrm>
          <a:prstGeom prst="rect">
            <a:avLst/>
          </a:prstGeom>
          <a:noFill/>
        </p:spPr>
        <p:txBody>
          <a:bodyPr wrap="square" rtlCol="0">
            <a:spAutoFit/>
          </a:bodyPr>
          <a:p>
            <a:pPr algn="l"/>
            <a:r>
              <a:rPr lang="en-US" altLang="zh-CN" sz="2000" b="1" dirty="0">
                <a:solidFill>
                  <a:schemeClr val="bg1"/>
                </a:solidFill>
                <a:latin typeface="+mn-ea"/>
              </a:rPr>
              <a:t>(c). Pipeline</a:t>
            </a:r>
            <a:r>
              <a:rPr lang="zh-CN" altLang="en-US" sz="2000" b="1" dirty="0">
                <a:solidFill>
                  <a:schemeClr val="bg1"/>
                </a:solidFill>
                <a:latin typeface="+mn-ea"/>
              </a:rPr>
              <a:t>：</a:t>
            </a:r>
            <a:r>
              <a:rPr lang="en-US" altLang="zh-CN" sz="2000" b="1" dirty="0">
                <a:solidFill>
                  <a:schemeClr val="bg1"/>
                </a:solidFill>
                <a:latin typeface="+mn-ea"/>
              </a:rPr>
              <a:t>Machine Learning Models and Results</a:t>
            </a:r>
            <a:endParaRPr lang="en-US" altLang="zh-CN" sz="2000" b="1" dirty="0">
              <a:solidFill>
                <a:schemeClr val="bg1"/>
              </a:solidFill>
              <a:latin typeface="+mn-ea"/>
            </a:endParaRPr>
          </a:p>
        </p:txBody>
      </p:sp>
      <p:sp>
        <p:nvSpPr>
          <p:cNvPr id="2" name="文本框 1"/>
          <p:cNvSpPr txBox="1"/>
          <p:nvPr/>
        </p:nvSpPr>
        <p:spPr>
          <a:xfrm>
            <a:off x="390525" y="2043430"/>
            <a:ext cx="11410950" cy="2802255"/>
          </a:xfrm>
          <a:prstGeom prst="rect">
            <a:avLst/>
          </a:prstGeom>
          <a:noFill/>
        </p:spPr>
        <p:txBody>
          <a:bodyPr wrap="square" rtlCol="0">
            <a:spAutoFit/>
          </a:bodyPr>
          <a:p>
            <a:pPr>
              <a:lnSpc>
                <a:spcPct val="140000"/>
              </a:lnSpc>
            </a:pPr>
            <a:r>
              <a:rPr lang="en-US" altLang="zh-CN" b="1">
                <a:solidFill>
                  <a:schemeClr val="bg1"/>
                </a:solidFill>
              </a:rPr>
              <a:t>Load the feature matrix and </a:t>
            </a:r>
            <a:r>
              <a:rPr lang="en-US" altLang="zh-CN" b="1">
                <a:solidFill>
                  <a:srgbClr val="FFFF00"/>
                </a:solidFill>
              </a:rPr>
              <a:t>split</a:t>
            </a:r>
            <a:r>
              <a:rPr lang="en-US" altLang="zh-CN" b="1">
                <a:solidFill>
                  <a:schemeClr val="bg1"/>
                </a:solidFill>
              </a:rPr>
              <a:t> it into training and testing sets.</a:t>
            </a:r>
            <a:endParaRPr lang="en-US" altLang="zh-CN" b="1">
              <a:solidFill>
                <a:schemeClr val="bg1"/>
              </a:solidFill>
            </a:endParaRPr>
          </a:p>
          <a:p>
            <a:pPr>
              <a:lnSpc>
                <a:spcPct val="140000"/>
              </a:lnSpc>
            </a:pPr>
            <a:endParaRPr lang="en-US" altLang="zh-CN" b="1">
              <a:solidFill>
                <a:schemeClr val="bg1"/>
              </a:solidFill>
            </a:endParaRPr>
          </a:p>
          <a:p>
            <a:pPr>
              <a:lnSpc>
                <a:spcPct val="140000"/>
              </a:lnSpc>
            </a:pPr>
            <a:r>
              <a:rPr lang="en-US" altLang="zh-CN" b="1">
                <a:solidFill>
                  <a:schemeClr val="bg1"/>
                </a:solidFill>
              </a:rPr>
              <a:t>Select </a:t>
            </a:r>
            <a:r>
              <a:rPr lang="en-US" altLang="zh-CN" b="1">
                <a:solidFill>
                  <a:srgbClr val="FFFF00"/>
                </a:solidFill>
              </a:rPr>
              <a:t>classifiers</a:t>
            </a:r>
            <a:r>
              <a:rPr lang="en-US" altLang="zh-CN" b="1">
                <a:solidFill>
                  <a:schemeClr val="bg1"/>
                </a:solidFill>
              </a:rPr>
              <a:t> (KNN, Random Forest, Logistic Regression, AdaBoost, Gradient Boosting Tree, etc.).</a:t>
            </a:r>
            <a:endParaRPr lang="en-US" altLang="zh-CN" b="1">
              <a:solidFill>
                <a:schemeClr val="bg1"/>
              </a:solidFill>
            </a:endParaRPr>
          </a:p>
          <a:p>
            <a:pPr>
              <a:lnSpc>
                <a:spcPct val="140000"/>
              </a:lnSpc>
            </a:pPr>
            <a:endParaRPr lang="en-US" altLang="zh-CN" b="1">
              <a:solidFill>
                <a:schemeClr val="bg1"/>
              </a:solidFill>
            </a:endParaRPr>
          </a:p>
          <a:p>
            <a:pPr>
              <a:lnSpc>
                <a:spcPct val="140000"/>
              </a:lnSpc>
            </a:pPr>
            <a:r>
              <a:rPr lang="en-US" altLang="zh-CN" b="1">
                <a:solidFill>
                  <a:schemeClr val="bg1"/>
                </a:solidFill>
              </a:rPr>
              <a:t>Train and validate the models </a:t>
            </a:r>
            <a:r>
              <a:rPr lang="en-US" altLang="en-US" b="1">
                <a:solidFill>
                  <a:schemeClr val="bg1"/>
                </a:solidFill>
              </a:rPr>
              <a:t>→</a:t>
            </a:r>
            <a:r>
              <a:rPr lang="en-US" altLang="zh-CN" b="1">
                <a:solidFill>
                  <a:schemeClr val="bg1"/>
                </a:solidFill>
              </a:rPr>
              <a:t> Output metrics such as </a:t>
            </a:r>
            <a:r>
              <a:rPr lang="en-US" altLang="zh-CN" b="1">
                <a:solidFill>
                  <a:srgbClr val="FFFF00"/>
                </a:solidFill>
              </a:rPr>
              <a:t>accuracy</a:t>
            </a:r>
            <a:r>
              <a:rPr lang="en-US" altLang="zh-CN" b="1">
                <a:solidFill>
                  <a:schemeClr val="bg1"/>
                </a:solidFill>
              </a:rPr>
              <a:t>, </a:t>
            </a:r>
            <a:r>
              <a:rPr lang="en-US" altLang="zh-CN" b="1">
                <a:solidFill>
                  <a:srgbClr val="FFFF00"/>
                </a:solidFill>
              </a:rPr>
              <a:t>recall</a:t>
            </a:r>
            <a:r>
              <a:rPr lang="en-US" altLang="zh-CN" b="1">
                <a:solidFill>
                  <a:schemeClr val="bg1"/>
                </a:solidFill>
              </a:rPr>
              <a:t>, and </a:t>
            </a:r>
            <a:r>
              <a:rPr lang="en-US" altLang="zh-CN" b="1">
                <a:solidFill>
                  <a:srgbClr val="FFFF00"/>
                </a:solidFill>
              </a:rPr>
              <a:t>F1 score</a:t>
            </a:r>
            <a:r>
              <a:rPr lang="en-US" altLang="zh-CN" b="1">
                <a:solidFill>
                  <a:schemeClr val="bg1"/>
                </a:solidFill>
              </a:rPr>
              <a:t>.</a:t>
            </a:r>
            <a:endParaRPr lang="en-US" altLang="zh-CN" b="1">
              <a:solidFill>
                <a:schemeClr val="bg1"/>
              </a:solidFill>
            </a:endParaRPr>
          </a:p>
          <a:p>
            <a:pPr>
              <a:lnSpc>
                <a:spcPct val="140000"/>
              </a:lnSpc>
            </a:pPr>
            <a:endParaRPr lang="en-US" altLang="zh-CN" b="1">
              <a:solidFill>
                <a:schemeClr val="bg1"/>
              </a:solidFill>
            </a:endParaRPr>
          </a:p>
          <a:p>
            <a:pPr>
              <a:lnSpc>
                <a:spcPct val="140000"/>
              </a:lnSpc>
            </a:pPr>
            <a:r>
              <a:rPr lang="en-US" altLang="zh-CN" b="1">
                <a:solidFill>
                  <a:schemeClr val="bg1"/>
                </a:solidFill>
              </a:rPr>
              <a:t>Visualize the results (</a:t>
            </a:r>
            <a:r>
              <a:rPr lang="en-US" altLang="zh-CN" b="1">
                <a:solidFill>
                  <a:srgbClr val="FFFF00"/>
                </a:solidFill>
              </a:rPr>
              <a:t>ROC curves</a:t>
            </a:r>
            <a:r>
              <a:rPr lang="en-US" altLang="zh-CN" b="1">
                <a:solidFill>
                  <a:schemeClr val="bg1"/>
                </a:solidFill>
              </a:rPr>
              <a:t>, </a:t>
            </a:r>
            <a:r>
              <a:rPr lang="en-US" altLang="zh-CN" b="1">
                <a:solidFill>
                  <a:srgbClr val="FFFF00"/>
                </a:solidFill>
              </a:rPr>
              <a:t>confusion matrices</a:t>
            </a:r>
            <a:r>
              <a:rPr lang="en-US" altLang="zh-CN" b="1">
                <a:solidFill>
                  <a:schemeClr val="bg1"/>
                </a:solidFill>
              </a:rPr>
              <a:t>, etc.).</a:t>
            </a:r>
            <a:endParaRPr lang="en-US" altLang="zh-CN" b="1">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4838700" y="1257130"/>
            <a:ext cx="2514600" cy="2514600"/>
          </a:xfrm>
          <a:prstGeom prst="diamond">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14" name="组合 13"/>
          <p:cNvGrpSpPr/>
          <p:nvPr/>
        </p:nvGrpSpPr>
        <p:grpSpPr>
          <a:xfrm>
            <a:off x="5016246" y="1434676"/>
            <a:ext cx="2159508" cy="2159508"/>
            <a:chOff x="5016246" y="2239518"/>
            <a:chExt cx="2159508" cy="2159508"/>
          </a:xfrm>
          <a:solidFill>
            <a:schemeClr val="bg1"/>
          </a:solidFill>
        </p:grpSpPr>
        <p:sp>
          <p:nvSpPr>
            <p:cNvPr id="5" name="菱形 4"/>
            <p:cNvSpPr/>
            <p:nvPr/>
          </p:nvSpPr>
          <p:spPr>
            <a:xfrm>
              <a:off x="5016246" y="2239518"/>
              <a:ext cx="2159508" cy="215950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任意多边形: 形状 11"/>
            <p:cNvSpPr/>
            <p:nvPr/>
          </p:nvSpPr>
          <p:spPr>
            <a:xfrm flipV="1">
              <a:off x="5016246" y="3319272"/>
              <a:ext cx="2159508" cy="1079754"/>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13" name="文本框 12"/>
          <p:cNvSpPr txBox="1"/>
          <p:nvPr/>
        </p:nvSpPr>
        <p:spPr>
          <a:xfrm>
            <a:off x="4980432" y="2030426"/>
            <a:ext cx="2231136" cy="1323439"/>
          </a:xfrm>
          <a:prstGeom prst="rect">
            <a:avLst/>
          </a:prstGeom>
          <a:noFill/>
        </p:spPr>
        <p:txBody>
          <a:bodyPr wrap="square" rtlCol="0">
            <a:spAutoFit/>
          </a:bodyPr>
          <a:lstStyle/>
          <a:p>
            <a:pPr algn="ctr"/>
            <a:r>
              <a:rPr lang="en-US" altLang="zh-CN" sz="8000" b="1" dirty="0">
                <a:solidFill>
                  <a:srgbClr val="003F88"/>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03</a:t>
            </a:r>
            <a:endParaRPr lang="zh-CN" altLang="en-US" sz="8000" b="1" dirty="0">
              <a:solidFill>
                <a:srgbClr val="003F88"/>
              </a:solidFill>
              <a:effectLst>
                <a:outerShdw blurRad="38100" dist="38100" dir="2700000" algn="tl">
                  <a:srgbClr val="000000">
                    <a:alpha val="43137"/>
                  </a:srgbClr>
                </a:outerShdw>
              </a:effectLst>
              <a:latin typeface="Cambria" panose="02040503050406030204" pitchFamily="18" charset="0"/>
            </a:endParaRPr>
          </a:p>
        </p:txBody>
      </p:sp>
      <p:sp>
        <p:nvSpPr>
          <p:cNvPr id="15" name="文本占位符 9"/>
          <p:cNvSpPr txBox="1"/>
          <p:nvPr/>
        </p:nvSpPr>
        <p:spPr>
          <a:xfrm>
            <a:off x="1139190" y="4078188"/>
            <a:ext cx="9913620" cy="822325"/>
          </a:xfrm>
          <a:prstGeom prst="rect">
            <a:avLst/>
          </a:prstGeom>
        </p:spPr>
        <p:txBody>
          <a:bodyPr vert="horz" lIns="91440" tIns="45720" rIns="91440" bIns="45720" rtlCol="0" anchor="ctr">
            <a:noAutofit/>
          </a:bodyPr>
          <a:lstStyle>
            <a:defPPr>
              <a:defRPr lang="zh-CN"/>
            </a:defPPr>
            <a:lvl1pPr marL="0" indent="0" algn="dist" defTabSz="914400" rtl="0" eaLnBrk="1" latinLnBrk="0" hangingPunct="1">
              <a:buNone/>
              <a:defRPr sz="8000" b="1" kern="1200">
                <a:solidFill>
                  <a:srgbClr val="00206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b="1" dirty="0">
                <a:solidFill>
                  <a:schemeClr val="bg1"/>
                </a:solidFill>
                <a:latin typeface="+mn-ea"/>
              </a:rPr>
              <a:t>Algorithm Introduction &amp; Result Presentation</a:t>
            </a:r>
            <a:endParaRPr lang="zh-CN" altLang="en-US" sz="3200" b="1" dirty="0">
              <a:solidFill>
                <a:schemeClr val="bg1"/>
              </a:solidFill>
              <a:latin typeface="+mn-ea"/>
            </a:endParaRPr>
          </a:p>
        </p:txBody>
      </p:sp>
      <p:cxnSp>
        <p:nvCxnSpPr>
          <p:cNvPr id="17" name="直接箭头连接符 16"/>
          <p:cNvCxnSpPr/>
          <p:nvPr/>
        </p:nvCxnSpPr>
        <p:spPr>
          <a:xfrm>
            <a:off x="0" y="1257300"/>
            <a:ext cx="12192000" cy="0"/>
          </a:xfrm>
          <a:prstGeom prst="straightConnector1">
            <a:avLst/>
          </a:prstGeom>
          <a:ln w="571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58144" y="182102"/>
            <a:ext cx="3328715" cy="48823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29268" y="277013"/>
            <a:ext cx="2045209" cy="568113"/>
          </a:xfrm>
          <a:prstGeom prst="rect">
            <a:avLst/>
          </a:prstGeom>
        </p:spPr>
      </p:pic>
      <p:grpSp>
        <p:nvGrpSpPr>
          <p:cNvPr id="2" name="组合 1"/>
          <p:cNvGrpSpPr/>
          <p:nvPr/>
        </p:nvGrpSpPr>
        <p:grpSpPr>
          <a:xfrm>
            <a:off x="0" y="-2932"/>
            <a:ext cx="517646" cy="981393"/>
            <a:chOff x="0" y="111538"/>
            <a:chExt cx="899042" cy="1704473"/>
          </a:xfrm>
        </p:grpSpPr>
        <p:sp>
          <p:nvSpPr>
            <p:cNvPr id="15" name="椭圆 14"/>
            <p:cNvSpPr/>
            <p:nvPr/>
          </p:nvSpPr>
          <p:spPr>
            <a:xfrm>
              <a:off x="778917" y="885854"/>
              <a:ext cx="120125" cy="120125"/>
            </a:xfrm>
            <a:prstGeom prst="ellipse">
              <a:avLst/>
            </a:prstGeom>
            <a:solidFill>
              <a:srgbClr val="003F8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0" y="111538"/>
              <a:ext cx="875360" cy="1704473"/>
              <a:chOff x="357726" y="552695"/>
              <a:chExt cx="1547190" cy="3012640"/>
            </a:xfrm>
            <a:solidFill>
              <a:srgbClr val="003F89"/>
            </a:solidFill>
          </p:grpSpPr>
          <p:sp>
            <p:nvSpPr>
              <p:cNvPr id="23" name="任意多边形: 形状 22"/>
              <p:cNvSpPr/>
              <p:nvPr/>
            </p:nvSpPr>
            <p:spPr>
              <a:xfrm rot="10800000" flipH="1" flipV="1">
                <a:off x="357726" y="2018145"/>
                <a:ext cx="1464435" cy="1547190"/>
              </a:xfrm>
              <a:custGeom>
                <a:avLst/>
                <a:gdLst>
                  <a:gd name="connsiteX0" fmla="*/ 0 w 1464435"/>
                  <a:gd name="connsiteY0" fmla="*/ 0 h 1547190"/>
                  <a:gd name="connsiteX1" fmla="*/ 1464435 w 1464435"/>
                  <a:gd name="connsiteY1" fmla="*/ 0 h 1547190"/>
                  <a:gd name="connsiteX2" fmla="*/ 1314628 w 1464435"/>
                  <a:gd name="connsiteY2" fmla="*/ 22863 h 1547190"/>
                  <a:gd name="connsiteX3" fmla="*/ 3759 w 1464435"/>
                  <a:gd name="connsiteY3" fmla="*/ 1472763 h 1547190"/>
                  <a:gd name="connsiteX4" fmla="*/ 0 w 1464435"/>
                  <a:gd name="connsiteY4" fmla="*/ 1547190 h 154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435" h="1547190">
                    <a:moveTo>
                      <a:pt x="0" y="0"/>
                    </a:moveTo>
                    <a:lnTo>
                      <a:pt x="1464435" y="0"/>
                    </a:lnTo>
                    <a:lnTo>
                      <a:pt x="1314628" y="22863"/>
                    </a:lnTo>
                    <a:cubicBezTo>
                      <a:pt x="615432" y="165940"/>
                      <a:pt x="77096" y="750618"/>
                      <a:pt x="3759" y="1472763"/>
                    </a:cubicBezTo>
                    <a:lnTo>
                      <a:pt x="0" y="154719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 name="任意多边形: 形状 23"/>
              <p:cNvSpPr/>
              <p:nvPr/>
            </p:nvSpPr>
            <p:spPr>
              <a:xfrm rot="5400000" flipH="1" flipV="1">
                <a:off x="399103" y="511318"/>
                <a:ext cx="1464435" cy="1547190"/>
              </a:xfrm>
              <a:custGeom>
                <a:avLst/>
                <a:gdLst>
                  <a:gd name="connsiteX0" fmla="*/ 0 w 1464435"/>
                  <a:gd name="connsiteY0" fmla="*/ 0 h 1547190"/>
                  <a:gd name="connsiteX1" fmla="*/ 1464435 w 1464435"/>
                  <a:gd name="connsiteY1" fmla="*/ 0 h 1547190"/>
                  <a:gd name="connsiteX2" fmla="*/ 1314628 w 1464435"/>
                  <a:gd name="connsiteY2" fmla="*/ 22863 h 1547190"/>
                  <a:gd name="connsiteX3" fmla="*/ 3759 w 1464435"/>
                  <a:gd name="connsiteY3" fmla="*/ 1472763 h 1547190"/>
                  <a:gd name="connsiteX4" fmla="*/ 0 w 1464435"/>
                  <a:gd name="connsiteY4" fmla="*/ 1547190 h 154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435" h="1547190">
                    <a:moveTo>
                      <a:pt x="0" y="0"/>
                    </a:moveTo>
                    <a:lnTo>
                      <a:pt x="1464435" y="0"/>
                    </a:lnTo>
                    <a:lnTo>
                      <a:pt x="1314628" y="22863"/>
                    </a:lnTo>
                    <a:cubicBezTo>
                      <a:pt x="615432" y="165940"/>
                      <a:pt x="77096" y="750618"/>
                      <a:pt x="3759" y="1472763"/>
                    </a:cubicBezTo>
                    <a:lnTo>
                      <a:pt x="0" y="154719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8144" y="182102"/>
            <a:ext cx="3328715" cy="488234"/>
          </a:xfrm>
          <a:prstGeom prst="rect">
            <a:avLst/>
          </a:prstGeom>
        </p:spPr>
      </p:pic>
      <p:sp>
        <p:nvSpPr>
          <p:cNvPr id="37" name="文本框 36"/>
          <p:cNvSpPr txBox="1"/>
          <p:nvPr/>
        </p:nvSpPr>
        <p:spPr>
          <a:xfrm>
            <a:off x="989325" y="2418286"/>
            <a:ext cx="5992633" cy="1705403"/>
          </a:xfrm>
          <a:prstGeom prst="rect">
            <a:avLst/>
          </a:prstGeom>
          <a:noFill/>
        </p:spPr>
        <p:txBody>
          <a:bodyPr wrap="square">
            <a:spAutoFit/>
          </a:bodyPr>
          <a:lstStyle/>
          <a:p>
            <a:pPr>
              <a:lnSpc>
                <a:spcPct val="150000"/>
              </a:lnSpc>
            </a:pPr>
            <a:r>
              <a:rPr lang="en-US" altLang="zh-CN" b="1" i="0" dirty="0">
                <a:solidFill>
                  <a:srgbClr val="FFFF00"/>
                </a:solidFill>
                <a:effectLst/>
                <a:latin typeface="+mn-ea"/>
              </a:rPr>
              <a:t>Min-Max Normalization is a linear transformation technique that rescales all feature values in the dataset to a specified range</a:t>
            </a:r>
            <a:r>
              <a:rPr lang="en-US" altLang="zh-CN" i="0" dirty="0">
                <a:solidFill>
                  <a:schemeClr val="bg1"/>
                </a:solidFill>
                <a:effectLst/>
                <a:latin typeface="+mn-ea"/>
              </a:rPr>
              <a:t>, typically between 0 and 1.</a:t>
            </a:r>
            <a:endParaRPr lang="zh-CN" altLang="en-US" dirty="0">
              <a:solidFill>
                <a:schemeClr val="bg1"/>
              </a:solidFill>
              <a:latin typeface="+mn-ea"/>
            </a:endParaRPr>
          </a:p>
        </p:txBody>
      </p:sp>
      <p:grpSp>
        <p:nvGrpSpPr>
          <p:cNvPr id="38" name="组合 37"/>
          <p:cNvGrpSpPr/>
          <p:nvPr/>
        </p:nvGrpSpPr>
        <p:grpSpPr>
          <a:xfrm>
            <a:off x="0" y="-2932"/>
            <a:ext cx="517646" cy="981393"/>
            <a:chOff x="0" y="111538"/>
            <a:chExt cx="899042" cy="1704473"/>
          </a:xfrm>
        </p:grpSpPr>
        <p:sp>
          <p:nvSpPr>
            <p:cNvPr id="39" name="椭圆 38"/>
            <p:cNvSpPr/>
            <p:nvPr/>
          </p:nvSpPr>
          <p:spPr>
            <a:xfrm>
              <a:off x="778917" y="885854"/>
              <a:ext cx="120125" cy="120125"/>
            </a:xfrm>
            <a:prstGeom prst="ellipse">
              <a:avLst/>
            </a:prstGeom>
            <a:solidFill>
              <a:srgbClr val="003F8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40" name="组合 39"/>
            <p:cNvGrpSpPr/>
            <p:nvPr/>
          </p:nvGrpSpPr>
          <p:grpSpPr>
            <a:xfrm>
              <a:off x="0" y="111538"/>
              <a:ext cx="875360" cy="1704473"/>
              <a:chOff x="357726" y="552695"/>
              <a:chExt cx="1547190" cy="3012640"/>
            </a:xfrm>
            <a:solidFill>
              <a:srgbClr val="003F89"/>
            </a:solidFill>
          </p:grpSpPr>
          <p:sp>
            <p:nvSpPr>
              <p:cNvPr id="41" name="任意多边形: 形状 40"/>
              <p:cNvSpPr/>
              <p:nvPr/>
            </p:nvSpPr>
            <p:spPr>
              <a:xfrm rot="10800000" flipH="1" flipV="1">
                <a:off x="357726" y="2018145"/>
                <a:ext cx="1464435" cy="1547190"/>
              </a:xfrm>
              <a:custGeom>
                <a:avLst/>
                <a:gdLst>
                  <a:gd name="connsiteX0" fmla="*/ 0 w 1464435"/>
                  <a:gd name="connsiteY0" fmla="*/ 0 h 1547190"/>
                  <a:gd name="connsiteX1" fmla="*/ 1464435 w 1464435"/>
                  <a:gd name="connsiteY1" fmla="*/ 0 h 1547190"/>
                  <a:gd name="connsiteX2" fmla="*/ 1314628 w 1464435"/>
                  <a:gd name="connsiteY2" fmla="*/ 22863 h 1547190"/>
                  <a:gd name="connsiteX3" fmla="*/ 3759 w 1464435"/>
                  <a:gd name="connsiteY3" fmla="*/ 1472763 h 1547190"/>
                  <a:gd name="connsiteX4" fmla="*/ 0 w 1464435"/>
                  <a:gd name="connsiteY4" fmla="*/ 1547190 h 154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435" h="1547190">
                    <a:moveTo>
                      <a:pt x="0" y="0"/>
                    </a:moveTo>
                    <a:lnTo>
                      <a:pt x="1464435" y="0"/>
                    </a:lnTo>
                    <a:lnTo>
                      <a:pt x="1314628" y="22863"/>
                    </a:lnTo>
                    <a:cubicBezTo>
                      <a:pt x="615432" y="165940"/>
                      <a:pt x="77096" y="750618"/>
                      <a:pt x="3759" y="1472763"/>
                    </a:cubicBezTo>
                    <a:lnTo>
                      <a:pt x="0" y="154719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n-ea"/>
                </a:endParaRPr>
              </a:p>
            </p:txBody>
          </p:sp>
          <p:sp>
            <p:nvSpPr>
              <p:cNvPr id="42" name="任意多边形: 形状 41"/>
              <p:cNvSpPr/>
              <p:nvPr/>
            </p:nvSpPr>
            <p:spPr>
              <a:xfrm rot="5400000" flipH="1" flipV="1">
                <a:off x="399103" y="511318"/>
                <a:ext cx="1464435" cy="1547190"/>
              </a:xfrm>
              <a:custGeom>
                <a:avLst/>
                <a:gdLst>
                  <a:gd name="connsiteX0" fmla="*/ 0 w 1464435"/>
                  <a:gd name="connsiteY0" fmla="*/ 0 h 1547190"/>
                  <a:gd name="connsiteX1" fmla="*/ 1464435 w 1464435"/>
                  <a:gd name="connsiteY1" fmla="*/ 0 h 1547190"/>
                  <a:gd name="connsiteX2" fmla="*/ 1314628 w 1464435"/>
                  <a:gd name="connsiteY2" fmla="*/ 22863 h 1547190"/>
                  <a:gd name="connsiteX3" fmla="*/ 3759 w 1464435"/>
                  <a:gd name="connsiteY3" fmla="*/ 1472763 h 1547190"/>
                  <a:gd name="connsiteX4" fmla="*/ 0 w 1464435"/>
                  <a:gd name="connsiteY4" fmla="*/ 1547190 h 154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435" h="1547190">
                    <a:moveTo>
                      <a:pt x="0" y="0"/>
                    </a:moveTo>
                    <a:lnTo>
                      <a:pt x="1464435" y="0"/>
                    </a:lnTo>
                    <a:lnTo>
                      <a:pt x="1314628" y="22863"/>
                    </a:lnTo>
                    <a:cubicBezTo>
                      <a:pt x="615432" y="165940"/>
                      <a:pt x="77096" y="750618"/>
                      <a:pt x="3759" y="1472763"/>
                    </a:cubicBezTo>
                    <a:lnTo>
                      <a:pt x="0" y="154719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n-ea"/>
                </a:endParaRPr>
              </a:p>
            </p:txBody>
          </p:sp>
        </p:grpSp>
      </p:grpSp>
      <p:sp>
        <p:nvSpPr>
          <p:cNvPr id="43" name="文本框 42"/>
          <p:cNvSpPr txBox="1"/>
          <p:nvPr/>
        </p:nvSpPr>
        <p:spPr>
          <a:xfrm>
            <a:off x="542137" y="218394"/>
            <a:ext cx="9707093" cy="461665"/>
          </a:xfrm>
          <a:prstGeom prst="rect">
            <a:avLst/>
          </a:prstGeom>
          <a:noFill/>
        </p:spPr>
        <p:txBody>
          <a:bodyPr wrap="square" rtlCol="0">
            <a:spAutoFit/>
          </a:bodyPr>
          <a:lstStyle/>
          <a:p>
            <a:r>
              <a:rPr lang="en-US" altLang="zh-CN" sz="2400" b="1" dirty="0">
                <a:solidFill>
                  <a:schemeClr val="bg1"/>
                </a:solidFill>
                <a:latin typeface="+mn-ea"/>
              </a:rPr>
              <a:t>03 Algorithm Introduction &amp; Result Presentation</a:t>
            </a:r>
            <a:endParaRPr lang="zh-CN" altLang="en-US" sz="2400" b="1" dirty="0">
              <a:solidFill>
                <a:schemeClr val="bg1"/>
              </a:solidFill>
              <a:latin typeface="+mn-ea"/>
            </a:endParaRPr>
          </a:p>
        </p:txBody>
      </p:sp>
      <p:sp>
        <p:nvSpPr>
          <p:cNvPr id="44" name="文本框 43"/>
          <p:cNvSpPr txBox="1"/>
          <p:nvPr/>
        </p:nvSpPr>
        <p:spPr>
          <a:xfrm>
            <a:off x="542139" y="923339"/>
            <a:ext cx="5628074" cy="400110"/>
          </a:xfrm>
          <a:prstGeom prst="rect">
            <a:avLst/>
          </a:prstGeom>
          <a:noFill/>
        </p:spPr>
        <p:txBody>
          <a:bodyPr wrap="square" rtlCol="0">
            <a:spAutoFit/>
          </a:bodyPr>
          <a:lstStyle/>
          <a:p>
            <a:r>
              <a:rPr lang="en-US" altLang="zh-CN" sz="2000" b="1" dirty="0">
                <a:solidFill>
                  <a:schemeClr val="bg1"/>
                </a:solidFill>
                <a:latin typeface="+mn-ea"/>
              </a:rPr>
              <a:t>(a). Normalization of the Feature Matrix</a:t>
            </a:r>
            <a:endParaRPr lang="zh-CN" altLang="en-US" sz="2000" b="1" dirty="0">
              <a:solidFill>
                <a:schemeClr val="bg1"/>
              </a:solidFill>
              <a:latin typeface="+mn-ea"/>
            </a:endParaRPr>
          </a:p>
        </p:txBody>
      </p:sp>
      <p:pic>
        <p:nvPicPr>
          <p:cNvPr id="5" name="图片 4"/>
          <p:cNvPicPr>
            <a:picLocks noChangeAspect="1"/>
          </p:cNvPicPr>
          <p:nvPr/>
        </p:nvPicPr>
        <p:blipFill>
          <a:blip r:embed="rId3"/>
          <a:stretch>
            <a:fillRect/>
          </a:stretch>
        </p:blipFill>
        <p:spPr>
          <a:xfrm>
            <a:off x="7523359" y="1814018"/>
            <a:ext cx="3346072" cy="3229963"/>
          </a:xfrm>
          <a:prstGeom prst="rect">
            <a:avLst/>
          </a:prstGeom>
        </p:spPr>
      </p:pic>
      <p:sp>
        <p:nvSpPr>
          <p:cNvPr id="9" name="文本框 8"/>
          <p:cNvSpPr txBox="1"/>
          <p:nvPr/>
        </p:nvSpPr>
        <p:spPr>
          <a:xfrm>
            <a:off x="252005" y="5861917"/>
            <a:ext cx="11438378" cy="874407"/>
          </a:xfrm>
          <a:prstGeom prst="rect">
            <a:avLst/>
          </a:prstGeom>
          <a:noFill/>
        </p:spPr>
        <p:txBody>
          <a:bodyPr wrap="square">
            <a:spAutoFit/>
          </a:bodyPr>
          <a:lstStyle/>
          <a:p>
            <a:pPr>
              <a:lnSpc>
                <a:spcPct val="150000"/>
              </a:lnSpc>
            </a:pPr>
            <a:r>
              <a:rPr lang="en-US" altLang="zh-CN" b="1" dirty="0">
                <a:solidFill>
                  <a:srgbClr val="FFFF00"/>
                </a:solidFill>
                <a:latin typeface="+mj-ea"/>
                <a:ea typeface="+mj-ea"/>
              </a:rPr>
              <a:t> Min-Max Normalization brings all features onto the same scale, which is beneficial for many machine learning algorithms.</a:t>
            </a:r>
            <a:endParaRPr lang="zh-CN" altLang="en-US" dirty="0">
              <a:solidFill>
                <a:schemeClr val="bg1"/>
              </a:solidFill>
              <a:latin typeface="+mj-ea"/>
              <a:ea typeface="+mj-ea"/>
            </a:endParaRPr>
          </a:p>
        </p:txBody>
      </p:sp>
      <p:pic>
        <p:nvPicPr>
          <p:cNvPr id="10" name="图片 9"/>
          <p:cNvPicPr>
            <a:picLocks noChangeAspect="1"/>
          </p:cNvPicPr>
          <p:nvPr/>
        </p:nvPicPr>
        <p:blipFill>
          <a:blip r:embed="rId4"/>
          <a:stretch>
            <a:fillRect/>
          </a:stretch>
        </p:blipFill>
        <p:spPr>
          <a:xfrm>
            <a:off x="668418" y="2191888"/>
            <a:ext cx="3017129" cy="2323267"/>
          </a:xfrm>
          <a:prstGeom prst="rect">
            <a:avLst/>
          </a:prstGeom>
        </p:spPr>
      </p:pic>
      <p:pic>
        <p:nvPicPr>
          <p:cNvPr id="11" name="图片 10"/>
          <p:cNvPicPr>
            <a:picLocks noChangeAspect="1"/>
          </p:cNvPicPr>
          <p:nvPr/>
        </p:nvPicPr>
        <p:blipFill>
          <a:blip r:embed="rId5"/>
          <a:stretch>
            <a:fillRect/>
          </a:stretch>
        </p:blipFill>
        <p:spPr>
          <a:xfrm>
            <a:off x="3887118" y="2191888"/>
            <a:ext cx="3017129" cy="2323267"/>
          </a:xfrm>
          <a:prstGeom prst="rect">
            <a:avLst/>
          </a:prstGeom>
        </p:spPr>
      </p:pic>
      <p:sp>
        <p:nvSpPr>
          <p:cNvPr id="13" name="文本框 12"/>
          <p:cNvSpPr txBox="1"/>
          <p:nvPr/>
        </p:nvSpPr>
        <p:spPr>
          <a:xfrm>
            <a:off x="404405" y="4694400"/>
            <a:ext cx="7007636" cy="1023742"/>
          </a:xfrm>
          <a:prstGeom prst="rect">
            <a:avLst/>
          </a:prstGeom>
          <a:noFill/>
        </p:spPr>
        <p:txBody>
          <a:bodyPr wrap="square">
            <a:spAutoFit/>
          </a:bodyPr>
          <a:lstStyle/>
          <a:p>
            <a:pPr>
              <a:lnSpc>
                <a:spcPct val="150000"/>
              </a:lnSpc>
            </a:pPr>
            <a:r>
              <a:rPr lang="en-US" altLang="zh-CN" sz="1400" dirty="0">
                <a:solidFill>
                  <a:schemeClr val="bg1"/>
                </a:solidFill>
                <a:latin typeface="+mj-ea"/>
                <a:ea typeface="+mj-ea"/>
              </a:rPr>
              <a:t>The impact of normalization on the ROC curve of the logistic regression model. The </a:t>
            </a:r>
            <a:r>
              <a:rPr lang="en-US" altLang="zh-CN" sz="1400" b="1" dirty="0">
                <a:solidFill>
                  <a:srgbClr val="FFFF00"/>
                </a:solidFill>
                <a:latin typeface="+mj-ea"/>
                <a:ea typeface="+mj-ea"/>
              </a:rPr>
              <a:t>left figure </a:t>
            </a:r>
            <a:r>
              <a:rPr lang="en-US" altLang="zh-CN" sz="1400" dirty="0">
                <a:solidFill>
                  <a:schemeClr val="bg1"/>
                </a:solidFill>
                <a:latin typeface="+mj-ea"/>
                <a:ea typeface="+mj-ea"/>
              </a:rPr>
              <a:t>shows the result of </a:t>
            </a:r>
            <a:r>
              <a:rPr lang="en-US" altLang="zh-CN" sz="1400" b="1" dirty="0">
                <a:solidFill>
                  <a:srgbClr val="FFFF00"/>
                </a:solidFill>
                <a:latin typeface="+mj-ea"/>
                <a:ea typeface="+mj-ea"/>
              </a:rPr>
              <a:t>simple column-wise normalization</a:t>
            </a:r>
            <a:r>
              <a:rPr lang="en-US" altLang="zh-CN" sz="1400" dirty="0">
                <a:solidFill>
                  <a:schemeClr val="bg1"/>
                </a:solidFill>
                <a:latin typeface="+mj-ea"/>
                <a:ea typeface="+mj-ea"/>
              </a:rPr>
              <a:t>.</a:t>
            </a:r>
            <a:endParaRPr lang="en-US" altLang="zh-CN" sz="1400" dirty="0">
              <a:solidFill>
                <a:schemeClr val="bg1"/>
              </a:solidFill>
              <a:latin typeface="+mj-ea"/>
              <a:ea typeface="+mj-ea"/>
            </a:endParaRPr>
          </a:p>
          <a:p>
            <a:pPr>
              <a:lnSpc>
                <a:spcPct val="150000"/>
              </a:lnSpc>
            </a:pPr>
            <a:r>
              <a:rPr lang="en-US" altLang="zh-CN" sz="1400" dirty="0">
                <a:solidFill>
                  <a:schemeClr val="bg1"/>
                </a:solidFill>
                <a:latin typeface="+mj-ea"/>
                <a:ea typeface="+mj-ea"/>
              </a:rPr>
              <a:t>The </a:t>
            </a:r>
            <a:r>
              <a:rPr lang="en-US" altLang="zh-CN" sz="1400" b="1" dirty="0">
                <a:solidFill>
                  <a:srgbClr val="FFFF00"/>
                </a:solidFill>
                <a:latin typeface="+mj-ea"/>
                <a:ea typeface="+mj-ea"/>
              </a:rPr>
              <a:t>right figure </a:t>
            </a:r>
            <a:r>
              <a:rPr lang="en-US" altLang="zh-CN" sz="1400" dirty="0">
                <a:solidFill>
                  <a:schemeClr val="bg1"/>
                </a:solidFill>
                <a:latin typeface="+mj-ea"/>
                <a:ea typeface="+mj-ea"/>
              </a:rPr>
              <a:t>shows the result using </a:t>
            </a:r>
            <a:r>
              <a:rPr lang="en-US" altLang="zh-CN" sz="1400" b="1" dirty="0">
                <a:solidFill>
                  <a:srgbClr val="FFFF00"/>
                </a:solidFill>
                <a:latin typeface="+mj-ea"/>
                <a:ea typeface="+mj-ea"/>
              </a:rPr>
              <a:t>Min-Max Scaler normalization</a:t>
            </a:r>
            <a:r>
              <a:rPr lang="en-US" altLang="zh-CN" sz="1400" dirty="0">
                <a:solidFill>
                  <a:schemeClr val="bg1"/>
                </a:solidFill>
                <a:latin typeface="+mj-ea"/>
                <a:ea typeface="+mj-ea"/>
              </a:rPr>
              <a:t>.</a:t>
            </a:r>
            <a:endParaRPr lang="zh-CN" altLang="en-US" sz="1400" dirty="0">
              <a:solidFill>
                <a:schemeClr val="bg1"/>
              </a:solidFill>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7"/>
                                        </p:tgtEl>
                                      </p:cBhvr>
                                    </p:animEffect>
                                    <p:set>
                                      <p:cBhvr>
                                        <p:cTn id="7" dur="1" fill="hold">
                                          <p:stCondLst>
                                            <p:cond delay="499"/>
                                          </p:stCondLst>
                                        </p:cTn>
                                        <p:tgtEl>
                                          <p:spTgt spid="37"/>
                                        </p:tgtEl>
                                        <p:attrNameLst>
                                          <p:attrName>style.visibility</p:attrName>
                                        </p:attrNameLst>
                                      </p:cBhvr>
                                      <p:to>
                                        <p:strVal val="hidden"/>
                                      </p:to>
                                    </p:set>
                                  </p:childTnLst>
                                </p:cTn>
                              </p:par>
                              <p:par>
                                <p:cTn id="8" presetID="14"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14" presetClass="entr" presetSubtype="1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randombar(horizontal)">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29268" y="277013"/>
            <a:ext cx="2045209" cy="568113"/>
          </a:xfrm>
          <a:prstGeom prst="rect">
            <a:avLst/>
          </a:prstGeom>
        </p:spPr>
      </p:pic>
      <p:grpSp>
        <p:nvGrpSpPr>
          <p:cNvPr id="2" name="组合 1"/>
          <p:cNvGrpSpPr/>
          <p:nvPr/>
        </p:nvGrpSpPr>
        <p:grpSpPr>
          <a:xfrm>
            <a:off x="0" y="-2932"/>
            <a:ext cx="517646" cy="981393"/>
            <a:chOff x="0" y="111538"/>
            <a:chExt cx="899042" cy="1704473"/>
          </a:xfrm>
        </p:grpSpPr>
        <p:sp>
          <p:nvSpPr>
            <p:cNvPr id="15" name="椭圆 14"/>
            <p:cNvSpPr/>
            <p:nvPr/>
          </p:nvSpPr>
          <p:spPr>
            <a:xfrm>
              <a:off x="778917" y="885854"/>
              <a:ext cx="120125" cy="120125"/>
            </a:xfrm>
            <a:prstGeom prst="ellipse">
              <a:avLst/>
            </a:prstGeom>
            <a:solidFill>
              <a:srgbClr val="003F8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22" name="组合 21"/>
            <p:cNvGrpSpPr/>
            <p:nvPr/>
          </p:nvGrpSpPr>
          <p:grpSpPr>
            <a:xfrm>
              <a:off x="0" y="111538"/>
              <a:ext cx="875360" cy="1704473"/>
              <a:chOff x="357726" y="552695"/>
              <a:chExt cx="1547190" cy="3012640"/>
            </a:xfrm>
            <a:solidFill>
              <a:srgbClr val="003F89"/>
            </a:solidFill>
          </p:grpSpPr>
          <p:sp>
            <p:nvSpPr>
              <p:cNvPr id="23" name="任意多边形: 形状 22"/>
              <p:cNvSpPr/>
              <p:nvPr/>
            </p:nvSpPr>
            <p:spPr>
              <a:xfrm rot="10800000" flipH="1" flipV="1">
                <a:off x="357726" y="2018145"/>
                <a:ext cx="1464435" cy="1547190"/>
              </a:xfrm>
              <a:custGeom>
                <a:avLst/>
                <a:gdLst>
                  <a:gd name="connsiteX0" fmla="*/ 0 w 1464435"/>
                  <a:gd name="connsiteY0" fmla="*/ 0 h 1547190"/>
                  <a:gd name="connsiteX1" fmla="*/ 1464435 w 1464435"/>
                  <a:gd name="connsiteY1" fmla="*/ 0 h 1547190"/>
                  <a:gd name="connsiteX2" fmla="*/ 1314628 w 1464435"/>
                  <a:gd name="connsiteY2" fmla="*/ 22863 h 1547190"/>
                  <a:gd name="connsiteX3" fmla="*/ 3759 w 1464435"/>
                  <a:gd name="connsiteY3" fmla="*/ 1472763 h 1547190"/>
                  <a:gd name="connsiteX4" fmla="*/ 0 w 1464435"/>
                  <a:gd name="connsiteY4" fmla="*/ 1547190 h 154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435" h="1547190">
                    <a:moveTo>
                      <a:pt x="0" y="0"/>
                    </a:moveTo>
                    <a:lnTo>
                      <a:pt x="1464435" y="0"/>
                    </a:lnTo>
                    <a:lnTo>
                      <a:pt x="1314628" y="22863"/>
                    </a:lnTo>
                    <a:cubicBezTo>
                      <a:pt x="615432" y="165940"/>
                      <a:pt x="77096" y="750618"/>
                      <a:pt x="3759" y="1472763"/>
                    </a:cubicBezTo>
                    <a:lnTo>
                      <a:pt x="0" y="154719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n-ea"/>
                </a:endParaRPr>
              </a:p>
            </p:txBody>
          </p:sp>
          <p:sp>
            <p:nvSpPr>
              <p:cNvPr id="24" name="任意多边形: 形状 23"/>
              <p:cNvSpPr/>
              <p:nvPr/>
            </p:nvSpPr>
            <p:spPr>
              <a:xfrm rot="5400000" flipH="1" flipV="1">
                <a:off x="399103" y="511318"/>
                <a:ext cx="1464435" cy="1547190"/>
              </a:xfrm>
              <a:custGeom>
                <a:avLst/>
                <a:gdLst>
                  <a:gd name="connsiteX0" fmla="*/ 0 w 1464435"/>
                  <a:gd name="connsiteY0" fmla="*/ 0 h 1547190"/>
                  <a:gd name="connsiteX1" fmla="*/ 1464435 w 1464435"/>
                  <a:gd name="connsiteY1" fmla="*/ 0 h 1547190"/>
                  <a:gd name="connsiteX2" fmla="*/ 1314628 w 1464435"/>
                  <a:gd name="connsiteY2" fmla="*/ 22863 h 1547190"/>
                  <a:gd name="connsiteX3" fmla="*/ 3759 w 1464435"/>
                  <a:gd name="connsiteY3" fmla="*/ 1472763 h 1547190"/>
                  <a:gd name="connsiteX4" fmla="*/ 0 w 1464435"/>
                  <a:gd name="connsiteY4" fmla="*/ 1547190 h 154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435" h="1547190">
                    <a:moveTo>
                      <a:pt x="0" y="0"/>
                    </a:moveTo>
                    <a:lnTo>
                      <a:pt x="1464435" y="0"/>
                    </a:lnTo>
                    <a:lnTo>
                      <a:pt x="1314628" y="22863"/>
                    </a:lnTo>
                    <a:cubicBezTo>
                      <a:pt x="615432" y="165940"/>
                      <a:pt x="77096" y="750618"/>
                      <a:pt x="3759" y="1472763"/>
                    </a:cubicBezTo>
                    <a:lnTo>
                      <a:pt x="0" y="154719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n-ea"/>
                </a:endParaRPr>
              </a:p>
            </p:txBody>
          </p:sp>
        </p:grpSp>
      </p:grpSp>
      <p:sp>
        <p:nvSpPr>
          <p:cNvPr id="3" name="文本框 2"/>
          <p:cNvSpPr txBox="1"/>
          <p:nvPr/>
        </p:nvSpPr>
        <p:spPr>
          <a:xfrm>
            <a:off x="542137" y="218394"/>
            <a:ext cx="9707093" cy="461665"/>
          </a:xfrm>
          <a:prstGeom prst="rect">
            <a:avLst/>
          </a:prstGeom>
          <a:noFill/>
        </p:spPr>
        <p:txBody>
          <a:bodyPr wrap="square" rtlCol="0">
            <a:spAutoFit/>
          </a:bodyPr>
          <a:lstStyle/>
          <a:p>
            <a:r>
              <a:rPr lang="en-US" altLang="zh-CN" sz="2400" b="1" dirty="0">
                <a:solidFill>
                  <a:schemeClr val="bg1"/>
                </a:solidFill>
                <a:latin typeface="+mn-ea"/>
              </a:rPr>
              <a:t>03 Algorithm Introduction &amp; Result Presentation</a:t>
            </a:r>
            <a:endParaRPr lang="zh-CN" altLang="en-US" sz="2400" b="1" dirty="0">
              <a:solidFill>
                <a:schemeClr val="bg1"/>
              </a:solidFill>
              <a:latin typeface="+mn-ea"/>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8144" y="182102"/>
            <a:ext cx="3328715" cy="488234"/>
          </a:xfrm>
          <a:prstGeom prst="rect">
            <a:avLst/>
          </a:prstGeom>
        </p:spPr>
      </p:pic>
      <p:sp>
        <p:nvSpPr>
          <p:cNvPr id="8" name="文本框 7"/>
          <p:cNvSpPr txBox="1"/>
          <p:nvPr/>
        </p:nvSpPr>
        <p:spPr>
          <a:xfrm>
            <a:off x="542138" y="923339"/>
            <a:ext cx="9102794" cy="400110"/>
          </a:xfrm>
          <a:prstGeom prst="rect">
            <a:avLst/>
          </a:prstGeom>
          <a:noFill/>
        </p:spPr>
        <p:txBody>
          <a:bodyPr wrap="square" rtlCol="0">
            <a:spAutoFit/>
          </a:bodyPr>
          <a:lstStyle/>
          <a:p>
            <a:r>
              <a:rPr lang="en-US" altLang="zh-CN" sz="2000" b="1" dirty="0">
                <a:solidFill>
                  <a:schemeClr val="bg1"/>
                </a:solidFill>
                <a:latin typeface="+mn-ea"/>
              </a:rPr>
              <a:t>(b). Common examples of machine learning algorithms</a:t>
            </a:r>
            <a:endParaRPr lang="zh-CN" altLang="en-US" sz="2000" b="1" dirty="0">
              <a:solidFill>
                <a:schemeClr val="bg1"/>
              </a:solidFill>
              <a:latin typeface="+mn-ea"/>
            </a:endParaRPr>
          </a:p>
        </p:txBody>
      </p:sp>
      <p:sp>
        <p:nvSpPr>
          <p:cNvPr id="9" name="文本框 8"/>
          <p:cNvSpPr txBox="1"/>
          <p:nvPr/>
        </p:nvSpPr>
        <p:spPr>
          <a:xfrm>
            <a:off x="5649948" y="1420174"/>
            <a:ext cx="5872951" cy="1156855"/>
          </a:xfrm>
          <a:prstGeom prst="rect">
            <a:avLst/>
          </a:prstGeom>
          <a:noFill/>
        </p:spPr>
        <p:txBody>
          <a:bodyPr wrap="square" rtlCol="0">
            <a:spAutoFit/>
          </a:bodyPr>
          <a:lstStyle/>
          <a:p>
            <a:pPr>
              <a:lnSpc>
                <a:spcPct val="150000"/>
              </a:lnSpc>
            </a:pPr>
            <a:r>
              <a:rPr lang="en-US" altLang="zh-CN" sz="1600" dirty="0" err="1">
                <a:solidFill>
                  <a:schemeClr val="bg1"/>
                </a:solidFill>
                <a:latin typeface="+mn-ea"/>
              </a:rPr>
              <a:t>i</a:t>
            </a:r>
            <a:r>
              <a:rPr lang="en-US" altLang="zh-CN" sz="1600" dirty="0">
                <a:solidFill>
                  <a:schemeClr val="bg1"/>
                </a:solidFill>
                <a:latin typeface="+mn-ea"/>
              </a:rPr>
              <a:t>. </a:t>
            </a:r>
            <a:r>
              <a:rPr lang="en-US" altLang="zh-CN" sz="1600" b="1" dirty="0">
                <a:solidFill>
                  <a:srgbClr val="FFFF00"/>
                </a:solidFill>
                <a:latin typeface="+mn-ea"/>
              </a:rPr>
              <a:t>Random Forest</a:t>
            </a:r>
            <a:r>
              <a:rPr lang="en-US" altLang="zh-CN" sz="1600" dirty="0">
                <a:solidFill>
                  <a:schemeClr val="bg1"/>
                </a:solidFill>
                <a:latin typeface="+mn-ea"/>
              </a:rPr>
              <a:t>: Improves model performance by constructing</a:t>
            </a:r>
            <a:r>
              <a:rPr lang="en-US" altLang="zh-CN" sz="1600" b="1" dirty="0">
                <a:solidFill>
                  <a:srgbClr val="FFFF00"/>
                </a:solidFill>
                <a:latin typeface="+mn-ea"/>
              </a:rPr>
              <a:t> multiple decision trees and aggregating their predictions</a:t>
            </a:r>
            <a:r>
              <a:rPr lang="en-US" altLang="zh-CN" sz="1600" dirty="0">
                <a:solidFill>
                  <a:schemeClr val="bg1"/>
                </a:solidFill>
                <a:latin typeface="+mn-ea"/>
              </a:rPr>
              <a:t>.</a:t>
            </a:r>
            <a:endParaRPr lang="zh-CN" altLang="en-US" sz="1600" dirty="0">
              <a:solidFill>
                <a:schemeClr val="bg1"/>
              </a:solidFill>
              <a:latin typeface="+mn-ea"/>
            </a:endParaRPr>
          </a:p>
        </p:txBody>
      </p:sp>
      <p:sp>
        <p:nvSpPr>
          <p:cNvPr id="10" name="文本框 9"/>
          <p:cNvSpPr txBox="1"/>
          <p:nvPr/>
        </p:nvSpPr>
        <p:spPr>
          <a:xfrm>
            <a:off x="5703083" y="2670825"/>
            <a:ext cx="5595731" cy="787523"/>
          </a:xfrm>
          <a:prstGeom prst="rect">
            <a:avLst/>
          </a:prstGeom>
          <a:noFill/>
        </p:spPr>
        <p:txBody>
          <a:bodyPr wrap="square" rtlCol="0">
            <a:spAutoFit/>
          </a:bodyPr>
          <a:lstStyle/>
          <a:p>
            <a:pPr>
              <a:lnSpc>
                <a:spcPct val="150000"/>
              </a:lnSpc>
            </a:pPr>
            <a:r>
              <a:rPr lang="en-US" altLang="zh-CN" sz="1600" dirty="0">
                <a:solidFill>
                  <a:schemeClr val="bg1"/>
                </a:solidFill>
                <a:latin typeface="+mn-ea"/>
              </a:rPr>
              <a:t>ii. </a:t>
            </a:r>
            <a:r>
              <a:rPr lang="en-US" altLang="zh-CN" sz="1600" b="1" dirty="0">
                <a:solidFill>
                  <a:srgbClr val="FFFF00"/>
                </a:solidFill>
                <a:latin typeface="+mn-ea"/>
              </a:rPr>
              <a:t>AdaBoost</a:t>
            </a:r>
            <a:r>
              <a:rPr lang="en-US" altLang="zh-CN" sz="1600" dirty="0">
                <a:solidFill>
                  <a:schemeClr val="bg1"/>
                </a:solidFill>
                <a:latin typeface="+mn-ea"/>
              </a:rPr>
              <a:t>: Builds </a:t>
            </a:r>
            <a:r>
              <a:rPr lang="en-US" altLang="zh-CN" sz="1600" b="1" dirty="0">
                <a:solidFill>
                  <a:srgbClr val="FFFF00"/>
                </a:solidFill>
                <a:latin typeface="+mn-ea"/>
              </a:rPr>
              <a:t>a strong classifier by combining multiple weak classifiers</a:t>
            </a:r>
            <a:r>
              <a:rPr lang="en-US" altLang="zh-CN" sz="1600" dirty="0">
                <a:solidFill>
                  <a:schemeClr val="bg1"/>
                </a:solidFill>
                <a:latin typeface="+mn-ea"/>
              </a:rPr>
              <a:t>.</a:t>
            </a:r>
            <a:endParaRPr lang="zh-CN" altLang="en-US" sz="1600" dirty="0">
              <a:solidFill>
                <a:schemeClr val="bg1"/>
              </a:solidFill>
              <a:latin typeface="+mn-ea"/>
            </a:endParaRPr>
          </a:p>
        </p:txBody>
      </p:sp>
      <p:sp>
        <p:nvSpPr>
          <p:cNvPr id="11" name="文本框 10"/>
          <p:cNvSpPr txBox="1"/>
          <p:nvPr/>
        </p:nvSpPr>
        <p:spPr>
          <a:xfrm>
            <a:off x="5649948" y="3552330"/>
            <a:ext cx="6019099" cy="787523"/>
          </a:xfrm>
          <a:prstGeom prst="rect">
            <a:avLst/>
          </a:prstGeom>
          <a:noFill/>
        </p:spPr>
        <p:txBody>
          <a:bodyPr wrap="square" rtlCol="0">
            <a:spAutoFit/>
          </a:bodyPr>
          <a:lstStyle/>
          <a:p>
            <a:pPr>
              <a:lnSpc>
                <a:spcPct val="150000"/>
              </a:lnSpc>
            </a:pPr>
            <a:r>
              <a:rPr lang="en-US" altLang="zh-CN" sz="1600" dirty="0">
                <a:solidFill>
                  <a:schemeClr val="bg1"/>
                </a:solidFill>
                <a:latin typeface="+mn-ea"/>
              </a:rPr>
              <a:t>iii. </a:t>
            </a:r>
            <a:r>
              <a:rPr lang="en-US" altLang="zh-CN" sz="1600" b="1" dirty="0">
                <a:solidFill>
                  <a:srgbClr val="FFFF00"/>
                </a:solidFill>
                <a:latin typeface="+mn-ea"/>
              </a:rPr>
              <a:t>Gradient Boosting Classifier</a:t>
            </a:r>
            <a:r>
              <a:rPr lang="en-US" altLang="zh-CN" sz="1600" dirty="0">
                <a:solidFill>
                  <a:schemeClr val="bg1"/>
                </a:solidFill>
                <a:latin typeface="+mn-ea"/>
              </a:rPr>
              <a:t>: Constructs </a:t>
            </a:r>
            <a:r>
              <a:rPr lang="en-US" altLang="zh-CN" sz="1600" b="1" dirty="0">
                <a:solidFill>
                  <a:srgbClr val="FFFF00"/>
                </a:solidFill>
                <a:latin typeface="+mn-ea"/>
              </a:rPr>
              <a:t>a model by sequentially adding weak learners.</a:t>
            </a:r>
            <a:endParaRPr lang="zh-CN" altLang="en-US" sz="1600" b="1" dirty="0">
              <a:solidFill>
                <a:srgbClr val="FFFF00"/>
              </a:solidFill>
              <a:latin typeface="+mn-ea"/>
            </a:endParaRPr>
          </a:p>
        </p:txBody>
      </p:sp>
      <p:sp>
        <p:nvSpPr>
          <p:cNvPr id="13" name="文本框 12"/>
          <p:cNvSpPr txBox="1"/>
          <p:nvPr/>
        </p:nvSpPr>
        <p:spPr>
          <a:xfrm>
            <a:off x="5703083" y="4568385"/>
            <a:ext cx="5881967" cy="787523"/>
          </a:xfrm>
          <a:prstGeom prst="rect">
            <a:avLst/>
          </a:prstGeom>
          <a:noFill/>
        </p:spPr>
        <p:txBody>
          <a:bodyPr wrap="square" rtlCol="0">
            <a:spAutoFit/>
          </a:bodyPr>
          <a:lstStyle/>
          <a:p>
            <a:pPr>
              <a:lnSpc>
                <a:spcPct val="150000"/>
              </a:lnSpc>
            </a:pPr>
            <a:r>
              <a:rPr lang="en-US" altLang="zh-CN" sz="1600" dirty="0">
                <a:solidFill>
                  <a:schemeClr val="bg1"/>
                </a:solidFill>
                <a:latin typeface="+mn-ea"/>
              </a:rPr>
              <a:t>iv. </a:t>
            </a:r>
            <a:r>
              <a:rPr lang="en-US" altLang="zh-CN" sz="1600" b="1" dirty="0">
                <a:solidFill>
                  <a:srgbClr val="FFFF00"/>
                </a:solidFill>
                <a:latin typeface="+mn-ea"/>
              </a:rPr>
              <a:t>Logistic Regression</a:t>
            </a:r>
            <a:r>
              <a:rPr lang="en-US" altLang="zh-CN" sz="1600" dirty="0">
                <a:solidFill>
                  <a:schemeClr val="bg1"/>
                </a:solidFill>
                <a:latin typeface="+mn-ea"/>
              </a:rPr>
              <a:t>: A</a:t>
            </a:r>
            <a:r>
              <a:rPr lang="en-US" altLang="zh-CN" sz="1600" b="1" dirty="0">
                <a:solidFill>
                  <a:srgbClr val="FFFF00"/>
                </a:solidFill>
                <a:latin typeface="+mn-ea"/>
              </a:rPr>
              <a:t> linear classification algorithm</a:t>
            </a:r>
            <a:r>
              <a:rPr lang="en-US" altLang="zh-CN" sz="1600" dirty="0">
                <a:solidFill>
                  <a:schemeClr val="bg1"/>
                </a:solidFill>
                <a:latin typeface="+mn-ea"/>
              </a:rPr>
              <a:t> primarily used for binary classification problems.</a:t>
            </a:r>
            <a:endParaRPr lang="zh-CN" altLang="en-US" sz="1600" dirty="0">
              <a:solidFill>
                <a:schemeClr val="bg1"/>
              </a:solidFill>
              <a:latin typeface="+mn-ea"/>
            </a:endParaRPr>
          </a:p>
        </p:txBody>
      </p:sp>
      <p:sp>
        <p:nvSpPr>
          <p:cNvPr id="18" name="文本框 17"/>
          <p:cNvSpPr txBox="1"/>
          <p:nvPr/>
        </p:nvSpPr>
        <p:spPr>
          <a:xfrm>
            <a:off x="238526" y="2214017"/>
            <a:ext cx="4850309" cy="1705403"/>
          </a:xfrm>
          <a:prstGeom prst="rect">
            <a:avLst/>
          </a:prstGeom>
          <a:noFill/>
        </p:spPr>
        <p:txBody>
          <a:bodyPr wrap="square">
            <a:spAutoFit/>
          </a:bodyPr>
          <a:lstStyle/>
          <a:p>
            <a:pPr>
              <a:lnSpc>
                <a:spcPct val="150000"/>
              </a:lnSpc>
            </a:pPr>
            <a:r>
              <a:rPr lang="en-US" altLang="zh-CN" b="1" dirty="0">
                <a:solidFill>
                  <a:srgbClr val="FFFF00"/>
                </a:solidFill>
                <a:latin typeface="+mn-ea"/>
              </a:rPr>
              <a:t>Ensemble learning algorithms </a:t>
            </a:r>
            <a:r>
              <a:rPr lang="en-US" altLang="zh-CN" b="1" dirty="0">
                <a:solidFill>
                  <a:schemeClr val="bg1"/>
                </a:solidFill>
                <a:latin typeface="+mn-ea"/>
              </a:rPr>
              <a:t>are methods that create a more powerful predictive model by combining multiple learning algorithms. </a:t>
            </a:r>
            <a:endParaRPr lang="zh-CN" altLang="en-US" b="1" dirty="0">
              <a:solidFill>
                <a:srgbClr val="FFFF00"/>
              </a:solidFill>
              <a:latin typeface="+mn-ea"/>
            </a:endParaRPr>
          </a:p>
        </p:txBody>
      </p:sp>
      <p:sp>
        <p:nvSpPr>
          <p:cNvPr id="21" name="文本框 20"/>
          <p:cNvSpPr txBox="1"/>
          <p:nvPr/>
        </p:nvSpPr>
        <p:spPr>
          <a:xfrm>
            <a:off x="252006" y="5102393"/>
            <a:ext cx="4850310" cy="874407"/>
          </a:xfrm>
          <a:prstGeom prst="rect">
            <a:avLst/>
          </a:prstGeom>
          <a:noFill/>
        </p:spPr>
        <p:txBody>
          <a:bodyPr wrap="square">
            <a:spAutoFit/>
          </a:bodyPr>
          <a:lstStyle/>
          <a:p>
            <a:pPr>
              <a:lnSpc>
                <a:spcPct val="150000"/>
              </a:lnSpc>
            </a:pPr>
            <a:r>
              <a:rPr lang="en-US" altLang="zh-CN" b="1" dirty="0">
                <a:solidFill>
                  <a:srgbClr val="FFFF00"/>
                </a:solidFill>
                <a:latin typeface="+mn-ea"/>
              </a:rPr>
              <a:t>Classification algorithms </a:t>
            </a:r>
            <a:r>
              <a:rPr lang="en-US" altLang="zh-CN" b="1" dirty="0">
                <a:solidFill>
                  <a:schemeClr val="bg1"/>
                </a:solidFill>
                <a:latin typeface="+mn-ea"/>
              </a:rPr>
              <a:t>are algorithms that predict discrete labels or categories. </a:t>
            </a:r>
            <a:endParaRPr lang="zh-CN" altLang="en-US" b="1" dirty="0">
              <a:solidFill>
                <a:schemeClr val="bg1"/>
              </a:solidFill>
              <a:latin typeface="+mn-ea"/>
            </a:endParaRPr>
          </a:p>
        </p:txBody>
      </p:sp>
      <p:cxnSp>
        <p:nvCxnSpPr>
          <p:cNvPr id="26" name="直接箭头连接符 25"/>
          <p:cNvCxnSpPr>
            <a:stCxn id="18" idx="3"/>
            <a:endCxn id="9" idx="1"/>
          </p:cNvCxnSpPr>
          <p:nvPr/>
        </p:nvCxnSpPr>
        <p:spPr>
          <a:xfrm flipV="1">
            <a:off x="5088835" y="1998602"/>
            <a:ext cx="561113" cy="106811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8" idx="3"/>
            <a:endCxn id="10" idx="1"/>
          </p:cNvCxnSpPr>
          <p:nvPr/>
        </p:nvCxnSpPr>
        <p:spPr>
          <a:xfrm flipV="1">
            <a:off x="5088835" y="3064587"/>
            <a:ext cx="614248" cy="2132"/>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8" idx="3"/>
            <a:endCxn id="11" idx="1"/>
          </p:cNvCxnSpPr>
          <p:nvPr/>
        </p:nvCxnSpPr>
        <p:spPr>
          <a:xfrm>
            <a:off x="5088835" y="3066719"/>
            <a:ext cx="561113" cy="87937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1" idx="3"/>
            <a:endCxn id="13" idx="1"/>
          </p:cNvCxnSpPr>
          <p:nvPr/>
        </p:nvCxnSpPr>
        <p:spPr>
          <a:xfrm flipV="1">
            <a:off x="5102316" y="4962147"/>
            <a:ext cx="600767" cy="57745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5703083" y="5437826"/>
            <a:ext cx="5881967" cy="1156855"/>
          </a:xfrm>
          <a:prstGeom prst="rect">
            <a:avLst/>
          </a:prstGeom>
          <a:noFill/>
        </p:spPr>
        <p:txBody>
          <a:bodyPr wrap="square" rtlCol="0">
            <a:spAutoFit/>
          </a:bodyPr>
          <a:lstStyle/>
          <a:p>
            <a:pPr>
              <a:lnSpc>
                <a:spcPct val="150000"/>
              </a:lnSpc>
            </a:pPr>
            <a:r>
              <a:rPr lang="en-US" altLang="zh-CN" sz="1600" dirty="0">
                <a:solidFill>
                  <a:schemeClr val="bg1"/>
                </a:solidFill>
                <a:latin typeface="+mn-ea"/>
              </a:rPr>
              <a:t>v. </a:t>
            </a:r>
            <a:r>
              <a:rPr lang="en-US" altLang="zh-CN" sz="1600" b="1" dirty="0">
                <a:solidFill>
                  <a:srgbClr val="FFFF00"/>
                </a:solidFill>
                <a:latin typeface="+mn-ea"/>
              </a:rPr>
              <a:t>KNN</a:t>
            </a:r>
            <a:r>
              <a:rPr lang="en-US" altLang="zh-CN" sz="1600" dirty="0">
                <a:solidFill>
                  <a:schemeClr val="bg1"/>
                </a:solidFill>
                <a:latin typeface="+mn-ea"/>
              </a:rPr>
              <a:t>: A non-parametric learning method that classifies a data point </a:t>
            </a:r>
            <a:r>
              <a:rPr lang="en-US" altLang="zh-CN" sz="1600" b="1" dirty="0">
                <a:solidFill>
                  <a:srgbClr val="FFFF00"/>
                </a:solidFill>
                <a:latin typeface="+mn-ea"/>
              </a:rPr>
              <a:t>based on the majority vote of its K nearest neighbors in the feature space</a:t>
            </a:r>
            <a:r>
              <a:rPr lang="en-US" altLang="zh-CN" sz="1600" dirty="0">
                <a:solidFill>
                  <a:schemeClr val="bg1"/>
                </a:solidFill>
                <a:latin typeface="+mn-ea"/>
              </a:rPr>
              <a:t>.</a:t>
            </a:r>
            <a:endParaRPr lang="zh-CN" altLang="en-US" sz="1600" dirty="0">
              <a:solidFill>
                <a:schemeClr val="bg1"/>
              </a:solidFill>
              <a:latin typeface="+mn-ea"/>
            </a:endParaRPr>
          </a:p>
        </p:txBody>
      </p:sp>
      <p:cxnSp>
        <p:nvCxnSpPr>
          <p:cNvPr id="45" name="直接箭头连接符 44"/>
          <p:cNvCxnSpPr>
            <a:stCxn id="21" idx="3"/>
            <a:endCxn id="44" idx="1"/>
          </p:cNvCxnSpPr>
          <p:nvPr/>
        </p:nvCxnSpPr>
        <p:spPr>
          <a:xfrm>
            <a:off x="5102316" y="5539597"/>
            <a:ext cx="600767" cy="47665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randombar(horizontal)">
                                      <p:cBhvr>
                                        <p:cTn id="16" dur="500"/>
                                        <p:tgtEl>
                                          <p:spTgt spid="13"/>
                                        </p:tgtEl>
                                      </p:cBhvr>
                                    </p:animEffect>
                                  </p:childTnLst>
                                </p:cTn>
                              </p:par>
                              <p:par>
                                <p:cTn id="17" presetID="14" presetClass="entr" presetSubtype="1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randombar(horizontal)">
                                      <p:cBhvr>
                                        <p:cTn id="19" dur="500"/>
                                        <p:tgtEl>
                                          <p:spTgt spid="26"/>
                                        </p:tgtEl>
                                      </p:cBhvr>
                                    </p:animEffect>
                                  </p:childTnLst>
                                </p:cTn>
                              </p:par>
                              <p:par>
                                <p:cTn id="20" presetID="14" presetClass="entr" presetSubtype="1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randombar(horizontal)">
                                      <p:cBhvr>
                                        <p:cTn id="22" dur="500"/>
                                        <p:tgtEl>
                                          <p:spTgt spid="27"/>
                                        </p:tgtEl>
                                      </p:cBhvr>
                                    </p:animEffect>
                                  </p:childTnLst>
                                </p:cTn>
                              </p:par>
                              <p:par>
                                <p:cTn id="23" presetID="14" presetClass="entr" presetSubtype="1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randombar(horizontal)">
                                      <p:cBhvr>
                                        <p:cTn id="25" dur="500"/>
                                        <p:tgtEl>
                                          <p:spTgt spid="30"/>
                                        </p:tgtEl>
                                      </p:cBhvr>
                                    </p:animEffect>
                                  </p:childTnLst>
                                </p:cTn>
                              </p:par>
                              <p:par>
                                <p:cTn id="26" presetID="14" presetClass="entr" presetSubtype="10" fill="hold"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randombar(horizontal)">
                                      <p:cBhvr>
                                        <p:cTn id="28" dur="500"/>
                                        <p:tgtEl>
                                          <p:spTgt spid="36"/>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randombar(horizontal)">
                                      <p:cBhvr>
                                        <p:cTn id="31" dur="500"/>
                                        <p:tgtEl>
                                          <p:spTgt spid="44"/>
                                        </p:tgtEl>
                                      </p:cBhvr>
                                    </p:animEffect>
                                  </p:childTnLst>
                                </p:cTn>
                              </p:par>
                              <p:par>
                                <p:cTn id="32" presetID="14" presetClass="entr" presetSubtype="10"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randombar(horizontal)">
                                      <p:cBhvr>
                                        <p:cTn id="3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3" grpId="0"/>
      <p:bldP spid="4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29268" y="277013"/>
            <a:ext cx="2045209" cy="568113"/>
          </a:xfrm>
          <a:prstGeom prst="rect">
            <a:avLst/>
          </a:prstGeom>
        </p:spPr>
      </p:pic>
      <p:grpSp>
        <p:nvGrpSpPr>
          <p:cNvPr id="2" name="组合 1"/>
          <p:cNvGrpSpPr/>
          <p:nvPr/>
        </p:nvGrpSpPr>
        <p:grpSpPr>
          <a:xfrm>
            <a:off x="0" y="-2932"/>
            <a:ext cx="517646" cy="981393"/>
            <a:chOff x="0" y="111538"/>
            <a:chExt cx="899042" cy="1704473"/>
          </a:xfrm>
        </p:grpSpPr>
        <p:sp>
          <p:nvSpPr>
            <p:cNvPr id="15" name="椭圆 14"/>
            <p:cNvSpPr/>
            <p:nvPr/>
          </p:nvSpPr>
          <p:spPr>
            <a:xfrm>
              <a:off x="778917" y="885854"/>
              <a:ext cx="120125" cy="120125"/>
            </a:xfrm>
            <a:prstGeom prst="ellipse">
              <a:avLst/>
            </a:prstGeom>
            <a:solidFill>
              <a:srgbClr val="003F8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0" y="111538"/>
              <a:ext cx="875360" cy="1704473"/>
              <a:chOff x="357726" y="552695"/>
              <a:chExt cx="1547190" cy="3012640"/>
            </a:xfrm>
            <a:solidFill>
              <a:srgbClr val="003F89"/>
            </a:solidFill>
          </p:grpSpPr>
          <p:sp>
            <p:nvSpPr>
              <p:cNvPr id="23" name="任意多边形: 形状 22"/>
              <p:cNvSpPr/>
              <p:nvPr/>
            </p:nvSpPr>
            <p:spPr>
              <a:xfrm rot="10800000" flipH="1" flipV="1">
                <a:off x="357726" y="2018145"/>
                <a:ext cx="1464435" cy="1547190"/>
              </a:xfrm>
              <a:custGeom>
                <a:avLst/>
                <a:gdLst>
                  <a:gd name="connsiteX0" fmla="*/ 0 w 1464435"/>
                  <a:gd name="connsiteY0" fmla="*/ 0 h 1547190"/>
                  <a:gd name="connsiteX1" fmla="*/ 1464435 w 1464435"/>
                  <a:gd name="connsiteY1" fmla="*/ 0 h 1547190"/>
                  <a:gd name="connsiteX2" fmla="*/ 1314628 w 1464435"/>
                  <a:gd name="connsiteY2" fmla="*/ 22863 h 1547190"/>
                  <a:gd name="connsiteX3" fmla="*/ 3759 w 1464435"/>
                  <a:gd name="connsiteY3" fmla="*/ 1472763 h 1547190"/>
                  <a:gd name="connsiteX4" fmla="*/ 0 w 1464435"/>
                  <a:gd name="connsiteY4" fmla="*/ 1547190 h 154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435" h="1547190">
                    <a:moveTo>
                      <a:pt x="0" y="0"/>
                    </a:moveTo>
                    <a:lnTo>
                      <a:pt x="1464435" y="0"/>
                    </a:lnTo>
                    <a:lnTo>
                      <a:pt x="1314628" y="22863"/>
                    </a:lnTo>
                    <a:cubicBezTo>
                      <a:pt x="615432" y="165940"/>
                      <a:pt x="77096" y="750618"/>
                      <a:pt x="3759" y="1472763"/>
                    </a:cubicBezTo>
                    <a:lnTo>
                      <a:pt x="0" y="154719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 name="任意多边形: 形状 23"/>
              <p:cNvSpPr/>
              <p:nvPr/>
            </p:nvSpPr>
            <p:spPr>
              <a:xfrm rot="5400000" flipH="1" flipV="1">
                <a:off x="399103" y="511318"/>
                <a:ext cx="1464435" cy="1547190"/>
              </a:xfrm>
              <a:custGeom>
                <a:avLst/>
                <a:gdLst>
                  <a:gd name="connsiteX0" fmla="*/ 0 w 1464435"/>
                  <a:gd name="connsiteY0" fmla="*/ 0 h 1547190"/>
                  <a:gd name="connsiteX1" fmla="*/ 1464435 w 1464435"/>
                  <a:gd name="connsiteY1" fmla="*/ 0 h 1547190"/>
                  <a:gd name="connsiteX2" fmla="*/ 1314628 w 1464435"/>
                  <a:gd name="connsiteY2" fmla="*/ 22863 h 1547190"/>
                  <a:gd name="connsiteX3" fmla="*/ 3759 w 1464435"/>
                  <a:gd name="connsiteY3" fmla="*/ 1472763 h 1547190"/>
                  <a:gd name="connsiteX4" fmla="*/ 0 w 1464435"/>
                  <a:gd name="connsiteY4" fmla="*/ 1547190 h 154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435" h="1547190">
                    <a:moveTo>
                      <a:pt x="0" y="0"/>
                    </a:moveTo>
                    <a:lnTo>
                      <a:pt x="1464435" y="0"/>
                    </a:lnTo>
                    <a:lnTo>
                      <a:pt x="1314628" y="22863"/>
                    </a:lnTo>
                    <a:cubicBezTo>
                      <a:pt x="615432" y="165940"/>
                      <a:pt x="77096" y="750618"/>
                      <a:pt x="3759" y="1472763"/>
                    </a:cubicBezTo>
                    <a:lnTo>
                      <a:pt x="0" y="154719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8144" y="182102"/>
            <a:ext cx="3328715" cy="488234"/>
          </a:xfrm>
          <a:prstGeom prst="rect">
            <a:avLst/>
          </a:prstGeom>
        </p:spPr>
      </p:pic>
      <p:sp>
        <p:nvSpPr>
          <p:cNvPr id="13" name="文本框 12"/>
          <p:cNvSpPr txBox="1"/>
          <p:nvPr/>
        </p:nvSpPr>
        <p:spPr>
          <a:xfrm>
            <a:off x="1388355" y="4720489"/>
            <a:ext cx="9342783" cy="1705403"/>
          </a:xfrm>
          <a:prstGeom prst="rect">
            <a:avLst/>
          </a:prstGeom>
          <a:noFill/>
        </p:spPr>
        <p:txBody>
          <a:bodyPr wrap="square">
            <a:spAutoFit/>
          </a:bodyPr>
          <a:lstStyle/>
          <a:p>
            <a:pPr>
              <a:lnSpc>
                <a:spcPct val="150000"/>
              </a:lnSpc>
            </a:pPr>
            <a:r>
              <a:rPr lang="en-US" altLang="zh-CN" b="1" dirty="0">
                <a:solidFill>
                  <a:srgbClr val="FFFF00"/>
                </a:solidFill>
                <a:latin typeface="+mj-ea"/>
                <a:ea typeface="+mj-ea"/>
              </a:rPr>
              <a:t>The Confusion Matrix is a tool for evaluating the performance of classification models</a:t>
            </a:r>
            <a:r>
              <a:rPr lang="en-US" altLang="zh-CN" dirty="0">
                <a:solidFill>
                  <a:schemeClr val="bg1"/>
                </a:solidFill>
                <a:latin typeface="+mj-ea"/>
                <a:ea typeface="+mj-ea"/>
              </a:rPr>
              <a:t>, showing the relationship between the model's predicted outcomes and the actual labels. </a:t>
            </a:r>
            <a:r>
              <a:rPr lang="en-US" altLang="zh-CN" b="1" dirty="0">
                <a:solidFill>
                  <a:srgbClr val="FFFF00"/>
                </a:solidFill>
                <a:latin typeface="+mj-ea"/>
                <a:ea typeface="+mj-ea"/>
              </a:rPr>
              <a:t>It helps us understand the types of errors made by the model</a:t>
            </a:r>
            <a:r>
              <a:rPr lang="en-US" altLang="zh-CN" dirty="0">
                <a:solidFill>
                  <a:schemeClr val="bg1"/>
                </a:solidFill>
                <a:latin typeface="+mj-ea"/>
                <a:ea typeface="+mj-ea"/>
              </a:rPr>
              <a:t>, thereby allowing us to take targeted measures to improve the model.</a:t>
            </a:r>
            <a:endParaRPr lang="zh-CN" altLang="en-US" dirty="0">
              <a:solidFill>
                <a:schemeClr val="bg1"/>
              </a:solidFill>
              <a:latin typeface="+mj-ea"/>
              <a:ea typeface="+mj-ea"/>
            </a:endParaRPr>
          </a:p>
        </p:txBody>
      </p:sp>
      <p:sp>
        <p:nvSpPr>
          <p:cNvPr id="14" name="文本框 13"/>
          <p:cNvSpPr txBox="1"/>
          <p:nvPr/>
        </p:nvSpPr>
        <p:spPr>
          <a:xfrm>
            <a:off x="542137" y="923339"/>
            <a:ext cx="7202433" cy="961289"/>
          </a:xfrm>
          <a:prstGeom prst="rect">
            <a:avLst/>
          </a:prstGeom>
          <a:noFill/>
        </p:spPr>
        <p:txBody>
          <a:bodyPr wrap="square" rtlCol="0">
            <a:spAutoFit/>
          </a:bodyPr>
          <a:lstStyle/>
          <a:p>
            <a:pPr>
              <a:lnSpc>
                <a:spcPct val="150000"/>
              </a:lnSpc>
            </a:pPr>
            <a:r>
              <a:rPr lang="en-US" altLang="zh-CN" sz="2000" b="1" dirty="0">
                <a:solidFill>
                  <a:schemeClr val="bg1"/>
                </a:solidFill>
                <a:latin typeface="+mn-ea"/>
              </a:rPr>
              <a:t>(c). Performance Evaluation of Different Algorithms — Confusion Matrix</a:t>
            </a:r>
            <a:endParaRPr lang="zh-CN" altLang="en-US" sz="2000" b="1" dirty="0">
              <a:solidFill>
                <a:schemeClr val="bg1"/>
              </a:solidFill>
              <a:latin typeface="+mn-ea"/>
            </a:endParaRPr>
          </a:p>
        </p:txBody>
      </p:sp>
      <p:sp>
        <p:nvSpPr>
          <p:cNvPr id="16" name="文本框 15"/>
          <p:cNvSpPr txBox="1"/>
          <p:nvPr/>
        </p:nvSpPr>
        <p:spPr>
          <a:xfrm>
            <a:off x="542137" y="218394"/>
            <a:ext cx="9707093" cy="461665"/>
          </a:xfrm>
          <a:prstGeom prst="rect">
            <a:avLst/>
          </a:prstGeom>
          <a:noFill/>
        </p:spPr>
        <p:txBody>
          <a:bodyPr wrap="square" rtlCol="0">
            <a:spAutoFit/>
          </a:bodyPr>
          <a:lstStyle/>
          <a:p>
            <a:r>
              <a:rPr lang="en-US" altLang="zh-CN" sz="2400" b="1" dirty="0">
                <a:solidFill>
                  <a:schemeClr val="bg1"/>
                </a:solidFill>
                <a:latin typeface="+mn-ea"/>
              </a:rPr>
              <a:t>03 Algorithm Introduction &amp; Result Presentation</a:t>
            </a:r>
            <a:endParaRPr lang="zh-CN" altLang="en-US" sz="2400" b="1" dirty="0">
              <a:solidFill>
                <a:schemeClr val="bg1"/>
              </a:solidFill>
              <a:latin typeface="+mn-ea"/>
            </a:endParaRPr>
          </a:p>
        </p:txBody>
      </p:sp>
      <p:sp>
        <p:nvSpPr>
          <p:cNvPr id="17" name="文本框 16"/>
          <p:cNvSpPr txBox="1"/>
          <p:nvPr/>
        </p:nvSpPr>
        <p:spPr>
          <a:xfrm>
            <a:off x="299711" y="1938637"/>
            <a:ext cx="1951575" cy="369332"/>
          </a:xfrm>
          <a:prstGeom prst="rect">
            <a:avLst/>
          </a:prstGeom>
          <a:noFill/>
        </p:spPr>
        <p:txBody>
          <a:bodyPr wrap="square" rtlCol="0">
            <a:spAutoFit/>
          </a:bodyPr>
          <a:lstStyle/>
          <a:p>
            <a:r>
              <a:rPr lang="en-US" altLang="zh-CN" b="1" dirty="0">
                <a:solidFill>
                  <a:srgbClr val="FFFF00"/>
                </a:solidFill>
                <a:latin typeface="+mj-ea"/>
                <a:ea typeface="+mj-ea"/>
              </a:rPr>
              <a:t>Random Forest</a:t>
            </a:r>
            <a:endParaRPr lang="zh-CN" altLang="en-US" b="1" dirty="0">
              <a:solidFill>
                <a:srgbClr val="FFFF00"/>
              </a:solidFill>
              <a:latin typeface="+mj-ea"/>
              <a:ea typeface="+mj-ea"/>
            </a:endParaRPr>
          </a:p>
        </p:txBody>
      </p:sp>
      <p:sp>
        <p:nvSpPr>
          <p:cNvPr id="21" name="文本框 20"/>
          <p:cNvSpPr txBox="1"/>
          <p:nvPr/>
        </p:nvSpPr>
        <p:spPr>
          <a:xfrm>
            <a:off x="2964189" y="1929938"/>
            <a:ext cx="1363366" cy="369332"/>
          </a:xfrm>
          <a:prstGeom prst="rect">
            <a:avLst/>
          </a:prstGeom>
          <a:noFill/>
        </p:spPr>
        <p:txBody>
          <a:bodyPr wrap="square" rtlCol="0">
            <a:spAutoFit/>
          </a:bodyPr>
          <a:lstStyle/>
          <a:p>
            <a:r>
              <a:rPr lang="en-US" altLang="zh-CN" b="1" dirty="0">
                <a:solidFill>
                  <a:srgbClr val="FFFF00"/>
                </a:solidFill>
                <a:latin typeface="+mj-ea"/>
                <a:ea typeface="+mj-ea"/>
              </a:rPr>
              <a:t>AdaBoost</a:t>
            </a:r>
            <a:endParaRPr lang="en-US" altLang="zh-CN" b="1" dirty="0">
              <a:solidFill>
                <a:srgbClr val="FFFF00"/>
              </a:solidFill>
              <a:latin typeface="+mj-ea"/>
              <a:ea typeface="+mj-ea"/>
            </a:endParaRPr>
          </a:p>
        </p:txBody>
      </p:sp>
      <p:sp>
        <p:nvSpPr>
          <p:cNvPr id="25" name="文本框 24"/>
          <p:cNvSpPr txBox="1"/>
          <p:nvPr/>
        </p:nvSpPr>
        <p:spPr>
          <a:xfrm>
            <a:off x="4739109" y="1660210"/>
            <a:ext cx="2641276" cy="646331"/>
          </a:xfrm>
          <a:prstGeom prst="rect">
            <a:avLst/>
          </a:prstGeom>
          <a:noFill/>
        </p:spPr>
        <p:txBody>
          <a:bodyPr wrap="square" rtlCol="0">
            <a:spAutoFit/>
          </a:bodyPr>
          <a:lstStyle/>
          <a:p>
            <a:pPr algn="ctr"/>
            <a:r>
              <a:rPr lang="en-US" altLang="zh-CN" b="1" dirty="0">
                <a:solidFill>
                  <a:srgbClr val="FFFF00"/>
                </a:solidFill>
                <a:latin typeface="+mj-ea"/>
                <a:ea typeface="+mj-ea"/>
              </a:rPr>
              <a:t>Gradient Boosting Classifier</a:t>
            </a:r>
            <a:endParaRPr lang="en-US" altLang="zh-CN" b="1" dirty="0">
              <a:solidFill>
                <a:srgbClr val="FFFF00"/>
              </a:solidFill>
              <a:latin typeface="+mj-ea"/>
              <a:ea typeface="+mj-ea"/>
            </a:endParaRPr>
          </a:p>
        </p:txBody>
      </p:sp>
      <p:sp>
        <p:nvSpPr>
          <p:cNvPr id="27" name="文本框 26"/>
          <p:cNvSpPr txBox="1"/>
          <p:nvPr/>
        </p:nvSpPr>
        <p:spPr>
          <a:xfrm>
            <a:off x="7320874" y="1945107"/>
            <a:ext cx="2433432" cy="369332"/>
          </a:xfrm>
          <a:prstGeom prst="rect">
            <a:avLst/>
          </a:prstGeom>
          <a:noFill/>
        </p:spPr>
        <p:txBody>
          <a:bodyPr wrap="square" rtlCol="0">
            <a:spAutoFit/>
          </a:bodyPr>
          <a:lstStyle/>
          <a:p>
            <a:r>
              <a:rPr lang="en-US" altLang="zh-CN" b="1" dirty="0">
                <a:solidFill>
                  <a:srgbClr val="FFFF00"/>
                </a:solidFill>
                <a:latin typeface="+mn-ea"/>
              </a:rPr>
              <a:t>Logistic Regression</a:t>
            </a:r>
            <a:endParaRPr lang="zh-CN" altLang="en-US" b="1" dirty="0">
              <a:solidFill>
                <a:srgbClr val="FFFF00"/>
              </a:solidFill>
            </a:endParaRPr>
          </a:p>
        </p:txBody>
      </p:sp>
      <p:sp>
        <p:nvSpPr>
          <p:cNvPr id="3" name="文本框 2"/>
          <p:cNvSpPr txBox="1"/>
          <p:nvPr/>
        </p:nvSpPr>
        <p:spPr>
          <a:xfrm>
            <a:off x="10574504" y="1945107"/>
            <a:ext cx="755761" cy="369332"/>
          </a:xfrm>
          <a:prstGeom prst="rect">
            <a:avLst/>
          </a:prstGeom>
          <a:noFill/>
        </p:spPr>
        <p:txBody>
          <a:bodyPr wrap="square" rtlCol="0">
            <a:spAutoFit/>
          </a:bodyPr>
          <a:lstStyle/>
          <a:p>
            <a:r>
              <a:rPr lang="en-US" altLang="zh-CN" b="1" dirty="0">
                <a:solidFill>
                  <a:srgbClr val="FFFF00"/>
                </a:solidFill>
                <a:latin typeface="+mj-ea"/>
                <a:ea typeface="+mj-ea"/>
              </a:rPr>
              <a:t>KNN</a:t>
            </a:r>
            <a:endParaRPr lang="en-US" altLang="zh-CN" b="1" dirty="0">
              <a:solidFill>
                <a:srgbClr val="FFFF00"/>
              </a:solidFill>
              <a:latin typeface="+mj-ea"/>
              <a:ea typeface="+mj-ea"/>
            </a:endParaRPr>
          </a:p>
        </p:txBody>
      </p:sp>
      <p:pic>
        <p:nvPicPr>
          <p:cNvPr id="6" name="图片 5"/>
          <p:cNvPicPr>
            <a:picLocks noChangeAspect="1"/>
          </p:cNvPicPr>
          <p:nvPr/>
        </p:nvPicPr>
        <p:blipFill>
          <a:blip r:embed="rId3"/>
          <a:stretch>
            <a:fillRect/>
          </a:stretch>
        </p:blipFill>
        <p:spPr>
          <a:xfrm>
            <a:off x="111919" y="2302006"/>
            <a:ext cx="2294392" cy="1947640"/>
          </a:xfrm>
          <a:prstGeom prst="rect">
            <a:avLst/>
          </a:prstGeom>
        </p:spPr>
      </p:pic>
      <p:pic>
        <p:nvPicPr>
          <p:cNvPr id="8" name="图片 7"/>
          <p:cNvPicPr>
            <a:picLocks noChangeAspect="1"/>
          </p:cNvPicPr>
          <p:nvPr/>
        </p:nvPicPr>
        <p:blipFill>
          <a:blip r:embed="rId4"/>
          <a:stretch>
            <a:fillRect/>
          </a:stretch>
        </p:blipFill>
        <p:spPr>
          <a:xfrm>
            <a:off x="9814598" y="2305865"/>
            <a:ext cx="2256838" cy="1939921"/>
          </a:xfrm>
          <a:prstGeom prst="rect">
            <a:avLst/>
          </a:prstGeom>
        </p:spPr>
      </p:pic>
      <p:pic>
        <p:nvPicPr>
          <p:cNvPr id="11" name="图片 10"/>
          <p:cNvPicPr>
            <a:picLocks noChangeAspect="1"/>
          </p:cNvPicPr>
          <p:nvPr/>
        </p:nvPicPr>
        <p:blipFill>
          <a:blip r:embed="rId5"/>
          <a:stretch>
            <a:fillRect/>
          </a:stretch>
        </p:blipFill>
        <p:spPr>
          <a:xfrm>
            <a:off x="7335467" y="2322897"/>
            <a:ext cx="2377724" cy="1939921"/>
          </a:xfrm>
          <a:prstGeom prst="rect">
            <a:avLst/>
          </a:prstGeom>
        </p:spPr>
      </p:pic>
      <p:pic>
        <p:nvPicPr>
          <p:cNvPr id="19" name="图片 18"/>
          <p:cNvPicPr>
            <a:picLocks noChangeAspect="1"/>
          </p:cNvPicPr>
          <p:nvPr/>
        </p:nvPicPr>
        <p:blipFill>
          <a:blip r:embed="rId6"/>
          <a:stretch>
            <a:fillRect/>
          </a:stretch>
        </p:blipFill>
        <p:spPr>
          <a:xfrm>
            <a:off x="4885434" y="2305034"/>
            <a:ext cx="2348626" cy="1947640"/>
          </a:xfrm>
          <a:prstGeom prst="rect">
            <a:avLst/>
          </a:prstGeom>
        </p:spPr>
      </p:pic>
      <p:pic>
        <p:nvPicPr>
          <p:cNvPr id="29" name="图片 28"/>
          <p:cNvPicPr>
            <a:picLocks noChangeAspect="1"/>
          </p:cNvPicPr>
          <p:nvPr/>
        </p:nvPicPr>
        <p:blipFill>
          <a:blip r:embed="rId7"/>
          <a:stretch>
            <a:fillRect/>
          </a:stretch>
        </p:blipFill>
        <p:spPr>
          <a:xfrm>
            <a:off x="2508060" y="2305034"/>
            <a:ext cx="2275967" cy="19476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randombar(horizontal)">
                                      <p:cBhvr>
                                        <p:cTn id="10" dur="500"/>
                                        <p:tgtEl>
                                          <p:spTgt spid="21"/>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randombar(horizontal)">
                                      <p:cBhvr>
                                        <p:cTn id="13" dur="500"/>
                                        <p:tgtEl>
                                          <p:spTgt spid="2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randombar(horizontal)">
                                      <p:cBhvr>
                                        <p:cTn id="16" dur="500"/>
                                        <p:tgtEl>
                                          <p:spTgt spid="27"/>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par>
                                <p:cTn id="20" presetID="14" presetClass="entr" presetSubtype="1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par>
                                <p:cTn id="23" presetID="14" presetClass="entr" presetSubtype="1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randombar(horizontal)">
                                      <p:cBhvr>
                                        <p:cTn id="25" dur="500"/>
                                        <p:tgtEl>
                                          <p:spTgt spid="8"/>
                                        </p:tgtEl>
                                      </p:cBhvr>
                                    </p:animEffect>
                                  </p:childTnLst>
                                </p:cTn>
                              </p:par>
                              <p:par>
                                <p:cTn id="26" presetID="14" presetClass="entr" presetSubtype="1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randombar(horizontal)">
                                      <p:cBhvr>
                                        <p:cTn id="31" dur="500"/>
                                        <p:tgtEl>
                                          <p:spTgt spid="19"/>
                                        </p:tgtEl>
                                      </p:cBhvr>
                                    </p:animEffect>
                                  </p:childTnLst>
                                </p:cTn>
                              </p:par>
                              <p:par>
                                <p:cTn id="32" presetID="14" presetClass="entr" presetSubtype="10"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randombar(horizontal)">
                                      <p:cBhvr>
                                        <p:cTn id="3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25" grpId="0"/>
      <p:bldP spid="27"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29268" y="277013"/>
            <a:ext cx="2045209" cy="568113"/>
          </a:xfrm>
          <a:prstGeom prst="rect">
            <a:avLst/>
          </a:prstGeom>
        </p:spPr>
      </p:pic>
      <p:grpSp>
        <p:nvGrpSpPr>
          <p:cNvPr id="2" name="组合 1"/>
          <p:cNvGrpSpPr/>
          <p:nvPr/>
        </p:nvGrpSpPr>
        <p:grpSpPr>
          <a:xfrm>
            <a:off x="0" y="-2932"/>
            <a:ext cx="517646" cy="981393"/>
            <a:chOff x="0" y="111538"/>
            <a:chExt cx="899042" cy="1704473"/>
          </a:xfrm>
        </p:grpSpPr>
        <p:sp>
          <p:nvSpPr>
            <p:cNvPr id="15" name="椭圆 14"/>
            <p:cNvSpPr/>
            <p:nvPr/>
          </p:nvSpPr>
          <p:spPr>
            <a:xfrm>
              <a:off x="778917" y="885854"/>
              <a:ext cx="120125" cy="120125"/>
            </a:xfrm>
            <a:prstGeom prst="ellipse">
              <a:avLst/>
            </a:prstGeom>
            <a:solidFill>
              <a:srgbClr val="003F8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0" y="111538"/>
              <a:ext cx="875360" cy="1704473"/>
              <a:chOff x="357726" y="552695"/>
              <a:chExt cx="1547190" cy="3012640"/>
            </a:xfrm>
            <a:solidFill>
              <a:srgbClr val="003F89"/>
            </a:solidFill>
          </p:grpSpPr>
          <p:sp>
            <p:nvSpPr>
              <p:cNvPr id="23" name="任意多边形: 形状 22"/>
              <p:cNvSpPr/>
              <p:nvPr/>
            </p:nvSpPr>
            <p:spPr>
              <a:xfrm rot="10800000" flipH="1" flipV="1">
                <a:off x="357726" y="2018145"/>
                <a:ext cx="1464435" cy="1547190"/>
              </a:xfrm>
              <a:custGeom>
                <a:avLst/>
                <a:gdLst>
                  <a:gd name="connsiteX0" fmla="*/ 0 w 1464435"/>
                  <a:gd name="connsiteY0" fmla="*/ 0 h 1547190"/>
                  <a:gd name="connsiteX1" fmla="*/ 1464435 w 1464435"/>
                  <a:gd name="connsiteY1" fmla="*/ 0 h 1547190"/>
                  <a:gd name="connsiteX2" fmla="*/ 1314628 w 1464435"/>
                  <a:gd name="connsiteY2" fmla="*/ 22863 h 1547190"/>
                  <a:gd name="connsiteX3" fmla="*/ 3759 w 1464435"/>
                  <a:gd name="connsiteY3" fmla="*/ 1472763 h 1547190"/>
                  <a:gd name="connsiteX4" fmla="*/ 0 w 1464435"/>
                  <a:gd name="connsiteY4" fmla="*/ 1547190 h 154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435" h="1547190">
                    <a:moveTo>
                      <a:pt x="0" y="0"/>
                    </a:moveTo>
                    <a:lnTo>
                      <a:pt x="1464435" y="0"/>
                    </a:lnTo>
                    <a:lnTo>
                      <a:pt x="1314628" y="22863"/>
                    </a:lnTo>
                    <a:cubicBezTo>
                      <a:pt x="615432" y="165940"/>
                      <a:pt x="77096" y="750618"/>
                      <a:pt x="3759" y="1472763"/>
                    </a:cubicBezTo>
                    <a:lnTo>
                      <a:pt x="0" y="154719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 name="任意多边形: 形状 23"/>
              <p:cNvSpPr/>
              <p:nvPr/>
            </p:nvSpPr>
            <p:spPr>
              <a:xfrm rot="5400000" flipH="1" flipV="1">
                <a:off x="399103" y="511318"/>
                <a:ext cx="1464435" cy="1547190"/>
              </a:xfrm>
              <a:custGeom>
                <a:avLst/>
                <a:gdLst>
                  <a:gd name="connsiteX0" fmla="*/ 0 w 1464435"/>
                  <a:gd name="connsiteY0" fmla="*/ 0 h 1547190"/>
                  <a:gd name="connsiteX1" fmla="*/ 1464435 w 1464435"/>
                  <a:gd name="connsiteY1" fmla="*/ 0 h 1547190"/>
                  <a:gd name="connsiteX2" fmla="*/ 1314628 w 1464435"/>
                  <a:gd name="connsiteY2" fmla="*/ 22863 h 1547190"/>
                  <a:gd name="connsiteX3" fmla="*/ 3759 w 1464435"/>
                  <a:gd name="connsiteY3" fmla="*/ 1472763 h 1547190"/>
                  <a:gd name="connsiteX4" fmla="*/ 0 w 1464435"/>
                  <a:gd name="connsiteY4" fmla="*/ 1547190 h 154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435" h="1547190">
                    <a:moveTo>
                      <a:pt x="0" y="0"/>
                    </a:moveTo>
                    <a:lnTo>
                      <a:pt x="1464435" y="0"/>
                    </a:lnTo>
                    <a:lnTo>
                      <a:pt x="1314628" y="22863"/>
                    </a:lnTo>
                    <a:cubicBezTo>
                      <a:pt x="615432" y="165940"/>
                      <a:pt x="77096" y="750618"/>
                      <a:pt x="3759" y="1472763"/>
                    </a:cubicBezTo>
                    <a:lnTo>
                      <a:pt x="0" y="154719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8144" y="182102"/>
            <a:ext cx="3328715" cy="488234"/>
          </a:xfrm>
          <a:prstGeom prst="rect">
            <a:avLst/>
          </a:prstGeom>
        </p:spPr>
      </p:pic>
      <p:sp>
        <p:nvSpPr>
          <p:cNvPr id="17" name="文本框 16"/>
          <p:cNvSpPr txBox="1"/>
          <p:nvPr/>
        </p:nvSpPr>
        <p:spPr>
          <a:xfrm>
            <a:off x="299711" y="1938637"/>
            <a:ext cx="1951575" cy="369332"/>
          </a:xfrm>
          <a:prstGeom prst="rect">
            <a:avLst/>
          </a:prstGeom>
          <a:noFill/>
        </p:spPr>
        <p:txBody>
          <a:bodyPr wrap="square" rtlCol="0">
            <a:spAutoFit/>
          </a:bodyPr>
          <a:lstStyle/>
          <a:p>
            <a:r>
              <a:rPr lang="en-US" altLang="zh-CN" b="1" dirty="0">
                <a:solidFill>
                  <a:srgbClr val="FFFF00"/>
                </a:solidFill>
                <a:latin typeface="+mj-ea"/>
                <a:ea typeface="+mj-ea"/>
              </a:rPr>
              <a:t>Random Forest</a:t>
            </a:r>
            <a:endParaRPr lang="zh-CN" altLang="en-US" b="1" dirty="0">
              <a:solidFill>
                <a:srgbClr val="FFFF00"/>
              </a:solidFill>
              <a:latin typeface="+mj-ea"/>
              <a:ea typeface="+mj-ea"/>
            </a:endParaRPr>
          </a:p>
        </p:txBody>
      </p:sp>
      <p:sp>
        <p:nvSpPr>
          <p:cNvPr id="21" name="文本框 20"/>
          <p:cNvSpPr txBox="1"/>
          <p:nvPr/>
        </p:nvSpPr>
        <p:spPr>
          <a:xfrm>
            <a:off x="2964189" y="1929938"/>
            <a:ext cx="1363366" cy="369332"/>
          </a:xfrm>
          <a:prstGeom prst="rect">
            <a:avLst/>
          </a:prstGeom>
          <a:noFill/>
        </p:spPr>
        <p:txBody>
          <a:bodyPr wrap="square" rtlCol="0">
            <a:spAutoFit/>
          </a:bodyPr>
          <a:lstStyle/>
          <a:p>
            <a:r>
              <a:rPr lang="en-US" altLang="zh-CN" b="1" dirty="0">
                <a:solidFill>
                  <a:srgbClr val="FFFF00"/>
                </a:solidFill>
                <a:latin typeface="+mj-ea"/>
                <a:ea typeface="+mj-ea"/>
              </a:rPr>
              <a:t>AdaBoost</a:t>
            </a:r>
            <a:endParaRPr lang="en-US" altLang="zh-CN" b="1" dirty="0">
              <a:solidFill>
                <a:srgbClr val="FFFF00"/>
              </a:solidFill>
              <a:latin typeface="+mj-ea"/>
              <a:ea typeface="+mj-ea"/>
            </a:endParaRPr>
          </a:p>
        </p:txBody>
      </p:sp>
      <p:sp>
        <p:nvSpPr>
          <p:cNvPr id="25" name="文本框 24"/>
          <p:cNvSpPr txBox="1"/>
          <p:nvPr/>
        </p:nvSpPr>
        <p:spPr>
          <a:xfrm>
            <a:off x="4739109" y="1660210"/>
            <a:ext cx="2641276" cy="646331"/>
          </a:xfrm>
          <a:prstGeom prst="rect">
            <a:avLst/>
          </a:prstGeom>
          <a:noFill/>
        </p:spPr>
        <p:txBody>
          <a:bodyPr wrap="square" rtlCol="0">
            <a:spAutoFit/>
          </a:bodyPr>
          <a:lstStyle/>
          <a:p>
            <a:pPr algn="ctr"/>
            <a:r>
              <a:rPr lang="en-US" altLang="zh-CN" b="1" dirty="0">
                <a:solidFill>
                  <a:srgbClr val="FFFF00"/>
                </a:solidFill>
                <a:latin typeface="+mj-ea"/>
                <a:ea typeface="+mj-ea"/>
              </a:rPr>
              <a:t>Gradient Boosting Classifier</a:t>
            </a:r>
            <a:endParaRPr lang="en-US" altLang="zh-CN" b="1" dirty="0">
              <a:solidFill>
                <a:srgbClr val="FFFF00"/>
              </a:solidFill>
              <a:latin typeface="+mj-ea"/>
              <a:ea typeface="+mj-ea"/>
            </a:endParaRPr>
          </a:p>
        </p:txBody>
      </p:sp>
      <p:sp>
        <p:nvSpPr>
          <p:cNvPr id="27" name="文本框 26"/>
          <p:cNvSpPr txBox="1"/>
          <p:nvPr/>
        </p:nvSpPr>
        <p:spPr>
          <a:xfrm>
            <a:off x="7320874" y="1945107"/>
            <a:ext cx="2433432" cy="369332"/>
          </a:xfrm>
          <a:prstGeom prst="rect">
            <a:avLst/>
          </a:prstGeom>
          <a:noFill/>
        </p:spPr>
        <p:txBody>
          <a:bodyPr wrap="square" rtlCol="0">
            <a:spAutoFit/>
          </a:bodyPr>
          <a:lstStyle/>
          <a:p>
            <a:r>
              <a:rPr lang="en-US" altLang="zh-CN" b="1" dirty="0">
                <a:solidFill>
                  <a:srgbClr val="FFFF00"/>
                </a:solidFill>
                <a:latin typeface="+mn-ea"/>
              </a:rPr>
              <a:t>Logistic Regression</a:t>
            </a:r>
            <a:endParaRPr lang="zh-CN" altLang="en-US" b="1" dirty="0">
              <a:solidFill>
                <a:srgbClr val="FFFF00"/>
              </a:solidFill>
            </a:endParaRPr>
          </a:p>
        </p:txBody>
      </p:sp>
      <p:sp>
        <p:nvSpPr>
          <p:cNvPr id="3" name="文本框 2"/>
          <p:cNvSpPr txBox="1"/>
          <p:nvPr/>
        </p:nvSpPr>
        <p:spPr>
          <a:xfrm>
            <a:off x="10574504" y="1945107"/>
            <a:ext cx="755761" cy="369332"/>
          </a:xfrm>
          <a:prstGeom prst="rect">
            <a:avLst/>
          </a:prstGeom>
          <a:noFill/>
        </p:spPr>
        <p:txBody>
          <a:bodyPr wrap="square" rtlCol="0">
            <a:spAutoFit/>
          </a:bodyPr>
          <a:lstStyle/>
          <a:p>
            <a:r>
              <a:rPr lang="en-US" altLang="zh-CN" b="1" dirty="0">
                <a:solidFill>
                  <a:srgbClr val="FFFF00"/>
                </a:solidFill>
                <a:latin typeface="+mj-ea"/>
                <a:ea typeface="+mj-ea"/>
              </a:rPr>
              <a:t>KNN</a:t>
            </a:r>
            <a:endParaRPr lang="en-US" altLang="zh-CN" b="1" dirty="0">
              <a:solidFill>
                <a:srgbClr val="FFFF00"/>
              </a:solidFill>
              <a:latin typeface="+mj-ea"/>
              <a:ea typeface="+mj-ea"/>
            </a:endParaRPr>
          </a:p>
        </p:txBody>
      </p:sp>
      <p:sp>
        <p:nvSpPr>
          <p:cNvPr id="5" name="文本框 4"/>
          <p:cNvSpPr txBox="1"/>
          <p:nvPr/>
        </p:nvSpPr>
        <p:spPr>
          <a:xfrm>
            <a:off x="542137" y="923339"/>
            <a:ext cx="7297849" cy="961289"/>
          </a:xfrm>
          <a:prstGeom prst="rect">
            <a:avLst/>
          </a:prstGeom>
          <a:noFill/>
        </p:spPr>
        <p:txBody>
          <a:bodyPr wrap="square" rtlCol="0">
            <a:spAutoFit/>
          </a:bodyPr>
          <a:lstStyle/>
          <a:p>
            <a:pPr>
              <a:lnSpc>
                <a:spcPct val="150000"/>
              </a:lnSpc>
            </a:pPr>
            <a:r>
              <a:rPr lang="en-US" altLang="zh-CN" sz="2000" b="1" dirty="0">
                <a:solidFill>
                  <a:schemeClr val="bg1"/>
                </a:solidFill>
                <a:latin typeface="+mn-ea"/>
              </a:rPr>
              <a:t>(d). Performance Evaluation of Different Algorithms — ROC Curve</a:t>
            </a:r>
            <a:endParaRPr lang="zh-CN" altLang="en-US" sz="2000" b="1" dirty="0">
              <a:solidFill>
                <a:schemeClr val="bg1"/>
              </a:solidFill>
              <a:latin typeface="+mn-ea"/>
            </a:endParaRPr>
          </a:p>
        </p:txBody>
      </p:sp>
      <p:sp>
        <p:nvSpPr>
          <p:cNvPr id="7" name="文本框 6"/>
          <p:cNvSpPr txBox="1"/>
          <p:nvPr/>
        </p:nvSpPr>
        <p:spPr>
          <a:xfrm>
            <a:off x="542137" y="218394"/>
            <a:ext cx="9707093" cy="461665"/>
          </a:xfrm>
          <a:prstGeom prst="rect">
            <a:avLst/>
          </a:prstGeom>
          <a:noFill/>
        </p:spPr>
        <p:txBody>
          <a:bodyPr wrap="square" rtlCol="0">
            <a:spAutoFit/>
          </a:bodyPr>
          <a:lstStyle/>
          <a:p>
            <a:r>
              <a:rPr lang="en-US" altLang="zh-CN" sz="2400" b="1" dirty="0">
                <a:solidFill>
                  <a:schemeClr val="bg1"/>
                </a:solidFill>
                <a:latin typeface="+mn-ea"/>
              </a:rPr>
              <a:t>03 Algorithm Introduction &amp; Result Presentation</a:t>
            </a:r>
            <a:endParaRPr lang="zh-CN" altLang="en-US" sz="2400" b="1" dirty="0">
              <a:solidFill>
                <a:schemeClr val="bg1"/>
              </a:solidFill>
              <a:latin typeface="+mn-ea"/>
            </a:endParaRPr>
          </a:p>
        </p:txBody>
      </p:sp>
      <p:sp>
        <p:nvSpPr>
          <p:cNvPr id="9" name="文本框 8"/>
          <p:cNvSpPr txBox="1"/>
          <p:nvPr/>
        </p:nvSpPr>
        <p:spPr>
          <a:xfrm>
            <a:off x="517646" y="4684171"/>
            <a:ext cx="11162834" cy="1705403"/>
          </a:xfrm>
          <a:prstGeom prst="rect">
            <a:avLst/>
          </a:prstGeom>
          <a:noFill/>
        </p:spPr>
        <p:txBody>
          <a:bodyPr wrap="square">
            <a:spAutoFit/>
          </a:bodyPr>
          <a:lstStyle/>
          <a:p>
            <a:pPr>
              <a:lnSpc>
                <a:spcPct val="150000"/>
              </a:lnSpc>
            </a:pPr>
            <a:r>
              <a:rPr lang="en-US" altLang="zh-CN" b="1" i="0" dirty="0">
                <a:solidFill>
                  <a:srgbClr val="FFFF00"/>
                </a:solidFill>
                <a:effectLst/>
                <a:latin typeface="+mn-ea"/>
              </a:rPr>
              <a:t>ROC is a tool used to assess the performance of binary classification models. </a:t>
            </a:r>
            <a:r>
              <a:rPr lang="en-US" altLang="zh-CN" b="0" i="0" dirty="0">
                <a:solidFill>
                  <a:schemeClr val="bg1"/>
                </a:solidFill>
                <a:effectLst/>
                <a:latin typeface="+mn-ea"/>
              </a:rPr>
              <a:t>It demonstrates the classification capability of a model by comparing the TPR and FPR at different thresholds. </a:t>
            </a:r>
            <a:r>
              <a:rPr lang="en-US" altLang="zh-CN" b="1" i="0" dirty="0">
                <a:solidFill>
                  <a:srgbClr val="FFFF00"/>
                </a:solidFill>
                <a:effectLst/>
                <a:latin typeface="+mn-ea"/>
              </a:rPr>
              <a:t>In datasets with class imbalance, the ROC curve and AUC value can better reflect the performance of a model than accuracy</a:t>
            </a:r>
            <a:r>
              <a:rPr lang="en-US" altLang="zh-CN" b="0" i="0" dirty="0">
                <a:solidFill>
                  <a:schemeClr val="bg1"/>
                </a:solidFill>
                <a:effectLst/>
                <a:latin typeface="+mn-ea"/>
              </a:rPr>
              <a:t>, as accuracy can be misleading due to the majority class's sample size.</a:t>
            </a:r>
            <a:endParaRPr lang="zh-CN" altLang="en-US" dirty="0">
              <a:solidFill>
                <a:schemeClr val="bg1"/>
              </a:solidFill>
              <a:latin typeface="+mn-ea"/>
            </a:endParaRPr>
          </a:p>
        </p:txBody>
      </p:sp>
      <p:pic>
        <p:nvPicPr>
          <p:cNvPr id="12" name="图片 11"/>
          <p:cNvPicPr>
            <a:picLocks noChangeAspect="1"/>
          </p:cNvPicPr>
          <p:nvPr/>
        </p:nvPicPr>
        <p:blipFill>
          <a:blip r:embed="rId3"/>
          <a:stretch>
            <a:fillRect/>
          </a:stretch>
        </p:blipFill>
        <p:spPr>
          <a:xfrm>
            <a:off x="86928" y="2314439"/>
            <a:ext cx="2319725" cy="1939921"/>
          </a:xfrm>
          <a:prstGeom prst="rect">
            <a:avLst/>
          </a:prstGeom>
        </p:spPr>
      </p:pic>
      <p:pic>
        <p:nvPicPr>
          <p:cNvPr id="26" name="图片 25"/>
          <p:cNvPicPr>
            <a:picLocks noChangeAspect="1"/>
          </p:cNvPicPr>
          <p:nvPr/>
        </p:nvPicPr>
        <p:blipFill>
          <a:blip r:embed="rId4"/>
          <a:stretch>
            <a:fillRect/>
          </a:stretch>
        </p:blipFill>
        <p:spPr>
          <a:xfrm>
            <a:off x="9754306" y="2314439"/>
            <a:ext cx="2290277" cy="1939921"/>
          </a:xfrm>
          <a:prstGeom prst="rect">
            <a:avLst/>
          </a:prstGeom>
        </p:spPr>
      </p:pic>
      <p:pic>
        <p:nvPicPr>
          <p:cNvPr id="30" name="图片 29"/>
          <p:cNvPicPr>
            <a:picLocks noChangeAspect="1"/>
          </p:cNvPicPr>
          <p:nvPr/>
        </p:nvPicPr>
        <p:blipFill>
          <a:blip r:embed="rId5"/>
          <a:stretch>
            <a:fillRect/>
          </a:stretch>
        </p:blipFill>
        <p:spPr>
          <a:xfrm>
            <a:off x="7335467" y="2299270"/>
            <a:ext cx="2319726" cy="1955090"/>
          </a:xfrm>
          <a:prstGeom prst="rect">
            <a:avLst/>
          </a:prstGeom>
        </p:spPr>
      </p:pic>
      <p:pic>
        <p:nvPicPr>
          <p:cNvPr id="32" name="图片 31"/>
          <p:cNvPicPr>
            <a:picLocks noChangeAspect="1"/>
          </p:cNvPicPr>
          <p:nvPr/>
        </p:nvPicPr>
        <p:blipFill>
          <a:blip r:embed="rId6"/>
          <a:stretch>
            <a:fillRect/>
          </a:stretch>
        </p:blipFill>
        <p:spPr>
          <a:xfrm>
            <a:off x="2500898" y="2314439"/>
            <a:ext cx="2341562" cy="1939921"/>
          </a:xfrm>
          <a:prstGeom prst="rect">
            <a:avLst/>
          </a:prstGeom>
        </p:spPr>
      </p:pic>
      <p:pic>
        <p:nvPicPr>
          <p:cNvPr id="34" name="图片 33"/>
          <p:cNvPicPr>
            <a:picLocks noChangeAspect="1"/>
          </p:cNvPicPr>
          <p:nvPr/>
        </p:nvPicPr>
        <p:blipFill>
          <a:blip r:embed="rId7"/>
          <a:stretch>
            <a:fillRect/>
          </a:stretch>
        </p:blipFill>
        <p:spPr>
          <a:xfrm>
            <a:off x="4936706" y="2299270"/>
            <a:ext cx="2285056" cy="193992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randombar(horizontal)">
                                      <p:cBhvr>
                                        <p:cTn id="10" dur="500"/>
                                        <p:tgtEl>
                                          <p:spTgt spid="21"/>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randombar(horizontal)">
                                      <p:cBhvr>
                                        <p:cTn id="13" dur="500"/>
                                        <p:tgtEl>
                                          <p:spTgt spid="2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randombar(horizontal)">
                                      <p:cBhvr>
                                        <p:cTn id="16" dur="500"/>
                                        <p:tgtEl>
                                          <p:spTgt spid="27"/>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par>
                                <p:cTn id="20" presetID="14" presetClass="entr" presetSubtype="1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randombar(horizontal)">
                                      <p:cBhvr>
                                        <p:cTn id="22" dur="500"/>
                                        <p:tgtEl>
                                          <p:spTgt spid="12"/>
                                        </p:tgtEl>
                                      </p:cBhvr>
                                    </p:animEffect>
                                  </p:childTnLst>
                                </p:cTn>
                              </p:par>
                              <p:par>
                                <p:cTn id="23" presetID="14" presetClass="entr" presetSubtype="1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par>
                                <p:cTn id="26" presetID="14" presetClass="entr" presetSubtype="10"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randombar(horizontal)">
                                      <p:cBhvr>
                                        <p:cTn id="28" dur="500"/>
                                        <p:tgtEl>
                                          <p:spTgt spid="30"/>
                                        </p:tgtEl>
                                      </p:cBhvr>
                                    </p:animEffect>
                                  </p:childTnLst>
                                </p:cTn>
                              </p:par>
                              <p:par>
                                <p:cTn id="29" presetID="14" presetClass="entr" presetSubtype="1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randombar(horizontal)">
                                      <p:cBhvr>
                                        <p:cTn id="31" dur="500"/>
                                        <p:tgtEl>
                                          <p:spTgt spid="32"/>
                                        </p:tgtEl>
                                      </p:cBhvr>
                                    </p:animEffect>
                                  </p:childTnLst>
                                </p:cTn>
                              </p:par>
                              <p:par>
                                <p:cTn id="32" presetID="14" presetClass="entr" presetSubtype="10"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randombar(horizontal)">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25" grpId="0"/>
      <p:bldP spid="27"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29268" y="277013"/>
            <a:ext cx="2045209" cy="568113"/>
          </a:xfrm>
          <a:prstGeom prst="rect">
            <a:avLst/>
          </a:prstGeom>
        </p:spPr>
      </p:pic>
      <p:grpSp>
        <p:nvGrpSpPr>
          <p:cNvPr id="2" name="组合 1"/>
          <p:cNvGrpSpPr/>
          <p:nvPr/>
        </p:nvGrpSpPr>
        <p:grpSpPr>
          <a:xfrm>
            <a:off x="0" y="-2932"/>
            <a:ext cx="517646" cy="981393"/>
            <a:chOff x="0" y="111538"/>
            <a:chExt cx="899042" cy="1704473"/>
          </a:xfrm>
        </p:grpSpPr>
        <p:sp>
          <p:nvSpPr>
            <p:cNvPr id="15" name="椭圆 14"/>
            <p:cNvSpPr/>
            <p:nvPr/>
          </p:nvSpPr>
          <p:spPr>
            <a:xfrm>
              <a:off x="778917" y="885854"/>
              <a:ext cx="120125" cy="120125"/>
            </a:xfrm>
            <a:prstGeom prst="ellipse">
              <a:avLst/>
            </a:prstGeom>
            <a:solidFill>
              <a:srgbClr val="003F8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0" y="111538"/>
              <a:ext cx="875360" cy="1704473"/>
              <a:chOff x="357726" y="552695"/>
              <a:chExt cx="1547190" cy="3012640"/>
            </a:xfrm>
            <a:solidFill>
              <a:srgbClr val="003F89"/>
            </a:solidFill>
          </p:grpSpPr>
          <p:sp>
            <p:nvSpPr>
              <p:cNvPr id="23" name="任意多边形: 形状 22"/>
              <p:cNvSpPr/>
              <p:nvPr/>
            </p:nvSpPr>
            <p:spPr>
              <a:xfrm rot="10800000" flipH="1" flipV="1">
                <a:off x="357726" y="2018145"/>
                <a:ext cx="1464435" cy="1547190"/>
              </a:xfrm>
              <a:custGeom>
                <a:avLst/>
                <a:gdLst>
                  <a:gd name="connsiteX0" fmla="*/ 0 w 1464435"/>
                  <a:gd name="connsiteY0" fmla="*/ 0 h 1547190"/>
                  <a:gd name="connsiteX1" fmla="*/ 1464435 w 1464435"/>
                  <a:gd name="connsiteY1" fmla="*/ 0 h 1547190"/>
                  <a:gd name="connsiteX2" fmla="*/ 1314628 w 1464435"/>
                  <a:gd name="connsiteY2" fmla="*/ 22863 h 1547190"/>
                  <a:gd name="connsiteX3" fmla="*/ 3759 w 1464435"/>
                  <a:gd name="connsiteY3" fmla="*/ 1472763 h 1547190"/>
                  <a:gd name="connsiteX4" fmla="*/ 0 w 1464435"/>
                  <a:gd name="connsiteY4" fmla="*/ 1547190 h 154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435" h="1547190">
                    <a:moveTo>
                      <a:pt x="0" y="0"/>
                    </a:moveTo>
                    <a:lnTo>
                      <a:pt x="1464435" y="0"/>
                    </a:lnTo>
                    <a:lnTo>
                      <a:pt x="1314628" y="22863"/>
                    </a:lnTo>
                    <a:cubicBezTo>
                      <a:pt x="615432" y="165940"/>
                      <a:pt x="77096" y="750618"/>
                      <a:pt x="3759" y="1472763"/>
                    </a:cubicBezTo>
                    <a:lnTo>
                      <a:pt x="0" y="154719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 name="任意多边形: 形状 23"/>
              <p:cNvSpPr/>
              <p:nvPr/>
            </p:nvSpPr>
            <p:spPr>
              <a:xfrm rot="5400000" flipH="1" flipV="1">
                <a:off x="399103" y="511318"/>
                <a:ext cx="1464435" cy="1547190"/>
              </a:xfrm>
              <a:custGeom>
                <a:avLst/>
                <a:gdLst>
                  <a:gd name="connsiteX0" fmla="*/ 0 w 1464435"/>
                  <a:gd name="connsiteY0" fmla="*/ 0 h 1547190"/>
                  <a:gd name="connsiteX1" fmla="*/ 1464435 w 1464435"/>
                  <a:gd name="connsiteY1" fmla="*/ 0 h 1547190"/>
                  <a:gd name="connsiteX2" fmla="*/ 1314628 w 1464435"/>
                  <a:gd name="connsiteY2" fmla="*/ 22863 h 1547190"/>
                  <a:gd name="connsiteX3" fmla="*/ 3759 w 1464435"/>
                  <a:gd name="connsiteY3" fmla="*/ 1472763 h 1547190"/>
                  <a:gd name="connsiteX4" fmla="*/ 0 w 1464435"/>
                  <a:gd name="connsiteY4" fmla="*/ 1547190 h 154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435" h="1547190">
                    <a:moveTo>
                      <a:pt x="0" y="0"/>
                    </a:moveTo>
                    <a:lnTo>
                      <a:pt x="1464435" y="0"/>
                    </a:lnTo>
                    <a:lnTo>
                      <a:pt x="1314628" y="22863"/>
                    </a:lnTo>
                    <a:cubicBezTo>
                      <a:pt x="615432" y="165940"/>
                      <a:pt x="77096" y="750618"/>
                      <a:pt x="3759" y="1472763"/>
                    </a:cubicBezTo>
                    <a:lnTo>
                      <a:pt x="0" y="154719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8144" y="182102"/>
            <a:ext cx="3328715" cy="488234"/>
          </a:xfrm>
          <a:prstGeom prst="rect">
            <a:avLst/>
          </a:prstGeom>
        </p:spPr>
      </p:pic>
      <p:sp>
        <p:nvSpPr>
          <p:cNvPr id="8" name="文本框 7"/>
          <p:cNvSpPr txBox="1"/>
          <p:nvPr/>
        </p:nvSpPr>
        <p:spPr>
          <a:xfrm>
            <a:off x="542137" y="923339"/>
            <a:ext cx="7297849" cy="961289"/>
          </a:xfrm>
          <a:prstGeom prst="rect">
            <a:avLst/>
          </a:prstGeom>
          <a:noFill/>
        </p:spPr>
        <p:txBody>
          <a:bodyPr wrap="square" rtlCol="0">
            <a:spAutoFit/>
          </a:bodyPr>
          <a:lstStyle/>
          <a:p>
            <a:pPr>
              <a:lnSpc>
                <a:spcPct val="150000"/>
              </a:lnSpc>
            </a:pPr>
            <a:r>
              <a:rPr lang="en-US" altLang="zh-CN" sz="2000" b="1" dirty="0">
                <a:solidFill>
                  <a:schemeClr val="bg1"/>
                </a:solidFill>
                <a:latin typeface="+mn-ea"/>
              </a:rPr>
              <a:t>(e). Performance Evaluation of Different Algorithms — Joint Assessment with Multiple Metrics</a:t>
            </a:r>
            <a:endParaRPr lang="zh-CN" altLang="en-US" sz="2000" b="1" dirty="0">
              <a:solidFill>
                <a:schemeClr val="bg1"/>
              </a:solidFill>
              <a:latin typeface="+mn-ea"/>
            </a:endParaRPr>
          </a:p>
        </p:txBody>
      </p:sp>
      <p:graphicFrame>
        <p:nvGraphicFramePr>
          <p:cNvPr id="5" name="表格 4"/>
          <p:cNvGraphicFramePr>
            <a:graphicFrameLocks noGrp="1"/>
          </p:cNvGraphicFramePr>
          <p:nvPr/>
        </p:nvGraphicFramePr>
        <p:xfrm>
          <a:off x="2480536" y="1867300"/>
          <a:ext cx="5992632" cy="3590945"/>
        </p:xfrm>
        <a:graphic>
          <a:graphicData uri="http://schemas.openxmlformats.org/drawingml/2006/table">
            <a:tbl>
              <a:tblPr firstRow="1" bandRow="1">
                <a:tableStyleId>{D7AC3CCA-C797-4891-BE02-D94E43425B78}</a:tableStyleId>
              </a:tblPr>
              <a:tblGrid>
                <a:gridCol w="1290205"/>
                <a:gridCol w="888452"/>
                <a:gridCol w="898498"/>
                <a:gridCol w="890546"/>
                <a:gridCol w="978010"/>
                <a:gridCol w="1046921"/>
              </a:tblGrid>
              <a:tr h="590173">
                <a:tc>
                  <a:txBody>
                    <a:bodyPr/>
                    <a:lstStyle/>
                    <a:p>
                      <a:endParaRPr lang="zh-CN" altLang="en-US" dirty="0">
                        <a:latin typeface="Century Gothic" panose="020B0502020202020204" pitchFamily="34" charset="0"/>
                        <a:ea typeface="+mn-ea"/>
                      </a:endParaRPr>
                    </a:p>
                  </a:txBody>
                  <a:tcPr/>
                </a:tc>
                <a:tc>
                  <a:txBody>
                    <a:bodyPr/>
                    <a:lstStyle/>
                    <a:p>
                      <a:r>
                        <a:rPr lang="en-US" altLang="zh-CN" sz="1200" dirty="0">
                          <a:latin typeface="Century Gothic" panose="020B0502020202020204" pitchFamily="34" charset="0"/>
                          <a:ea typeface="+mn-ea"/>
                        </a:rPr>
                        <a:t>Random Forest</a:t>
                      </a:r>
                      <a:endParaRPr lang="zh-CN" altLang="en-US" sz="1200" dirty="0">
                        <a:latin typeface="Century Gothic" panose="020B0502020202020204" pitchFamily="34" charset="0"/>
                        <a:ea typeface="+mn-ea"/>
                      </a:endParaRPr>
                    </a:p>
                  </a:txBody>
                  <a:tcPr/>
                </a:tc>
                <a:tc>
                  <a:txBody>
                    <a:bodyPr/>
                    <a:lstStyle/>
                    <a:p>
                      <a:r>
                        <a:rPr lang="en-US" altLang="zh-CN" sz="1200" dirty="0">
                          <a:latin typeface="Century Gothic" panose="020B0502020202020204" pitchFamily="34" charset="0"/>
                          <a:ea typeface="+mn-ea"/>
                        </a:rPr>
                        <a:t>AdaBoost</a:t>
                      </a:r>
                      <a:endParaRPr lang="zh-CN" altLang="en-US" sz="1200" dirty="0">
                        <a:latin typeface="Century Gothic" panose="020B0502020202020204" pitchFamily="34" charset="0"/>
                        <a:ea typeface="+mn-ea"/>
                      </a:endParaRPr>
                    </a:p>
                  </a:txBody>
                  <a:tcPr/>
                </a:tc>
                <a:tc>
                  <a:txBody>
                    <a:bodyPr/>
                    <a:lstStyle/>
                    <a:p>
                      <a:r>
                        <a:rPr lang="en-GB" altLang="zh-CN" sz="1200" dirty="0">
                          <a:latin typeface="Century Gothic" panose="020B0502020202020204" pitchFamily="34" charset="0"/>
                          <a:ea typeface="+mn-ea"/>
                        </a:rPr>
                        <a:t>Gradient Boosting Classifier</a:t>
                      </a:r>
                      <a:endParaRPr lang="zh-CN" altLang="en-US" sz="1200" dirty="0">
                        <a:latin typeface="Century Gothic" panose="020B0502020202020204" pitchFamily="34" charset="0"/>
                        <a:ea typeface="+mn-ea"/>
                      </a:endParaRPr>
                    </a:p>
                  </a:txBody>
                  <a:tcPr/>
                </a:tc>
                <a:tc>
                  <a:txBody>
                    <a:bodyPr/>
                    <a:lstStyle/>
                    <a:p>
                      <a:r>
                        <a:rPr lang="en-US" altLang="zh-CN" sz="1200" dirty="0">
                          <a:latin typeface="Century Gothic" panose="020B0502020202020204" pitchFamily="34" charset="0"/>
                          <a:ea typeface="+mn-ea"/>
                        </a:rPr>
                        <a:t>Logistic Regression</a:t>
                      </a:r>
                      <a:endParaRPr lang="zh-CN" altLang="en-US" sz="1200" dirty="0">
                        <a:latin typeface="Century Gothic" panose="020B0502020202020204" pitchFamily="34" charset="0"/>
                        <a:ea typeface="+mn-ea"/>
                      </a:endParaRPr>
                    </a:p>
                  </a:txBody>
                  <a:tcPr/>
                </a:tc>
                <a:tc>
                  <a:txBody>
                    <a:bodyPr/>
                    <a:lstStyle/>
                    <a:p>
                      <a:r>
                        <a:rPr lang="en-US" altLang="zh-CN" sz="1200" dirty="0">
                          <a:latin typeface="Century Gothic" panose="020B0502020202020204" pitchFamily="34" charset="0"/>
                          <a:ea typeface="+mn-ea"/>
                        </a:rPr>
                        <a:t>KNN</a:t>
                      </a:r>
                      <a:endParaRPr lang="zh-CN" altLang="en-US" sz="1200" dirty="0">
                        <a:latin typeface="Century Gothic" panose="020B0502020202020204" pitchFamily="34" charset="0"/>
                        <a:ea typeface="+mn-ea"/>
                      </a:endParaRPr>
                    </a:p>
                  </a:txBody>
                  <a:tcPr/>
                </a:tc>
              </a:tr>
              <a:tr h="590173">
                <a:tc>
                  <a:txBody>
                    <a:bodyPr/>
                    <a:lstStyle/>
                    <a:p>
                      <a:r>
                        <a:rPr lang="en-US" altLang="zh-CN" b="1" dirty="0">
                          <a:latin typeface="Century Gothic" panose="020B0502020202020204" pitchFamily="34" charset="0"/>
                          <a:ea typeface="+mn-ea"/>
                        </a:rPr>
                        <a:t>Accuracy</a:t>
                      </a:r>
                      <a:endParaRPr lang="zh-CN" altLang="en-US" b="1"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0.8858</a:t>
                      </a:r>
                      <a:endParaRPr lang="zh-CN" altLang="en-US"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0.8233</a:t>
                      </a:r>
                      <a:endParaRPr lang="zh-CN" altLang="en-US"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0.7983</a:t>
                      </a:r>
                      <a:endParaRPr lang="en-US" altLang="zh-CN"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0.7858</a:t>
                      </a:r>
                      <a:endParaRPr lang="zh-CN" altLang="en-US"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0.7083</a:t>
                      </a:r>
                      <a:endParaRPr lang="zh-CN" altLang="en-US" dirty="0">
                        <a:latin typeface="Century Gothic" panose="020B0502020202020204" pitchFamily="34" charset="0"/>
                        <a:ea typeface="+mn-ea"/>
                      </a:endParaRPr>
                    </a:p>
                  </a:txBody>
                  <a:tcPr/>
                </a:tc>
              </a:tr>
              <a:tr h="590173">
                <a:tc>
                  <a:txBody>
                    <a:bodyPr/>
                    <a:lstStyle/>
                    <a:p>
                      <a:r>
                        <a:rPr lang="en-US" altLang="zh-CN" b="1" dirty="0">
                          <a:latin typeface="Century Gothic" panose="020B0502020202020204" pitchFamily="34" charset="0"/>
                          <a:ea typeface="+mn-ea"/>
                        </a:rPr>
                        <a:t>Precision</a:t>
                      </a:r>
                      <a:endParaRPr lang="zh-CN" altLang="en-US" b="1"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0.9028</a:t>
                      </a:r>
                      <a:endParaRPr lang="en-US" altLang="zh-CN"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0.8099</a:t>
                      </a:r>
                      <a:endParaRPr lang="zh-CN" altLang="en-US"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0.7700</a:t>
                      </a:r>
                      <a:endParaRPr lang="zh-CN" altLang="en-US"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0.6800</a:t>
                      </a:r>
                      <a:endParaRPr lang="zh-CN" altLang="en-US"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1.0000</a:t>
                      </a:r>
                      <a:endParaRPr lang="zh-CN" altLang="en-US" dirty="0">
                        <a:latin typeface="Century Gothic" panose="020B0502020202020204" pitchFamily="34" charset="0"/>
                        <a:ea typeface="+mn-ea"/>
                      </a:endParaRPr>
                    </a:p>
                  </a:txBody>
                  <a:tcPr/>
                </a:tc>
              </a:tr>
              <a:tr h="590173">
                <a:tc>
                  <a:txBody>
                    <a:bodyPr/>
                    <a:lstStyle/>
                    <a:p>
                      <a:r>
                        <a:rPr lang="en-US" altLang="zh-CN" b="1" dirty="0">
                          <a:latin typeface="Century Gothic" panose="020B0502020202020204" pitchFamily="34" charset="0"/>
                          <a:ea typeface="+mn-ea"/>
                        </a:rPr>
                        <a:t>Recall</a:t>
                      </a:r>
                      <a:endParaRPr lang="zh-CN" altLang="en-US" b="1"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0.7600</a:t>
                      </a:r>
                      <a:endParaRPr lang="en-US" altLang="zh-CN"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0.6000</a:t>
                      </a:r>
                      <a:endParaRPr lang="zh-CN" altLang="en-US"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0.5200</a:t>
                      </a:r>
                      <a:endParaRPr lang="en-US" altLang="zh-CN"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0.6400</a:t>
                      </a:r>
                      <a:endParaRPr lang="zh-CN" altLang="en-US"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0.2800</a:t>
                      </a:r>
                      <a:endParaRPr lang="zh-CN" altLang="en-US" dirty="0">
                        <a:latin typeface="Century Gothic" panose="020B0502020202020204" pitchFamily="34" charset="0"/>
                        <a:ea typeface="+mn-ea"/>
                      </a:endParaRPr>
                    </a:p>
                  </a:txBody>
                  <a:tcPr/>
                </a:tc>
              </a:tr>
              <a:tr h="590173">
                <a:tc>
                  <a:txBody>
                    <a:bodyPr/>
                    <a:lstStyle/>
                    <a:p>
                      <a:r>
                        <a:rPr lang="en-US" altLang="zh-CN" b="1" dirty="0">
                          <a:latin typeface="Century Gothic" panose="020B0502020202020204" pitchFamily="34" charset="0"/>
                          <a:ea typeface="+mn-ea"/>
                        </a:rPr>
                        <a:t>F1 Score</a:t>
                      </a:r>
                      <a:endParaRPr lang="zh-CN" altLang="en-US" b="1"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0.8044</a:t>
                      </a:r>
                      <a:endParaRPr lang="zh-CN" altLang="en-US"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0.6822</a:t>
                      </a:r>
                      <a:endParaRPr lang="zh-CN" altLang="en-US"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0.6105</a:t>
                      </a:r>
                      <a:endParaRPr lang="en-US" altLang="zh-CN"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0.6558</a:t>
                      </a:r>
                      <a:endParaRPr lang="zh-CN" altLang="en-US"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0.4286</a:t>
                      </a:r>
                      <a:endParaRPr lang="zh-CN" altLang="en-US" dirty="0">
                        <a:latin typeface="Century Gothic" panose="020B0502020202020204" pitchFamily="34" charset="0"/>
                        <a:ea typeface="+mn-ea"/>
                      </a:endParaRPr>
                    </a:p>
                  </a:txBody>
                  <a:tcPr/>
                </a:tc>
              </a:tr>
              <a:tr h="590173">
                <a:tc>
                  <a:txBody>
                    <a:bodyPr/>
                    <a:lstStyle/>
                    <a:p>
                      <a:r>
                        <a:rPr lang="en-US" altLang="zh-CN" b="1" dirty="0">
                          <a:latin typeface="Century Gothic" panose="020B0502020202020204" pitchFamily="34" charset="0"/>
                          <a:ea typeface="+mn-ea"/>
                        </a:rPr>
                        <a:t>ROC AUC</a:t>
                      </a:r>
                      <a:endParaRPr lang="zh-CN" altLang="en-US" b="1"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0.9418</a:t>
                      </a:r>
                      <a:endParaRPr lang="zh-CN" altLang="en-US"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0.8400</a:t>
                      </a:r>
                      <a:endParaRPr lang="zh-CN" altLang="en-US"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0.8545</a:t>
                      </a:r>
                      <a:endParaRPr lang="zh-CN" altLang="en-US"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0.8262</a:t>
                      </a:r>
                      <a:endParaRPr lang="zh-CN" altLang="en-US"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0.7956</a:t>
                      </a:r>
                      <a:endParaRPr lang="zh-CN" altLang="en-US" dirty="0">
                        <a:latin typeface="Century Gothic" panose="020B0502020202020204" pitchFamily="34" charset="0"/>
                        <a:ea typeface="+mn-ea"/>
                      </a:endParaRPr>
                    </a:p>
                  </a:txBody>
                  <a:tcPr/>
                </a:tc>
              </a:tr>
            </a:tbl>
          </a:graphicData>
        </a:graphic>
      </p:graphicFrame>
      <p:pic>
        <p:nvPicPr>
          <p:cNvPr id="16" name="图片 15"/>
          <p:cNvPicPr>
            <a:picLocks noChangeAspect="1"/>
          </p:cNvPicPr>
          <p:nvPr/>
        </p:nvPicPr>
        <p:blipFill>
          <a:blip r:embed="rId3"/>
          <a:stretch>
            <a:fillRect/>
          </a:stretch>
        </p:blipFill>
        <p:spPr>
          <a:xfrm>
            <a:off x="921873" y="5474805"/>
            <a:ext cx="2884729" cy="1280041"/>
          </a:xfrm>
          <a:prstGeom prst="rect">
            <a:avLst/>
          </a:prstGeom>
        </p:spPr>
      </p:pic>
      <p:sp>
        <p:nvSpPr>
          <p:cNvPr id="21" name="文本框 20"/>
          <p:cNvSpPr txBox="1"/>
          <p:nvPr/>
        </p:nvSpPr>
        <p:spPr>
          <a:xfrm>
            <a:off x="3922856" y="5519699"/>
            <a:ext cx="7847749" cy="1289905"/>
          </a:xfrm>
          <a:prstGeom prst="rect">
            <a:avLst/>
          </a:prstGeom>
          <a:noFill/>
        </p:spPr>
        <p:txBody>
          <a:bodyPr wrap="square">
            <a:spAutoFit/>
          </a:bodyPr>
          <a:lstStyle/>
          <a:p>
            <a:pPr>
              <a:lnSpc>
                <a:spcPct val="150000"/>
              </a:lnSpc>
            </a:pPr>
            <a:r>
              <a:rPr lang="en-US" altLang="zh-CN" b="1" dirty="0">
                <a:solidFill>
                  <a:srgbClr val="FFFF00"/>
                </a:solidFill>
                <a:latin typeface="+mj-ea"/>
                <a:ea typeface="+mj-ea"/>
              </a:rPr>
              <a:t>The F1 Score is the harmonic mean of precision and recall</a:t>
            </a:r>
            <a:r>
              <a:rPr lang="en-US" altLang="zh-CN" b="1" dirty="0">
                <a:solidFill>
                  <a:schemeClr val="bg1"/>
                </a:solidFill>
                <a:latin typeface="+mj-ea"/>
                <a:ea typeface="+mj-ea"/>
              </a:rPr>
              <a:t>.</a:t>
            </a:r>
            <a:endParaRPr lang="en-US" altLang="zh-CN" b="1" dirty="0">
              <a:solidFill>
                <a:schemeClr val="bg1"/>
              </a:solidFill>
              <a:latin typeface="+mj-ea"/>
              <a:ea typeface="+mj-ea"/>
            </a:endParaRPr>
          </a:p>
          <a:p>
            <a:pPr>
              <a:lnSpc>
                <a:spcPct val="150000"/>
              </a:lnSpc>
            </a:pPr>
            <a:r>
              <a:rPr lang="en-US" altLang="zh-CN" b="1" dirty="0">
                <a:solidFill>
                  <a:srgbClr val="FFFF00"/>
                </a:solidFill>
                <a:latin typeface="+mj-ea"/>
                <a:ea typeface="+mj-ea"/>
              </a:rPr>
              <a:t>AUC quantifies the area under the ROC curve</a:t>
            </a:r>
            <a:r>
              <a:rPr lang="en-US" altLang="zh-CN" dirty="0">
                <a:solidFill>
                  <a:schemeClr val="bg1"/>
                </a:solidFill>
                <a:latin typeface="+mj-ea"/>
                <a:ea typeface="+mj-ea"/>
              </a:rPr>
              <a:t>, ranging from 0 to 1, with higher values indicating better model performance.</a:t>
            </a:r>
            <a:endParaRPr lang="zh-CN" altLang="en-US" dirty="0">
              <a:solidFill>
                <a:schemeClr val="bg1"/>
              </a:solidFill>
              <a:latin typeface="+mj-ea"/>
              <a:ea typeface="+mj-ea"/>
            </a:endParaRPr>
          </a:p>
        </p:txBody>
      </p:sp>
      <p:sp>
        <p:nvSpPr>
          <p:cNvPr id="27" name="文本框 26"/>
          <p:cNvSpPr txBox="1"/>
          <p:nvPr/>
        </p:nvSpPr>
        <p:spPr>
          <a:xfrm>
            <a:off x="542137" y="218394"/>
            <a:ext cx="9707093" cy="461665"/>
          </a:xfrm>
          <a:prstGeom prst="rect">
            <a:avLst/>
          </a:prstGeom>
          <a:noFill/>
        </p:spPr>
        <p:txBody>
          <a:bodyPr wrap="square" rtlCol="0">
            <a:spAutoFit/>
          </a:bodyPr>
          <a:lstStyle/>
          <a:p>
            <a:r>
              <a:rPr lang="en-US" altLang="zh-CN" sz="2400" b="1" dirty="0">
                <a:solidFill>
                  <a:schemeClr val="bg1"/>
                </a:solidFill>
                <a:latin typeface="+mn-ea"/>
              </a:rPr>
              <a:t>03 Algorithm Introduction &amp; Result Presentation</a:t>
            </a:r>
            <a:endParaRPr lang="zh-CN" altLang="en-US" sz="2400" b="1" dirty="0">
              <a:solidFill>
                <a:schemeClr val="bg1"/>
              </a:solidFill>
              <a:latin typeface="+mn-ea"/>
            </a:endParaRPr>
          </a:p>
        </p:txBody>
      </p:sp>
      <p:pic>
        <p:nvPicPr>
          <p:cNvPr id="9" name="图片 8"/>
          <p:cNvPicPr>
            <a:picLocks noChangeAspect="1"/>
          </p:cNvPicPr>
          <p:nvPr/>
        </p:nvPicPr>
        <p:blipFill>
          <a:blip r:embed="rId4"/>
          <a:stretch>
            <a:fillRect/>
          </a:stretch>
        </p:blipFill>
        <p:spPr>
          <a:xfrm>
            <a:off x="2138018" y="1875251"/>
            <a:ext cx="7329669" cy="35713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500"/>
                                        <p:tgtEl>
                                          <p:spTgt spid="5"/>
                                        </p:tgtEl>
                                      </p:cBhvr>
                                    </p:animEffect>
                                    <p:anim calcmode="lin" valueType="num">
                                      <p:cBhvr>
                                        <p:cTn id="7" dur="500"/>
                                        <p:tgtEl>
                                          <p:spTgt spid="5"/>
                                        </p:tgtEl>
                                        <p:attrNameLst>
                                          <p:attrName>ppt_x</p:attrName>
                                        </p:attrNameLst>
                                      </p:cBhvr>
                                      <p:tavLst>
                                        <p:tav tm="0">
                                          <p:val>
                                            <p:strVal val="ppt_x"/>
                                          </p:val>
                                        </p:tav>
                                        <p:tav tm="100000">
                                          <p:val>
                                            <p:strVal val="ppt_x"/>
                                          </p:val>
                                        </p:tav>
                                      </p:tavLst>
                                    </p:anim>
                                    <p:anim calcmode="lin" valueType="num">
                                      <p:cBhvr>
                                        <p:cTn id="8" dur="500"/>
                                        <p:tgtEl>
                                          <p:spTgt spid="5"/>
                                        </p:tgtEl>
                                        <p:attrNameLst>
                                          <p:attrName>ppt_y</p:attrName>
                                        </p:attrNameLst>
                                      </p:cBhvr>
                                      <p:tavLst>
                                        <p:tav tm="0">
                                          <p:val>
                                            <p:strVal val="ppt_y"/>
                                          </p:val>
                                        </p:tav>
                                        <p:tav tm="100000">
                                          <p:val>
                                            <p:strVal val="ppt_y+.1"/>
                                          </p:val>
                                        </p:tav>
                                      </p:tavLst>
                                    </p:anim>
                                    <p:set>
                                      <p:cBhvr>
                                        <p:cTn id="9" dur="1" fill="hold">
                                          <p:stCondLst>
                                            <p:cond delay="499"/>
                                          </p:stCondLst>
                                        </p:cTn>
                                        <p:tgtEl>
                                          <p:spTgt spid="5"/>
                                        </p:tgtEl>
                                        <p:attrNameLst>
                                          <p:attrName>style.visibility</p:attrName>
                                        </p:attrNameLst>
                                      </p:cBhvr>
                                      <p:to>
                                        <p:strVal val="hidden"/>
                                      </p:to>
                                    </p:set>
                                  </p:childTnLst>
                                </p:cTn>
                              </p:par>
                            </p:childTnLst>
                          </p:cTn>
                        </p:par>
                        <p:par>
                          <p:cTn id="10" fill="hold">
                            <p:stCondLst>
                              <p:cond delay="500"/>
                            </p:stCondLst>
                            <p:childTnLst>
                              <p:par>
                                <p:cTn id="11" presetID="14" presetClass="entr" presetSubtype="1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88901" y="2668728"/>
            <a:ext cx="2254590" cy="923330"/>
          </a:xfrm>
          <a:prstGeom prst="rect">
            <a:avLst/>
          </a:prstGeom>
          <a:noFill/>
        </p:spPr>
        <p:txBody>
          <a:bodyPr wrap="square" rtlCol="0">
            <a:spAutoFit/>
          </a:bodyPr>
          <a:lstStyle/>
          <a:p>
            <a:pPr algn="ctr"/>
            <a:r>
              <a:rPr lang="zh-CN" altLang="en-US" sz="5400" b="1" dirty="0">
                <a:solidFill>
                  <a:schemeClr val="bg1"/>
                </a:solidFill>
              </a:rPr>
              <a:t>目  录</a:t>
            </a:r>
            <a:endParaRPr lang="en-US" altLang="zh-CN" sz="5400" b="1" dirty="0">
              <a:solidFill>
                <a:schemeClr val="bg1"/>
              </a:solidFill>
            </a:endParaRPr>
          </a:p>
        </p:txBody>
      </p:sp>
      <p:sp>
        <p:nvSpPr>
          <p:cNvPr id="6" name="矩形 5"/>
          <p:cNvSpPr/>
          <p:nvPr/>
        </p:nvSpPr>
        <p:spPr>
          <a:xfrm>
            <a:off x="1320076" y="3941730"/>
            <a:ext cx="1879041" cy="461665"/>
          </a:xfrm>
          <a:prstGeom prst="rect">
            <a:avLst/>
          </a:prstGeom>
        </p:spPr>
        <p:txBody>
          <a:bodyPr wrap="none">
            <a:spAutoFit/>
          </a:bodyPr>
          <a:lstStyle/>
          <a:p>
            <a:pPr algn="ctr"/>
            <a:r>
              <a:rPr lang="en-US" altLang="zh-CN" sz="2400" b="1" dirty="0">
                <a:solidFill>
                  <a:schemeClr val="bg1"/>
                </a:solidFill>
                <a:cs typeface="Arial" panose="020B0604020202020204" pitchFamily="34" charset="0"/>
              </a:rPr>
              <a:t>CONTENTS</a:t>
            </a:r>
            <a:endParaRPr lang="zh-CN" altLang="en-US" sz="2400" b="1" dirty="0">
              <a:solidFill>
                <a:schemeClr val="bg1"/>
              </a:solidFill>
              <a:cs typeface="Arial" panose="020B0604020202020204" pitchFamily="34" charset="0"/>
            </a:endParaRPr>
          </a:p>
        </p:txBody>
      </p:sp>
      <p:grpSp>
        <p:nvGrpSpPr>
          <p:cNvPr id="10" name="组合 9"/>
          <p:cNvGrpSpPr/>
          <p:nvPr/>
        </p:nvGrpSpPr>
        <p:grpSpPr>
          <a:xfrm>
            <a:off x="820546" y="2927691"/>
            <a:ext cx="254121" cy="405405"/>
            <a:chOff x="872368" y="2932651"/>
            <a:chExt cx="289004" cy="461055"/>
          </a:xfrm>
          <a:solidFill>
            <a:schemeClr val="bg1">
              <a:alpha val="25000"/>
            </a:schemeClr>
          </a:solidFill>
        </p:grpSpPr>
        <p:sp>
          <p:nvSpPr>
            <p:cNvPr id="7" name="梯形 6"/>
            <p:cNvSpPr/>
            <p:nvPr/>
          </p:nvSpPr>
          <p:spPr>
            <a:xfrm rot="16200000">
              <a:off x="907985" y="3140319"/>
              <a:ext cx="461055" cy="45719"/>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梯形 7"/>
            <p:cNvSpPr/>
            <p:nvPr/>
          </p:nvSpPr>
          <p:spPr>
            <a:xfrm rot="16200000">
              <a:off x="865248" y="3140319"/>
              <a:ext cx="298081" cy="45719"/>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梯形 8"/>
            <p:cNvSpPr/>
            <p:nvPr/>
          </p:nvSpPr>
          <p:spPr>
            <a:xfrm rot="16200000">
              <a:off x="801751" y="3140319"/>
              <a:ext cx="186954" cy="45719"/>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3311236" y="2927691"/>
            <a:ext cx="254121" cy="405405"/>
            <a:chOff x="872368" y="2932651"/>
            <a:chExt cx="289004" cy="461055"/>
          </a:xfrm>
          <a:solidFill>
            <a:schemeClr val="bg1">
              <a:alpha val="24000"/>
            </a:schemeClr>
          </a:solidFill>
        </p:grpSpPr>
        <p:sp>
          <p:nvSpPr>
            <p:cNvPr id="12" name="梯形 11"/>
            <p:cNvSpPr/>
            <p:nvPr/>
          </p:nvSpPr>
          <p:spPr>
            <a:xfrm rot="16200000">
              <a:off x="907985" y="3140319"/>
              <a:ext cx="461055" cy="45719"/>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梯形 12"/>
            <p:cNvSpPr/>
            <p:nvPr/>
          </p:nvSpPr>
          <p:spPr>
            <a:xfrm rot="16200000">
              <a:off x="865248" y="3140319"/>
              <a:ext cx="298081" cy="45719"/>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梯形 13"/>
            <p:cNvSpPr/>
            <p:nvPr/>
          </p:nvSpPr>
          <p:spPr>
            <a:xfrm rot="16200000">
              <a:off x="801751" y="3140319"/>
              <a:ext cx="186954" cy="45719"/>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矩形 14"/>
          <p:cNvSpPr/>
          <p:nvPr/>
        </p:nvSpPr>
        <p:spPr>
          <a:xfrm>
            <a:off x="555838" y="3738315"/>
            <a:ext cx="3320716" cy="45719"/>
          </a:xfrm>
          <a:prstGeom prst="rect">
            <a:avLst/>
          </a:prstGeom>
          <a:solidFill>
            <a:schemeClr val="bg1">
              <a:lumMod val="9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custDataLst>
              <p:tags r:id="rId1"/>
            </p:custDataLst>
          </p:nvPr>
        </p:nvGrpSpPr>
        <p:grpSpPr>
          <a:xfrm>
            <a:off x="5520436" y="941126"/>
            <a:ext cx="5686546" cy="931253"/>
            <a:chOff x="5399714" y="1249447"/>
            <a:chExt cx="5686546" cy="931253"/>
          </a:xfrm>
        </p:grpSpPr>
        <p:grpSp>
          <p:nvGrpSpPr>
            <p:cNvPr id="37" name="组合 36"/>
            <p:cNvGrpSpPr/>
            <p:nvPr/>
          </p:nvGrpSpPr>
          <p:grpSpPr>
            <a:xfrm>
              <a:off x="5399714" y="1249447"/>
              <a:ext cx="770179" cy="931253"/>
              <a:chOff x="5399714" y="1249447"/>
              <a:chExt cx="770179" cy="931253"/>
            </a:xfrm>
          </p:grpSpPr>
          <p:sp>
            <p:nvSpPr>
              <p:cNvPr id="18" name="矩形: 对角圆角 17"/>
              <p:cNvSpPr/>
              <p:nvPr>
                <p:custDataLst>
                  <p:tags r:id="rId2"/>
                </p:custDataLst>
              </p:nvPr>
            </p:nvSpPr>
            <p:spPr>
              <a:xfrm>
                <a:off x="5399714" y="1895803"/>
                <a:ext cx="696286" cy="284897"/>
              </a:xfrm>
              <a:prstGeom prst="round2DiagRect">
                <a:avLst>
                  <a:gd name="adj1" fmla="val 50000"/>
                  <a:gd name="adj2" fmla="val 0"/>
                </a:avLst>
              </a:prstGeom>
              <a:gradFill flip="none" rotWithShape="1">
                <a:gsLst>
                  <a:gs pos="100000">
                    <a:schemeClr val="accent1">
                      <a:lumMod val="0"/>
                      <a:lumOff val="100000"/>
                      <a:alpha val="36000"/>
                    </a:schemeClr>
                  </a:gs>
                  <a:gs pos="0">
                    <a:srgbClr val="003F88"/>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endParaRPr>
              </a:p>
            </p:txBody>
          </p:sp>
          <p:sp>
            <p:nvSpPr>
              <p:cNvPr id="16" name="文本框 15"/>
              <p:cNvSpPr txBox="1"/>
              <p:nvPr>
                <p:custDataLst>
                  <p:tags r:id="rId3"/>
                </p:custDataLst>
              </p:nvPr>
            </p:nvSpPr>
            <p:spPr>
              <a:xfrm>
                <a:off x="5473607" y="1249447"/>
                <a:ext cx="696286" cy="830997"/>
              </a:xfrm>
              <a:prstGeom prst="rect">
                <a:avLst/>
              </a:prstGeom>
              <a:noFill/>
            </p:spPr>
            <p:txBody>
              <a:bodyPr wrap="square" rtlCol="0">
                <a:spAutoFit/>
              </a:bodyPr>
              <a:lstStyle/>
              <a:p>
                <a:pPr algn="l"/>
                <a:r>
                  <a:rPr lang="en-US" altLang="zh-CN" sz="4800" b="1" i="1" dirty="0">
                    <a:solidFill>
                      <a:schemeClr val="bg1"/>
                    </a:solidFill>
                    <a:latin typeface="Arial" panose="020B0604020202020204" pitchFamily="34" charset="0"/>
                    <a:ea typeface="微软雅黑" panose="020B0503020204020204" pitchFamily="34" charset="-122"/>
                    <a:cs typeface="Arial" panose="020B0604020202020204" pitchFamily="34" charset="0"/>
                  </a:rPr>
                  <a:t>1</a:t>
                </a:r>
                <a:endParaRPr lang="zh-CN" altLang="en-US" sz="4800" b="1" i="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6" name="文本框 35"/>
            <p:cNvSpPr txBox="1"/>
            <p:nvPr>
              <p:custDataLst>
                <p:tags r:id="rId4"/>
              </p:custDataLst>
            </p:nvPr>
          </p:nvSpPr>
          <p:spPr>
            <a:xfrm>
              <a:off x="6388425" y="1436507"/>
              <a:ext cx="4697835" cy="706755"/>
            </a:xfrm>
            <a:prstGeom prst="rect">
              <a:avLst/>
            </a:prstGeom>
            <a:noFill/>
          </p:spPr>
          <p:txBody>
            <a:bodyPr wrap="square" rtlCol="0">
              <a:spAutoFit/>
            </a:bodyPr>
            <a:lstStyle/>
            <a:p>
              <a:pPr algn="l"/>
              <a:r>
                <a:rPr lang="zh-CN" altLang="en-US" sz="4000" b="1" dirty="0">
                  <a:solidFill>
                    <a:schemeClr val="bg1"/>
                  </a:solidFill>
                  <a:latin typeface="微软雅黑" panose="020B0503020204020204" pitchFamily="34" charset="-122"/>
                  <a:ea typeface="微软雅黑" panose="020B0503020204020204" pitchFamily="34" charset="-122"/>
                </a:rPr>
                <a:t>项目思路介绍</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p:cNvGrpSpPr/>
          <p:nvPr>
            <p:custDataLst>
              <p:tags r:id="rId5"/>
            </p:custDataLst>
          </p:nvPr>
        </p:nvGrpSpPr>
        <p:grpSpPr>
          <a:xfrm>
            <a:off x="5520436" y="2314892"/>
            <a:ext cx="5686546" cy="931253"/>
            <a:chOff x="5399714" y="1249447"/>
            <a:chExt cx="5686546" cy="931253"/>
          </a:xfrm>
        </p:grpSpPr>
        <p:grpSp>
          <p:nvGrpSpPr>
            <p:cNvPr id="21" name="组合 20"/>
            <p:cNvGrpSpPr/>
            <p:nvPr/>
          </p:nvGrpSpPr>
          <p:grpSpPr>
            <a:xfrm>
              <a:off x="5399714" y="1249447"/>
              <a:ext cx="770179" cy="931253"/>
              <a:chOff x="5399714" y="1249447"/>
              <a:chExt cx="770179" cy="931253"/>
            </a:xfrm>
          </p:grpSpPr>
          <p:sp>
            <p:nvSpPr>
              <p:cNvPr id="23" name="矩形: 对角圆角 22"/>
              <p:cNvSpPr/>
              <p:nvPr>
                <p:custDataLst>
                  <p:tags r:id="rId6"/>
                </p:custDataLst>
              </p:nvPr>
            </p:nvSpPr>
            <p:spPr>
              <a:xfrm>
                <a:off x="5399714" y="1895803"/>
                <a:ext cx="696286" cy="284897"/>
              </a:xfrm>
              <a:prstGeom prst="round2DiagRect">
                <a:avLst>
                  <a:gd name="adj1" fmla="val 50000"/>
                  <a:gd name="adj2" fmla="val 0"/>
                </a:avLst>
              </a:prstGeom>
              <a:gradFill flip="none" rotWithShape="1">
                <a:gsLst>
                  <a:gs pos="100000">
                    <a:schemeClr val="accent1">
                      <a:lumMod val="0"/>
                      <a:lumOff val="100000"/>
                      <a:alpha val="36000"/>
                    </a:schemeClr>
                  </a:gs>
                  <a:gs pos="0">
                    <a:srgbClr val="003F88"/>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endParaRPr>
              </a:p>
            </p:txBody>
          </p:sp>
          <p:sp>
            <p:nvSpPr>
              <p:cNvPr id="24" name="文本框 23"/>
              <p:cNvSpPr txBox="1"/>
              <p:nvPr>
                <p:custDataLst>
                  <p:tags r:id="rId7"/>
                </p:custDataLst>
              </p:nvPr>
            </p:nvSpPr>
            <p:spPr>
              <a:xfrm>
                <a:off x="5473607" y="1249447"/>
                <a:ext cx="696286" cy="830997"/>
              </a:xfrm>
              <a:prstGeom prst="rect">
                <a:avLst/>
              </a:prstGeom>
              <a:noFill/>
            </p:spPr>
            <p:txBody>
              <a:bodyPr wrap="square" rtlCol="0">
                <a:spAutoFit/>
              </a:bodyPr>
              <a:lstStyle/>
              <a:p>
                <a:pPr algn="l"/>
                <a:r>
                  <a:rPr lang="en-US" altLang="zh-CN" sz="4800" b="1" i="1" dirty="0">
                    <a:solidFill>
                      <a:schemeClr val="bg1"/>
                    </a:solidFill>
                    <a:latin typeface="Arial" panose="020B0604020202020204" pitchFamily="34" charset="0"/>
                    <a:ea typeface="微软雅黑" panose="020B0503020204020204" pitchFamily="34" charset="-122"/>
                    <a:cs typeface="Arial" panose="020B0604020202020204" pitchFamily="34" charset="0"/>
                  </a:rPr>
                  <a:t>2</a:t>
                </a:r>
                <a:endParaRPr lang="zh-CN" altLang="en-US" sz="4800" b="1" i="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22" name="文本框 21"/>
            <p:cNvSpPr txBox="1"/>
            <p:nvPr>
              <p:custDataLst>
                <p:tags r:id="rId8"/>
              </p:custDataLst>
            </p:nvPr>
          </p:nvSpPr>
          <p:spPr>
            <a:xfrm>
              <a:off x="6388425" y="1436507"/>
              <a:ext cx="4697835" cy="707886"/>
            </a:xfrm>
            <a:prstGeom prst="rect">
              <a:avLst/>
            </a:prstGeom>
            <a:noFill/>
          </p:spPr>
          <p:txBody>
            <a:bodyPr wrap="square" rtlCol="0">
              <a:spAutoFit/>
            </a:bodyPr>
            <a:lstStyle/>
            <a:p>
              <a:pPr algn="l"/>
              <a:r>
                <a:rPr lang="zh-CN" altLang="en-US" sz="4000" b="1" dirty="0">
                  <a:solidFill>
                    <a:schemeClr val="bg1"/>
                  </a:solidFill>
                  <a:latin typeface="微软雅黑" panose="020B0503020204020204" pitchFamily="34" charset="-122"/>
                  <a:ea typeface="微软雅黑" panose="020B0503020204020204" pitchFamily="34" charset="-122"/>
                </a:rPr>
                <a:t>现阶段成果</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grpSp>
        <p:nvGrpSpPr>
          <p:cNvPr id="25" name="组合 24"/>
          <p:cNvGrpSpPr/>
          <p:nvPr>
            <p:custDataLst>
              <p:tags r:id="rId9"/>
            </p:custDataLst>
          </p:nvPr>
        </p:nvGrpSpPr>
        <p:grpSpPr>
          <a:xfrm>
            <a:off x="5520436" y="3688658"/>
            <a:ext cx="5686546" cy="931253"/>
            <a:chOff x="5399714" y="1249447"/>
            <a:chExt cx="5686546" cy="931253"/>
          </a:xfrm>
        </p:grpSpPr>
        <p:grpSp>
          <p:nvGrpSpPr>
            <p:cNvPr id="26" name="组合 25"/>
            <p:cNvGrpSpPr/>
            <p:nvPr/>
          </p:nvGrpSpPr>
          <p:grpSpPr>
            <a:xfrm>
              <a:off x="5399714" y="1249447"/>
              <a:ext cx="770179" cy="931253"/>
              <a:chOff x="5399714" y="1249447"/>
              <a:chExt cx="770179" cy="931253"/>
            </a:xfrm>
          </p:grpSpPr>
          <p:sp>
            <p:nvSpPr>
              <p:cNvPr id="28" name="矩形: 对角圆角 27"/>
              <p:cNvSpPr/>
              <p:nvPr>
                <p:custDataLst>
                  <p:tags r:id="rId10"/>
                </p:custDataLst>
              </p:nvPr>
            </p:nvSpPr>
            <p:spPr>
              <a:xfrm>
                <a:off x="5399714" y="1895803"/>
                <a:ext cx="696286" cy="284897"/>
              </a:xfrm>
              <a:prstGeom prst="round2DiagRect">
                <a:avLst>
                  <a:gd name="adj1" fmla="val 50000"/>
                  <a:gd name="adj2" fmla="val 0"/>
                </a:avLst>
              </a:prstGeom>
              <a:gradFill flip="none" rotWithShape="1">
                <a:gsLst>
                  <a:gs pos="100000">
                    <a:schemeClr val="accent1">
                      <a:lumMod val="0"/>
                      <a:lumOff val="100000"/>
                      <a:alpha val="36000"/>
                    </a:schemeClr>
                  </a:gs>
                  <a:gs pos="0">
                    <a:srgbClr val="003F88"/>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endParaRPr>
              </a:p>
            </p:txBody>
          </p:sp>
          <p:sp>
            <p:nvSpPr>
              <p:cNvPr id="29" name="文本框 28"/>
              <p:cNvSpPr txBox="1"/>
              <p:nvPr>
                <p:custDataLst>
                  <p:tags r:id="rId11"/>
                </p:custDataLst>
              </p:nvPr>
            </p:nvSpPr>
            <p:spPr>
              <a:xfrm>
                <a:off x="5473607" y="1249447"/>
                <a:ext cx="696286" cy="830997"/>
              </a:xfrm>
              <a:prstGeom prst="rect">
                <a:avLst/>
              </a:prstGeom>
              <a:noFill/>
            </p:spPr>
            <p:txBody>
              <a:bodyPr wrap="square" rtlCol="0">
                <a:spAutoFit/>
              </a:bodyPr>
              <a:lstStyle/>
              <a:p>
                <a:pPr algn="l"/>
                <a:r>
                  <a:rPr lang="en-US" altLang="zh-CN" sz="4800" b="1" i="1" dirty="0">
                    <a:solidFill>
                      <a:schemeClr val="bg1"/>
                    </a:solidFill>
                    <a:latin typeface="Arial" panose="020B0604020202020204" pitchFamily="34" charset="0"/>
                    <a:ea typeface="微软雅黑" panose="020B0503020204020204" pitchFamily="34" charset="-122"/>
                    <a:cs typeface="Arial" panose="020B0604020202020204" pitchFamily="34" charset="0"/>
                  </a:rPr>
                  <a:t>3</a:t>
                </a:r>
                <a:endParaRPr lang="zh-CN" altLang="en-US" sz="4800" b="1" i="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27" name="文本框 26"/>
            <p:cNvSpPr txBox="1"/>
            <p:nvPr>
              <p:custDataLst>
                <p:tags r:id="rId12"/>
              </p:custDataLst>
            </p:nvPr>
          </p:nvSpPr>
          <p:spPr>
            <a:xfrm>
              <a:off x="6388425" y="1436507"/>
              <a:ext cx="4697835" cy="707886"/>
            </a:xfrm>
            <a:prstGeom prst="rect">
              <a:avLst/>
            </a:prstGeom>
            <a:noFill/>
          </p:spPr>
          <p:txBody>
            <a:bodyPr wrap="square" rtlCol="0">
              <a:spAutoFit/>
            </a:bodyPr>
            <a:lstStyle/>
            <a:p>
              <a:pPr algn="l"/>
              <a:r>
                <a:rPr lang="zh-CN" altLang="en-US" sz="4000" b="1" dirty="0">
                  <a:solidFill>
                    <a:schemeClr val="bg1"/>
                  </a:solidFill>
                  <a:latin typeface="微软雅黑" panose="020B0503020204020204" pitchFamily="34" charset="-122"/>
                  <a:ea typeface="微软雅黑" panose="020B0503020204020204" pitchFamily="34" charset="-122"/>
                </a:rPr>
                <a:t>团队分工</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grpSp>
        <p:nvGrpSpPr>
          <p:cNvPr id="30" name="组合 29"/>
          <p:cNvGrpSpPr/>
          <p:nvPr>
            <p:custDataLst>
              <p:tags r:id="rId13"/>
            </p:custDataLst>
          </p:nvPr>
        </p:nvGrpSpPr>
        <p:grpSpPr>
          <a:xfrm>
            <a:off x="5520436" y="5062424"/>
            <a:ext cx="5686546" cy="931253"/>
            <a:chOff x="5399714" y="1249447"/>
            <a:chExt cx="5686546" cy="931253"/>
          </a:xfrm>
        </p:grpSpPr>
        <p:grpSp>
          <p:nvGrpSpPr>
            <p:cNvPr id="31" name="组合 30"/>
            <p:cNvGrpSpPr/>
            <p:nvPr/>
          </p:nvGrpSpPr>
          <p:grpSpPr>
            <a:xfrm>
              <a:off x="5399714" y="1249447"/>
              <a:ext cx="770179" cy="931253"/>
              <a:chOff x="5399714" y="1249447"/>
              <a:chExt cx="770179" cy="931253"/>
            </a:xfrm>
          </p:grpSpPr>
          <p:sp>
            <p:nvSpPr>
              <p:cNvPr id="33" name="矩形: 对角圆角 32"/>
              <p:cNvSpPr/>
              <p:nvPr>
                <p:custDataLst>
                  <p:tags r:id="rId14"/>
                </p:custDataLst>
              </p:nvPr>
            </p:nvSpPr>
            <p:spPr>
              <a:xfrm>
                <a:off x="5399714" y="1895803"/>
                <a:ext cx="696286" cy="284897"/>
              </a:xfrm>
              <a:prstGeom prst="round2DiagRect">
                <a:avLst>
                  <a:gd name="adj1" fmla="val 50000"/>
                  <a:gd name="adj2" fmla="val 0"/>
                </a:avLst>
              </a:prstGeom>
              <a:gradFill flip="none" rotWithShape="1">
                <a:gsLst>
                  <a:gs pos="100000">
                    <a:schemeClr val="accent1">
                      <a:lumMod val="0"/>
                      <a:lumOff val="100000"/>
                      <a:alpha val="36000"/>
                    </a:schemeClr>
                  </a:gs>
                  <a:gs pos="0">
                    <a:srgbClr val="003F88"/>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endParaRPr>
              </a:p>
            </p:txBody>
          </p:sp>
          <p:sp>
            <p:nvSpPr>
              <p:cNvPr id="34" name="文本框 33"/>
              <p:cNvSpPr txBox="1"/>
              <p:nvPr>
                <p:custDataLst>
                  <p:tags r:id="rId15"/>
                </p:custDataLst>
              </p:nvPr>
            </p:nvSpPr>
            <p:spPr>
              <a:xfrm>
                <a:off x="5473607" y="1249447"/>
                <a:ext cx="696286" cy="830997"/>
              </a:xfrm>
              <a:prstGeom prst="rect">
                <a:avLst/>
              </a:prstGeom>
              <a:noFill/>
            </p:spPr>
            <p:txBody>
              <a:bodyPr wrap="square" rtlCol="0">
                <a:spAutoFit/>
              </a:bodyPr>
              <a:lstStyle/>
              <a:p>
                <a:pPr algn="l"/>
                <a:r>
                  <a:rPr lang="en-US" altLang="zh-CN" sz="4800" b="1" i="1" dirty="0">
                    <a:solidFill>
                      <a:schemeClr val="bg1"/>
                    </a:solidFill>
                    <a:latin typeface="Arial" panose="020B0604020202020204" pitchFamily="34" charset="0"/>
                    <a:ea typeface="微软雅黑" panose="020B0503020204020204" pitchFamily="34" charset="-122"/>
                    <a:cs typeface="Arial" panose="020B0604020202020204" pitchFamily="34" charset="0"/>
                  </a:rPr>
                  <a:t>4</a:t>
                </a:r>
                <a:endParaRPr lang="zh-CN" altLang="en-US" sz="4800" b="1" i="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2" name="文本框 31"/>
            <p:cNvSpPr txBox="1"/>
            <p:nvPr>
              <p:custDataLst>
                <p:tags r:id="rId16"/>
              </p:custDataLst>
            </p:nvPr>
          </p:nvSpPr>
          <p:spPr>
            <a:xfrm>
              <a:off x="6388425" y="1436507"/>
              <a:ext cx="4697835" cy="707886"/>
            </a:xfrm>
            <a:prstGeom prst="rect">
              <a:avLst/>
            </a:prstGeom>
            <a:noFill/>
          </p:spPr>
          <p:txBody>
            <a:bodyPr wrap="square" rtlCol="0">
              <a:spAutoFit/>
            </a:bodyPr>
            <a:lstStyle/>
            <a:p>
              <a:pPr algn="l"/>
              <a:r>
                <a:rPr lang="zh-CN" altLang="en-US" sz="4000" b="1" dirty="0">
                  <a:solidFill>
                    <a:schemeClr val="bg1"/>
                  </a:solidFill>
                  <a:latin typeface="微软雅黑" panose="020B0503020204020204" pitchFamily="34" charset="-122"/>
                  <a:ea typeface="微软雅黑" panose="020B0503020204020204" pitchFamily="34" charset="-122"/>
                </a:rPr>
                <a:t>下一步工作计划</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pic>
        <p:nvPicPr>
          <p:cNvPr id="4" name="图片 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558144" y="182102"/>
            <a:ext cx="3328715" cy="48823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29268" y="277013"/>
            <a:ext cx="2045209" cy="568113"/>
          </a:xfrm>
          <a:prstGeom prst="rect">
            <a:avLst/>
          </a:prstGeom>
        </p:spPr>
      </p:pic>
      <p:grpSp>
        <p:nvGrpSpPr>
          <p:cNvPr id="2" name="组合 1"/>
          <p:cNvGrpSpPr/>
          <p:nvPr/>
        </p:nvGrpSpPr>
        <p:grpSpPr>
          <a:xfrm>
            <a:off x="0" y="-2932"/>
            <a:ext cx="517646" cy="981393"/>
            <a:chOff x="0" y="111538"/>
            <a:chExt cx="899042" cy="1704473"/>
          </a:xfrm>
        </p:grpSpPr>
        <p:sp>
          <p:nvSpPr>
            <p:cNvPr id="15" name="椭圆 14"/>
            <p:cNvSpPr/>
            <p:nvPr/>
          </p:nvSpPr>
          <p:spPr>
            <a:xfrm>
              <a:off x="778917" y="885854"/>
              <a:ext cx="120125" cy="120125"/>
            </a:xfrm>
            <a:prstGeom prst="ellipse">
              <a:avLst/>
            </a:prstGeom>
            <a:solidFill>
              <a:srgbClr val="003F8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0" y="111538"/>
              <a:ext cx="875360" cy="1704473"/>
              <a:chOff x="357726" y="552695"/>
              <a:chExt cx="1547190" cy="3012640"/>
            </a:xfrm>
            <a:solidFill>
              <a:srgbClr val="003F89"/>
            </a:solidFill>
          </p:grpSpPr>
          <p:sp>
            <p:nvSpPr>
              <p:cNvPr id="23" name="任意多边形: 形状 22"/>
              <p:cNvSpPr/>
              <p:nvPr/>
            </p:nvSpPr>
            <p:spPr>
              <a:xfrm rot="10800000" flipH="1" flipV="1">
                <a:off x="357726" y="2018145"/>
                <a:ext cx="1464435" cy="1547190"/>
              </a:xfrm>
              <a:custGeom>
                <a:avLst/>
                <a:gdLst>
                  <a:gd name="connsiteX0" fmla="*/ 0 w 1464435"/>
                  <a:gd name="connsiteY0" fmla="*/ 0 h 1547190"/>
                  <a:gd name="connsiteX1" fmla="*/ 1464435 w 1464435"/>
                  <a:gd name="connsiteY1" fmla="*/ 0 h 1547190"/>
                  <a:gd name="connsiteX2" fmla="*/ 1314628 w 1464435"/>
                  <a:gd name="connsiteY2" fmla="*/ 22863 h 1547190"/>
                  <a:gd name="connsiteX3" fmla="*/ 3759 w 1464435"/>
                  <a:gd name="connsiteY3" fmla="*/ 1472763 h 1547190"/>
                  <a:gd name="connsiteX4" fmla="*/ 0 w 1464435"/>
                  <a:gd name="connsiteY4" fmla="*/ 1547190 h 154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435" h="1547190">
                    <a:moveTo>
                      <a:pt x="0" y="0"/>
                    </a:moveTo>
                    <a:lnTo>
                      <a:pt x="1464435" y="0"/>
                    </a:lnTo>
                    <a:lnTo>
                      <a:pt x="1314628" y="22863"/>
                    </a:lnTo>
                    <a:cubicBezTo>
                      <a:pt x="615432" y="165940"/>
                      <a:pt x="77096" y="750618"/>
                      <a:pt x="3759" y="1472763"/>
                    </a:cubicBezTo>
                    <a:lnTo>
                      <a:pt x="0" y="154719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 name="任意多边形: 形状 23"/>
              <p:cNvSpPr/>
              <p:nvPr/>
            </p:nvSpPr>
            <p:spPr>
              <a:xfrm rot="5400000" flipH="1" flipV="1">
                <a:off x="399103" y="511318"/>
                <a:ext cx="1464435" cy="1547190"/>
              </a:xfrm>
              <a:custGeom>
                <a:avLst/>
                <a:gdLst>
                  <a:gd name="connsiteX0" fmla="*/ 0 w 1464435"/>
                  <a:gd name="connsiteY0" fmla="*/ 0 h 1547190"/>
                  <a:gd name="connsiteX1" fmla="*/ 1464435 w 1464435"/>
                  <a:gd name="connsiteY1" fmla="*/ 0 h 1547190"/>
                  <a:gd name="connsiteX2" fmla="*/ 1314628 w 1464435"/>
                  <a:gd name="connsiteY2" fmla="*/ 22863 h 1547190"/>
                  <a:gd name="connsiteX3" fmla="*/ 3759 w 1464435"/>
                  <a:gd name="connsiteY3" fmla="*/ 1472763 h 1547190"/>
                  <a:gd name="connsiteX4" fmla="*/ 0 w 1464435"/>
                  <a:gd name="connsiteY4" fmla="*/ 1547190 h 154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435" h="1547190">
                    <a:moveTo>
                      <a:pt x="0" y="0"/>
                    </a:moveTo>
                    <a:lnTo>
                      <a:pt x="1464435" y="0"/>
                    </a:lnTo>
                    <a:lnTo>
                      <a:pt x="1314628" y="22863"/>
                    </a:lnTo>
                    <a:cubicBezTo>
                      <a:pt x="615432" y="165940"/>
                      <a:pt x="77096" y="750618"/>
                      <a:pt x="3759" y="1472763"/>
                    </a:cubicBezTo>
                    <a:lnTo>
                      <a:pt x="0" y="154719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8144" y="182102"/>
            <a:ext cx="3328715" cy="488234"/>
          </a:xfrm>
          <a:prstGeom prst="rect">
            <a:avLst/>
          </a:prstGeom>
        </p:spPr>
      </p:pic>
      <p:sp>
        <p:nvSpPr>
          <p:cNvPr id="8" name="文本框 7"/>
          <p:cNvSpPr txBox="1"/>
          <p:nvPr/>
        </p:nvSpPr>
        <p:spPr>
          <a:xfrm>
            <a:off x="542137" y="923339"/>
            <a:ext cx="7297849" cy="961289"/>
          </a:xfrm>
          <a:prstGeom prst="rect">
            <a:avLst/>
          </a:prstGeom>
          <a:noFill/>
        </p:spPr>
        <p:txBody>
          <a:bodyPr wrap="square" rtlCol="0">
            <a:spAutoFit/>
          </a:bodyPr>
          <a:lstStyle/>
          <a:p>
            <a:pPr>
              <a:lnSpc>
                <a:spcPct val="150000"/>
              </a:lnSpc>
            </a:pPr>
            <a:r>
              <a:rPr lang="en-US" altLang="zh-CN" sz="2000" b="1" dirty="0">
                <a:solidFill>
                  <a:schemeClr val="bg1"/>
                </a:solidFill>
                <a:latin typeface="+mn-ea"/>
              </a:rPr>
              <a:t>(e). Performance Evaluation of Different Algorithms — Different Datasets</a:t>
            </a:r>
            <a:endParaRPr lang="zh-CN" altLang="en-US" sz="2000" b="1" dirty="0">
              <a:solidFill>
                <a:schemeClr val="bg1"/>
              </a:solidFill>
              <a:latin typeface="+mn-ea"/>
            </a:endParaRPr>
          </a:p>
        </p:txBody>
      </p:sp>
      <p:graphicFrame>
        <p:nvGraphicFramePr>
          <p:cNvPr id="5" name="表格 4"/>
          <p:cNvGraphicFramePr>
            <a:graphicFrameLocks noGrp="1"/>
          </p:cNvGraphicFramePr>
          <p:nvPr/>
        </p:nvGraphicFramePr>
        <p:xfrm>
          <a:off x="2480536" y="1867300"/>
          <a:ext cx="5992632" cy="3590945"/>
        </p:xfrm>
        <a:graphic>
          <a:graphicData uri="http://schemas.openxmlformats.org/drawingml/2006/table">
            <a:tbl>
              <a:tblPr firstRow="1" bandRow="1">
                <a:tableStyleId>{D7AC3CCA-C797-4891-BE02-D94E43425B78}</a:tableStyleId>
              </a:tblPr>
              <a:tblGrid>
                <a:gridCol w="1290205"/>
                <a:gridCol w="888452"/>
                <a:gridCol w="898498"/>
                <a:gridCol w="890546"/>
                <a:gridCol w="978010"/>
                <a:gridCol w="1046921"/>
              </a:tblGrid>
              <a:tr h="590173">
                <a:tc>
                  <a:txBody>
                    <a:bodyPr/>
                    <a:lstStyle/>
                    <a:p>
                      <a:endParaRPr lang="zh-CN" altLang="en-US" dirty="0">
                        <a:latin typeface="Century Gothic" panose="020B0502020202020204" pitchFamily="34" charset="0"/>
                        <a:ea typeface="+mn-ea"/>
                      </a:endParaRPr>
                    </a:p>
                  </a:txBody>
                  <a:tcPr/>
                </a:tc>
                <a:tc>
                  <a:txBody>
                    <a:bodyPr/>
                    <a:lstStyle/>
                    <a:p>
                      <a:r>
                        <a:rPr lang="en-US" altLang="zh-CN" sz="1200" dirty="0">
                          <a:latin typeface="Century Gothic" panose="020B0502020202020204" pitchFamily="34" charset="0"/>
                          <a:ea typeface="+mn-ea"/>
                        </a:rPr>
                        <a:t>Random Forest</a:t>
                      </a:r>
                      <a:endParaRPr lang="zh-CN" altLang="en-US" sz="1200" dirty="0">
                        <a:latin typeface="Century Gothic" panose="020B0502020202020204" pitchFamily="34" charset="0"/>
                        <a:ea typeface="+mn-ea"/>
                      </a:endParaRPr>
                    </a:p>
                  </a:txBody>
                  <a:tcPr/>
                </a:tc>
                <a:tc>
                  <a:txBody>
                    <a:bodyPr/>
                    <a:lstStyle/>
                    <a:p>
                      <a:r>
                        <a:rPr lang="en-US" altLang="zh-CN" sz="1200" dirty="0">
                          <a:latin typeface="Century Gothic" panose="020B0502020202020204" pitchFamily="34" charset="0"/>
                          <a:ea typeface="+mn-ea"/>
                        </a:rPr>
                        <a:t>AdaBoost</a:t>
                      </a:r>
                      <a:endParaRPr lang="zh-CN" altLang="en-US" sz="1200" dirty="0">
                        <a:latin typeface="Century Gothic" panose="020B0502020202020204" pitchFamily="34" charset="0"/>
                        <a:ea typeface="+mn-ea"/>
                      </a:endParaRPr>
                    </a:p>
                  </a:txBody>
                  <a:tcPr/>
                </a:tc>
                <a:tc>
                  <a:txBody>
                    <a:bodyPr/>
                    <a:lstStyle/>
                    <a:p>
                      <a:r>
                        <a:rPr lang="en-GB" altLang="zh-CN" sz="1200" dirty="0">
                          <a:latin typeface="Century Gothic" panose="020B0502020202020204" pitchFamily="34" charset="0"/>
                          <a:ea typeface="+mn-ea"/>
                        </a:rPr>
                        <a:t>Gradient Boosting Classifier</a:t>
                      </a:r>
                      <a:endParaRPr lang="zh-CN" altLang="en-US" sz="1200" dirty="0">
                        <a:latin typeface="Century Gothic" panose="020B0502020202020204" pitchFamily="34" charset="0"/>
                        <a:ea typeface="+mn-ea"/>
                      </a:endParaRPr>
                    </a:p>
                  </a:txBody>
                  <a:tcPr/>
                </a:tc>
                <a:tc>
                  <a:txBody>
                    <a:bodyPr/>
                    <a:lstStyle/>
                    <a:p>
                      <a:r>
                        <a:rPr lang="en-US" altLang="zh-CN" sz="1200" dirty="0">
                          <a:latin typeface="Century Gothic" panose="020B0502020202020204" pitchFamily="34" charset="0"/>
                          <a:ea typeface="+mn-ea"/>
                        </a:rPr>
                        <a:t>Logistic Regression</a:t>
                      </a:r>
                      <a:endParaRPr lang="zh-CN" altLang="en-US" sz="1200" dirty="0">
                        <a:latin typeface="Century Gothic" panose="020B0502020202020204" pitchFamily="34" charset="0"/>
                        <a:ea typeface="+mn-ea"/>
                      </a:endParaRPr>
                    </a:p>
                  </a:txBody>
                  <a:tcPr/>
                </a:tc>
                <a:tc>
                  <a:txBody>
                    <a:bodyPr/>
                    <a:lstStyle/>
                    <a:p>
                      <a:r>
                        <a:rPr lang="en-US" altLang="zh-CN" sz="1200" dirty="0">
                          <a:latin typeface="Century Gothic" panose="020B0502020202020204" pitchFamily="34" charset="0"/>
                          <a:ea typeface="+mn-ea"/>
                        </a:rPr>
                        <a:t>KNN</a:t>
                      </a:r>
                      <a:endParaRPr lang="zh-CN" altLang="en-US" sz="1200" dirty="0">
                        <a:latin typeface="Century Gothic" panose="020B0502020202020204" pitchFamily="34" charset="0"/>
                        <a:ea typeface="+mn-ea"/>
                      </a:endParaRPr>
                    </a:p>
                  </a:txBody>
                  <a:tcPr/>
                </a:tc>
              </a:tr>
              <a:tr h="590173">
                <a:tc>
                  <a:txBody>
                    <a:bodyPr/>
                    <a:lstStyle/>
                    <a:p>
                      <a:r>
                        <a:rPr lang="en-US" altLang="zh-CN" b="1" dirty="0">
                          <a:latin typeface="Century Gothic" panose="020B0502020202020204" pitchFamily="34" charset="0"/>
                          <a:ea typeface="+mn-ea"/>
                        </a:rPr>
                        <a:t>Accuracy</a:t>
                      </a:r>
                      <a:endParaRPr lang="zh-CN" altLang="en-US" b="1"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0.9333</a:t>
                      </a:r>
                      <a:endParaRPr lang="zh-CN" altLang="en-US"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0.8222</a:t>
                      </a:r>
                      <a:endParaRPr lang="zh-CN" altLang="en-US"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0.9222</a:t>
                      </a:r>
                      <a:endParaRPr lang="en-US" altLang="zh-CN"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0.9333</a:t>
                      </a:r>
                      <a:endParaRPr lang="zh-CN" altLang="en-US"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0.9000</a:t>
                      </a:r>
                      <a:endParaRPr lang="zh-CN" altLang="en-US" dirty="0">
                        <a:latin typeface="Century Gothic" panose="020B0502020202020204" pitchFamily="34" charset="0"/>
                        <a:ea typeface="+mn-ea"/>
                      </a:endParaRPr>
                    </a:p>
                  </a:txBody>
                  <a:tcPr/>
                </a:tc>
              </a:tr>
              <a:tr h="590173">
                <a:tc>
                  <a:txBody>
                    <a:bodyPr/>
                    <a:lstStyle/>
                    <a:p>
                      <a:r>
                        <a:rPr lang="en-US" altLang="zh-CN" b="1" dirty="0">
                          <a:latin typeface="Century Gothic" panose="020B0502020202020204" pitchFamily="34" charset="0"/>
                          <a:ea typeface="+mn-ea"/>
                        </a:rPr>
                        <a:t>Precision</a:t>
                      </a:r>
                      <a:endParaRPr lang="zh-CN" altLang="en-US" b="1"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0.9333</a:t>
                      </a:r>
                      <a:endParaRPr lang="en-US" altLang="zh-CN"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0.5733</a:t>
                      </a:r>
                      <a:endParaRPr lang="zh-CN" altLang="en-US"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0.9333</a:t>
                      </a:r>
                      <a:endParaRPr lang="zh-CN" altLang="en-US"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1.0000</a:t>
                      </a:r>
                      <a:endParaRPr lang="zh-CN" altLang="en-US"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0.7833</a:t>
                      </a:r>
                      <a:endParaRPr lang="zh-CN" altLang="en-US" dirty="0">
                        <a:latin typeface="Century Gothic" panose="020B0502020202020204" pitchFamily="34" charset="0"/>
                        <a:ea typeface="+mn-ea"/>
                      </a:endParaRPr>
                    </a:p>
                  </a:txBody>
                  <a:tcPr/>
                </a:tc>
              </a:tr>
              <a:tr h="590173">
                <a:tc>
                  <a:txBody>
                    <a:bodyPr/>
                    <a:lstStyle/>
                    <a:p>
                      <a:r>
                        <a:rPr lang="en-US" altLang="zh-CN" b="1" dirty="0">
                          <a:latin typeface="Century Gothic" panose="020B0502020202020204" pitchFamily="34" charset="0"/>
                          <a:ea typeface="+mn-ea"/>
                        </a:rPr>
                        <a:t>Recall</a:t>
                      </a:r>
                      <a:endParaRPr lang="zh-CN" altLang="en-US" b="1"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0.6666</a:t>
                      </a:r>
                      <a:endParaRPr lang="en-US" altLang="zh-CN"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0.4000</a:t>
                      </a:r>
                      <a:endParaRPr lang="zh-CN" altLang="en-US"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0.6000</a:t>
                      </a:r>
                      <a:endParaRPr lang="en-US" altLang="zh-CN"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0.6000</a:t>
                      </a:r>
                      <a:endParaRPr lang="zh-CN" altLang="en-US"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0.6000</a:t>
                      </a:r>
                      <a:endParaRPr lang="zh-CN" altLang="en-US" dirty="0">
                        <a:latin typeface="Century Gothic" panose="020B0502020202020204" pitchFamily="34" charset="0"/>
                        <a:ea typeface="+mn-ea"/>
                      </a:endParaRPr>
                    </a:p>
                  </a:txBody>
                  <a:tcPr/>
                </a:tc>
              </a:tr>
              <a:tr h="590173">
                <a:tc>
                  <a:txBody>
                    <a:bodyPr/>
                    <a:lstStyle/>
                    <a:p>
                      <a:r>
                        <a:rPr lang="en-US" altLang="zh-CN" b="1" dirty="0">
                          <a:latin typeface="Century Gothic" panose="020B0502020202020204" pitchFamily="34" charset="0"/>
                          <a:ea typeface="+mn-ea"/>
                        </a:rPr>
                        <a:t>F1 Score</a:t>
                      </a:r>
                      <a:endParaRPr lang="zh-CN" altLang="en-US" b="1"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0.7533</a:t>
                      </a:r>
                      <a:endParaRPr lang="zh-CN" altLang="en-US"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0.4433</a:t>
                      </a:r>
                      <a:endParaRPr lang="zh-CN" altLang="en-US"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0.7133</a:t>
                      </a:r>
                      <a:endParaRPr lang="en-US" altLang="zh-CN"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0.7200</a:t>
                      </a:r>
                      <a:endParaRPr lang="zh-CN" altLang="en-US"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0.6448</a:t>
                      </a:r>
                      <a:endParaRPr lang="zh-CN" altLang="en-US" dirty="0">
                        <a:latin typeface="Century Gothic" panose="020B0502020202020204" pitchFamily="34" charset="0"/>
                        <a:ea typeface="+mn-ea"/>
                      </a:endParaRPr>
                    </a:p>
                  </a:txBody>
                  <a:tcPr/>
                </a:tc>
              </a:tr>
              <a:tr h="590173">
                <a:tc>
                  <a:txBody>
                    <a:bodyPr/>
                    <a:lstStyle/>
                    <a:p>
                      <a:r>
                        <a:rPr lang="en-US" altLang="zh-CN" b="1" dirty="0">
                          <a:latin typeface="Century Gothic" panose="020B0502020202020204" pitchFamily="34" charset="0"/>
                          <a:ea typeface="+mn-ea"/>
                        </a:rPr>
                        <a:t>ROC AUC</a:t>
                      </a:r>
                      <a:endParaRPr lang="zh-CN" altLang="en-US" b="1"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0.9822</a:t>
                      </a:r>
                      <a:endParaRPr lang="zh-CN" altLang="en-US"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0.6533</a:t>
                      </a:r>
                      <a:endParaRPr lang="zh-CN" altLang="en-US"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0.9111</a:t>
                      </a:r>
                      <a:endParaRPr lang="zh-CN" altLang="en-US"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0.9911</a:t>
                      </a:r>
                      <a:endParaRPr lang="zh-CN" altLang="en-US" dirty="0">
                        <a:latin typeface="Century Gothic" panose="020B0502020202020204" pitchFamily="34" charset="0"/>
                        <a:ea typeface="+mn-ea"/>
                      </a:endParaRPr>
                    </a:p>
                  </a:txBody>
                  <a:tcPr/>
                </a:tc>
                <a:tc>
                  <a:txBody>
                    <a:bodyPr/>
                    <a:lstStyle/>
                    <a:p>
                      <a:r>
                        <a:rPr lang="en-US" altLang="zh-CN" dirty="0">
                          <a:latin typeface="Century Gothic" panose="020B0502020202020204" pitchFamily="34" charset="0"/>
                          <a:ea typeface="+mn-ea"/>
                        </a:rPr>
                        <a:t>0.7800</a:t>
                      </a:r>
                      <a:endParaRPr lang="zh-CN" altLang="en-US" dirty="0">
                        <a:latin typeface="Century Gothic" panose="020B0502020202020204" pitchFamily="34" charset="0"/>
                        <a:ea typeface="+mn-ea"/>
                      </a:endParaRPr>
                    </a:p>
                  </a:txBody>
                  <a:tcPr/>
                </a:tc>
              </a:tr>
            </a:tbl>
          </a:graphicData>
        </a:graphic>
      </p:graphicFrame>
      <p:sp>
        <p:nvSpPr>
          <p:cNvPr id="21" name="文本框 20"/>
          <p:cNvSpPr txBox="1"/>
          <p:nvPr/>
        </p:nvSpPr>
        <p:spPr>
          <a:xfrm>
            <a:off x="1834585" y="5458245"/>
            <a:ext cx="7847749" cy="1289905"/>
          </a:xfrm>
          <a:prstGeom prst="rect">
            <a:avLst/>
          </a:prstGeom>
          <a:noFill/>
        </p:spPr>
        <p:txBody>
          <a:bodyPr wrap="square">
            <a:spAutoFit/>
          </a:bodyPr>
          <a:lstStyle/>
          <a:p>
            <a:pPr>
              <a:lnSpc>
                <a:spcPct val="150000"/>
              </a:lnSpc>
            </a:pPr>
            <a:r>
              <a:rPr lang="en-US" altLang="zh-CN" b="1" dirty="0">
                <a:solidFill>
                  <a:srgbClr val="FFFF00"/>
                </a:solidFill>
                <a:latin typeface="+mj-ea"/>
                <a:ea typeface="+mj-ea"/>
              </a:rPr>
              <a:t>This dataset is from the teacher. </a:t>
            </a:r>
            <a:r>
              <a:rPr lang="en-US" altLang="zh-CN" dirty="0">
                <a:solidFill>
                  <a:schemeClr val="bg1"/>
                </a:solidFill>
                <a:latin typeface="+mj-ea"/>
                <a:ea typeface="+mj-ea"/>
              </a:rPr>
              <a:t>We can see some differences in the results between the datasets</a:t>
            </a:r>
            <a:r>
              <a:rPr lang="en-US" altLang="zh-CN" b="1" dirty="0">
                <a:solidFill>
                  <a:srgbClr val="FFFF00"/>
                </a:solidFill>
                <a:latin typeface="+mj-ea"/>
                <a:ea typeface="+mj-ea"/>
              </a:rPr>
              <a:t>, but generally, our models are successful.</a:t>
            </a:r>
            <a:endParaRPr lang="zh-CN" altLang="en-US" dirty="0">
              <a:solidFill>
                <a:schemeClr val="bg1"/>
              </a:solidFill>
              <a:latin typeface="+mj-ea"/>
              <a:ea typeface="+mj-ea"/>
            </a:endParaRPr>
          </a:p>
        </p:txBody>
      </p:sp>
      <p:sp>
        <p:nvSpPr>
          <p:cNvPr id="27" name="文本框 26"/>
          <p:cNvSpPr txBox="1"/>
          <p:nvPr/>
        </p:nvSpPr>
        <p:spPr>
          <a:xfrm>
            <a:off x="542137" y="218394"/>
            <a:ext cx="9707093" cy="461665"/>
          </a:xfrm>
          <a:prstGeom prst="rect">
            <a:avLst/>
          </a:prstGeom>
          <a:noFill/>
        </p:spPr>
        <p:txBody>
          <a:bodyPr wrap="square" rtlCol="0">
            <a:spAutoFit/>
          </a:bodyPr>
          <a:lstStyle/>
          <a:p>
            <a:r>
              <a:rPr lang="en-US" altLang="zh-CN" sz="2400" b="1" dirty="0">
                <a:solidFill>
                  <a:schemeClr val="bg1"/>
                </a:solidFill>
                <a:latin typeface="+mn-ea"/>
              </a:rPr>
              <a:t>03 Algorithm Introduction &amp; Result Presentation</a:t>
            </a:r>
            <a:endParaRPr lang="zh-CN" altLang="en-US" sz="2400" b="1" dirty="0">
              <a:solidFill>
                <a:schemeClr val="bg1"/>
              </a:solidFill>
              <a:latin typeface="+mn-ea"/>
            </a:endParaRPr>
          </a:p>
        </p:txBody>
      </p:sp>
      <p:pic>
        <p:nvPicPr>
          <p:cNvPr id="6" name="图片 5"/>
          <p:cNvPicPr>
            <a:picLocks noChangeAspect="1"/>
          </p:cNvPicPr>
          <p:nvPr/>
        </p:nvPicPr>
        <p:blipFill>
          <a:blip r:embed="rId3"/>
          <a:stretch>
            <a:fillRect/>
          </a:stretch>
        </p:blipFill>
        <p:spPr>
          <a:xfrm>
            <a:off x="2003733" y="1869106"/>
            <a:ext cx="7362907" cy="35783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500"/>
                                        <p:tgtEl>
                                          <p:spTgt spid="5"/>
                                        </p:tgtEl>
                                      </p:cBhvr>
                                    </p:animEffect>
                                    <p:anim calcmode="lin" valueType="num">
                                      <p:cBhvr>
                                        <p:cTn id="7" dur="500"/>
                                        <p:tgtEl>
                                          <p:spTgt spid="5"/>
                                        </p:tgtEl>
                                        <p:attrNameLst>
                                          <p:attrName>ppt_x</p:attrName>
                                        </p:attrNameLst>
                                      </p:cBhvr>
                                      <p:tavLst>
                                        <p:tav tm="0">
                                          <p:val>
                                            <p:strVal val="ppt_x"/>
                                          </p:val>
                                        </p:tav>
                                        <p:tav tm="100000">
                                          <p:val>
                                            <p:strVal val="ppt_x"/>
                                          </p:val>
                                        </p:tav>
                                      </p:tavLst>
                                    </p:anim>
                                    <p:anim calcmode="lin" valueType="num">
                                      <p:cBhvr>
                                        <p:cTn id="8" dur="500"/>
                                        <p:tgtEl>
                                          <p:spTgt spid="5"/>
                                        </p:tgtEl>
                                        <p:attrNameLst>
                                          <p:attrName>ppt_y</p:attrName>
                                        </p:attrNameLst>
                                      </p:cBhvr>
                                      <p:tavLst>
                                        <p:tav tm="0">
                                          <p:val>
                                            <p:strVal val="ppt_y"/>
                                          </p:val>
                                        </p:tav>
                                        <p:tav tm="100000">
                                          <p:val>
                                            <p:strVal val="ppt_y+.1"/>
                                          </p:val>
                                        </p:tav>
                                      </p:tavLst>
                                    </p:anim>
                                    <p:set>
                                      <p:cBhvr>
                                        <p:cTn id="9" dur="1" fill="hold">
                                          <p:stCondLst>
                                            <p:cond delay="499"/>
                                          </p:stCondLst>
                                        </p:cTn>
                                        <p:tgtEl>
                                          <p:spTgt spid="5"/>
                                        </p:tgtEl>
                                        <p:attrNameLst>
                                          <p:attrName>style.visibility</p:attrName>
                                        </p:attrNameLst>
                                      </p:cBhvr>
                                      <p:to>
                                        <p:strVal val="hidden"/>
                                      </p:to>
                                    </p:set>
                                  </p:childTnLst>
                                </p:cTn>
                              </p:par>
                              <p:par>
                                <p:cTn id="10" presetID="14" presetClass="entr" presetSubtype="1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07318" y="487688"/>
            <a:ext cx="3377364" cy="938156"/>
          </a:xfrm>
          <a:prstGeom prst="rect">
            <a:avLst/>
          </a:prstGeom>
        </p:spPr>
      </p:pic>
      <p:sp>
        <p:nvSpPr>
          <p:cNvPr id="21" name="矩形 20"/>
          <p:cNvSpPr/>
          <p:nvPr/>
        </p:nvSpPr>
        <p:spPr>
          <a:xfrm>
            <a:off x="1948069" y="2153915"/>
            <a:ext cx="8295861" cy="1015663"/>
          </a:xfrm>
          <a:prstGeom prst="rect">
            <a:avLst/>
          </a:prstGeom>
        </p:spPr>
        <p:txBody>
          <a:bodyPr wrap="none">
            <a:spAutoFit/>
          </a:bodyPr>
          <a:lstStyle/>
          <a:p>
            <a:pPr algn="ctr"/>
            <a:r>
              <a:rPr lang="zh-CN" altLang="en-US" sz="6000" b="1" spc="300" dirty="0">
                <a:solidFill>
                  <a:schemeClr val="bg1"/>
                </a:solidFill>
                <a:latin typeface="微软雅黑" panose="020B0503020204020204" pitchFamily="34" charset="-122"/>
                <a:ea typeface="微软雅黑" panose="020B0503020204020204" pitchFamily="34" charset="-122"/>
              </a:rPr>
              <a:t>恳请老师同学批评指正</a:t>
            </a:r>
            <a:endParaRPr lang="en-US" altLang="zh-CN" sz="6000" b="1" spc="300"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8144" y="182102"/>
            <a:ext cx="3328715" cy="488234"/>
          </a:xfrm>
          <a:prstGeom prst="rect">
            <a:avLst/>
          </a:prstGeom>
        </p:spPr>
      </p:pic>
      <p:sp>
        <p:nvSpPr>
          <p:cNvPr id="2" name="文本框 1"/>
          <p:cNvSpPr txBox="1"/>
          <p:nvPr/>
        </p:nvSpPr>
        <p:spPr>
          <a:xfrm>
            <a:off x="4851117" y="5842567"/>
            <a:ext cx="2659708" cy="400110"/>
          </a:xfrm>
          <a:prstGeom prst="rect">
            <a:avLst/>
          </a:prstGeom>
          <a:noFill/>
          <a:ln>
            <a:noFill/>
          </a:ln>
        </p:spPr>
        <p:txBody>
          <a:bodyPr wrap="square" rtlCol="0">
            <a:spAutoFit/>
          </a:bodyPr>
          <a:lstStyle/>
          <a:p>
            <a:pPr algn="ctr"/>
            <a:r>
              <a:rPr lang="zh-CN" altLang="en-US" sz="2000" b="1" dirty="0">
                <a:solidFill>
                  <a:schemeClr val="bg1"/>
                </a:solidFill>
              </a:rPr>
              <a:t>汇报人：王中壬</a:t>
            </a:r>
            <a:endParaRPr lang="zh-CN" altLang="en-US" sz="2000" b="1" dirty="0">
              <a:solidFill>
                <a:schemeClr val="bg1"/>
              </a:solidFill>
            </a:endParaRPr>
          </a:p>
        </p:txBody>
      </p:sp>
      <p:sp>
        <p:nvSpPr>
          <p:cNvPr id="3" name="文本框 2"/>
          <p:cNvSpPr txBox="1"/>
          <p:nvPr/>
        </p:nvSpPr>
        <p:spPr>
          <a:xfrm>
            <a:off x="4163757" y="4679348"/>
            <a:ext cx="4127946" cy="707886"/>
          </a:xfrm>
          <a:prstGeom prst="rect">
            <a:avLst/>
          </a:prstGeom>
          <a:noFill/>
          <a:ln>
            <a:noFill/>
          </a:ln>
        </p:spPr>
        <p:txBody>
          <a:bodyPr wrap="square" rtlCol="0">
            <a:spAutoFit/>
          </a:bodyPr>
          <a:lstStyle/>
          <a:p>
            <a:pPr algn="ctr"/>
            <a:r>
              <a:rPr lang="zh-CN" altLang="en-US" sz="2000" b="1" dirty="0">
                <a:solidFill>
                  <a:schemeClr val="bg1"/>
                </a:solidFill>
              </a:rPr>
              <a:t>小组成员： 王中壬 包博文 龚玉传 宋俊翰 张吉康 </a:t>
            </a:r>
            <a:endParaRPr lang="zh-CN" altLang="en-US" sz="2000"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4838700" y="1257130"/>
            <a:ext cx="2514600" cy="2514600"/>
          </a:xfrm>
          <a:prstGeom prst="diamond">
            <a:avLst/>
          </a:prstGeom>
          <a:solidFill>
            <a:srgbClr val="003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14" name="组合 13"/>
          <p:cNvGrpSpPr/>
          <p:nvPr/>
        </p:nvGrpSpPr>
        <p:grpSpPr>
          <a:xfrm>
            <a:off x="5016246" y="1434676"/>
            <a:ext cx="2159508" cy="2159508"/>
            <a:chOff x="5016246" y="2239518"/>
            <a:chExt cx="2159508" cy="2159508"/>
          </a:xfrm>
          <a:solidFill>
            <a:schemeClr val="bg1"/>
          </a:solidFill>
        </p:grpSpPr>
        <p:sp>
          <p:nvSpPr>
            <p:cNvPr id="5" name="菱形 4"/>
            <p:cNvSpPr/>
            <p:nvPr/>
          </p:nvSpPr>
          <p:spPr>
            <a:xfrm>
              <a:off x="5016246" y="2239518"/>
              <a:ext cx="2159508" cy="215950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任意多边形: 形状 11"/>
            <p:cNvSpPr/>
            <p:nvPr/>
          </p:nvSpPr>
          <p:spPr>
            <a:xfrm flipV="1">
              <a:off x="5016246" y="3319272"/>
              <a:ext cx="2159508" cy="1079754"/>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13" name="文本框 12"/>
          <p:cNvSpPr txBox="1"/>
          <p:nvPr/>
        </p:nvSpPr>
        <p:spPr>
          <a:xfrm>
            <a:off x="4980432" y="2030426"/>
            <a:ext cx="2231136" cy="1322070"/>
          </a:xfrm>
          <a:prstGeom prst="rect">
            <a:avLst/>
          </a:prstGeom>
          <a:noFill/>
        </p:spPr>
        <p:txBody>
          <a:bodyPr wrap="square" rtlCol="0">
            <a:spAutoFit/>
          </a:bodyPr>
          <a:lstStyle/>
          <a:p>
            <a:pPr algn="ctr"/>
            <a:r>
              <a:rPr lang="en-US" altLang="zh-CN" sz="8000" b="1" dirty="0">
                <a:solidFill>
                  <a:srgbClr val="003F88"/>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01</a:t>
            </a:r>
            <a:endParaRPr lang="zh-CN" altLang="en-US" sz="8000" b="1" dirty="0">
              <a:solidFill>
                <a:srgbClr val="003F88"/>
              </a:solidFill>
              <a:effectLst>
                <a:outerShdw blurRad="38100" dist="38100" dir="2700000" algn="tl">
                  <a:srgbClr val="000000">
                    <a:alpha val="43137"/>
                  </a:srgbClr>
                </a:outerShdw>
              </a:effectLst>
              <a:latin typeface="Cambria" panose="02040503050406030204" pitchFamily="18" charset="0"/>
            </a:endParaRPr>
          </a:p>
        </p:txBody>
      </p:sp>
      <p:sp>
        <p:nvSpPr>
          <p:cNvPr id="15" name="文本占位符 9"/>
          <p:cNvSpPr txBox="1"/>
          <p:nvPr/>
        </p:nvSpPr>
        <p:spPr>
          <a:xfrm>
            <a:off x="1139190" y="4078188"/>
            <a:ext cx="9913620" cy="822325"/>
          </a:xfrm>
          <a:prstGeom prst="rect">
            <a:avLst/>
          </a:prstGeom>
        </p:spPr>
        <p:txBody>
          <a:bodyPr vert="horz" lIns="91440" tIns="45720" rIns="91440" bIns="45720" rtlCol="0" anchor="ctr">
            <a:noAutofit/>
          </a:bodyPr>
          <a:lstStyle>
            <a:defPPr>
              <a:defRPr lang="zh-CN"/>
            </a:defPPr>
            <a:lvl1pPr marL="0" indent="0" algn="dist" defTabSz="914400" rtl="0" eaLnBrk="1" latinLnBrk="0" hangingPunct="1">
              <a:buNone/>
              <a:defRPr sz="8000" b="1" kern="1200">
                <a:solidFill>
                  <a:srgbClr val="00206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b="1" dirty="0">
                <a:solidFill>
                  <a:schemeClr val="bg1"/>
                </a:solidFill>
                <a:latin typeface="+mn-ea"/>
              </a:rPr>
              <a:t>Project Concept Introduction</a:t>
            </a:r>
            <a:endParaRPr lang="en-US" altLang="zh-CN" sz="3200" b="1" dirty="0">
              <a:solidFill>
                <a:schemeClr val="bg1"/>
              </a:solidFill>
              <a:latin typeface="+mn-ea"/>
            </a:endParaRPr>
          </a:p>
        </p:txBody>
      </p:sp>
      <p:cxnSp>
        <p:nvCxnSpPr>
          <p:cNvPr id="17" name="直接箭头连接符 16"/>
          <p:cNvCxnSpPr/>
          <p:nvPr/>
        </p:nvCxnSpPr>
        <p:spPr>
          <a:xfrm>
            <a:off x="0" y="1257300"/>
            <a:ext cx="12192000" cy="0"/>
          </a:xfrm>
          <a:prstGeom prst="straightConnector1">
            <a:avLst/>
          </a:prstGeom>
          <a:ln w="571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58144" y="182102"/>
            <a:ext cx="3328715" cy="48823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42138" y="218394"/>
            <a:ext cx="6078402" cy="521970"/>
          </a:xfrm>
          <a:prstGeom prst="rect">
            <a:avLst/>
          </a:prstGeom>
          <a:noFill/>
        </p:spPr>
        <p:txBody>
          <a:bodyPr wrap="square" rtlCol="0">
            <a:spAutoFit/>
          </a:bodyPr>
          <a:lstStyle/>
          <a:p>
            <a:pPr algn="l"/>
            <a:r>
              <a:rPr lang="en-US" altLang="zh-CN" sz="2800" b="1" dirty="0">
                <a:solidFill>
                  <a:schemeClr val="bg1"/>
                </a:solidFill>
                <a:latin typeface="微软雅黑" panose="020B0503020204020204" pitchFamily="34" charset="-122"/>
                <a:ea typeface="微软雅黑" panose="020B0503020204020204" pitchFamily="34" charset="-122"/>
              </a:rPr>
              <a:t>01 </a:t>
            </a:r>
            <a:r>
              <a:rPr lang="en-US" altLang="zh-CN" sz="2800" b="1" dirty="0">
                <a:solidFill>
                  <a:schemeClr val="bg1"/>
                </a:solidFill>
                <a:latin typeface="+mn-ea"/>
                <a:sym typeface="+mn-ea"/>
              </a:rPr>
              <a:t>Project Concept Introduction</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58144" y="182102"/>
            <a:ext cx="3328715" cy="488234"/>
          </a:xfrm>
          <a:prstGeom prst="rect">
            <a:avLst/>
          </a:prstGeom>
        </p:spPr>
      </p:pic>
      <p:sp>
        <p:nvSpPr>
          <p:cNvPr id="3" name="文本框 2"/>
          <p:cNvSpPr txBox="1"/>
          <p:nvPr/>
        </p:nvSpPr>
        <p:spPr>
          <a:xfrm>
            <a:off x="588010" y="1504950"/>
            <a:ext cx="11298555" cy="2584450"/>
          </a:xfrm>
          <a:prstGeom prst="rect">
            <a:avLst/>
          </a:prstGeom>
          <a:noFill/>
        </p:spPr>
        <p:txBody>
          <a:bodyPr wrap="square">
            <a:spAutoFit/>
          </a:bodyPr>
          <a:p>
            <a:pPr>
              <a:lnSpc>
                <a:spcPct val="150000"/>
              </a:lnSpc>
            </a:pPr>
            <a:r>
              <a:rPr lang="en-US" altLang="zh-CN" b="1" dirty="0">
                <a:solidFill>
                  <a:schemeClr val="bg1"/>
                </a:solidFill>
                <a:latin typeface="+mn-ea"/>
              </a:rPr>
              <a:t>* The incidence of depression is high, with its main symptoms including emotional low mood, loss of interest, and sleep disorders.</a:t>
            </a:r>
            <a:endParaRPr lang="en-US" altLang="zh-CN" b="1" dirty="0">
              <a:solidFill>
                <a:schemeClr val="bg1"/>
              </a:solidFill>
              <a:latin typeface="+mn-ea"/>
            </a:endParaRPr>
          </a:p>
          <a:p>
            <a:pPr>
              <a:lnSpc>
                <a:spcPct val="150000"/>
              </a:lnSpc>
            </a:pPr>
            <a:r>
              <a:rPr lang="en-US" altLang="zh-CN" b="1" dirty="0">
                <a:solidFill>
                  <a:schemeClr val="bg1"/>
                </a:solidFill>
                <a:latin typeface="+mn-ea"/>
              </a:rPr>
              <a:t>* Electrocardiogram (ECG) signals can directly reflect changes in the autonomic nervous system function, which is closely related to mental state.</a:t>
            </a:r>
            <a:endParaRPr lang="en-US" altLang="zh-CN" b="1" dirty="0">
              <a:solidFill>
                <a:schemeClr val="bg1"/>
              </a:solidFill>
              <a:latin typeface="+mn-ea"/>
            </a:endParaRPr>
          </a:p>
          <a:p>
            <a:pPr>
              <a:lnSpc>
                <a:spcPct val="150000"/>
              </a:lnSpc>
            </a:pPr>
            <a:r>
              <a:rPr lang="en-US" altLang="zh-CN" b="1" dirty="0">
                <a:solidFill>
                  <a:schemeClr val="bg1"/>
                </a:solidFill>
                <a:latin typeface="+mn-ea"/>
              </a:rPr>
              <a:t>* By analyzing ECG characteristics, a fast and low-cost objective screening method for depression can be developed.</a:t>
            </a:r>
            <a:endParaRPr lang="en-US" altLang="zh-CN" b="1" dirty="0">
              <a:solidFill>
                <a:schemeClr val="bg1"/>
              </a:solidFill>
              <a:latin typeface="+mn-ea"/>
            </a:endParaRPr>
          </a:p>
        </p:txBody>
      </p:sp>
      <p:sp>
        <p:nvSpPr>
          <p:cNvPr id="44" name="文本框 43"/>
          <p:cNvSpPr txBox="1"/>
          <p:nvPr/>
        </p:nvSpPr>
        <p:spPr>
          <a:xfrm>
            <a:off x="542290" y="923290"/>
            <a:ext cx="4472940" cy="398780"/>
          </a:xfrm>
          <a:prstGeom prst="rect">
            <a:avLst/>
          </a:prstGeom>
          <a:noFill/>
        </p:spPr>
        <p:txBody>
          <a:bodyPr wrap="square" rtlCol="0">
            <a:spAutoFit/>
          </a:bodyPr>
          <a:p>
            <a:pPr algn="l"/>
            <a:r>
              <a:rPr lang="en-US" altLang="zh-CN" sz="2000" b="1" dirty="0">
                <a:solidFill>
                  <a:schemeClr val="bg1"/>
                </a:solidFill>
                <a:latin typeface="+mn-ea"/>
              </a:rPr>
              <a:t>(a). </a:t>
            </a:r>
            <a:r>
              <a:rPr lang="en-US" altLang="zh-CN" sz="2000" b="1" dirty="0">
                <a:solidFill>
                  <a:schemeClr val="bg1"/>
                </a:solidFill>
                <a:latin typeface="微软雅黑" panose="020B0503020204020204" pitchFamily="34" charset="-122"/>
                <a:ea typeface="微软雅黑" panose="020B0503020204020204" pitchFamily="34" charset="-122"/>
                <a:sym typeface="+mn-ea"/>
              </a:rPr>
              <a:t>Background &amp; Motivation</a:t>
            </a:r>
            <a:endParaRPr lang="zh-CN" altLang="en-US" sz="2000" b="1" dirty="0">
              <a:solidFill>
                <a:schemeClr val="bg1"/>
              </a:solidFill>
              <a:latin typeface="+mn-ea"/>
            </a:endParaRPr>
          </a:p>
        </p:txBody>
      </p:sp>
      <p:sp>
        <p:nvSpPr>
          <p:cNvPr id="4" name="文本框 3"/>
          <p:cNvSpPr txBox="1"/>
          <p:nvPr/>
        </p:nvSpPr>
        <p:spPr>
          <a:xfrm>
            <a:off x="589280" y="4551680"/>
            <a:ext cx="11297920" cy="1337945"/>
          </a:xfrm>
          <a:prstGeom prst="rect">
            <a:avLst/>
          </a:prstGeom>
        </p:spPr>
        <p:txBody>
          <a:bodyPr wrap="square">
            <a:spAutoFit/>
          </a:bodyPr>
          <a:p>
            <a:pPr marL="0" indent="0">
              <a:lnSpc>
                <a:spcPct val="150000"/>
              </a:lnSpc>
            </a:pPr>
            <a:r>
              <a:rPr lang="en-US" altLang="zh-CN" b="1" i="0">
                <a:solidFill>
                  <a:schemeClr val="bg1"/>
                </a:solidFill>
                <a:latin typeface="+mn-ea"/>
              </a:rPr>
              <a:t>Therefore, our team utilized traditional machine learning methods to classify by extracting high-dimensional features</a:t>
            </a:r>
            <a:r>
              <a:rPr lang="en-US" altLang="zh-CN" b="1" i="0">
                <a:solidFill>
                  <a:srgbClr val="FFFF00"/>
                </a:solidFill>
                <a:latin typeface="+mn-ea"/>
              </a:rPr>
              <a:t> (time domain + frequency domain)</a:t>
            </a:r>
            <a:r>
              <a:rPr lang="en-US" altLang="zh-CN" b="1" i="0">
                <a:solidFill>
                  <a:schemeClr val="bg1"/>
                </a:solidFill>
                <a:latin typeface="+mn-ea"/>
              </a:rPr>
              <a:t>, ultimately achieving a depression recognition model based on ECG.</a:t>
            </a:r>
            <a:endParaRPr lang="en-US" altLang="zh-CN" b="1" i="0">
              <a:solidFill>
                <a:schemeClr val="bg1"/>
              </a:solidFill>
              <a:latin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42138" y="218394"/>
            <a:ext cx="6078402" cy="521970"/>
          </a:xfrm>
          <a:prstGeom prst="rect">
            <a:avLst/>
          </a:prstGeom>
          <a:noFill/>
        </p:spPr>
        <p:txBody>
          <a:bodyPr wrap="square" rtlCol="0">
            <a:spAutoFit/>
          </a:bodyPr>
          <a:lstStyle/>
          <a:p>
            <a:pPr algn="l"/>
            <a:r>
              <a:rPr lang="en-US" altLang="zh-CN" sz="2800" b="1" dirty="0">
                <a:solidFill>
                  <a:schemeClr val="bg1"/>
                </a:solidFill>
                <a:latin typeface="微软雅黑" panose="020B0503020204020204" pitchFamily="34" charset="-122"/>
                <a:ea typeface="微软雅黑" panose="020B0503020204020204" pitchFamily="34" charset="-122"/>
              </a:rPr>
              <a:t>01 </a:t>
            </a:r>
            <a:r>
              <a:rPr lang="en-US" altLang="zh-CN" sz="2800" b="1" dirty="0">
                <a:solidFill>
                  <a:schemeClr val="bg1"/>
                </a:solidFill>
                <a:latin typeface="+mn-ea"/>
                <a:sym typeface="+mn-ea"/>
              </a:rPr>
              <a:t>Project Concept Introduction</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58144" y="182102"/>
            <a:ext cx="3328715" cy="488234"/>
          </a:xfrm>
          <a:prstGeom prst="rect">
            <a:avLst/>
          </a:prstGeom>
        </p:spPr>
      </p:pic>
      <p:sp>
        <p:nvSpPr>
          <p:cNvPr id="44" name="文本框 43"/>
          <p:cNvSpPr txBox="1"/>
          <p:nvPr/>
        </p:nvSpPr>
        <p:spPr>
          <a:xfrm>
            <a:off x="542290" y="923290"/>
            <a:ext cx="4472940" cy="398780"/>
          </a:xfrm>
          <a:prstGeom prst="rect">
            <a:avLst/>
          </a:prstGeom>
          <a:noFill/>
        </p:spPr>
        <p:txBody>
          <a:bodyPr wrap="square" rtlCol="0">
            <a:spAutoFit/>
          </a:bodyPr>
          <a:p>
            <a:pPr algn="l"/>
            <a:r>
              <a:rPr lang="en-US" altLang="zh-CN" sz="2000" b="1" dirty="0">
                <a:solidFill>
                  <a:schemeClr val="bg1"/>
                </a:solidFill>
                <a:latin typeface="+mn-ea"/>
              </a:rPr>
              <a:t>(b). U</a:t>
            </a:r>
            <a:r>
              <a:rPr lang="en-US" altLang="zh-CN" sz="2000" b="1" dirty="0">
                <a:solidFill>
                  <a:schemeClr val="bg1"/>
                </a:solidFill>
                <a:latin typeface="微软雅黑" panose="020B0503020204020204" pitchFamily="34" charset="-122"/>
                <a:ea typeface="微软雅黑" panose="020B0503020204020204" pitchFamily="34" charset="-122"/>
                <a:sym typeface="+mn-ea"/>
              </a:rPr>
              <a:t>tilized Datasets</a:t>
            </a:r>
            <a:endParaRPr lang="zh-CN" altLang="en-US" sz="2000" b="1" dirty="0">
              <a:solidFill>
                <a:schemeClr val="bg1"/>
              </a:solidFill>
              <a:latin typeface="+mn-ea"/>
            </a:endParaRPr>
          </a:p>
        </p:txBody>
      </p:sp>
      <p:sp>
        <p:nvSpPr>
          <p:cNvPr id="2" name="文本框 1"/>
          <p:cNvSpPr txBox="1"/>
          <p:nvPr/>
        </p:nvSpPr>
        <p:spPr>
          <a:xfrm>
            <a:off x="541655" y="1569085"/>
            <a:ext cx="11002645" cy="4610735"/>
          </a:xfrm>
          <a:prstGeom prst="rect">
            <a:avLst/>
          </a:prstGeom>
          <a:noFill/>
        </p:spPr>
        <p:txBody>
          <a:bodyPr wrap="square" rtlCol="0">
            <a:spAutoFit/>
          </a:bodyPr>
          <a:p>
            <a:pPr>
              <a:lnSpc>
                <a:spcPct val="140000"/>
              </a:lnSpc>
            </a:pPr>
            <a:r>
              <a:rPr lang="en-US" altLang="zh-CN" sz="2400" b="1">
                <a:solidFill>
                  <a:schemeClr val="bg1"/>
                </a:solidFill>
              </a:rPr>
              <a:t>ECSMP (Wearable ECG Monitoring Platform)</a:t>
            </a:r>
            <a:endParaRPr lang="en-US" altLang="zh-CN" sz="2400" b="1">
              <a:solidFill>
                <a:schemeClr val="bg1"/>
              </a:solidFill>
            </a:endParaRPr>
          </a:p>
          <a:p>
            <a:pPr>
              <a:lnSpc>
                <a:spcPct val="140000"/>
              </a:lnSpc>
            </a:pPr>
            <a:r>
              <a:rPr lang="en-US" altLang="zh-CN" b="1">
                <a:solidFill>
                  <a:schemeClr val="bg1"/>
                </a:solidFill>
              </a:rPr>
              <a:t>Published by Zhilin Gao et al. (2021), it includes multimodal physiological signals (EEG, ECG, etc.) from </a:t>
            </a:r>
            <a:r>
              <a:rPr lang="en-US" altLang="zh-CN" b="1">
                <a:solidFill>
                  <a:srgbClr val="FFFF00"/>
                </a:solidFill>
              </a:rPr>
              <a:t>89</a:t>
            </a:r>
            <a:r>
              <a:rPr lang="en-US" altLang="zh-CN" b="1">
                <a:solidFill>
                  <a:schemeClr val="bg1"/>
                </a:solidFill>
              </a:rPr>
              <a:t> healthy college students.</a:t>
            </a:r>
            <a:endParaRPr lang="en-US" altLang="zh-CN" b="1">
              <a:solidFill>
                <a:schemeClr val="bg1"/>
              </a:solidFill>
            </a:endParaRPr>
          </a:p>
          <a:p>
            <a:pPr>
              <a:lnSpc>
                <a:spcPct val="140000"/>
              </a:lnSpc>
            </a:pPr>
            <a:r>
              <a:rPr lang="en-US" altLang="zh-CN" b="1">
                <a:solidFill>
                  <a:schemeClr val="bg1"/>
                </a:solidFill>
              </a:rPr>
              <a:t>Depression levels were assessed using the </a:t>
            </a:r>
            <a:r>
              <a:rPr lang="en-US" altLang="zh-CN" b="1">
                <a:solidFill>
                  <a:srgbClr val="FFFF00"/>
                </a:solidFill>
              </a:rPr>
              <a:t>SDS scale</a:t>
            </a:r>
            <a:r>
              <a:rPr lang="en-US" altLang="zh-CN" b="1">
                <a:solidFill>
                  <a:schemeClr val="bg1"/>
                </a:solidFill>
              </a:rPr>
              <a:t> (Self-Rating Depression Scale) and labeled as positive/negative classes.</a:t>
            </a:r>
            <a:endParaRPr lang="en-US" altLang="zh-CN" b="1">
              <a:solidFill>
                <a:schemeClr val="bg1"/>
              </a:solidFill>
            </a:endParaRPr>
          </a:p>
          <a:p>
            <a:pPr>
              <a:lnSpc>
                <a:spcPct val="140000"/>
              </a:lnSpc>
            </a:pPr>
            <a:r>
              <a:rPr lang="en-US" altLang="zh-CN" b="1">
                <a:solidFill>
                  <a:srgbClr val="FFFF00"/>
                </a:solidFill>
              </a:rPr>
              <a:t>File format</a:t>
            </a:r>
            <a:r>
              <a:rPr lang="en-US" altLang="zh-CN" b="1">
                <a:solidFill>
                  <a:schemeClr val="bg1"/>
                </a:solidFill>
              </a:rPr>
              <a:t>: *.bin (ECG).</a:t>
            </a:r>
            <a:endParaRPr lang="en-US" altLang="zh-CN" b="1">
              <a:solidFill>
                <a:schemeClr val="bg1"/>
              </a:solidFill>
            </a:endParaRPr>
          </a:p>
          <a:p>
            <a:pPr>
              <a:lnSpc>
                <a:spcPct val="140000"/>
              </a:lnSpc>
            </a:pPr>
            <a:endParaRPr lang="en-US" altLang="zh-CN" b="1">
              <a:solidFill>
                <a:schemeClr val="bg1"/>
              </a:solidFill>
            </a:endParaRPr>
          </a:p>
          <a:p>
            <a:pPr>
              <a:lnSpc>
                <a:spcPct val="140000"/>
              </a:lnSpc>
            </a:pPr>
            <a:r>
              <a:rPr lang="en-US" altLang="zh-CN" sz="2400" b="1">
                <a:solidFill>
                  <a:schemeClr val="bg1"/>
                </a:solidFill>
              </a:rPr>
              <a:t>Course project dataset</a:t>
            </a:r>
            <a:endParaRPr lang="en-US" altLang="zh-CN" sz="2400" b="1">
              <a:solidFill>
                <a:schemeClr val="bg1"/>
              </a:solidFill>
            </a:endParaRPr>
          </a:p>
          <a:p>
            <a:pPr>
              <a:lnSpc>
                <a:spcPct val="140000"/>
              </a:lnSpc>
            </a:pPr>
            <a:r>
              <a:rPr lang="en-US" altLang="zh-CN" b="1">
                <a:solidFill>
                  <a:schemeClr val="bg1"/>
                </a:solidFill>
              </a:rPr>
              <a:t>It includes ECG signals from </a:t>
            </a:r>
            <a:r>
              <a:rPr lang="en-US" altLang="zh-CN" b="1">
                <a:solidFill>
                  <a:srgbClr val="FFFF00"/>
                </a:solidFill>
              </a:rPr>
              <a:t>46</a:t>
            </a:r>
            <a:r>
              <a:rPr lang="en-US" altLang="zh-CN" b="1">
                <a:solidFill>
                  <a:schemeClr val="bg1"/>
                </a:solidFill>
              </a:rPr>
              <a:t> college students.</a:t>
            </a:r>
            <a:endParaRPr lang="en-US" altLang="zh-CN" b="1">
              <a:solidFill>
                <a:schemeClr val="bg1"/>
              </a:solidFill>
            </a:endParaRPr>
          </a:p>
          <a:p>
            <a:pPr>
              <a:lnSpc>
                <a:spcPct val="140000"/>
              </a:lnSpc>
            </a:pPr>
            <a:r>
              <a:rPr lang="en-US" altLang="zh-CN" b="1">
                <a:solidFill>
                  <a:schemeClr val="bg1"/>
                </a:solidFill>
              </a:rPr>
              <a:t>Similarly assessed and labeled as positive/negative using the </a:t>
            </a:r>
            <a:r>
              <a:rPr lang="en-US" altLang="zh-CN" b="1">
                <a:solidFill>
                  <a:srgbClr val="FFFF00"/>
                </a:solidFill>
              </a:rPr>
              <a:t>SDS scale</a:t>
            </a:r>
            <a:r>
              <a:rPr lang="en-US" altLang="zh-CN" b="1">
                <a:solidFill>
                  <a:schemeClr val="bg1"/>
                </a:solidFill>
              </a:rPr>
              <a:t>.</a:t>
            </a:r>
            <a:endParaRPr lang="en-US" altLang="zh-CN" b="1">
              <a:solidFill>
                <a:schemeClr val="bg1"/>
              </a:solidFill>
            </a:endParaRPr>
          </a:p>
          <a:p>
            <a:pPr>
              <a:lnSpc>
                <a:spcPct val="140000"/>
              </a:lnSpc>
            </a:pPr>
            <a:r>
              <a:rPr lang="en-US" altLang="zh-CN" b="1">
                <a:solidFill>
                  <a:srgbClr val="FFFF00"/>
                </a:solidFill>
              </a:rPr>
              <a:t>File format</a:t>
            </a:r>
            <a:r>
              <a:rPr lang="en-US" altLang="zh-CN" b="1">
                <a:solidFill>
                  <a:schemeClr val="bg1"/>
                </a:solidFill>
              </a:rPr>
              <a:t>: *.mat (ECG).</a:t>
            </a:r>
            <a:endParaRPr lang="en-US" altLang="zh-CN" b="1">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42138" y="218394"/>
            <a:ext cx="6078402" cy="521970"/>
          </a:xfrm>
          <a:prstGeom prst="rect">
            <a:avLst/>
          </a:prstGeom>
          <a:noFill/>
        </p:spPr>
        <p:txBody>
          <a:bodyPr wrap="square" rtlCol="0">
            <a:spAutoFit/>
          </a:bodyPr>
          <a:lstStyle/>
          <a:p>
            <a:pPr algn="l"/>
            <a:r>
              <a:rPr lang="en-US" altLang="zh-CN" sz="2800" b="1" dirty="0">
                <a:solidFill>
                  <a:schemeClr val="bg1"/>
                </a:solidFill>
                <a:latin typeface="微软雅黑" panose="020B0503020204020204" pitchFamily="34" charset="-122"/>
                <a:ea typeface="微软雅黑" panose="020B0503020204020204" pitchFamily="34" charset="-122"/>
              </a:rPr>
              <a:t>01 </a:t>
            </a:r>
            <a:r>
              <a:rPr lang="en-US" altLang="zh-CN" sz="2800" b="1" dirty="0">
                <a:solidFill>
                  <a:schemeClr val="bg1"/>
                </a:solidFill>
                <a:latin typeface="+mn-ea"/>
                <a:sym typeface="+mn-ea"/>
              </a:rPr>
              <a:t>Project Concept Introduction</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58144" y="182102"/>
            <a:ext cx="3328715" cy="488234"/>
          </a:xfrm>
          <a:prstGeom prst="rect">
            <a:avLst/>
          </a:prstGeom>
        </p:spPr>
      </p:pic>
      <p:sp>
        <p:nvSpPr>
          <p:cNvPr id="44" name="文本框 43"/>
          <p:cNvSpPr txBox="1"/>
          <p:nvPr/>
        </p:nvSpPr>
        <p:spPr>
          <a:xfrm>
            <a:off x="542290" y="923290"/>
            <a:ext cx="4472940" cy="398780"/>
          </a:xfrm>
          <a:prstGeom prst="rect">
            <a:avLst/>
          </a:prstGeom>
          <a:noFill/>
        </p:spPr>
        <p:txBody>
          <a:bodyPr wrap="square" rtlCol="0">
            <a:spAutoFit/>
          </a:bodyPr>
          <a:p>
            <a:pPr algn="l"/>
            <a:r>
              <a:rPr lang="en-US" altLang="zh-CN" sz="2000" b="1" dirty="0">
                <a:solidFill>
                  <a:schemeClr val="bg1"/>
                </a:solidFill>
                <a:latin typeface="+mn-ea"/>
              </a:rPr>
              <a:t>(b). U</a:t>
            </a:r>
            <a:r>
              <a:rPr lang="en-US" altLang="zh-CN" sz="2000" b="1" dirty="0">
                <a:solidFill>
                  <a:schemeClr val="bg1"/>
                </a:solidFill>
                <a:latin typeface="微软雅黑" panose="020B0503020204020204" pitchFamily="34" charset="-122"/>
                <a:ea typeface="微软雅黑" panose="020B0503020204020204" pitchFamily="34" charset="-122"/>
                <a:sym typeface="+mn-ea"/>
              </a:rPr>
              <a:t>tilized Datasets</a:t>
            </a:r>
            <a:endParaRPr lang="zh-CN" altLang="en-US" sz="2000" b="1" dirty="0">
              <a:solidFill>
                <a:schemeClr val="bg1"/>
              </a:solidFill>
              <a:latin typeface="+mn-ea"/>
            </a:endParaRPr>
          </a:p>
        </p:txBody>
      </p:sp>
      <p:sp>
        <p:nvSpPr>
          <p:cNvPr id="2" name="文本框 1"/>
          <p:cNvSpPr txBox="1"/>
          <p:nvPr/>
        </p:nvSpPr>
        <p:spPr>
          <a:xfrm>
            <a:off x="541655" y="1569085"/>
            <a:ext cx="11002645" cy="4610735"/>
          </a:xfrm>
          <a:prstGeom prst="rect">
            <a:avLst/>
          </a:prstGeom>
          <a:noFill/>
        </p:spPr>
        <p:txBody>
          <a:bodyPr wrap="square" rtlCol="0">
            <a:spAutoFit/>
          </a:bodyPr>
          <a:p>
            <a:pPr>
              <a:lnSpc>
                <a:spcPct val="140000"/>
              </a:lnSpc>
            </a:pPr>
            <a:r>
              <a:rPr lang="en-US" altLang="zh-CN" sz="2400" b="1">
                <a:solidFill>
                  <a:schemeClr val="bg1"/>
                </a:solidFill>
              </a:rPr>
              <a:t>ECSMP (Wearable ECG Monitoring Platform)</a:t>
            </a:r>
            <a:endParaRPr lang="en-US" altLang="zh-CN" sz="2400" b="1">
              <a:solidFill>
                <a:schemeClr val="bg1"/>
              </a:solidFill>
            </a:endParaRPr>
          </a:p>
          <a:p>
            <a:pPr>
              <a:lnSpc>
                <a:spcPct val="140000"/>
              </a:lnSpc>
            </a:pPr>
            <a:r>
              <a:rPr lang="en-US" altLang="zh-CN" b="1">
                <a:solidFill>
                  <a:schemeClr val="bg1"/>
                </a:solidFill>
              </a:rPr>
              <a:t>Published by Zhilin Gao et al. (2021), it includes multimodal physiological signals (EEG, ECG, etc.) from </a:t>
            </a:r>
            <a:r>
              <a:rPr lang="en-US" altLang="zh-CN" b="1">
                <a:solidFill>
                  <a:srgbClr val="FFFF00"/>
                </a:solidFill>
              </a:rPr>
              <a:t>89</a:t>
            </a:r>
            <a:r>
              <a:rPr lang="en-US" altLang="zh-CN" b="1">
                <a:solidFill>
                  <a:schemeClr val="bg1"/>
                </a:solidFill>
              </a:rPr>
              <a:t> healthy college students.</a:t>
            </a:r>
            <a:endParaRPr lang="en-US" altLang="zh-CN" b="1">
              <a:solidFill>
                <a:schemeClr val="bg1"/>
              </a:solidFill>
            </a:endParaRPr>
          </a:p>
          <a:p>
            <a:pPr>
              <a:lnSpc>
                <a:spcPct val="140000"/>
              </a:lnSpc>
            </a:pPr>
            <a:r>
              <a:rPr lang="en-US" altLang="zh-CN" b="1">
                <a:solidFill>
                  <a:schemeClr val="bg1"/>
                </a:solidFill>
              </a:rPr>
              <a:t>Depression levels were assessed using the </a:t>
            </a:r>
            <a:r>
              <a:rPr lang="en-US" altLang="zh-CN" b="1">
                <a:solidFill>
                  <a:srgbClr val="FFFF00"/>
                </a:solidFill>
              </a:rPr>
              <a:t>SDS scale</a:t>
            </a:r>
            <a:r>
              <a:rPr lang="en-US" altLang="zh-CN" b="1">
                <a:solidFill>
                  <a:schemeClr val="bg1"/>
                </a:solidFill>
              </a:rPr>
              <a:t> (Self-Rating Depression Scale) and labeled as positive/negative classes.</a:t>
            </a:r>
            <a:endParaRPr lang="en-US" altLang="zh-CN" b="1">
              <a:solidFill>
                <a:schemeClr val="bg1"/>
              </a:solidFill>
            </a:endParaRPr>
          </a:p>
          <a:p>
            <a:pPr>
              <a:lnSpc>
                <a:spcPct val="140000"/>
              </a:lnSpc>
            </a:pPr>
            <a:r>
              <a:rPr lang="en-US" altLang="zh-CN" b="1">
                <a:solidFill>
                  <a:srgbClr val="FFFF00"/>
                </a:solidFill>
              </a:rPr>
              <a:t>File format</a:t>
            </a:r>
            <a:r>
              <a:rPr lang="en-US" altLang="zh-CN" b="1">
                <a:solidFill>
                  <a:schemeClr val="bg1"/>
                </a:solidFill>
              </a:rPr>
              <a:t>: *.bin (ECG).</a:t>
            </a:r>
            <a:endParaRPr lang="en-US" altLang="zh-CN" b="1">
              <a:solidFill>
                <a:schemeClr val="bg1"/>
              </a:solidFill>
            </a:endParaRPr>
          </a:p>
          <a:p>
            <a:pPr>
              <a:lnSpc>
                <a:spcPct val="140000"/>
              </a:lnSpc>
            </a:pPr>
            <a:endParaRPr lang="en-US" altLang="zh-CN" b="1">
              <a:solidFill>
                <a:schemeClr val="bg1"/>
              </a:solidFill>
            </a:endParaRPr>
          </a:p>
          <a:p>
            <a:pPr>
              <a:lnSpc>
                <a:spcPct val="140000"/>
              </a:lnSpc>
            </a:pPr>
            <a:r>
              <a:rPr lang="en-US" altLang="zh-CN" sz="2400" b="1">
                <a:solidFill>
                  <a:schemeClr val="bg1"/>
                </a:solidFill>
              </a:rPr>
              <a:t>Course project dataset</a:t>
            </a:r>
            <a:endParaRPr lang="en-US" altLang="zh-CN" sz="2400" b="1">
              <a:solidFill>
                <a:schemeClr val="bg1"/>
              </a:solidFill>
            </a:endParaRPr>
          </a:p>
          <a:p>
            <a:pPr>
              <a:lnSpc>
                <a:spcPct val="140000"/>
              </a:lnSpc>
            </a:pPr>
            <a:r>
              <a:rPr lang="en-US" altLang="zh-CN" b="1">
                <a:solidFill>
                  <a:schemeClr val="bg1"/>
                </a:solidFill>
              </a:rPr>
              <a:t>It includes ECG signals from </a:t>
            </a:r>
            <a:r>
              <a:rPr lang="en-US" altLang="zh-CN" b="1">
                <a:solidFill>
                  <a:srgbClr val="FFFF00"/>
                </a:solidFill>
              </a:rPr>
              <a:t>46</a:t>
            </a:r>
            <a:r>
              <a:rPr lang="en-US" altLang="zh-CN" b="1">
                <a:solidFill>
                  <a:schemeClr val="bg1"/>
                </a:solidFill>
              </a:rPr>
              <a:t> college students.</a:t>
            </a:r>
            <a:endParaRPr lang="en-US" altLang="zh-CN" b="1">
              <a:solidFill>
                <a:schemeClr val="bg1"/>
              </a:solidFill>
            </a:endParaRPr>
          </a:p>
          <a:p>
            <a:pPr>
              <a:lnSpc>
                <a:spcPct val="140000"/>
              </a:lnSpc>
            </a:pPr>
            <a:r>
              <a:rPr lang="en-US" altLang="zh-CN" b="1">
                <a:solidFill>
                  <a:schemeClr val="bg1"/>
                </a:solidFill>
              </a:rPr>
              <a:t>Similarly assessed and labeled as positive/negative using the </a:t>
            </a:r>
            <a:r>
              <a:rPr lang="en-US" altLang="zh-CN" b="1">
                <a:solidFill>
                  <a:srgbClr val="FFFF00"/>
                </a:solidFill>
              </a:rPr>
              <a:t>SDS scale</a:t>
            </a:r>
            <a:r>
              <a:rPr lang="en-US" altLang="zh-CN" b="1">
                <a:solidFill>
                  <a:schemeClr val="bg1"/>
                </a:solidFill>
              </a:rPr>
              <a:t>.</a:t>
            </a:r>
            <a:endParaRPr lang="en-US" altLang="zh-CN" b="1">
              <a:solidFill>
                <a:schemeClr val="bg1"/>
              </a:solidFill>
            </a:endParaRPr>
          </a:p>
          <a:p>
            <a:pPr>
              <a:lnSpc>
                <a:spcPct val="140000"/>
              </a:lnSpc>
            </a:pPr>
            <a:r>
              <a:rPr lang="en-US" altLang="zh-CN" b="1">
                <a:solidFill>
                  <a:srgbClr val="FFFF00"/>
                </a:solidFill>
              </a:rPr>
              <a:t>File format</a:t>
            </a:r>
            <a:r>
              <a:rPr lang="en-US" altLang="zh-CN" b="1">
                <a:solidFill>
                  <a:schemeClr val="bg1"/>
                </a:solidFill>
              </a:rPr>
              <a:t>: *.mat (ECG).</a:t>
            </a:r>
            <a:endParaRPr lang="en-US" altLang="zh-CN" b="1">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42138" y="218394"/>
            <a:ext cx="6078402" cy="521970"/>
          </a:xfrm>
          <a:prstGeom prst="rect">
            <a:avLst/>
          </a:prstGeom>
          <a:noFill/>
        </p:spPr>
        <p:txBody>
          <a:bodyPr wrap="square" rtlCol="0">
            <a:spAutoFit/>
          </a:bodyPr>
          <a:lstStyle/>
          <a:p>
            <a:pPr algn="l"/>
            <a:r>
              <a:rPr lang="en-US" altLang="zh-CN" sz="2800" b="1" dirty="0">
                <a:solidFill>
                  <a:schemeClr val="bg1"/>
                </a:solidFill>
                <a:latin typeface="微软雅黑" panose="020B0503020204020204" pitchFamily="34" charset="-122"/>
                <a:ea typeface="微软雅黑" panose="020B0503020204020204" pitchFamily="34" charset="-122"/>
              </a:rPr>
              <a:t>01 </a:t>
            </a:r>
            <a:r>
              <a:rPr lang="en-US" altLang="zh-CN" sz="2800" b="1" dirty="0">
                <a:solidFill>
                  <a:schemeClr val="bg1"/>
                </a:solidFill>
                <a:latin typeface="+mn-ea"/>
                <a:sym typeface="+mn-ea"/>
              </a:rPr>
              <a:t>Project Concept Introduction</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58144" y="182102"/>
            <a:ext cx="3328715" cy="488234"/>
          </a:xfrm>
          <a:prstGeom prst="rect">
            <a:avLst/>
          </a:prstGeom>
        </p:spPr>
      </p:pic>
      <p:sp>
        <p:nvSpPr>
          <p:cNvPr id="44" name="文本框 43"/>
          <p:cNvSpPr txBox="1"/>
          <p:nvPr/>
        </p:nvSpPr>
        <p:spPr>
          <a:xfrm>
            <a:off x="542290" y="923290"/>
            <a:ext cx="4472940" cy="398780"/>
          </a:xfrm>
          <a:prstGeom prst="rect">
            <a:avLst/>
          </a:prstGeom>
          <a:noFill/>
        </p:spPr>
        <p:txBody>
          <a:bodyPr wrap="square" rtlCol="0">
            <a:spAutoFit/>
          </a:bodyPr>
          <a:p>
            <a:pPr algn="l"/>
            <a:r>
              <a:rPr lang="en-US" altLang="zh-CN" sz="2000" b="1" dirty="0">
                <a:solidFill>
                  <a:schemeClr val="bg1"/>
                </a:solidFill>
                <a:latin typeface="+mn-ea"/>
              </a:rPr>
              <a:t>(b). U</a:t>
            </a:r>
            <a:r>
              <a:rPr lang="en-US" altLang="zh-CN" sz="2000" b="1" dirty="0">
                <a:solidFill>
                  <a:schemeClr val="bg1"/>
                </a:solidFill>
                <a:latin typeface="微软雅黑" panose="020B0503020204020204" pitchFamily="34" charset="-122"/>
                <a:ea typeface="微软雅黑" panose="020B0503020204020204" pitchFamily="34" charset="-122"/>
                <a:sym typeface="+mn-ea"/>
              </a:rPr>
              <a:t>tilized Datasets</a:t>
            </a:r>
            <a:endParaRPr lang="zh-CN" altLang="en-US" sz="2000" b="1" dirty="0">
              <a:solidFill>
                <a:schemeClr val="bg1"/>
              </a:solidFill>
              <a:latin typeface="+mn-ea"/>
            </a:endParaRPr>
          </a:p>
        </p:txBody>
      </p:sp>
      <p:pic>
        <p:nvPicPr>
          <p:cNvPr id="3" name="图片 2"/>
          <p:cNvPicPr>
            <a:picLocks noChangeAspect="1"/>
          </p:cNvPicPr>
          <p:nvPr/>
        </p:nvPicPr>
        <p:blipFill>
          <a:blip r:embed="rId2"/>
          <a:stretch>
            <a:fillRect/>
          </a:stretch>
        </p:blipFill>
        <p:spPr>
          <a:xfrm>
            <a:off x="2916555" y="1453515"/>
            <a:ext cx="6196965" cy="51066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42138" y="218394"/>
            <a:ext cx="6078402" cy="521970"/>
          </a:xfrm>
          <a:prstGeom prst="rect">
            <a:avLst/>
          </a:prstGeom>
          <a:noFill/>
        </p:spPr>
        <p:txBody>
          <a:bodyPr wrap="square" rtlCol="0">
            <a:spAutoFit/>
          </a:bodyPr>
          <a:lstStyle/>
          <a:p>
            <a:pPr algn="l"/>
            <a:r>
              <a:rPr lang="en-US" altLang="zh-CN" sz="2800" b="1" dirty="0">
                <a:solidFill>
                  <a:schemeClr val="bg1"/>
                </a:solidFill>
                <a:latin typeface="微软雅黑" panose="020B0503020204020204" pitchFamily="34" charset="-122"/>
                <a:ea typeface="微软雅黑" panose="020B0503020204020204" pitchFamily="34" charset="-122"/>
              </a:rPr>
              <a:t>01 </a:t>
            </a:r>
            <a:r>
              <a:rPr lang="en-US" altLang="zh-CN" sz="2800" b="1" dirty="0">
                <a:solidFill>
                  <a:schemeClr val="bg1"/>
                </a:solidFill>
                <a:latin typeface="+mn-ea"/>
                <a:sym typeface="+mn-ea"/>
              </a:rPr>
              <a:t>Project Concept Introduction</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58144" y="182102"/>
            <a:ext cx="3328715" cy="488234"/>
          </a:xfrm>
          <a:prstGeom prst="rect">
            <a:avLst/>
          </a:prstGeom>
        </p:spPr>
      </p:pic>
      <p:sp>
        <p:nvSpPr>
          <p:cNvPr id="44" name="文本框 43"/>
          <p:cNvSpPr txBox="1"/>
          <p:nvPr/>
        </p:nvSpPr>
        <p:spPr>
          <a:xfrm>
            <a:off x="542290" y="923290"/>
            <a:ext cx="4472940" cy="398780"/>
          </a:xfrm>
          <a:prstGeom prst="rect">
            <a:avLst/>
          </a:prstGeom>
          <a:noFill/>
        </p:spPr>
        <p:txBody>
          <a:bodyPr wrap="square" rtlCol="0">
            <a:spAutoFit/>
          </a:bodyPr>
          <a:p>
            <a:pPr algn="l"/>
            <a:r>
              <a:rPr lang="en-US" altLang="zh-CN" sz="2000" b="1" dirty="0">
                <a:solidFill>
                  <a:schemeClr val="bg1"/>
                </a:solidFill>
                <a:latin typeface="+mn-ea"/>
              </a:rPr>
              <a:t>(c). Pipeline</a:t>
            </a:r>
            <a:endParaRPr lang="zh-CN" altLang="en-US" sz="2000" b="1" dirty="0">
              <a:solidFill>
                <a:schemeClr val="bg1"/>
              </a:solidFill>
              <a:latin typeface="+mn-ea"/>
            </a:endParaRPr>
          </a:p>
        </p:txBody>
      </p:sp>
      <p:pic>
        <p:nvPicPr>
          <p:cNvPr id="4" name="图片 3" descr="ecg_pipeline"/>
          <p:cNvPicPr>
            <a:picLocks noChangeAspect="1"/>
          </p:cNvPicPr>
          <p:nvPr/>
        </p:nvPicPr>
        <p:blipFill>
          <a:blip r:embed="rId2"/>
          <a:stretch>
            <a:fillRect/>
          </a:stretch>
        </p:blipFill>
        <p:spPr>
          <a:xfrm>
            <a:off x="0" y="4220210"/>
            <a:ext cx="12192000" cy="2571750"/>
          </a:xfrm>
          <a:prstGeom prst="rect">
            <a:avLst/>
          </a:prstGeom>
        </p:spPr>
      </p:pic>
      <p:sp>
        <p:nvSpPr>
          <p:cNvPr id="6" name="文本框 5"/>
          <p:cNvSpPr txBox="1"/>
          <p:nvPr/>
        </p:nvSpPr>
        <p:spPr>
          <a:xfrm>
            <a:off x="104140" y="1610995"/>
            <a:ext cx="6071870" cy="2609215"/>
          </a:xfrm>
          <a:prstGeom prst="rect">
            <a:avLst/>
          </a:prstGeom>
          <a:noFill/>
        </p:spPr>
        <p:txBody>
          <a:bodyPr wrap="square" rtlCol="0">
            <a:spAutoFit/>
          </a:bodyPr>
          <a:p>
            <a:pPr>
              <a:lnSpc>
                <a:spcPct val="130000"/>
              </a:lnSpc>
            </a:pPr>
            <a:r>
              <a:rPr lang="en-US" altLang="zh-CN" b="1">
                <a:solidFill>
                  <a:schemeClr val="bg1"/>
                </a:solidFill>
              </a:rPr>
              <a:t>* </a:t>
            </a:r>
            <a:r>
              <a:rPr lang="en-US" altLang="zh-CN" b="1">
                <a:solidFill>
                  <a:srgbClr val="FFFF00"/>
                </a:solidFill>
              </a:rPr>
              <a:t>Data Reading</a:t>
            </a:r>
            <a:r>
              <a:rPr lang="en-US" altLang="zh-CN" b="1">
                <a:solidFill>
                  <a:schemeClr val="bg1"/>
                </a:solidFill>
              </a:rPr>
              <a:t> (for .bin / .mat files);</a:t>
            </a:r>
            <a:endParaRPr lang="en-US" altLang="zh-CN" b="1">
              <a:solidFill>
                <a:schemeClr val="bg1"/>
              </a:solidFill>
            </a:endParaRPr>
          </a:p>
          <a:p>
            <a:pPr>
              <a:lnSpc>
                <a:spcPct val="130000"/>
              </a:lnSpc>
            </a:pPr>
            <a:r>
              <a:rPr lang="en-US" altLang="zh-CN" b="1">
                <a:solidFill>
                  <a:schemeClr val="bg1"/>
                </a:solidFill>
              </a:rPr>
              <a:t>* </a:t>
            </a:r>
            <a:r>
              <a:rPr lang="en-US" altLang="zh-CN" b="1">
                <a:solidFill>
                  <a:srgbClr val="FFFF00"/>
                </a:solidFill>
              </a:rPr>
              <a:t>Filtering</a:t>
            </a:r>
            <a:r>
              <a:rPr lang="en-US" altLang="zh-CN" b="1">
                <a:solidFill>
                  <a:schemeClr val="bg1"/>
                </a:solidFill>
              </a:rPr>
              <a:t> (Power Frequency Interference Suppression + Savitzky-Golay);</a:t>
            </a:r>
            <a:endParaRPr lang="en-US" altLang="zh-CN" b="1">
              <a:solidFill>
                <a:schemeClr val="bg1"/>
              </a:solidFill>
            </a:endParaRPr>
          </a:p>
          <a:p>
            <a:pPr>
              <a:lnSpc>
                <a:spcPct val="130000"/>
              </a:lnSpc>
            </a:pPr>
            <a:r>
              <a:rPr lang="en-US" altLang="zh-CN" b="1">
                <a:solidFill>
                  <a:schemeClr val="bg1"/>
                </a:solidFill>
              </a:rPr>
              <a:t>* </a:t>
            </a:r>
            <a:r>
              <a:rPr lang="en-US" altLang="zh-CN" b="1">
                <a:solidFill>
                  <a:srgbClr val="FFFF00"/>
                </a:solidFill>
              </a:rPr>
              <a:t>Baseline Removal </a:t>
            </a:r>
            <a:r>
              <a:rPr lang="en-US" altLang="zh-CN" b="1">
                <a:solidFill>
                  <a:schemeClr val="bg1"/>
                </a:solidFill>
              </a:rPr>
              <a:t>(Wavelet Transform);</a:t>
            </a:r>
            <a:endParaRPr lang="en-US" altLang="zh-CN" b="1">
              <a:solidFill>
                <a:schemeClr val="bg1"/>
              </a:solidFill>
            </a:endParaRPr>
          </a:p>
          <a:p>
            <a:pPr>
              <a:lnSpc>
                <a:spcPct val="130000"/>
              </a:lnSpc>
            </a:pPr>
            <a:r>
              <a:rPr lang="en-US" altLang="zh-CN" b="1">
                <a:solidFill>
                  <a:schemeClr val="bg1"/>
                </a:solidFill>
              </a:rPr>
              <a:t>* </a:t>
            </a:r>
            <a:r>
              <a:rPr lang="en-US" altLang="zh-CN" b="1">
                <a:solidFill>
                  <a:srgbClr val="FFFF00"/>
                </a:solidFill>
              </a:rPr>
              <a:t>Feature Extraction</a:t>
            </a:r>
            <a:r>
              <a:rPr lang="en-US" altLang="zh-CN" b="1">
                <a:solidFill>
                  <a:schemeClr val="bg1"/>
                </a:solidFill>
              </a:rPr>
              <a:t> (R-wave, HR, HRV, QT, etc., plus frequency domain features);</a:t>
            </a:r>
            <a:endParaRPr lang="en-US" altLang="zh-CN" b="1">
              <a:solidFill>
                <a:schemeClr val="bg1"/>
              </a:solidFill>
            </a:endParaRPr>
          </a:p>
          <a:p>
            <a:pPr>
              <a:lnSpc>
                <a:spcPct val="130000"/>
              </a:lnSpc>
            </a:pPr>
            <a:endParaRPr lang="en-US" altLang="zh-CN" b="1">
              <a:solidFill>
                <a:schemeClr val="bg1"/>
              </a:solidFill>
            </a:endParaRPr>
          </a:p>
        </p:txBody>
      </p:sp>
      <p:sp>
        <p:nvSpPr>
          <p:cNvPr id="8" name="文本框 7"/>
          <p:cNvSpPr txBox="1"/>
          <p:nvPr/>
        </p:nvSpPr>
        <p:spPr>
          <a:xfrm>
            <a:off x="6071870" y="1610995"/>
            <a:ext cx="6071870" cy="2609215"/>
          </a:xfrm>
          <a:prstGeom prst="rect">
            <a:avLst/>
          </a:prstGeom>
          <a:noFill/>
        </p:spPr>
        <p:txBody>
          <a:bodyPr wrap="square" rtlCol="0">
            <a:spAutoFit/>
          </a:bodyPr>
          <a:p>
            <a:pPr>
              <a:lnSpc>
                <a:spcPct val="130000"/>
              </a:lnSpc>
            </a:pPr>
            <a:r>
              <a:rPr lang="en-US" altLang="zh-CN" b="1">
                <a:solidFill>
                  <a:schemeClr val="bg1"/>
                </a:solidFill>
              </a:rPr>
              <a:t>* </a:t>
            </a:r>
            <a:r>
              <a:rPr lang="en-US" altLang="zh-CN" b="1">
                <a:solidFill>
                  <a:srgbClr val="FFFF00"/>
                </a:solidFill>
              </a:rPr>
              <a:t>Outlier Removal</a:t>
            </a:r>
            <a:r>
              <a:rPr lang="en-US" altLang="zh-CN" b="1">
                <a:solidFill>
                  <a:schemeClr val="bg1"/>
                </a:solidFill>
              </a:rPr>
              <a:t> (Discard samples with missing data or abnormal features);</a:t>
            </a:r>
            <a:endParaRPr lang="en-US" altLang="zh-CN" b="1">
              <a:solidFill>
                <a:schemeClr val="bg1"/>
              </a:solidFill>
            </a:endParaRPr>
          </a:p>
          <a:p>
            <a:pPr>
              <a:lnSpc>
                <a:spcPct val="130000"/>
              </a:lnSpc>
            </a:pPr>
            <a:r>
              <a:rPr lang="en-US" altLang="zh-CN" b="1">
                <a:solidFill>
                  <a:schemeClr val="bg1"/>
                </a:solidFill>
              </a:rPr>
              <a:t>* </a:t>
            </a:r>
            <a:r>
              <a:rPr lang="en-US" altLang="zh-CN" b="1">
                <a:solidFill>
                  <a:srgbClr val="FFFF00"/>
                </a:solidFill>
              </a:rPr>
              <a:t>Normalization</a:t>
            </a:r>
            <a:r>
              <a:rPr lang="en-US" altLang="zh-CN" b="1">
                <a:solidFill>
                  <a:schemeClr val="bg1"/>
                </a:solidFill>
              </a:rPr>
              <a:t> (MinMaxScaler);</a:t>
            </a:r>
            <a:endParaRPr lang="en-US" altLang="zh-CN" b="1">
              <a:solidFill>
                <a:schemeClr val="bg1"/>
              </a:solidFill>
            </a:endParaRPr>
          </a:p>
          <a:p>
            <a:pPr>
              <a:lnSpc>
                <a:spcPct val="130000"/>
              </a:lnSpc>
            </a:pPr>
            <a:r>
              <a:rPr lang="en-US" altLang="zh-CN" b="1">
                <a:solidFill>
                  <a:schemeClr val="bg1"/>
                </a:solidFill>
              </a:rPr>
              <a:t>* </a:t>
            </a:r>
            <a:r>
              <a:rPr lang="en-US" altLang="zh-CN" b="1">
                <a:solidFill>
                  <a:srgbClr val="FFFF00"/>
                </a:solidFill>
              </a:rPr>
              <a:t>Feature Matrix Construction</a:t>
            </a:r>
            <a:r>
              <a:rPr lang="en-US" altLang="zh-CN" b="1">
                <a:solidFill>
                  <a:schemeClr val="bg1"/>
                </a:solidFill>
              </a:rPr>
              <a:t>/Merging (Positive/Negative + Labels);</a:t>
            </a:r>
            <a:endParaRPr lang="en-US" altLang="zh-CN" b="1">
              <a:solidFill>
                <a:schemeClr val="bg1"/>
              </a:solidFill>
            </a:endParaRPr>
          </a:p>
          <a:p>
            <a:pPr>
              <a:lnSpc>
                <a:spcPct val="130000"/>
              </a:lnSpc>
            </a:pPr>
            <a:r>
              <a:rPr lang="en-US" altLang="zh-CN" b="1">
                <a:solidFill>
                  <a:schemeClr val="bg1"/>
                </a:solidFill>
              </a:rPr>
              <a:t>* </a:t>
            </a:r>
            <a:r>
              <a:rPr lang="en-US" altLang="zh-CN" b="1">
                <a:solidFill>
                  <a:srgbClr val="FFFF00"/>
                </a:solidFill>
              </a:rPr>
              <a:t>Machine Learning Classification</a:t>
            </a:r>
            <a:r>
              <a:rPr lang="en-US" altLang="zh-CN" b="1">
                <a:solidFill>
                  <a:schemeClr val="bg1"/>
                </a:solidFill>
              </a:rPr>
              <a:t> (KNN, Random Forest, etc.).</a:t>
            </a:r>
            <a:endParaRPr lang="en-US" altLang="zh-CN" b="1">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42138" y="218394"/>
            <a:ext cx="6078402" cy="521970"/>
          </a:xfrm>
          <a:prstGeom prst="rect">
            <a:avLst/>
          </a:prstGeom>
          <a:noFill/>
        </p:spPr>
        <p:txBody>
          <a:bodyPr wrap="square" rtlCol="0">
            <a:spAutoFit/>
          </a:bodyPr>
          <a:lstStyle/>
          <a:p>
            <a:pPr algn="l"/>
            <a:r>
              <a:rPr lang="en-US" altLang="zh-CN" sz="2800" b="1" dirty="0">
                <a:solidFill>
                  <a:schemeClr val="bg1"/>
                </a:solidFill>
                <a:latin typeface="微软雅黑" panose="020B0503020204020204" pitchFamily="34" charset="-122"/>
                <a:ea typeface="微软雅黑" panose="020B0503020204020204" pitchFamily="34" charset="-122"/>
              </a:rPr>
              <a:t>01 </a:t>
            </a:r>
            <a:r>
              <a:rPr lang="en-US" altLang="zh-CN" sz="2800" b="1" dirty="0">
                <a:solidFill>
                  <a:schemeClr val="bg1"/>
                </a:solidFill>
                <a:latin typeface="+mn-ea"/>
                <a:sym typeface="+mn-ea"/>
              </a:rPr>
              <a:t>Project Concept Introduction</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58144" y="182102"/>
            <a:ext cx="3328715" cy="488234"/>
          </a:xfrm>
          <a:prstGeom prst="rect">
            <a:avLst/>
          </a:prstGeom>
        </p:spPr>
      </p:pic>
      <p:sp>
        <p:nvSpPr>
          <p:cNvPr id="44" name="文本框 43"/>
          <p:cNvSpPr txBox="1"/>
          <p:nvPr/>
        </p:nvSpPr>
        <p:spPr>
          <a:xfrm>
            <a:off x="542290" y="923290"/>
            <a:ext cx="6820535" cy="398780"/>
          </a:xfrm>
          <a:prstGeom prst="rect">
            <a:avLst/>
          </a:prstGeom>
          <a:noFill/>
        </p:spPr>
        <p:txBody>
          <a:bodyPr wrap="square" rtlCol="0">
            <a:spAutoFit/>
          </a:bodyPr>
          <a:p>
            <a:pPr algn="l"/>
            <a:r>
              <a:rPr lang="en-US" altLang="zh-CN" sz="2000" b="1" dirty="0">
                <a:solidFill>
                  <a:schemeClr val="bg1"/>
                </a:solidFill>
                <a:latin typeface="+mn-ea"/>
              </a:rPr>
              <a:t>(c). Pipeline</a:t>
            </a:r>
            <a:r>
              <a:rPr lang="zh-CN" altLang="en-US" sz="2000" b="1" dirty="0">
                <a:solidFill>
                  <a:schemeClr val="bg1"/>
                </a:solidFill>
                <a:latin typeface="+mn-ea"/>
              </a:rPr>
              <a:t>：</a:t>
            </a:r>
            <a:r>
              <a:rPr lang="en-US" altLang="zh-CN" sz="2000" b="1" dirty="0">
                <a:solidFill>
                  <a:schemeClr val="bg1"/>
                </a:solidFill>
                <a:latin typeface="+mn-ea"/>
              </a:rPr>
              <a:t>Data Reading and Preprocessing</a:t>
            </a:r>
            <a:endParaRPr lang="en-US" altLang="zh-CN" sz="2000" b="1" dirty="0">
              <a:solidFill>
                <a:schemeClr val="bg1"/>
              </a:solidFill>
              <a:latin typeface="+mn-ea"/>
            </a:endParaRPr>
          </a:p>
        </p:txBody>
      </p:sp>
      <p:sp>
        <p:nvSpPr>
          <p:cNvPr id="2" name="文本框 1"/>
          <p:cNvSpPr txBox="1"/>
          <p:nvPr/>
        </p:nvSpPr>
        <p:spPr>
          <a:xfrm>
            <a:off x="209550" y="1932305"/>
            <a:ext cx="10986770" cy="3487420"/>
          </a:xfrm>
          <a:prstGeom prst="rect">
            <a:avLst/>
          </a:prstGeom>
          <a:noFill/>
        </p:spPr>
        <p:txBody>
          <a:bodyPr wrap="square" rtlCol="0">
            <a:spAutoFit/>
          </a:bodyPr>
          <a:p>
            <a:pPr>
              <a:lnSpc>
                <a:spcPct val="160000"/>
              </a:lnSpc>
            </a:pPr>
            <a:r>
              <a:rPr lang="en-US" altLang="zh-CN" sz="2400" b="1">
                <a:solidFill>
                  <a:srgbClr val="FFFF00"/>
                </a:solidFill>
              </a:rPr>
              <a:t>Reading of .bin/.mat files:</a:t>
            </a:r>
            <a:endParaRPr lang="en-US" altLang="zh-CN" sz="2400" b="1">
              <a:solidFill>
                <a:srgbClr val="FFFF00"/>
              </a:solidFill>
            </a:endParaRPr>
          </a:p>
          <a:p>
            <a:pPr>
              <a:lnSpc>
                <a:spcPct val="160000"/>
              </a:lnSpc>
            </a:pPr>
            <a:r>
              <a:rPr lang="en-US" altLang="zh-CN" b="1">
                <a:solidFill>
                  <a:schemeClr val="bg1"/>
                </a:solidFill>
              </a:rPr>
              <a:t>Skip the first 528 bytes of the header, then parse the data using np.frombuffer(..., dtype=np.uint16)</a:t>
            </a:r>
            <a:endParaRPr lang="en-US" altLang="zh-CN" b="1">
              <a:solidFill>
                <a:schemeClr val="bg1"/>
              </a:solidFill>
            </a:endParaRPr>
          </a:p>
          <a:p>
            <a:pPr>
              <a:lnSpc>
                <a:spcPct val="160000"/>
              </a:lnSpc>
            </a:pPr>
            <a:endParaRPr lang="en-US" altLang="zh-CN" b="1">
              <a:solidFill>
                <a:schemeClr val="bg1"/>
              </a:solidFill>
            </a:endParaRPr>
          </a:p>
          <a:p>
            <a:pPr>
              <a:lnSpc>
                <a:spcPct val="160000"/>
              </a:lnSpc>
            </a:pPr>
            <a:endParaRPr lang="en-US" altLang="zh-CN" b="1">
              <a:solidFill>
                <a:schemeClr val="bg1"/>
              </a:solidFill>
            </a:endParaRPr>
          </a:p>
          <a:p>
            <a:pPr>
              <a:lnSpc>
                <a:spcPct val="160000"/>
              </a:lnSpc>
            </a:pPr>
            <a:r>
              <a:rPr lang="en-US" altLang="zh-CN" sz="2400" b="1">
                <a:solidFill>
                  <a:srgbClr val="FFFF00"/>
                </a:solidFill>
              </a:rPr>
              <a:t>Iterating through subfolders:</a:t>
            </a:r>
            <a:endParaRPr lang="en-US" altLang="zh-CN" sz="2400" b="1">
              <a:solidFill>
                <a:srgbClr val="FFFF00"/>
              </a:solidFill>
            </a:endParaRPr>
          </a:p>
          <a:p>
            <a:pPr>
              <a:lnSpc>
                <a:spcPct val="160000"/>
              </a:lnSpc>
            </a:pPr>
            <a:r>
              <a:rPr lang="en-US" altLang="zh-CN" b="1">
                <a:solidFill>
                  <a:schemeClr val="bg1"/>
                </a:solidFill>
              </a:rPr>
              <a:t>Store each subject's ECG array and corresponding label in a dictionary.</a:t>
            </a:r>
            <a:endParaRPr lang="en-US" altLang="zh-CN" b="1">
              <a:solidFill>
                <a:schemeClr val="bg1"/>
              </a:solidFill>
            </a:endParaRPr>
          </a:p>
          <a:p>
            <a:pPr>
              <a:lnSpc>
                <a:spcPct val="160000"/>
              </a:lnSpc>
            </a:pPr>
            <a:r>
              <a:rPr lang="en-US" altLang="zh-CN" b="1">
                <a:solidFill>
                  <a:schemeClr val="bg1"/>
                </a:solidFill>
              </a:rPr>
              <a:t>Persist the data using pickle.dump(...) for easy access in subsequent steps.</a:t>
            </a:r>
            <a:endParaRPr lang="en-US" altLang="zh-CN" b="1">
              <a:solidFill>
                <a:schemeClr val="bg1"/>
              </a:solidFill>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IAGRAM_VIRTUALLY_FRAME" val="{&quot;height&quot;:397.83866141732284,&quot;left&quot;:434.68,&quot;top&quot;:74.1044094488189,&quot;width&quot;:447.7595275590552}"/>
</p:tagLst>
</file>

<file path=ppt/tags/tag10.xml><?xml version="1.0" encoding="utf-8"?>
<p:tagLst xmlns:p="http://schemas.openxmlformats.org/presentationml/2006/main">
  <p:tag name="KSO_WM_DIAGRAM_VIRTUALLY_FRAME" val="{&quot;height&quot;:397.83866141732284,&quot;left&quot;:434.68,&quot;top&quot;:74.1044094488189,&quot;width&quot;:447.7595275590552}"/>
</p:tagLst>
</file>

<file path=ppt/tags/tag11.xml><?xml version="1.0" encoding="utf-8"?>
<p:tagLst xmlns:p="http://schemas.openxmlformats.org/presentationml/2006/main">
  <p:tag name="KSO_WM_DIAGRAM_VIRTUALLY_FRAME" val="{&quot;height&quot;:397.83866141732284,&quot;left&quot;:434.68,&quot;top&quot;:74.1044094488189,&quot;width&quot;:447.7595275590552}"/>
</p:tagLst>
</file>

<file path=ppt/tags/tag12.xml><?xml version="1.0" encoding="utf-8"?>
<p:tagLst xmlns:p="http://schemas.openxmlformats.org/presentationml/2006/main">
  <p:tag name="KSO_WM_DIAGRAM_VIRTUALLY_FRAME" val="{&quot;height&quot;:397.83866141732284,&quot;left&quot;:434.68,&quot;top&quot;:74.1044094488189,&quot;width&quot;:447.7595275590552}"/>
</p:tagLst>
</file>

<file path=ppt/tags/tag13.xml><?xml version="1.0" encoding="utf-8"?>
<p:tagLst xmlns:p="http://schemas.openxmlformats.org/presentationml/2006/main">
  <p:tag name="KSO_WM_DIAGRAM_VIRTUALLY_FRAME" val="{&quot;height&quot;:397.83866141732284,&quot;left&quot;:434.68,&quot;top&quot;:74.1044094488189,&quot;width&quot;:447.7595275590552}"/>
</p:tagLst>
</file>

<file path=ppt/tags/tag14.xml><?xml version="1.0" encoding="utf-8"?>
<p:tagLst xmlns:p="http://schemas.openxmlformats.org/presentationml/2006/main">
  <p:tag name="KSO_WM_DIAGRAM_VIRTUALLY_FRAME" val="{&quot;height&quot;:397.83866141732284,&quot;left&quot;:434.68,&quot;top&quot;:74.1044094488189,&quot;width&quot;:447.7595275590552}"/>
</p:tagLst>
</file>

<file path=ppt/tags/tag15.xml><?xml version="1.0" encoding="utf-8"?>
<p:tagLst xmlns:p="http://schemas.openxmlformats.org/presentationml/2006/main">
  <p:tag name="KSO_WM_DIAGRAM_VIRTUALLY_FRAME" val="{&quot;height&quot;:397.83866141732284,&quot;left&quot;:434.68,&quot;top&quot;:74.1044094488189,&quot;width&quot;:447.7595275590552}"/>
</p:tagLst>
</file>

<file path=ppt/tags/tag16.xml><?xml version="1.0" encoding="utf-8"?>
<p:tagLst xmlns:p="http://schemas.openxmlformats.org/presentationml/2006/main">
  <p:tag name="KSO_WM_DIAGRAM_VIRTUALLY_FRAME" val="{&quot;height&quot;:397.83866141732284,&quot;left&quot;:434.68,&quot;top&quot;:74.1044094488189,&quot;width&quot;:447.7595275590552}"/>
</p:tagLst>
</file>

<file path=ppt/tags/tag2.xml><?xml version="1.0" encoding="utf-8"?>
<p:tagLst xmlns:p="http://schemas.openxmlformats.org/presentationml/2006/main">
  <p:tag name="KSO_WM_DIAGRAM_VIRTUALLY_FRAME" val="{&quot;height&quot;:397.83866141732284,&quot;left&quot;:434.68,&quot;top&quot;:74.1044094488189,&quot;width&quot;:447.7595275590552}"/>
</p:tagLst>
</file>

<file path=ppt/tags/tag3.xml><?xml version="1.0" encoding="utf-8"?>
<p:tagLst xmlns:p="http://schemas.openxmlformats.org/presentationml/2006/main">
  <p:tag name="KSO_WM_DIAGRAM_VIRTUALLY_FRAME" val="{&quot;height&quot;:397.83866141732284,&quot;left&quot;:434.68,&quot;top&quot;:74.1044094488189,&quot;width&quot;:447.7595275590552}"/>
</p:tagLst>
</file>

<file path=ppt/tags/tag4.xml><?xml version="1.0" encoding="utf-8"?>
<p:tagLst xmlns:p="http://schemas.openxmlformats.org/presentationml/2006/main">
  <p:tag name="KSO_WM_DIAGRAM_VIRTUALLY_FRAME" val="{&quot;height&quot;:397.83866141732284,&quot;left&quot;:434.68,&quot;top&quot;:74.1044094488189,&quot;width&quot;:447.7595275590552}"/>
</p:tagLst>
</file>

<file path=ppt/tags/tag5.xml><?xml version="1.0" encoding="utf-8"?>
<p:tagLst xmlns:p="http://schemas.openxmlformats.org/presentationml/2006/main">
  <p:tag name="KSO_WM_DIAGRAM_VIRTUALLY_FRAME" val="{&quot;height&quot;:397.83866141732284,&quot;left&quot;:434.68,&quot;top&quot;:74.1044094488189,&quot;width&quot;:447.7595275590552}"/>
</p:tagLst>
</file>

<file path=ppt/tags/tag6.xml><?xml version="1.0" encoding="utf-8"?>
<p:tagLst xmlns:p="http://schemas.openxmlformats.org/presentationml/2006/main">
  <p:tag name="KSO_WM_DIAGRAM_VIRTUALLY_FRAME" val="{&quot;height&quot;:397.83866141732284,&quot;left&quot;:434.68,&quot;top&quot;:74.1044094488189,&quot;width&quot;:447.7595275590552}"/>
</p:tagLst>
</file>

<file path=ppt/tags/tag7.xml><?xml version="1.0" encoding="utf-8"?>
<p:tagLst xmlns:p="http://schemas.openxmlformats.org/presentationml/2006/main">
  <p:tag name="KSO_WM_DIAGRAM_VIRTUALLY_FRAME" val="{&quot;height&quot;:397.83866141732284,&quot;left&quot;:434.68,&quot;top&quot;:74.1044094488189,&quot;width&quot;:447.7595275590552}"/>
</p:tagLst>
</file>

<file path=ppt/tags/tag8.xml><?xml version="1.0" encoding="utf-8"?>
<p:tagLst xmlns:p="http://schemas.openxmlformats.org/presentationml/2006/main">
  <p:tag name="KSO_WM_DIAGRAM_VIRTUALLY_FRAME" val="{&quot;height&quot;:397.83866141732284,&quot;left&quot;:434.68,&quot;top&quot;:74.1044094488189,&quot;width&quot;:447.7595275590552}"/>
</p:tagLst>
</file>

<file path=ppt/tags/tag9.xml><?xml version="1.0" encoding="utf-8"?>
<p:tagLst xmlns:p="http://schemas.openxmlformats.org/presentationml/2006/main">
  <p:tag name="KSO_WM_DIAGRAM_VIRTUALLY_FRAME" val="{&quot;height&quot;:397.83866141732284,&quot;left&quot;:434.68,&quot;top&quot;:74.1044094488189,&quot;width&quot;:447.7595275590552}"/>
</p:tagLst>
</file>

<file path=ppt/theme/theme1.xml><?xml version="1.0" encoding="utf-8"?>
<a:theme xmlns:a="http://schemas.openxmlformats.org/drawingml/2006/main" name="Office 主题​​">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微arial">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8804</Words>
  <Application>WPS 演示</Application>
  <PresentationFormat>宽屏</PresentationFormat>
  <Paragraphs>384</Paragraphs>
  <Slides>21</Slides>
  <Notes>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21</vt:i4>
      </vt:variant>
    </vt:vector>
  </HeadingPairs>
  <TitlesOfParts>
    <vt:vector size="34" baseType="lpstr">
      <vt:lpstr>Arial</vt:lpstr>
      <vt:lpstr>宋体</vt:lpstr>
      <vt:lpstr>Wingdings</vt:lpstr>
      <vt:lpstr>微软雅黑</vt:lpstr>
      <vt:lpstr>Cambria</vt:lpstr>
      <vt:lpstr>-apple-system</vt:lpstr>
      <vt:lpstr>Segoe Print</vt:lpstr>
      <vt:lpstr>Century Gothic</vt:lpstr>
      <vt:lpstr>Arial Unicode MS</vt:lpstr>
      <vt:lpstr>等线 Light</vt:lpstr>
      <vt:lpstr>Calibri</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dc:creator>
  <cp:lastModifiedBy>祈逝</cp:lastModifiedBy>
  <cp:revision>103</cp:revision>
  <dcterms:created xsi:type="dcterms:W3CDTF">2024-06-04T23:12:00Z</dcterms:created>
  <dcterms:modified xsi:type="dcterms:W3CDTF">2024-12-21T15:29:16Z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BF46489E70944F1492F5B5811CB990AA_12</vt:lpwstr>
  </property>
  <property fmtid="{D5CDD505-2E9C-101B-9397-08002B2CF9AE}" pid="3" name="KSOProductBuildVer">
    <vt:lpwstr>2052-12.1.0.19302</vt:lpwstr>
  </property>
</Properties>
</file>