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378" r:id="rId3"/>
    <p:sldId id="341" r:id="rId4"/>
    <p:sldId id="279" r:id="rId5"/>
    <p:sldId id="332" r:id="rId6"/>
    <p:sldId id="265" r:id="rId7"/>
    <p:sldId id="281" r:id="rId8"/>
    <p:sldId id="280" r:id="rId9"/>
    <p:sldId id="333" r:id="rId10"/>
    <p:sldId id="282" r:id="rId11"/>
    <p:sldId id="283" r:id="rId12"/>
    <p:sldId id="334" r:id="rId13"/>
    <p:sldId id="284" r:id="rId14"/>
    <p:sldId id="285" r:id="rId15"/>
    <p:sldId id="286" r:id="rId16"/>
    <p:sldId id="335" r:id="rId17"/>
    <p:sldId id="269" r:id="rId18"/>
    <p:sldId id="297" r:id="rId19"/>
    <p:sldId id="288" r:id="rId20"/>
    <p:sldId id="381" r:id="rId21"/>
    <p:sldId id="383" r:id="rId22"/>
    <p:sldId id="384" r:id="rId23"/>
    <p:sldId id="289" r:id="rId24"/>
    <p:sldId id="336" r:id="rId25"/>
    <p:sldId id="291" r:id="rId26"/>
    <p:sldId id="292" r:id="rId27"/>
    <p:sldId id="337" r:id="rId28"/>
    <p:sldId id="294" r:id="rId29"/>
    <p:sldId id="295" r:id="rId30"/>
    <p:sldId id="338" r:id="rId31"/>
    <p:sldId id="339" r:id="rId32"/>
    <p:sldId id="264" r:id="rId33"/>
    <p:sldId id="296" r:id="rId34"/>
    <p:sldId id="322" r:id="rId35"/>
    <p:sldId id="324" r:id="rId36"/>
    <p:sldId id="325" r:id="rId37"/>
    <p:sldId id="271" r:id="rId38"/>
    <p:sldId id="326" r:id="rId39"/>
    <p:sldId id="300" r:id="rId40"/>
    <p:sldId id="272" r:id="rId41"/>
    <p:sldId id="327" r:id="rId42"/>
    <p:sldId id="301" r:id="rId43"/>
    <p:sldId id="302" r:id="rId44"/>
    <p:sldId id="303" r:id="rId45"/>
    <p:sldId id="304" r:id="rId46"/>
    <p:sldId id="311" r:id="rId47"/>
    <p:sldId id="310" r:id="rId48"/>
    <p:sldId id="379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8953F4-3F88-4FB1-AF0D-1E28059B88F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87CBBCAD-96C3-486B-A59C-118B7CDF07B0}">
      <dgm:prSet phldrT="[Text]"/>
      <dgm:spPr/>
      <dgm:t>
        <a:bodyPr/>
        <a:lstStyle/>
        <a:p>
          <a:pPr algn="ctr"/>
          <a:r>
            <a:rPr lang="en-US" dirty="0"/>
            <a:t>Non-Rebreathing MASK @ 15l/m</a:t>
          </a:r>
        </a:p>
      </dgm:t>
    </dgm:pt>
    <dgm:pt modelId="{69629CEE-A22C-4D47-9DEA-EED0A12C1518}" type="parTrans" cxnId="{BEA4F20C-38FC-49DC-A8F8-DB9C14FA7DEB}">
      <dgm:prSet/>
      <dgm:spPr/>
      <dgm:t>
        <a:bodyPr/>
        <a:lstStyle/>
        <a:p>
          <a:pPr algn="ctr"/>
          <a:endParaRPr lang="en-US"/>
        </a:p>
      </dgm:t>
    </dgm:pt>
    <dgm:pt modelId="{F88E659A-17F3-471A-8B43-9FD0CFC6DA2E}" type="sibTrans" cxnId="{BEA4F20C-38FC-49DC-A8F8-DB9C14FA7DEB}">
      <dgm:prSet/>
      <dgm:spPr/>
      <dgm:t>
        <a:bodyPr/>
        <a:lstStyle/>
        <a:p>
          <a:pPr algn="ctr"/>
          <a:endParaRPr lang="en-US"/>
        </a:p>
      </dgm:t>
    </dgm:pt>
    <dgm:pt modelId="{F88E7F0E-F174-4919-B6AF-B7C829023D39}">
      <dgm:prSet phldrT="[Text]"/>
      <dgm:spPr/>
      <dgm:t>
        <a:bodyPr/>
        <a:lstStyle/>
        <a:p>
          <a:pPr algn="ctr"/>
          <a:r>
            <a:rPr lang="en-US"/>
            <a:t>SIMPLE FACE MASK @ 7-8 l/m</a:t>
          </a:r>
        </a:p>
      </dgm:t>
    </dgm:pt>
    <dgm:pt modelId="{2502A053-FD2D-4F51-BBCE-2686E6DFFF74}" type="parTrans" cxnId="{6CEBF7DD-42F5-4D3B-A6EC-EA0F861DD7ED}">
      <dgm:prSet/>
      <dgm:spPr/>
      <dgm:t>
        <a:bodyPr/>
        <a:lstStyle/>
        <a:p>
          <a:pPr algn="ctr"/>
          <a:endParaRPr lang="en-US"/>
        </a:p>
      </dgm:t>
    </dgm:pt>
    <dgm:pt modelId="{B30DA587-ED9D-4C37-A7A9-4B5666174C63}" type="sibTrans" cxnId="{6CEBF7DD-42F5-4D3B-A6EC-EA0F861DD7ED}">
      <dgm:prSet/>
      <dgm:spPr/>
      <dgm:t>
        <a:bodyPr/>
        <a:lstStyle/>
        <a:p>
          <a:pPr algn="ctr"/>
          <a:endParaRPr lang="en-US"/>
        </a:p>
      </dgm:t>
    </dgm:pt>
    <dgm:pt modelId="{98A93B5E-BA21-46D2-8AA8-4C434E45CAAC}">
      <dgm:prSet phldrT="[Text]"/>
      <dgm:spPr/>
      <dgm:t>
        <a:bodyPr/>
        <a:lstStyle/>
        <a:p>
          <a:pPr algn="ctr"/>
          <a:r>
            <a:rPr lang="en-US" dirty="0"/>
            <a:t>SIMPLE FACE MASK @ 5-6l/m</a:t>
          </a:r>
        </a:p>
      </dgm:t>
    </dgm:pt>
    <dgm:pt modelId="{1BD0CE10-5E69-4D24-98C8-32487A5125FB}" type="parTrans" cxnId="{60B4EA59-3B30-4581-9B16-1E10E07CA49F}">
      <dgm:prSet/>
      <dgm:spPr/>
      <dgm:t>
        <a:bodyPr/>
        <a:lstStyle/>
        <a:p>
          <a:pPr algn="ctr"/>
          <a:endParaRPr lang="en-US"/>
        </a:p>
      </dgm:t>
    </dgm:pt>
    <dgm:pt modelId="{531A5AE9-829B-4FF1-BC7F-4B55A17E220C}" type="sibTrans" cxnId="{60B4EA59-3B30-4581-9B16-1E10E07CA49F}">
      <dgm:prSet/>
      <dgm:spPr/>
      <dgm:t>
        <a:bodyPr/>
        <a:lstStyle/>
        <a:p>
          <a:pPr algn="ctr"/>
          <a:endParaRPr lang="en-US"/>
        </a:p>
      </dgm:t>
    </dgm:pt>
    <dgm:pt modelId="{7E6A11DC-9A57-44FE-AABC-0DB401DB887A}">
      <dgm:prSet/>
      <dgm:spPr/>
      <dgm:t>
        <a:bodyPr/>
        <a:lstStyle/>
        <a:p>
          <a:pPr algn="ctr"/>
          <a:r>
            <a:rPr lang="en-US" dirty="0"/>
            <a:t>NASAL CANNULA 6l/m</a:t>
          </a:r>
        </a:p>
      </dgm:t>
    </dgm:pt>
    <dgm:pt modelId="{F51620B7-39B7-4DA2-BC5B-10AA5F6C08DA}" type="parTrans" cxnId="{9559E550-2C96-4392-BD71-36312104940F}">
      <dgm:prSet/>
      <dgm:spPr/>
      <dgm:t>
        <a:bodyPr/>
        <a:lstStyle/>
        <a:p>
          <a:pPr algn="ctr"/>
          <a:endParaRPr lang="en-US"/>
        </a:p>
      </dgm:t>
    </dgm:pt>
    <dgm:pt modelId="{04C1C0A6-AC6D-4D2A-AAB8-F8058135B7CF}" type="sibTrans" cxnId="{9559E550-2C96-4392-BD71-36312104940F}">
      <dgm:prSet/>
      <dgm:spPr/>
      <dgm:t>
        <a:bodyPr/>
        <a:lstStyle/>
        <a:p>
          <a:pPr algn="ctr"/>
          <a:endParaRPr lang="en-US"/>
        </a:p>
      </dgm:t>
    </dgm:pt>
    <dgm:pt modelId="{05D8837F-E7D2-4628-8C34-CF383F1E58DE}">
      <dgm:prSet/>
      <dgm:spPr/>
      <dgm:t>
        <a:bodyPr/>
        <a:lstStyle/>
        <a:p>
          <a:pPr algn="ctr"/>
          <a:r>
            <a:rPr lang="en-US" dirty="0"/>
            <a:t>NASAL CANNULA 2l/m</a:t>
          </a:r>
        </a:p>
      </dgm:t>
    </dgm:pt>
    <dgm:pt modelId="{5A0B5F5A-40D2-463A-96E5-EE1E0C1C0E61}" type="sibTrans" cxnId="{1362C773-B108-42C7-814C-65806EE0F74D}">
      <dgm:prSet/>
      <dgm:spPr/>
      <dgm:t>
        <a:bodyPr/>
        <a:lstStyle/>
        <a:p>
          <a:pPr algn="ctr"/>
          <a:endParaRPr lang="en-US"/>
        </a:p>
      </dgm:t>
    </dgm:pt>
    <dgm:pt modelId="{CF65398D-F2E8-4E12-92BE-461FD00E167F}" type="parTrans" cxnId="{1362C773-B108-42C7-814C-65806EE0F74D}">
      <dgm:prSet/>
      <dgm:spPr/>
      <dgm:t>
        <a:bodyPr/>
        <a:lstStyle/>
        <a:p>
          <a:pPr algn="ctr"/>
          <a:endParaRPr lang="en-US"/>
        </a:p>
      </dgm:t>
    </dgm:pt>
    <dgm:pt modelId="{63FBE15A-5EAC-43EA-8A1E-437B6E6C36B9}">
      <dgm:prSet/>
      <dgm:spPr/>
      <dgm:t>
        <a:bodyPr/>
        <a:lstStyle/>
        <a:p>
          <a:pPr algn="ctr"/>
          <a:r>
            <a:rPr lang="en-US" dirty="0"/>
            <a:t>NASAL CANNULA 4l/m</a:t>
          </a:r>
        </a:p>
      </dgm:t>
    </dgm:pt>
    <dgm:pt modelId="{05039C18-999B-4A54-AB8B-6D4B688E8D42}" type="parTrans" cxnId="{4B8F01EA-E89F-4569-8DFD-1DC95BD20CCD}">
      <dgm:prSet/>
      <dgm:spPr/>
      <dgm:t>
        <a:bodyPr/>
        <a:lstStyle/>
        <a:p>
          <a:pPr algn="ctr"/>
          <a:endParaRPr lang="en-US"/>
        </a:p>
      </dgm:t>
    </dgm:pt>
    <dgm:pt modelId="{434F6E12-91FE-432C-9150-C74278D6C0D7}" type="sibTrans" cxnId="{4B8F01EA-E89F-4569-8DFD-1DC95BD20CCD}">
      <dgm:prSet/>
      <dgm:spPr/>
      <dgm:t>
        <a:bodyPr/>
        <a:lstStyle/>
        <a:p>
          <a:pPr algn="ctr"/>
          <a:endParaRPr lang="en-US"/>
        </a:p>
      </dgm:t>
    </dgm:pt>
    <dgm:pt modelId="{941EB1C9-8F39-4ECE-A6B2-73E8C3BA1904}" type="pres">
      <dgm:prSet presAssocID="{E78953F4-3F88-4FB1-AF0D-1E28059B88F2}" presName="linearFlow" presStyleCnt="0">
        <dgm:presLayoutVars>
          <dgm:resizeHandles val="exact"/>
        </dgm:presLayoutVars>
      </dgm:prSet>
      <dgm:spPr/>
    </dgm:pt>
    <dgm:pt modelId="{CB2331D3-909C-47AD-A0C9-F6807A59498A}" type="pres">
      <dgm:prSet presAssocID="{05D8837F-E7D2-4628-8C34-CF383F1E58DE}" presName="node" presStyleLbl="node1" presStyleIdx="0" presStyleCnt="6" custScaleX="228201" custLinFactNeighborY="3374">
        <dgm:presLayoutVars>
          <dgm:bulletEnabled val="1"/>
        </dgm:presLayoutVars>
      </dgm:prSet>
      <dgm:spPr/>
    </dgm:pt>
    <dgm:pt modelId="{DF0C9863-6B0C-4D5E-BC5C-1F0F95F5F8A7}" type="pres">
      <dgm:prSet presAssocID="{5A0B5F5A-40D2-463A-96E5-EE1E0C1C0E61}" presName="sibTrans" presStyleLbl="sibTrans2D1" presStyleIdx="0" presStyleCnt="5" custScaleX="186113" custLinFactNeighborY="0"/>
      <dgm:spPr>
        <a:prstGeom prst="leftRightArrow">
          <a:avLst/>
        </a:prstGeom>
      </dgm:spPr>
    </dgm:pt>
    <dgm:pt modelId="{EDA8FD30-E8C7-4EA2-AE45-9565822BA374}" type="pres">
      <dgm:prSet presAssocID="{5A0B5F5A-40D2-463A-96E5-EE1E0C1C0E61}" presName="connectorText" presStyleLbl="sibTrans2D1" presStyleIdx="0" presStyleCnt="5"/>
      <dgm:spPr/>
    </dgm:pt>
    <dgm:pt modelId="{14F0530C-4B91-4C4D-A5FF-8DCFCF29D81C}" type="pres">
      <dgm:prSet presAssocID="{63FBE15A-5EAC-43EA-8A1E-437B6E6C36B9}" presName="node" presStyleLbl="node1" presStyleIdx="1" presStyleCnt="6" custScaleX="228201" custLinFactNeighborY="3374">
        <dgm:presLayoutVars>
          <dgm:bulletEnabled val="1"/>
        </dgm:presLayoutVars>
      </dgm:prSet>
      <dgm:spPr/>
    </dgm:pt>
    <dgm:pt modelId="{832DEFE3-92E3-44A5-8DBB-544CFF67A5F6}" type="pres">
      <dgm:prSet presAssocID="{434F6E12-91FE-432C-9150-C74278D6C0D7}" presName="sibTrans" presStyleLbl="sibTrans2D1" presStyleIdx="1" presStyleCnt="5" custScaleX="186113" custLinFactNeighborY="0"/>
      <dgm:spPr>
        <a:prstGeom prst="leftRightArrow">
          <a:avLst/>
        </a:prstGeom>
      </dgm:spPr>
    </dgm:pt>
    <dgm:pt modelId="{46943587-E89A-4A22-9076-6C7E18859900}" type="pres">
      <dgm:prSet presAssocID="{434F6E12-91FE-432C-9150-C74278D6C0D7}" presName="connectorText" presStyleLbl="sibTrans2D1" presStyleIdx="1" presStyleCnt="5"/>
      <dgm:spPr/>
    </dgm:pt>
    <dgm:pt modelId="{610FE3BC-F830-4008-ABCB-4BD5629C5586}" type="pres">
      <dgm:prSet presAssocID="{7E6A11DC-9A57-44FE-AABC-0DB401DB887A}" presName="node" presStyleLbl="node1" presStyleIdx="2" presStyleCnt="6" custScaleX="228201" custLinFactNeighborY="3374">
        <dgm:presLayoutVars>
          <dgm:bulletEnabled val="1"/>
        </dgm:presLayoutVars>
      </dgm:prSet>
      <dgm:spPr/>
    </dgm:pt>
    <dgm:pt modelId="{FF18CA8D-5212-441B-A605-480A1AA62B01}" type="pres">
      <dgm:prSet presAssocID="{04C1C0A6-AC6D-4D2A-AAB8-F8058135B7CF}" presName="sibTrans" presStyleLbl="sibTrans2D1" presStyleIdx="2" presStyleCnt="5" custScaleX="186113" custLinFactNeighborY="0"/>
      <dgm:spPr>
        <a:prstGeom prst="leftRightArrow">
          <a:avLst/>
        </a:prstGeom>
      </dgm:spPr>
    </dgm:pt>
    <dgm:pt modelId="{1A80D3F4-5C2A-42A4-9E24-E1C1FA48BAFF}" type="pres">
      <dgm:prSet presAssocID="{04C1C0A6-AC6D-4D2A-AAB8-F8058135B7CF}" presName="connectorText" presStyleLbl="sibTrans2D1" presStyleIdx="2" presStyleCnt="5"/>
      <dgm:spPr/>
    </dgm:pt>
    <dgm:pt modelId="{69B80BE8-1154-4A37-B84F-E0D89337483F}" type="pres">
      <dgm:prSet presAssocID="{98A93B5E-BA21-46D2-8AA8-4C434E45CAAC}" presName="node" presStyleLbl="node1" presStyleIdx="3" presStyleCnt="6" custScaleX="228201" custLinFactNeighborY="3374">
        <dgm:presLayoutVars>
          <dgm:bulletEnabled val="1"/>
        </dgm:presLayoutVars>
      </dgm:prSet>
      <dgm:spPr/>
    </dgm:pt>
    <dgm:pt modelId="{A7AF1EEB-FE5A-447B-9910-54A8787C4066}" type="pres">
      <dgm:prSet presAssocID="{531A5AE9-829B-4FF1-BC7F-4B55A17E220C}" presName="sibTrans" presStyleLbl="sibTrans2D1" presStyleIdx="3" presStyleCnt="5" custScaleX="186113" custLinFactNeighborY="0"/>
      <dgm:spPr>
        <a:prstGeom prst="leftRightArrow">
          <a:avLst/>
        </a:prstGeom>
      </dgm:spPr>
    </dgm:pt>
    <dgm:pt modelId="{D0928970-37D9-4226-9B06-A8A97E7ED4CE}" type="pres">
      <dgm:prSet presAssocID="{531A5AE9-829B-4FF1-BC7F-4B55A17E220C}" presName="connectorText" presStyleLbl="sibTrans2D1" presStyleIdx="3" presStyleCnt="5"/>
      <dgm:spPr/>
    </dgm:pt>
    <dgm:pt modelId="{5A9952A1-C701-42F5-8F6F-C50E7B461A0D}" type="pres">
      <dgm:prSet presAssocID="{F88E7F0E-F174-4919-B6AF-B7C829023D39}" presName="node" presStyleLbl="node1" presStyleIdx="4" presStyleCnt="6" custScaleX="228201" custLinFactNeighborY="3374">
        <dgm:presLayoutVars>
          <dgm:bulletEnabled val="1"/>
        </dgm:presLayoutVars>
      </dgm:prSet>
      <dgm:spPr/>
    </dgm:pt>
    <dgm:pt modelId="{2D25D457-2782-48BE-BCD2-D032E55BA0E0}" type="pres">
      <dgm:prSet presAssocID="{B30DA587-ED9D-4C37-A7A9-4B5666174C63}" presName="sibTrans" presStyleLbl="sibTrans2D1" presStyleIdx="4" presStyleCnt="5" custScaleX="186113" custLinFactNeighborY="0"/>
      <dgm:spPr>
        <a:prstGeom prst="leftRightArrow">
          <a:avLst/>
        </a:prstGeom>
      </dgm:spPr>
    </dgm:pt>
    <dgm:pt modelId="{53970449-00E2-4A6E-BCBD-78E34DA2DB5D}" type="pres">
      <dgm:prSet presAssocID="{B30DA587-ED9D-4C37-A7A9-4B5666174C63}" presName="connectorText" presStyleLbl="sibTrans2D1" presStyleIdx="4" presStyleCnt="5"/>
      <dgm:spPr/>
    </dgm:pt>
    <dgm:pt modelId="{050CD14C-2512-48E8-AEED-CE2195E81163}" type="pres">
      <dgm:prSet presAssocID="{87CBBCAD-96C3-486B-A59C-118B7CDF07B0}" presName="node" presStyleLbl="node1" presStyleIdx="5" presStyleCnt="6" custScaleX="228201" custLinFactNeighborY="3374">
        <dgm:presLayoutVars>
          <dgm:bulletEnabled val="1"/>
        </dgm:presLayoutVars>
      </dgm:prSet>
      <dgm:spPr/>
    </dgm:pt>
  </dgm:ptLst>
  <dgm:cxnLst>
    <dgm:cxn modelId="{BEA4F20C-38FC-49DC-A8F8-DB9C14FA7DEB}" srcId="{E78953F4-3F88-4FB1-AF0D-1E28059B88F2}" destId="{87CBBCAD-96C3-486B-A59C-118B7CDF07B0}" srcOrd="5" destOrd="0" parTransId="{69629CEE-A22C-4D47-9DEA-EED0A12C1518}" sibTransId="{F88E659A-17F3-471A-8B43-9FD0CFC6DA2E}"/>
    <dgm:cxn modelId="{C5B9FD14-A82F-4AE1-B7F7-0ED012C53234}" type="presOf" srcId="{98A93B5E-BA21-46D2-8AA8-4C434E45CAAC}" destId="{69B80BE8-1154-4A37-B84F-E0D89337483F}" srcOrd="0" destOrd="0" presId="urn:microsoft.com/office/officeart/2005/8/layout/process2"/>
    <dgm:cxn modelId="{41AFBD19-593C-4BB8-8F90-2B8FB16934C2}" type="presOf" srcId="{531A5AE9-829B-4FF1-BC7F-4B55A17E220C}" destId="{D0928970-37D9-4226-9B06-A8A97E7ED4CE}" srcOrd="1" destOrd="0" presId="urn:microsoft.com/office/officeart/2005/8/layout/process2"/>
    <dgm:cxn modelId="{CD284221-196F-4D6D-A8DC-571260692792}" type="presOf" srcId="{7E6A11DC-9A57-44FE-AABC-0DB401DB887A}" destId="{610FE3BC-F830-4008-ABCB-4BD5629C5586}" srcOrd="0" destOrd="0" presId="urn:microsoft.com/office/officeart/2005/8/layout/process2"/>
    <dgm:cxn modelId="{C94F8F25-70B0-41A8-9ED5-4D8C6E34FBE5}" type="presOf" srcId="{F88E7F0E-F174-4919-B6AF-B7C829023D39}" destId="{5A9952A1-C701-42F5-8F6F-C50E7B461A0D}" srcOrd="0" destOrd="0" presId="urn:microsoft.com/office/officeart/2005/8/layout/process2"/>
    <dgm:cxn modelId="{F6680F5D-42EE-43C4-8ABE-8F77A5DB4393}" type="presOf" srcId="{434F6E12-91FE-432C-9150-C74278D6C0D7}" destId="{46943587-E89A-4A22-9076-6C7E18859900}" srcOrd="1" destOrd="0" presId="urn:microsoft.com/office/officeart/2005/8/layout/process2"/>
    <dgm:cxn modelId="{9559E550-2C96-4392-BD71-36312104940F}" srcId="{E78953F4-3F88-4FB1-AF0D-1E28059B88F2}" destId="{7E6A11DC-9A57-44FE-AABC-0DB401DB887A}" srcOrd="2" destOrd="0" parTransId="{F51620B7-39B7-4DA2-BC5B-10AA5F6C08DA}" sibTransId="{04C1C0A6-AC6D-4D2A-AAB8-F8058135B7CF}"/>
    <dgm:cxn modelId="{1362C773-B108-42C7-814C-65806EE0F74D}" srcId="{E78953F4-3F88-4FB1-AF0D-1E28059B88F2}" destId="{05D8837F-E7D2-4628-8C34-CF383F1E58DE}" srcOrd="0" destOrd="0" parTransId="{CF65398D-F2E8-4E12-92BE-461FD00E167F}" sibTransId="{5A0B5F5A-40D2-463A-96E5-EE1E0C1C0E61}"/>
    <dgm:cxn modelId="{49E0CF73-4408-4A94-BDA4-4C56F695FAA5}" type="presOf" srcId="{05D8837F-E7D2-4628-8C34-CF383F1E58DE}" destId="{CB2331D3-909C-47AD-A0C9-F6807A59498A}" srcOrd="0" destOrd="0" presId="urn:microsoft.com/office/officeart/2005/8/layout/process2"/>
    <dgm:cxn modelId="{60B4EA59-3B30-4581-9B16-1E10E07CA49F}" srcId="{E78953F4-3F88-4FB1-AF0D-1E28059B88F2}" destId="{98A93B5E-BA21-46D2-8AA8-4C434E45CAAC}" srcOrd="3" destOrd="0" parTransId="{1BD0CE10-5E69-4D24-98C8-32487A5125FB}" sibTransId="{531A5AE9-829B-4FF1-BC7F-4B55A17E220C}"/>
    <dgm:cxn modelId="{8251B27B-39D9-4FC0-9A6E-B4FD5660A055}" type="presOf" srcId="{E78953F4-3F88-4FB1-AF0D-1E28059B88F2}" destId="{941EB1C9-8F39-4ECE-A6B2-73E8C3BA1904}" srcOrd="0" destOrd="0" presId="urn:microsoft.com/office/officeart/2005/8/layout/process2"/>
    <dgm:cxn modelId="{C329BE8A-3C5C-42E5-AEF8-36B39484B8DE}" type="presOf" srcId="{04C1C0A6-AC6D-4D2A-AAB8-F8058135B7CF}" destId="{1A80D3F4-5C2A-42A4-9E24-E1C1FA48BAFF}" srcOrd="1" destOrd="0" presId="urn:microsoft.com/office/officeart/2005/8/layout/process2"/>
    <dgm:cxn modelId="{CE4B8593-E616-43F1-B133-A5376881B6D1}" type="presOf" srcId="{04C1C0A6-AC6D-4D2A-AAB8-F8058135B7CF}" destId="{FF18CA8D-5212-441B-A605-480A1AA62B01}" srcOrd="0" destOrd="0" presId="urn:microsoft.com/office/officeart/2005/8/layout/process2"/>
    <dgm:cxn modelId="{299C8D9E-6CF5-4CC8-9BE1-5BEDAB877648}" type="presOf" srcId="{531A5AE9-829B-4FF1-BC7F-4B55A17E220C}" destId="{A7AF1EEB-FE5A-447B-9910-54A8787C4066}" srcOrd="0" destOrd="0" presId="urn:microsoft.com/office/officeart/2005/8/layout/process2"/>
    <dgm:cxn modelId="{090CD99E-E442-47CC-8B8B-46C01CB85EB2}" type="presOf" srcId="{B30DA587-ED9D-4C37-A7A9-4B5666174C63}" destId="{2D25D457-2782-48BE-BCD2-D032E55BA0E0}" srcOrd="0" destOrd="0" presId="urn:microsoft.com/office/officeart/2005/8/layout/process2"/>
    <dgm:cxn modelId="{DF3BE3AC-E1AB-4E19-A679-0BA7FC9394E5}" type="presOf" srcId="{63FBE15A-5EAC-43EA-8A1E-437B6E6C36B9}" destId="{14F0530C-4B91-4C4D-A5FF-8DCFCF29D81C}" srcOrd="0" destOrd="0" presId="urn:microsoft.com/office/officeart/2005/8/layout/process2"/>
    <dgm:cxn modelId="{9B110FCE-B91D-41F5-9947-9E96BDC729BA}" type="presOf" srcId="{434F6E12-91FE-432C-9150-C74278D6C0D7}" destId="{832DEFE3-92E3-44A5-8DBB-544CFF67A5F6}" srcOrd="0" destOrd="0" presId="urn:microsoft.com/office/officeart/2005/8/layout/process2"/>
    <dgm:cxn modelId="{CC390BD4-D72E-470B-B404-300E5AA5BAE4}" type="presOf" srcId="{B30DA587-ED9D-4C37-A7A9-4B5666174C63}" destId="{53970449-00E2-4A6E-BCBD-78E34DA2DB5D}" srcOrd="1" destOrd="0" presId="urn:microsoft.com/office/officeart/2005/8/layout/process2"/>
    <dgm:cxn modelId="{F53FC6DB-2C58-4F2C-8AFC-A251FEA78F1B}" type="presOf" srcId="{5A0B5F5A-40D2-463A-96E5-EE1E0C1C0E61}" destId="{EDA8FD30-E8C7-4EA2-AE45-9565822BA374}" srcOrd="1" destOrd="0" presId="urn:microsoft.com/office/officeart/2005/8/layout/process2"/>
    <dgm:cxn modelId="{6CEBF7DD-42F5-4D3B-A6EC-EA0F861DD7ED}" srcId="{E78953F4-3F88-4FB1-AF0D-1E28059B88F2}" destId="{F88E7F0E-F174-4919-B6AF-B7C829023D39}" srcOrd="4" destOrd="0" parTransId="{2502A053-FD2D-4F51-BBCE-2686E6DFFF74}" sibTransId="{B30DA587-ED9D-4C37-A7A9-4B5666174C63}"/>
    <dgm:cxn modelId="{4B8F01EA-E89F-4569-8DFD-1DC95BD20CCD}" srcId="{E78953F4-3F88-4FB1-AF0D-1E28059B88F2}" destId="{63FBE15A-5EAC-43EA-8A1E-437B6E6C36B9}" srcOrd="1" destOrd="0" parTransId="{05039C18-999B-4A54-AB8B-6D4B688E8D42}" sibTransId="{434F6E12-91FE-432C-9150-C74278D6C0D7}"/>
    <dgm:cxn modelId="{BC6622EB-FCFC-4EFF-8895-13720EC5CE03}" type="presOf" srcId="{87CBBCAD-96C3-486B-A59C-118B7CDF07B0}" destId="{050CD14C-2512-48E8-AEED-CE2195E81163}" srcOrd="0" destOrd="0" presId="urn:microsoft.com/office/officeart/2005/8/layout/process2"/>
    <dgm:cxn modelId="{929470F4-5E04-4F2E-B22A-C919BDD4E099}" type="presOf" srcId="{5A0B5F5A-40D2-463A-96E5-EE1E0C1C0E61}" destId="{DF0C9863-6B0C-4D5E-BC5C-1F0F95F5F8A7}" srcOrd="0" destOrd="0" presId="urn:microsoft.com/office/officeart/2005/8/layout/process2"/>
    <dgm:cxn modelId="{AB84ED9A-D671-44C7-A007-14EECA5598F4}" type="presParOf" srcId="{941EB1C9-8F39-4ECE-A6B2-73E8C3BA1904}" destId="{CB2331D3-909C-47AD-A0C9-F6807A59498A}" srcOrd="0" destOrd="0" presId="urn:microsoft.com/office/officeart/2005/8/layout/process2"/>
    <dgm:cxn modelId="{EE1B3359-6296-4CF5-95D1-E5A4C2A4B0AB}" type="presParOf" srcId="{941EB1C9-8F39-4ECE-A6B2-73E8C3BA1904}" destId="{DF0C9863-6B0C-4D5E-BC5C-1F0F95F5F8A7}" srcOrd="1" destOrd="0" presId="urn:microsoft.com/office/officeart/2005/8/layout/process2"/>
    <dgm:cxn modelId="{C096AC08-D561-4F12-ABA9-8D30F8D6CA24}" type="presParOf" srcId="{DF0C9863-6B0C-4D5E-BC5C-1F0F95F5F8A7}" destId="{EDA8FD30-E8C7-4EA2-AE45-9565822BA374}" srcOrd="0" destOrd="0" presId="urn:microsoft.com/office/officeart/2005/8/layout/process2"/>
    <dgm:cxn modelId="{1E0AEBD2-3A1F-421A-B5C0-10F86932D07B}" type="presParOf" srcId="{941EB1C9-8F39-4ECE-A6B2-73E8C3BA1904}" destId="{14F0530C-4B91-4C4D-A5FF-8DCFCF29D81C}" srcOrd="2" destOrd="0" presId="urn:microsoft.com/office/officeart/2005/8/layout/process2"/>
    <dgm:cxn modelId="{1281CE8E-A0D6-4544-B6F9-77F318E4693B}" type="presParOf" srcId="{941EB1C9-8F39-4ECE-A6B2-73E8C3BA1904}" destId="{832DEFE3-92E3-44A5-8DBB-544CFF67A5F6}" srcOrd="3" destOrd="0" presId="urn:microsoft.com/office/officeart/2005/8/layout/process2"/>
    <dgm:cxn modelId="{461FA7F3-EC60-4D07-BF32-ABA5317DD2C8}" type="presParOf" srcId="{832DEFE3-92E3-44A5-8DBB-544CFF67A5F6}" destId="{46943587-E89A-4A22-9076-6C7E18859900}" srcOrd="0" destOrd="0" presId="urn:microsoft.com/office/officeart/2005/8/layout/process2"/>
    <dgm:cxn modelId="{A9E70617-B1AF-42C1-B236-F62935360BD9}" type="presParOf" srcId="{941EB1C9-8F39-4ECE-A6B2-73E8C3BA1904}" destId="{610FE3BC-F830-4008-ABCB-4BD5629C5586}" srcOrd="4" destOrd="0" presId="urn:microsoft.com/office/officeart/2005/8/layout/process2"/>
    <dgm:cxn modelId="{F56C3ECA-0FD5-4B18-9A6B-42F85BCD7518}" type="presParOf" srcId="{941EB1C9-8F39-4ECE-A6B2-73E8C3BA1904}" destId="{FF18CA8D-5212-441B-A605-480A1AA62B01}" srcOrd="5" destOrd="0" presId="urn:microsoft.com/office/officeart/2005/8/layout/process2"/>
    <dgm:cxn modelId="{07EACBC2-B398-4FDA-8353-0E5FF6970161}" type="presParOf" srcId="{FF18CA8D-5212-441B-A605-480A1AA62B01}" destId="{1A80D3F4-5C2A-42A4-9E24-E1C1FA48BAFF}" srcOrd="0" destOrd="0" presId="urn:microsoft.com/office/officeart/2005/8/layout/process2"/>
    <dgm:cxn modelId="{E4C8B809-B543-4EEA-B36E-C4C9A30545A6}" type="presParOf" srcId="{941EB1C9-8F39-4ECE-A6B2-73E8C3BA1904}" destId="{69B80BE8-1154-4A37-B84F-E0D89337483F}" srcOrd="6" destOrd="0" presId="urn:microsoft.com/office/officeart/2005/8/layout/process2"/>
    <dgm:cxn modelId="{CC8A2278-1C3D-4CC1-9A47-AB40D6C28699}" type="presParOf" srcId="{941EB1C9-8F39-4ECE-A6B2-73E8C3BA1904}" destId="{A7AF1EEB-FE5A-447B-9910-54A8787C4066}" srcOrd="7" destOrd="0" presId="urn:microsoft.com/office/officeart/2005/8/layout/process2"/>
    <dgm:cxn modelId="{C23D5DEC-6115-44E4-80AD-DA72C0F6B21E}" type="presParOf" srcId="{A7AF1EEB-FE5A-447B-9910-54A8787C4066}" destId="{D0928970-37D9-4226-9B06-A8A97E7ED4CE}" srcOrd="0" destOrd="0" presId="urn:microsoft.com/office/officeart/2005/8/layout/process2"/>
    <dgm:cxn modelId="{1CD840FE-2DBD-4667-B9DA-C71B787501DA}" type="presParOf" srcId="{941EB1C9-8F39-4ECE-A6B2-73E8C3BA1904}" destId="{5A9952A1-C701-42F5-8F6F-C50E7B461A0D}" srcOrd="8" destOrd="0" presId="urn:microsoft.com/office/officeart/2005/8/layout/process2"/>
    <dgm:cxn modelId="{77A8C0D8-A57C-4790-8670-0D0FBCCE9CA7}" type="presParOf" srcId="{941EB1C9-8F39-4ECE-A6B2-73E8C3BA1904}" destId="{2D25D457-2782-48BE-BCD2-D032E55BA0E0}" srcOrd="9" destOrd="0" presId="urn:microsoft.com/office/officeart/2005/8/layout/process2"/>
    <dgm:cxn modelId="{B6D9E1AB-41FE-49D1-8769-E0BEA4CCA9E6}" type="presParOf" srcId="{2D25D457-2782-48BE-BCD2-D032E55BA0E0}" destId="{53970449-00E2-4A6E-BCBD-78E34DA2DB5D}" srcOrd="0" destOrd="0" presId="urn:microsoft.com/office/officeart/2005/8/layout/process2"/>
    <dgm:cxn modelId="{182ED665-CD91-495A-B080-497D0413E1ED}" type="presParOf" srcId="{941EB1C9-8F39-4ECE-A6B2-73E8C3BA1904}" destId="{050CD14C-2512-48E8-AEED-CE2195E81163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D54349-82E6-41D1-BF95-8141ACB38600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ABE1A19-F08E-4DD5-8389-7C2F1D43783F}">
      <dgm:prSet phldrT="[Text]" custT="1"/>
      <dgm:spPr/>
      <dgm:t>
        <a:bodyPr/>
        <a:lstStyle/>
        <a:p>
          <a:r>
            <a:rPr lang="en-US" sz="1600" dirty="0"/>
            <a:t>NIV BiPAP</a:t>
          </a:r>
        </a:p>
        <a:p>
          <a:r>
            <a:rPr lang="en-US" sz="1600" dirty="0"/>
            <a:t>TARGET SPO2: 94-96%</a:t>
          </a:r>
        </a:p>
      </dgm:t>
    </dgm:pt>
    <dgm:pt modelId="{4030F704-1991-4AB3-AEA7-1B30D3478A93}" type="parTrans" cxnId="{D45C4691-DEE2-4884-92BB-521E1A40DF23}">
      <dgm:prSet/>
      <dgm:spPr/>
      <dgm:t>
        <a:bodyPr/>
        <a:lstStyle/>
        <a:p>
          <a:endParaRPr lang="en-US" sz="2400"/>
        </a:p>
      </dgm:t>
    </dgm:pt>
    <dgm:pt modelId="{ABE1747B-DA86-470D-9827-9017E56CE7CB}" type="sibTrans" cxnId="{D45C4691-DEE2-4884-92BB-521E1A40DF23}">
      <dgm:prSet custT="1"/>
      <dgm:spPr/>
      <dgm:t>
        <a:bodyPr/>
        <a:lstStyle/>
        <a:p>
          <a:endParaRPr lang="en-US" sz="1100"/>
        </a:p>
      </dgm:t>
    </dgm:pt>
    <dgm:pt modelId="{CF6A9210-9ECB-46E2-83A8-7BECFF4E433A}">
      <dgm:prSet phldrT="[Text]" custT="1"/>
      <dgm:spPr/>
      <dgm:t>
        <a:bodyPr/>
        <a:lstStyle/>
        <a:p>
          <a:r>
            <a:rPr lang="en-US" sz="1600" dirty="0"/>
            <a:t>HFNC + </a:t>
          </a:r>
          <a:r>
            <a:rPr lang="en-US" sz="1600" dirty="0" err="1"/>
            <a:t>iNTERMITTENT</a:t>
          </a:r>
          <a:r>
            <a:rPr lang="en-US" sz="1600" dirty="0"/>
            <a:t> NIV</a:t>
          </a:r>
        </a:p>
        <a:p>
          <a:r>
            <a:rPr lang="en-US" sz="1600" dirty="0"/>
            <a:t>TARGET SPO2: 94-96%</a:t>
          </a:r>
        </a:p>
        <a:p>
          <a:r>
            <a:rPr lang="en-US" sz="1600" dirty="0"/>
            <a:t>(2Hrs on &amp; 2Hrs off Oxygen)</a:t>
          </a:r>
        </a:p>
      </dgm:t>
    </dgm:pt>
    <dgm:pt modelId="{F48C38AA-B6C2-4ECB-8404-26A33AB67EDA}" type="parTrans" cxnId="{914B0203-C37B-4124-9D8D-AB1930DB662A}">
      <dgm:prSet/>
      <dgm:spPr/>
      <dgm:t>
        <a:bodyPr/>
        <a:lstStyle/>
        <a:p>
          <a:endParaRPr lang="en-US" sz="2400"/>
        </a:p>
      </dgm:t>
    </dgm:pt>
    <dgm:pt modelId="{5B18226E-4A75-4F1D-98A7-D947CE339A40}" type="sibTrans" cxnId="{914B0203-C37B-4124-9D8D-AB1930DB662A}">
      <dgm:prSet custT="1"/>
      <dgm:spPr/>
      <dgm:t>
        <a:bodyPr/>
        <a:lstStyle/>
        <a:p>
          <a:endParaRPr lang="en-US" sz="1100"/>
        </a:p>
      </dgm:t>
    </dgm:pt>
    <dgm:pt modelId="{CB4204CC-8486-4CFE-B154-CE7857E3D481}">
      <dgm:prSet phldrT="[Text]" custT="1"/>
      <dgm:spPr/>
      <dgm:t>
        <a:bodyPr/>
        <a:lstStyle/>
        <a:p>
          <a:r>
            <a:rPr lang="en-US" sz="1600"/>
            <a:t>NRBM + HFNC</a:t>
          </a:r>
        </a:p>
        <a:p>
          <a:r>
            <a:rPr lang="en-US" sz="1600"/>
            <a:t>TARGET SPO2: 94-96%</a:t>
          </a:r>
        </a:p>
        <a:p>
          <a:r>
            <a:rPr lang="en-US" sz="1600"/>
            <a:t>(2Hrs on &amp; 2Hrs off Oxygen)</a:t>
          </a:r>
        </a:p>
      </dgm:t>
    </dgm:pt>
    <dgm:pt modelId="{42B5D68E-C1FC-4675-9554-8FC29C6D8DC5}" type="parTrans" cxnId="{8D530887-4466-433E-A7E7-10C1C8640E18}">
      <dgm:prSet/>
      <dgm:spPr/>
      <dgm:t>
        <a:bodyPr/>
        <a:lstStyle/>
        <a:p>
          <a:endParaRPr lang="en-US" sz="2400"/>
        </a:p>
      </dgm:t>
    </dgm:pt>
    <dgm:pt modelId="{62B35905-A670-41BB-9DBD-AD81C1DE2884}" type="sibTrans" cxnId="{8D530887-4466-433E-A7E7-10C1C8640E18}">
      <dgm:prSet custT="1"/>
      <dgm:spPr/>
      <dgm:t>
        <a:bodyPr/>
        <a:lstStyle/>
        <a:p>
          <a:endParaRPr lang="en-US" sz="1100"/>
        </a:p>
      </dgm:t>
    </dgm:pt>
    <dgm:pt modelId="{98D75D26-FFD0-4400-976F-110B2002B203}">
      <dgm:prSet phldrT="[Text]" custT="1"/>
      <dgm:spPr/>
      <dgm:t>
        <a:bodyPr/>
        <a:lstStyle/>
        <a:p>
          <a:r>
            <a:rPr lang="en-US" sz="1600"/>
            <a:t>FACE MASK + NRBM</a:t>
          </a:r>
        </a:p>
        <a:p>
          <a:r>
            <a:rPr lang="en-US" sz="1600"/>
            <a:t>TARGET SPO2: 94-96%</a:t>
          </a:r>
        </a:p>
        <a:p>
          <a:r>
            <a:rPr lang="en-US" sz="1600"/>
            <a:t>(2Hrs on &amp; 2Hrs off Oxygen)</a:t>
          </a:r>
        </a:p>
      </dgm:t>
    </dgm:pt>
    <dgm:pt modelId="{7E054591-FE31-4356-B8B8-2363B50B9327}" type="parTrans" cxnId="{F489A97D-6286-47AF-B571-8B6DAE4ADED0}">
      <dgm:prSet/>
      <dgm:spPr/>
      <dgm:t>
        <a:bodyPr/>
        <a:lstStyle/>
        <a:p>
          <a:endParaRPr lang="en-US" sz="2400"/>
        </a:p>
      </dgm:t>
    </dgm:pt>
    <dgm:pt modelId="{75A2A3FB-FB73-4F6C-B707-E8798DA23355}" type="sibTrans" cxnId="{F489A97D-6286-47AF-B571-8B6DAE4ADED0}">
      <dgm:prSet custT="1"/>
      <dgm:spPr/>
      <dgm:t>
        <a:bodyPr/>
        <a:lstStyle/>
        <a:p>
          <a:endParaRPr lang="en-US" sz="1100"/>
        </a:p>
      </dgm:t>
    </dgm:pt>
    <dgm:pt modelId="{1F35AB46-6226-4CDD-925F-0D0909A551EB}">
      <dgm:prSet phldrT="[Text]" custT="1"/>
      <dgm:spPr/>
      <dgm:t>
        <a:bodyPr/>
        <a:lstStyle/>
        <a:p>
          <a:r>
            <a:rPr lang="en-US" sz="1600"/>
            <a:t>NASAL PRONGS</a:t>
          </a:r>
        </a:p>
        <a:p>
          <a:r>
            <a:rPr lang="en-US" sz="1600"/>
            <a:t>TARGET SPO2: 94-96%</a:t>
          </a:r>
        </a:p>
      </dgm:t>
    </dgm:pt>
    <dgm:pt modelId="{10850540-2E20-4BB9-AAFE-9AC094B3E6EF}" type="parTrans" cxnId="{826C548D-A965-486A-BA08-DCB9132690A5}">
      <dgm:prSet/>
      <dgm:spPr/>
      <dgm:t>
        <a:bodyPr/>
        <a:lstStyle/>
        <a:p>
          <a:endParaRPr lang="en-US" sz="2400"/>
        </a:p>
      </dgm:t>
    </dgm:pt>
    <dgm:pt modelId="{24B79A23-4A30-411A-AF70-6BD4DC68E4F0}" type="sibTrans" cxnId="{826C548D-A965-486A-BA08-DCB9132690A5}">
      <dgm:prSet custT="1"/>
      <dgm:spPr/>
      <dgm:t>
        <a:bodyPr/>
        <a:lstStyle/>
        <a:p>
          <a:endParaRPr lang="en-US" sz="1100"/>
        </a:p>
      </dgm:t>
    </dgm:pt>
    <dgm:pt modelId="{BE6B2268-FF10-4EAD-B0F7-BAD86E6D9EEF}">
      <dgm:prSet phldrT="[Text]" custT="1"/>
      <dgm:spPr/>
      <dgm:t>
        <a:bodyPr/>
        <a:lstStyle/>
        <a:p>
          <a:r>
            <a:rPr lang="en-US" sz="1600"/>
            <a:t>DISCONTINUE OXYGEN</a:t>
          </a:r>
        </a:p>
      </dgm:t>
    </dgm:pt>
    <dgm:pt modelId="{6BB48DF5-5858-4BB8-B7A3-11722D428053}" type="parTrans" cxnId="{1FBEA4BF-767A-4674-869B-4586C850218D}">
      <dgm:prSet/>
      <dgm:spPr/>
      <dgm:t>
        <a:bodyPr/>
        <a:lstStyle/>
        <a:p>
          <a:endParaRPr lang="en-US" sz="2400"/>
        </a:p>
      </dgm:t>
    </dgm:pt>
    <dgm:pt modelId="{99E9C719-C2E5-4331-883F-41C3D563DE81}" type="sibTrans" cxnId="{1FBEA4BF-767A-4674-869B-4586C850218D}">
      <dgm:prSet/>
      <dgm:spPr/>
      <dgm:t>
        <a:bodyPr/>
        <a:lstStyle/>
        <a:p>
          <a:endParaRPr lang="en-US" sz="2400"/>
        </a:p>
      </dgm:t>
    </dgm:pt>
    <dgm:pt modelId="{F227E37E-A6A2-4812-919F-FEC5C4CFC078}" type="pres">
      <dgm:prSet presAssocID="{8AD54349-82E6-41D1-BF95-8141ACB38600}" presName="linearFlow" presStyleCnt="0">
        <dgm:presLayoutVars>
          <dgm:resizeHandles val="exact"/>
        </dgm:presLayoutVars>
      </dgm:prSet>
      <dgm:spPr/>
    </dgm:pt>
    <dgm:pt modelId="{817F7994-2849-4698-9728-C76A900D3ECD}" type="pres">
      <dgm:prSet presAssocID="{9ABE1A19-F08E-4DD5-8389-7C2F1D43783F}" presName="node" presStyleLbl="node1" presStyleIdx="0" presStyleCnt="6" custScaleX="302897">
        <dgm:presLayoutVars>
          <dgm:bulletEnabled val="1"/>
        </dgm:presLayoutVars>
      </dgm:prSet>
      <dgm:spPr/>
    </dgm:pt>
    <dgm:pt modelId="{73C49DAB-C82D-427A-8917-D1D08C58B9F3}" type="pres">
      <dgm:prSet presAssocID="{ABE1747B-DA86-470D-9827-9017E56CE7CB}" presName="sibTrans" presStyleLbl="sibTrans2D1" presStyleIdx="0" presStyleCnt="5"/>
      <dgm:spPr/>
    </dgm:pt>
    <dgm:pt modelId="{0378509A-45B3-4EB0-BBDA-AC6B1F359C20}" type="pres">
      <dgm:prSet presAssocID="{ABE1747B-DA86-470D-9827-9017E56CE7CB}" presName="connectorText" presStyleLbl="sibTrans2D1" presStyleIdx="0" presStyleCnt="5"/>
      <dgm:spPr/>
    </dgm:pt>
    <dgm:pt modelId="{7BEF8F57-DFE0-4649-AAAD-F1FFE5F76525}" type="pres">
      <dgm:prSet presAssocID="{CF6A9210-9ECB-46E2-83A8-7BECFF4E433A}" presName="node" presStyleLbl="node1" presStyleIdx="1" presStyleCnt="6" custScaleX="290847">
        <dgm:presLayoutVars>
          <dgm:bulletEnabled val="1"/>
        </dgm:presLayoutVars>
      </dgm:prSet>
      <dgm:spPr/>
    </dgm:pt>
    <dgm:pt modelId="{22482DD2-E136-43E3-85DF-F9EB267A3F9D}" type="pres">
      <dgm:prSet presAssocID="{5B18226E-4A75-4F1D-98A7-D947CE339A40}" presName="sibTrans" presStyleLbl="sibTrans2D1" presStyleIdx="1" presStyleCnt="5"/>
      <dgm:spPr/>
    </dgm:pt>
    <dgm:pt modelId="{CE24072B-BA72-40EE-B595-8D425FB7316A}" type="pres">
      <dgm:prSet presAssocID="{5B18226E-4A75-4F1D-98A7-D947CE339A40}" presName="connectorText" presStyleLbl="sibTrans2D1" presStyleIdx="1" presStyleCnt="5"/>
      <dgm:spPr/>
    </dgm:pt>
    <dgm:pt modelId="{23E3F135-D0D8-402D-9BA8-2FD2E5E82B93}" type="pres">
      <dgm:prSet presAssocID="{CB4204CC-8486-4CFE-B154-CE7857E3D481}" presName="node" presStyleLbl="node1" presStyleIdx="2" presStyleCnt="6" custScaleX="290847">
        <dgm:presLayoutVars>
          <dgm:bulletEnabled val="1"/>
        </dgm:presLayoutVars>
      </dgm:prSet>
      <dgm:spPr/>
    </dgm:pt>
    <dgm:pt modelId="{D65CB081-3D83-4E14-9077-B898548827AC}" type="pres">
      <dgm:prSet presAssocID="{62B35905-A670-41BB-9DBD-AD81C1DE2884}" presName="sibTrans" presStyleLbl="sibTrans2D1" presStyleIdx="2" presStyleCnt="5"/>
      <dgm:spPr/>
    </dgm:pt>
    <dgm:pt modelId="{FE1B6886-E3C3-4577-A085-DBA32EAF03D2}" type="pres">
      <dgm:prSet presAssocID="{62B35905-A670-41BB-9DBD-AD81C1DE2884}" presName="connectorText" presStyleLbl="sibTrans2D1" presStyleIdx="2" presStyleCnt="5"/>
      <dgm:spPr/>
    </dgm:pt>
    <dgm:pt modelId="{D9BBC973-DA66-4A7A-8A67-4C7CED3947C2}" type="pres">
      <dgm:prSet presAssocID="{98D75D26-FFD0-4400-976F-110B2002B203}" presName="node" presStyleLbl="node1" presStyleIdx="3" presStyleCnt="6" custScaleX="290847">
        <dgm:presLayoutVars>
          <dgm:bulletEnabled val="1"/>
        </dgm:presLayoutVars>
      </dgm:prSet>
      <dgm:spPr/>
    </dgm:pt>
    <dgm:pt modelId="{D68F380F-3141-4C40-B61D-F358CC6FE44C}" type="pres">
      <dgm:prSet presAssocID="{75A2A3FB-FB73-4F6C-B707-E8798DA23355}" presName="sibTrans" presStyleLbl="sibTrans2D1" presStyleIdx="3" presStyleCnt="5"/>
      <dgm:spPr/>
    </dgm:pt>
    <dgm:pt modelId="{D7E73EDB-D487-4CD4-8AE1-800BF1F0F4F8}" type="pres">
      <dgm:prSet presAssocID="{75A2A3FB-FB73-4F6C-B707-E8798DA23355}" presName="connectorText" presStyleLbl="sibTrans2D1" presStyleIdx="3" presStyleCnt="5"/>
      <dgm:spPr/>
    </dgm:pt>
    <dgm:pt modelId="{4E8609A1-0F62-4D48-8984-1C2983164663}" type="pres">
      <dgm:prSet presAssocID="{1F35AB46-6226-4CDD-925F-0D0909A551EB}" presName="node" presStyleLbl="node1" presStyleIdx="4" presStyleCnt="6" custScaleX="290847">
        <dgm:presLayoutVars>
          <dgm:bulletEnabled val="1"/>
        </dgm:presLayoutVars>
      </dgm:prSet>
      <dgm:spPr/>
    </dgm:pt>
    <dgm:pt modelId="{C40C2BE7-67CF-48B2-A4AB-C1DC5B2C9C6F}" type="pres">
      <dgm:prSet presAssocID="{24B79A23-4A30-411A-AF70-6BD4DC68E4F0}" presName="sibTrans" presStyleLbl="sibTrans2D1" presStyleIdx="4" presStyleCnt="5"/>
      <dgm:spPr/>
    </dgm:pt>
    <dgm:pt modelId="{ADE7623C-4D37-4384-B31A-95AAE2791982}" type="pres">
      <dgm:prSet presAssocID="{24B79A23-4A30-411A-AF70-6BD4DC68E4F0}" presName="connectorText" presStyleLbl="sibTrans2D1" presStyleIdx="4" presStyleCnt="5"/>
      <dgm:spPr/>
    </dgm:pt>
    <dgm:pt modelId="{CDBC4F85-5276-4E23-B17E-AAA802ACEF16}" type="pres">
      <dgm:prSet presAssocID="{BE6B2268-FF10-4EAD-B0F7-BAD86E6D9EEF}" presName="node" presStyleLbl="node1" presStyleIdx="5" presStyleCnt="6" custScaleX="290847">
        <dgm:presLayoutVars>
          <dgm:bulletEnabled val="1"/>
        </dgm:presLayoutVars>
      </dgm:prSet>
      <dgm:spPr/>
    </dgm:pt>
  </dgm:ptLst>
  <dgm:cxnLst>
    <dgm:cxn modelId="{914B0203-C37B-4124-9D8D-AB1930DB662A}" srcId="{8AD54349-82E6-41D1-BF95-8141ACB38600}" destId="{CF6A9210-9ECB-46E2-83A8-7BECFF4E433A}" srcOrd="1" destOrd="0" parTransId="{F48C38AA-B6C2-4ECB-8404-26A33AB67EDA}" sibTransId="{5B18226E-4A75-4F1D-98A7-D947CE339A40}"/>
    <dgm:cxn modelId="{9E0ACE06-D8BD-45AC-9A74-CBB2A099173A}" type="presOf" srcId="{75A2A3FB-FB73-4F6C-B707-E8798DA23355}" destId="{D7E73EDB-D487-4CD4-8AE1-800BF1F0F4F8}" srcOrd="1" destOrd="0" presId="urn:microsoft.com/office/officeart/2005/8/layout/process2"/>
    <dgm:cxn modelId="{FBB0DC08-1200-4376-9AEF-8507514F5C40}" type="presOf" srcId="{24B79A23-4A30-411A-AF70-6BD4DC68E4F0}" destId="{ADE7623C-4D37-4384-B31A-95AAE2791982}" srcOrd="1" destOrd="0" presId="urn:microsoft.com/office/officeart/2005/8/layout/process2"/>
    <dgm:cxn modelId="{A3C12C0A-63D1-406A-A6BF-2FE915C27A7A}" type="presOf" srcId="{98D75D26-FFD0-4400-976F-110B2002B203}" destId="{D9BBC973-DA66-4A7A-8A67-4C7CED3947C2}" srcOrd="0" destOrd="0" presId="urn:microsoft.com/office/officeart/2005/8/layout/process2"/>
    <dgm:cxn modelId="{B3108B0F-72D2-4A32-BB8A-D68694CC745B}" type="presOf" srcId="{62B35905-A670-41BB-9DBD-AD81C1DE2884}" destId="{D65CB081-3D83-4E14-9077-B898548827AC}" srcOrd="0" destOrd="0" presId="urn:microsoft.com/office/officeart/2005/8/layout/process2"/>
    <dgm:cxn modelId="{557C2D22-176A-42D9-97DA-B81BC9F8271D}" type="presOf" srcId="{5B18226E-4A75-4F1D-98A7-D947CE339A40}" destId="{22482DD2-E136-43E3-85DF-F9EB267A3F9D}" srcOrd="0" destOrd="0" presId="urn:microsoft.com/office/officeart/2005/8/layout/process2"/>
    <dgm:cxn modelId="{03E16731-17C7-4030-8856-91B210C7B2AE}" type="presOf" srcId="{ABE1747B-DA86-470D-9827-9017E56CE7CB}" destId="{0378509A-45B3-4EB0-BBDA-AC6B1F359C20}" srcOrd="1" destOrd="0" presId="urn:microsoft.com/office/officeart/2005/8/layout/process2"/>
    <dgm:cxn modelId="{33AF8663-17F8-4D31-AC0A-15319A2EC350}" type="presOf" srcId="{ABE1747B-DA86-470D-9827-9017E56CE7CB}" destId="{73C49DAB-C82D-427A-8917-D1D08C58B9F3}" srcOrd="0" destOrd="0" presId="urn:microsoft.com/office/officeart/2005/8/layout/process2"/>
    <dgm:cxn modelId="{B38D1048-3861-420B-8453-1D15EF5E77AE}" type="presOf" srcId="{CF6A9210-9ECB-46E2-83A8-7BECFF4E433A}" destId="{7BEF8F57-DFE0-4649-AAAD-F1FFE5F76525}" srcOrd="0" destOrd="0" presId="urn:microsoft.com/office/officeart/2005/8/layout/process2"/>
    <dgm:cxn modelId="{94476849-FC6C-4C0B-990A-53B35EBBF770}" type="presOf" srcId="{9ABE1A19-F08E-4DD5-8389-7C2F1D43783F}" destId="{817F7994-2849-4698-9728-C76A900D3ECD}" srcOrd="0" destOrd="0" presId="urn:microsoft.com/office/officeart/2005/8/layout/process2"/>
    <dgm:cxn modelId="{1B682974-5AAA-4486-8200-9EF6178E4A29}" type="presOf" srcId="{5B18226E-4A75-4F1D-98A7-D947CE339A40}" destId="{CE24072B-BA72-40EE-B595-8D425FB7316A}" srcOrd="1" destOrd="0" presId="urn:microsoft.com/office/officeart/2005/8/layout/process2"/>
    <dgm:cxn modelId="{F489A97D-6286-47AF-B571-8B6DAE4ADED0}" srcId="{8AD54349-82E6-41D1-BF95-8141ACB38600}" destId="{98D75D26-FFD0-4400-976F-110B2002B203}" srcOrd="3" destOrd="0" parTransId="{7E054591-FE31-4356-B8B8-2363B50B9327}" sibTransId="{75A2A3FB-FB73-4F6C-B707-E8798DA23355}"/>
    <dgm:cxn modelId="{8D530887-4466-433E-A7E7-10C1C8640E18}" srcId="{8AD54349-82E6-41D1-BF95-8141ACB38600}" destId="{CB4204CC-8486-4CFE-B154-CE7857E3D481}" srcOrd="2" destOrd="0" parTransId="{42B5D68E-C1FC-4675-9554-8FC29C6D8DC5}" sibTransId="{62B35905-A670-41BB-9DBD-AD81C1DE2884}"/>
    <dgm:cxn modelId="{376E468A-14BE-4BCE-8F3B-1DB16FE65035}" type="presOf" srcId="{1F35AB46-6226-4CDD-925F-0D0909A551EB}" destId="{4E8609A1-0F62-4D48-8984-1C2983164663}" srcOrd="0" destOrd="0" presId="urn:microsoft.com/office/officeart/2005/8/layout/process2"/>
    <dgm:cxn modelId="{826C548D-A965-486A-BA08-DCB9132690A5}" srcId="{8AD54349-82E6-41D1-BF95-8141ACB38600}" destId="{1F35AB46-6226-4CDD-925F-0D0909A551EB}" srcOrd="4" destOrd="0" parTransId="{10850540-2E20-4BB9-AAFE-9AC094B3E6EF}" sibTransId="{24B79A23-4A30-411A-AF70-6BD4DC68E4F0}"/>
    <dgm:cxn modelId="{1C2C1591-7CD7-4FE5-A77B-2D421D18AD0B}" type="presOf" srcId="{BE6B2268-FF10-4EAD-B0F7-BAD86E6D9EEF}" destId="{CDBC4F85-5276-4E23-B17E-AAA802ACEF16}" srcOrd="0" destOrd="0" presId="urn:microsoft.com/office/officeart/2005/8/layout/process2"/>
    <dgm:cxn modelId="{D45C4691-DEE2-4884-92BB-521E1A40DF23}" srcId="{8AD54349-82E6-41D1-BF95-8141ACB38600}" destId="{9ABE1A19-F08E-4DD5-8389-7C2F1D43783F}" srcOrd="0" destOrd="0" parTransId="{4030F704-1991-4AB3-AEA7-1B30D3478A93}" sibTransId="{ABE1747B-DA86-470D-9827-9017E56CE7CB}"/>
    <dgm:cxn modelId="{1FBEA4BF-767A-4674-869B-4586C850218D}" srcId="{8AD54349-82E6-41D1-BF95-8141ACB38600}" destId="{BE6B2268-FF10-4EAD-B0F7-BAD86E6D9EEF}" srcOrd="5" destOrd="0" parTransId="{6BB48DF5-5858-4BB8-B7A3-11722D428053}" sibTransId="{99E9C719-C2E5-4331-883F-41C3D563DE81}"/>
    <dgm:cxn modelId="{7007ECC0-8C5A-449D-BD84-6A3C66BDC6CE}" type="presOf" srcId="{CB4204CC-8486-4CFE-B154-CE7857E3D481}" destId="{23E3F135-D0D8-402D-9BA8-2FD2E5E82B93}" srcOrd="0" destOrd="0" presId="urn:microsoft.com/office/officeart/2005/8/layout/process2"/>
    <dgm:cxn modelId="{42C049C4-08AC-4F3C-AAF5-16C2D12D7265}" type="presOf" srcId="{24B79A23-4A30-411A-AF70-6BD4DC68E4F0}" destId="{C40C2BE7-67CF-48B2-A4AB-C1DC5B2C9C6F}" srcOrd="0" destOrd="0" presId="urn:microsoft.com/office/officeart/2005/8/layout/process2"/>
    <dgm:cxn modelId="{1D85E6E2-26DF-4286-A7A6-483C16FCD254}" type="presOf" srcId="{8AD54349-82E6-41D1-BF95-8141ACB38600}" destId="{F227E37E-A6A2-4812-919F-FEC5C4CFC078}" srcOrd="0" destOrd="0" presId="urn:microsoft.com/office/officeart/2005/8/layout/process2"/>
    <dgm:cxn modelId="{EAAAC3EE-066B-42FA-A291-185FB0CF5771}" type="presOf" srcId="{62B35905-A670-41BB-9DBD-AD81C1DE2884}" destId="{FE1B6886-E3C3-4577-A085-DBA32EAF03D2}" srcOrd="1" destOrd="0" presId="urn:microsoft.com/office/officeart/2005/8/layout/process2"/>
    <dgm:cxn modelId="{3F0B67FA-EE37-442E-A345-37C6E03BB2CA}" type="presOf" srcId="{75A2A3FB-FB73-4F6C-B707-E8798DA23355}" destId="{D68F380F-3141-4C40-B61D-F358CC6FE44C}" srcOrd="0" destOrd="0" presId="urn:microsoft.com/office/officeart/2005/8/layout/process2"/>
    <dgm:cxn modelId="{40A8EA0E-6796-40B4-B656-77D06F02F763}" type="presParOf" srcId="{F227E37E-A6A2-4812-919F-FEC5C4CFC078}" destId="{817F7994-2849-4698-9728-C76A900D3ECD}" srcOrd="0" destOrd="0" presId="urn:microsoft.com/office/officeart/2005/8/layout/process2"/>
    <dgm:cxn modelId="{2F081F7B-01D4-42D3-8A94-64092BE23E10}" type="presParOf" srcId="{F227E37E-A6A2-4812-919F-FEC5C4CFC078}" destId="{73C49DAB-C82D-427A-8917-D1D08C58B9F3}" srcOrd="1" destOrd="0" presId="urn:microsoft.com/office/officeart/2005/8/layout/process2"/>
    <dgm:cxn modelId="{B5CD23BA-F3A7-44C4-AF0B-1BE4306076CD}" type="presParOf" srcId="{73C49DAB-C82D-427A-8917-D1D08C58B9F3}" destId="{0378509A-45B3-4EB0-BBDA-AC6B1F359C20}" srcOrd="0" destOrd="0" presId="urn:microsoft.com/office/officeart/2005/8/layout/process2"/>
    <dgm:cxn modelId="{D7C418AE-C443-4AE0-85D5-3CA4351DC960}" type="presParOf" srcId="{F227E37E-A6A2-4812-919F-FEC5C4CFC078}" destId="{7BEF8F57-DFE0-4649-AAAD-F1FFE5F76525}" srcOrd="2" destOrd="0" presId="urn:microsoft.com/office/officeart/2005/8/layout/process2"/>
    <dgm:cxn modelId="{045936B0-5D6F-45BC-A27C-B1CB2958B580}" type="presParOf" srcId="{F227E37E-A6A2-4812-919F-FEC5C4CFC078}" destId="{22482DD2-E136-43E3-85DF-F9EB267A3F9D}" srcOrd="3" destOrd="0" presId="urn:microsoft.com/office/officeart/2005/8/layout/process2"/>
    <dgm:cxn modelId="{DD18A00D-6D4F-4A1A-94DB-84A6C6D60627}" type="presParOf" srcId="{22482DD2-E136-43E3-85DF-F9EB267A3F9D}" destId="{CE24072B-BA72-40EE-B595-8D425FB7316A}" srcOrd="0" destOrd="0" presId="urn:microsoft.com/office/officeart/2005/8/layout/process2"/>
    <dgm:cxn modelId="{9505BB40-D252-4BD8-8741-0BE5F471ACA5}" type="presParOf" srcId="{F227E37E-A6A2-4812-919F-FEC5C4CFC078}" destId="{23E3F135-D0D8-402D-9BA8-2FD2E5E82B93}" srcOrd="4" destOrd="0" presId="urn:microsoft.com/office/officeart/2005/8/layout/process2"/>
    <dgm:cxn modelId="{700F5715-7C23-428C-9DDC-DB41849AFD22}" type="presParOf" srcId="{F227E37E-A6A2-4812-919F-FEC5C4CFC078}" destId="{D65CB081-3D83-4E14-9077-B898548827AC}" srcOrd="5" destOrd="0" presId="urn:microsoft.com/office/officeart/2005/8/layout/process2"/>
    <dgm:cxn modelId="{DF6D2012-A230-412D-8CB5-9AFD6E0DA64C}" type="presParOf" srcId="{D65CB081-3D83-4E14-9077-B898548827AC}" destId="{FE1B6886-E3C3-4577-A085-DBA32EAF03D2}" srcOrd="0" destOrd="0" presId="urn:microsoft.com/office/officeart/2005/8/layout/process2"/>
    <dgm:cxn modelId="{36A71A63-893B-458A-85FF-D8C7151EFB38}" type="presParOf" srcId="{F227E37E-A6A2-4812-919F-FEC5C4CFC078}" destId="{D9BBC973-DA66-4A7A-8A67-4C7CED3947C2}" srcOrd="6" destOrd="0" presId="urn:microsoft.com/office/officeart/2005/8/layout/process2"/>
    <dgm:cxn modelId="{D0ABA3C1-0693-428F-84B0-94AD7B6265A7}" type="presParOf" srcId="{F227E37E-A6A2-4812-919F-FEC5C4CFC078}" destId="{D68F380F-3141-4C40-B61D-F358CC6FE44C}" srcOrd="7" destOrd="0" presId="urn:microsoft.com/office/officeart/2005/8/layout/process2"/>
    <dgm:cxn modelId="{5CC3B7D1-FCDA-4207-AF28-85E0C3024E39}" type="presParOf" srcId="{D68F380F-3141-4C40-B61D-F358CC6FE44C}" destId="{D7E73EDB-D487-4CD4-8AE1-800BF1F0F4F8}" srcOrd="0" destOrd="0" presId="urn:microsoft.com/office/officeart/2005/8/layout/process2"/>
    <dgm:cxn modelId="{E8F91C93-F01F-47B4-BC05-69EFB18E40A7}" type="presParOf" srcId="{F227E37E-A6A2-4812-919F-FEC5C4CFC078}" destId="{4E8609A1-0F62-4D48-8984-1C2983164663}" srcOrd="8" destOrd="0" presId="urn:microsoft.com/office/officeart/2005/8/layout/process2"/>
    <dgm:cxn modelId="{37906052-265A-41F8-B0C2-B5513B3FDE2B}" type="presParOf" srcId="{F227E37E-A6A2-4812-919F-FEC5C4CFC078}" destId="{C40C2BE7-67CF-48B2-A4AB-C1DC5B2C9C6F}" srcOrd="9" destOrd="0" presId="urn:microsoft.com/office/officeart/2005/8/layout/process2"/>
    <dgm:cxn modelId="{BEA7A33D-F0E5-4823-A171-048957D9B996}" type="presParOf" srcId="{C40C2BE7-67CF-48B2-A4AB-C1DC5B2C9C6F}" destId="{ADE7623C-4D37-4384-B31A-95AAE2791982}" srcOrd="0" destOrd="0" presId="urn:microsoft.com/office/officeart/2005/8/layout/process2"/>
    <dgm:cxn modelId="{742FBFDC-5E16-4634-9302-E9021A841327}" type="presParOf" srcId="{F227E37E-A6A2-4812-919F-FEC5C4CFC078}" destId="{CDBC4F85-5276-4E23-B17E-AAA802ACEF16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2B185A-8780-4AC2-A543-DACE42C2398D}" type="doc">
      <dgm:prSet loTypeId="urn:microsoft.com/office/officeart/2005/8/layout/process2" loCatId="process" qsTypeId="urn:microsoft.com/office/officeart/2005/8/quickstyle/3d3" qsCatId="3D" csTypeId="urn:microsoft.com/office/officeart/2005/8/colors/accent0_2" csCatId="mainScheme" phldr="1"/>
      <dgm:spPr/>
    </dgm:pt>
    <dgm:pt modelId="{FF2D0BA8-41B1-4139-8C77-1850F5355863}">
      <dgm:prSet phldrT="[Text]" custT="1"/>
      <dgm:spPr/>
      <dgm:t>
        <a:bodyPr/>
        <a:lstStyle/>
        <a:p>
          <a:r>
            <a:rPr lang="en-IN" sz="2800" dirty="0">
              <a:solidFill>
                <a:schemeClr val="tx1"/>
              </a:solidFill>
            </a:rPr>
            <a:t>Face Mask Up to 12L/min</a:t>
          </a:r>
        </a:p>
      </dgm:t>
    </dgm:pt>
    <dgm:pt modelId="{F360BDC6-50C5-43EC-AC4A-C2EFE7CA1892}" type="parTrans" cxnId="{A20A131A-AC71-471F-8894-60D6FE11169F}">
      <dgm:prSet/>
      <dgm:spPr/>
      <dgm:t>
        <a:bodyPr/>
        <a:lstStyle/>
        <a:p>
          <a:endParaRPr lang="en-IN" sz="1200">
            <a:solidFill>
              <a:schemeClr val="tx1"/>
            </a:solidFill>
          </a:endParaRPr>
        </a:p>
      </dgm:t>
    </dgm:pt>
    <dgm:pt modelId="{4C0B063E-611B-47A5-922A-9E8AC21206C0}" type="sibTrans" cxnId="{A20A131A-AC71-471F-8894-60D6FE11169F}">
      <dgm:prSet custT="1"/>
      <dgm:spPr/>
      <dgm:t>
        <a:bodyPr/>
        <a:lstStyle/>
        <a:p>
          <a:endParaRPr lang="en-IN" sz="1000">
            <a:solidFill>
              <a:schemeClr val="tx1"/>
            </a:solidFill>
          </a:endParaRPr>
        </a:p>
      </dgm:t>
    </dgm:pt>
    <dgm:pt modelId="{5F62BD0B-CFF0-4495-B839-2DDFCEC8F94D}">
      <dgm:prSet phldrT="[Text]" custT="1"/>
      <dgm:spPr/>
      <dgm:t>
        <a:bodyPr/>
        <a:lstStyle/>
        <a:p>
          <a:r>
            <a:rPr lang="en-IN" sz="2800" dirty="0">
              <a:solidFill>
                <a:schemeClr val="tx1"/>
              </a:solidFill>
            </a:rPr>
            <a:t>Non Rebreathing Mask  up to 15L/min</a:t>
          </a:r>
        </a:p>
      </dgm:t>
    </dgm:pt>
    <dgm:pt modelId="{6FFB417A-247F-4E22-88DC-BC501DE3C13F}" type="parTrans" cxnId="{730E02E8-E681-4F6E-9AFB-F7A64B789A5E}">
      <dgm:prSet/>
      <dgm:spPr/>
      <dgm:t>
        <a:bodyPr/>
        <a:lstStyle/>
        <a:p>
          <a:endParaRPr lang="en-IN" sz="1200">
            <a:solidFill>
              <a:schemeClr val="tx1"/>
            </a:solidFill>
          </a:endParaRPr>
        </a:p>
      </dgm:t>
    </dgm:pt>
    <dgm:pt modelId="{24791282-2E27-4B36-BE3B-E49D73A5E132}" type="sibTrans" cxnId="{730E02E8-E681-4F6E-9AFB-F7A64B789A5E}">
      <dgm:prSet custT="1"/>
      <dgm:spPr/>
      <dgm:t>
        <a:bodyPr/>
        <a:lstStyle/>
        <a:p>
          <a:endParaRPr lang="en-IN" sz="1000">
            <a:solidFill>
              <a:schemeClr val="tx1"/>
            </a:solidFill>
          </a:endParaRPr>
        </a:p>
      </dgm:t>
    </dgm:pt>
    <dgm:pt modelId="{8ED0252C-7D74-490C-8678-B5572AD85CEA}">
      <dgm:prSet custT="1"/>
      <dgm:spPr/>
      <dgm:t>
        <a:bodyPr/>
        <a:lstStyle/>
        <a:p>
          <a:r>
            <a:rPr lang="en-IN" sz="2800" dirty="0">
              <a:solidFill>
                <a:schemeClr val="tx1"/>
              </a:solidFill>
            </a:rPr>
            <a:t>High Flow Nasal Canula</a:t>
          </a:r>
        </a:p>
      </dgm:t>
    </dgm:pt>
    <dgm:pt modelId="{D6310ACE-A75A-48BE-9AF4-98188A7F9B85}" type="parTrans" cxnId="{902D330D-1F85-43B6-A863-0A771C2A015D}">
      <dgm:prSet/>
      <dgm:spPr/>
      <dgm:t>
        <a:bodyPr/>
        <a:lstStyle/>
        <a:p>
          <a:endParaRPr lang="en-IN" sz="1200">
            <a:solidFill>
              <a:schemeClr val="tx1"/>
            </a:solidFill>
          </a:endParaRPr>
        </a:p>
      </dgm:t>
    </dgm:pt>
    <dgm:pt modelId="{E2CB70E1-13DE-4DF3-87D2-F27AF1BD62AA}" type="sibTrans" cxnId="{902D330D-1F85-43B6-A863-0A771C2A015D}">
      <dgm:prSet custT="1"/>
      <dgm:spPr/>
      <dgm:t>
        <a:bodyPr/>
        <a:lstStyle/>
        <a:p>
          <a:endParaRPr lang="en-IN" sz="1000">
            <a:solidFill>
              <a:schemeClr val="tx1"/>
            </a:solidFill>
          </a:endParaRPr>
        </a:p>
      </dgm:t>
    </dgm:pt>
    <dgm:pt modelId="{2F45E199-39C4-4380-A440-669C87AABF84}">
      <dgm:prSet custT="1"/>
      <dgm:spPr/>
      <dgm:t>
        <a:bodyPr/>
        <a:lstStyle/>
        <a:p>
          <a:r>
            <a:rPr lang="en-IN" sz="2800" dirty="0">
              <a:solidFill>
                <a:schemeClr val="tx1"/>
              </a:solidFill>
            </a:rPr>
            <a:t>Non Invasive Ventilator</a:t>
          </a:r>
        </a:p>
      </dgm:t>
    </dgm:pt>
    <dgm:pt modelId="{9914130B-40D2-470B-8EF5-448D53D5D00F}" type="parTrans" cxnId="{984FD9A1-4BC3-4319-82F8-DED191685858}">
      <dgm:prSet/>
      <dgm:spPr/>
      <dgm:t>
        <a:bodyPr/>
        <a:lstStyle/>
        <a:p>
          <a:endParaRPr lang="en-IN" sz="1200">
            <a:solidFill>
              <a:schemeClr val="tx1"/>
            </a:solidFill>
          </a:endParaRPr>
        </a:p>
      </dgm:t>
    </dgm:pt>
    <dgm:pt modelId="{DD54D0AD-37DC-41F3-9936-5619CE66C4D1}" type="sibTrans" cxnId="{984FD9A1-4BC3-4319-82F8-DED191685858}">
      <dgm:prSet custT="1"/>
      <dgm:spPr/>
      <dgm:t>
        <a:bodyPr/>
        <a:lstStyle/>
        <a:p>
          <a:endParaRPr lang="en-IN" sz="1000">
            <a:solidFill>
              <a:schemeClr val="tx1"/>
            </a:solidFill>
          </a:endParaRPr>
        </a:p>
      </dgm:t>
    </dgm:pt>
    <dgm:pt modelId="{3B5118F6-6EC0-4DD1-9E90-6D2B342EECC7}">
      <dgm:prSet custT="1"/>
      <dgm:spPr/>
      <dgm:t>
        <a:bodyPr/>
        <a:lstStyle/>
        <a:p>
          <a:r>
            <a:rPr lang="en-IN" sz="2800" dirty="0">
              <a:solidFill>
                <a:schemeClr val="tx1"/>
              </a:solidFill>
            </a:rPr>
            <a:t>Invasive Mechanical Ventilator</a:t>
          </a:r>
        </a:p>
      </dgm:t>
    </dgm:pt>
    <dgm:pt modelId="{3EB3B25A-469F-4AD1-857B-694CFC312627}" type="parTrans" cxnId="{B78DE7D1-7B52-4378-8019-27822D40531E}">
      <dgm:prSet/>
      <dgm:spPr/>
      <dgm:t>
        <a:bodyPr/>
        <a:lstStyle/>
        <a:p>
          <a:endParaRPr lang="en-IN" sz="1200">
            <a:solidFill>
              <a:schemeClr val="tx1"/>
            </a:solidFill>
          </a:endParaRPr>
        </a:p>
      </dgm:t>
    </dgm:pt>
    <dgm:pt modelId="{00358D77-F2CE-4C54-81F4-CFC9A549A160}" type="sibTrans" cxnId="{B78DE7D1-7B52-4378-8019-27822D40531E}">
      <dgm:prSet/>
      <dgm:spPr/>
      <dgm:t>
        <a:bodyPr/>
        <a:lstStyle/>
        <a:p>
          <a:endParaRPr lang="en-IN" sz="1200">
            <a:solidFill>
              <a:schemeClr val="tx1"/>
            </a:solidFill>
          </a:endParaRPr>
        </a:p>
      </dgm:t>
    </dgm:pt>
    <dgm:pt modelId="{1AA1B32A-710A-46FA-8635-E208C5913C3D}">
      <dgm:prSet phldrT="[Text]" custT="1"/>
      <dgm:spPr/>
      <dgm:t>
        <a:bodyPr/>
        <a:lstStyle/>
        <a:p>
          <a:r>
            <a:rPr lang="en-IN" sz="2800" dirty="0">
              <a:solidFill>
                <a:schemeClr val="tx1"/>
              </a:solidFill>
            </a:rPr>
            <a:t>Nasal Canula Up to 6L/min </a:t>
          </a:r>
        </a:p>
      </dgm:t>
    </dgm:pt>
    <dgm:pt modelId="{C429DDFE-ED11-4839-B144-AD1F3B884875}" type="parTrans" cxnId="{1C03574F-AED9-46D2-8F65-7B6BD748D4A8}">
      <dgm:prSet/>
      <dgm:spPr/>
      <dgm:t>
        <a:bodyPr/>
        <a:lstStyle/>
        <a:p>
          <a:endParaRPr lang="en-IN" sz="1200">
            <a:solidFill>
              <a:schemeClr val="tx1"/>
            </a:solidFill>
          </a:endParaRPr>
        </a:p>
      </dgm:t>
    </dgm:pt>
    <dgm:pt modelId="{DB96F47E-9ACC-469A-9E38-C3BDECBFC735}" type="sibTrans" cxnId="{1C03574F-AED9-46D2-8F65-7B6BD748D4A8}">
      <dgm:prSet custT="1"/>
      <dgm:spPr/>
      <dgm:t>
        <a:bodyPr/>
        <a:lstStyle/>
        <a:p>
          <a:endParaRPr lang="en-IN" sz="1000">
            <a:solidFill>
              <a:schemeClr val="tx1"/>
            </a:solidFill>
          </a:endParaRPr>
        </a:p>
      </dgm:t>
    </dgm:pt>
    <dgm:pt modelId="{07B2A44E-C1DE-4BA1-AC4A-73F92578FCF0}" type="pres">
      <dgm:prSet presAssocID="{AB2B185A-8780-4AC2-A543-DACE42C2398D}" presName="linearFlow" presStyleCnt="0">
        <dgm:presLayoutVars>
          <dgm:resizeHandles val="exact"/>
        </dgm:presLayoutVars>
      </dgm:prSet>
      <dgm:spPr/>
    </dgm:pt>
    <dgm:pt modelId="{7854C2AD-51A3-4940-A980-E0F32CD749FC}" type="pres">
      <dgm:prSet presAssocID="{1AA1B32A-710A-46FA-8635-E208C5913C3D}" presName="node" presStyleLbl="node1" presStyleIdx="0" presStyleCnt="6" custScaleX="228572">
        <dgm:presLayoutVars>
          <dgm:bulletEnabled val="1"/>
        </dgm:presLayoutVars>
      </dgm:prSet>
      <dgm:spPr/>
    </dgm:pt>
    <dgm:pt modelId="{1DE19F4F-5CCB-4BD0-BD37-1C5E9ABA7564}" type="pres">
      <dgm:prSet presAssocID="{DB96F47E-9ACC-469A-9E38-C3BDECBFC735}" presName="sibTrans" presStyleLbl="sibTrans2D1" presStyleIdx="0" presStyleCnt="5" custAng="16200000"/>
      <dgm:spPr>
        <a:prstGeom prst="upDownArrow">
          <a:avLst/>
        </a:prstGeom>
      </dgm:spPr>
    </dgm:pt>
    <dgm:pt modelId="{A60C842D-ACEB-491C-8364-9D25774E93E6}" type="pres">
      <dgm:prSet presAssocID="{DB96F47E-9ACC-469A-9E38-C3BDECBFC735}" presName="connectorText" presStyleLbl="sibTrans2D1" presStyleIdx="0" presStyleCnt="5"/>
      <dgm:spPr/>
    </dgm:pt>
    <dgm:pt modelId="{4E29BDBD-F004-4726-B669-7838D6CDDBA6}" type="pres">
      <dgm:prSet presAssocID="{FF2D0BA8-41B1-4139-8C77-1850F5355863}" presName="node" presStyleLbl="node1" presStyleIdx="1" presStyleCnt="6" custScaleX="228572">
        <dgm:presLayoutVars>
          <dgm:bulletEnabled val="1"/>
        </dgm:presLayoutVars>
      </dgm:prSet>
      <dgm:spPr/>
    </dgm:pt>
    <dgm:pt modelId="{C432C7B7-CE47-4466-8B9B-7E64D1B99713}" type="pres">
      <dgm:prSet presAssocID="{4C0B063E-611B-47A5-922A-9E8AC21206C0}" presName="sibTrans" presStyleLbl="sibTrans2D1" presStyleIdx="1" presStyleCnt="5" custAng="16200000"/>
      <dgm:spPr>
        <a:prstGeom prst="upDownArrow">
          <a:avLst/>
        </a:prstGeom>
      </dgm:spPr>
    </dgm:pt>
    <dgm:pt modelId="{46EEAA36-F298-4969-B914-7690E123236F}" type="pres">
      <dgm:prSet presAssocID="{4C0B063E-611B-47A5-922A-9E8AC21206C0}" presName="connectorText" presStyleLbl="sibTrans2D1" presStyleIdx="1" presStyleCnt="5"/>
      <dgm:spPr/>
    </dgm:pt>
    <dgm:pt modelId="{77B988ED-1377-4FA8-BCC6-426DCCB8462E}" type="pres">
      <dgm:prSet presAssocID="{5F62BD0B-CFF0-4495-B839-2DDFCEC8F94D}" presName="node" presStyleLbl="node1" presStyleIdx="2" presStyleCnt="6" custScaleX="228572">
        <dgm:presLayoutVars>
          <dgm:bulletEnabled val="1"/>
        </dgm:presLayoutVars>
      </dgm:prSet>
      <dgm:spPr/>
    </dgm:pt>
    <dgm:pt modelId="{561FAA39-8C06-4FE9-9478-8A5A65FE06A3}" type="pres">
      <dgm:prSet presAssocID="{24791282-2E27-4B36-BE3B-E49D73A5E132}" presName="sibTrans" presStyleLbl="sibTrans2D1" presStyleIdx="2" presStyleCnt="5" custAng="16007404"/>
      <dgm:spPr>
        <a:prstGeom prst="upDownArrow">
          <a:avLst/>
        </a:prstGeom>
      </dgm:spPr>
    </dgm:pt>
    <dgm:pt modelId="{F6545984-95AE-4B49-B836-094E301D7704}" type="pres">
      <dgm:prSet presAssocID="{24791282-2E27-4B36-BE3B-E49D73A5E132}" presName="connectorText" presStyleLbl="sibTrans2D1" presStyleIdx="2" presStyleCnt="5"/>
      <dgm:spPr/>
    </dgm:pt>
    <dgm:pt modelId="{7F739AF7-6009-44A5-92EF-C7F90F386C12}" type="pres">
      <dgm:prSet presAssocID="{8ED0252C-7D74-490C-8678-B5572AD85CEA}" presName="node" presStyleLbl="node1" presStyleIdx="3" presStyleCnt="6" custScaleX="228572">
        <dgm:presLayoutVars>
          <dgm:bulletEnabled val="1"/>
        </dgm:presLayoutVars>
      </dgm:prSet>
      <dgm:spPr/>
    </dgm:pt>
    <dgm:pt modelId="{819D9DEC-4391-4900-9DA6-5B9B57AFDC63}" type="pres">
      <dgm:prSet presAssocID="{E2CB70E1-13DE-4DF3-87D2-F27AF1BD62AA}" presName="sibTrans" presStyleLbl="sibTrans2D1" presStyleIdx="3" presStyleCnt="5" custAng="15851156"/>
      <dgm:spPr>
        <a:prstGeom prst="upDownArrow">
          <a:avLst/>
        </a:prstGeom>
      </dgm:spPr>
    </dgm:pt>
    <dgm:pt modelId="{AE8594B0-B873-492D-8F03-566080264A03}" type="pres">
      <dgm:prSet presAssocID="{E2CB70E1-13DE-4DF3-87D2-F27AF1BD62AA}" presName="connectorText" presStyleLbl="sibTrans2D1" presStyleIdx="3" presStyleCnt="5"/>
      <dgm:spPr/>
    </dgm:pt>
    <dgm:pt modelId="{809C333C-9E34-4153-BE52-6C324A5B99C5}" type="pres">
      <dgm:prSet presAssocID="{2F45E199-39C4-4380-A440-669C87AABF84}" presName="node" presStyleLbl="node1" presStyleIdx="4" presStyleCnt="6" custScaleX="228572">
        <dgm:presLayoutVars>
          <dgm:bulletEnabled val="1"/>
        </dgm:presLayoutVars>
      </dgm:prSet>
      <dgm:spPr/>
    </dgm:pt>
    <dgm:pt modelId="{FD06ABFD-C00D-47C8-B3E6-A52220047FBA}" type="pres">
      <dgm:prSet presAssocID="{DD54D0AD-37DC-41F3-9936-5619CE66C4D1}" presName="sibTrans" presStyleLbl="sibTrans2D1" presStyleIdx="4" presStyleCnt="5" custAng="16200000"/>
      <dgm:spPr>
        <a:prstGeom prst="upDownArrow">
          <a:avLst/>
        </a:prstGeom>
      </dgm:spPr>
    </dgm:pt>
    <dgm:pt modelId="{68FC82C1-4C36-49DD-8BFA-1CFAB22032AC}" type="pres">
      <dgm:prSet presAssocID="{DD54D0AD-37DC-41F3-9936-5619CE66C4D1}" presName="connectorText" presStyleLbl="sibTrans2D1" presStyleIdx="4" presStyleCnt="5"/>
      <dgm:spPr/>
    </dgm:pt>
    <dgm:pt modelId="{CF46153C-0853-4B10-98CC-42750DD0C272}" type="pres">
      <dgm:prSet presAssocID="{3B5118F6-6EC0-4DD1-9E90-6D2B342EECC7}" presName="node" presStyleLbl="node1" presStyleIdx="5" presStyleCnt="6" custScaleX="228572">
        <dgm:presLayoutVars>
          <dgm:bulletEnabled val="1"/>
        </dgm:presLayoutVars>
      </dgm:prSet>
      <dgm:spPr/>
    </dgm:pt>
  </dgm:ptLst>
  <dgm:cxnLst>
    <dgm:cxn modelId="{902D330D-1F85-43B6-A863-0A771C2A015D}" srcId="{AB2B185A-8780-4AC2-A543-DACE42C2398D}" destId="{8ED0252C-7D74-490C-8678-B5572AD85CEA}" srcOrd="3" destOrd="0" parTransId="{D6310ACE-A75A-48BE-9AF4-98188A7F9B85}" sibTransId="{E2CB70E1-13DE-4DF3-87D2-F27AF1BD62AA}"/>
    <dgm:cxn modelId="{E7219913-F04C-40E3-BCFC-B3165EB300A1}" type="presOf" srcId="{24791282-2E27-4B36-BE3B-E49D73A5E132}" destId="{F6545984-95AE-4B49-B836-094E301D7704}" srcOrd="1" destOrd="0" presId="urn:microsoft.com/office/officeart/2005/8/layout/process2"/>
    <dgm:cxn modelId="{A20A131A-AC71-471F-8894-60D6FE11169F}" srcId="{AB2B185A-8780-4AC2-A543-DACE42C2398D}" destId="{FF2D0BA8-41B1-4139-8C77-1850F5355863}" srcOrd="1" destOrd="0" parTransId="{F360BDC6-50C5-43EC-AC4A-C2EFE7CA1892}" sibTransId="{4C0B063E-611B-47A5-922A-9E8AC21206C0}"/>
    <dgm:cxn modelId="{50E9522B-92F8-4C6F-BF13-1B0E5E580C15}" type="presOf" srcId="{DB96F47E-9ACC-469A-9E38-C3BDECBFC735}" destId="{A60C842D-ACEB-491C-8364-9D25774E93E6}" srcOrd="1" destOrd="0" presId="urn:microsoft.com/office/officeart/2005/8/layout/process2"/>
    <dgm:cxn modelId="{E669E45E-4653-4880-8B80-DB33EE9528FA}" type="presOf" srcId="{2F45E199-39C4-4380-A440-669C87AABF84}" destId="{809C333C-9E34-4153-BE52-6C324A5B99C5}" srcOrd="0" destOrd="0" presId="urn:microsoft.com/office/officeart/2005/8/layout/process2"/>
    <dgm:cxn modelId="{AE182642-A711-4DA0-BB8C-254E6BFF7F17}" type="presOf" srcId="{5F62BD0B-CFF0-4495-B839-2DDFCEC8F94D}" destId="{77B988ED-1377-4FA8-BCC6-426DCCB8462E}" srcOrd="0" destOrd="0" presId="urn:microsoft.com/office/officeart/2005/8/layout/process2"/>
    <dgm:cxn modelId="{9A29A465-8478-4614-BDE5-36DC1479A26F}" type="presOf" srcId="{24791282-2E27-4B36-BE3B-E49D73A5E132}" destId="{561FAA39-8C06-4FE9-9478-8A5A65FE06A3}" srcOrd="0" destOrd="0" presId="urn:microsoft.com/office/officeart/2005/8/layout/process2"/>
    <dgm:cxn modelId="{093A2A46-5B0A-40DC-8397-95876A3F1602}" type="presOf" srcId="{AB2B185A-8780-4AC2-A543-DACE42C2398D}" destId="{07B2A44E-C1DE-4BA1-AC4A-73F92578FCF0}" srcOrd="0" destOrd="0" presId="urn:microsoft.com/office/officeart/2005/8/layout/process2"/>
    <dgm:cxn modelId="{1C03574F-AED9-46D2-8F65-7B6BD748D4A8}" srcId="{AB2B185A-8780-4AC2-A543-DACE42C2398D}" destId="{1AA1B32A-710A-46FA-8635-E208C5913C3D}" srcOrd="0" destOrd="0" parTransId="{C429DDFE-ED11-4839-B144-AD1F3B884875}" sibTransId="{DB96F47E-9ACC-469A-9E38-C3BDECBFC735}"/>
    <dgm:cxn modelId="{B0D12B9C-5091-47E7-99BC-0BF61D7CCF6A}" type="presOf" srcId="{DD54D0AD-37DC-41F3-9936-5619CE66C4D1}" destId="{FD06ABFD-C00D-47C8-B3E6-A52220047FBA}" srcOrd="0" destOrd="0" presId="urn:microsoft.com/office/officeart/2005/8/layout/process2"/>
    <dgm:cxn modelId="{9786AA9C-E376-4BCE-87EF-4D1469CE8666}" type="presOf" srcId="{DB96F47E-9ACC-469A-9E38-C3BDECBFC735}" destId="{1DE19F4F-5CCB-4BD0-BD37-1C5E9ABA7564}" srcOrd="0" destOrd="0" presId="urn:microsoft.com/office/officeart/2005/8/layout/process2"/>
    <dgm:cxn modelId="{984FD9A1-4BC3-4319-82F8-DED191685858}" srcId="{AB2B185A-8780-4AC2-A543-DACE42C2398D}" destId="{2F45E199-39C4-4380-A440-669C87AABF84}" srcOrd="4" destOrd="0" parTransId="{9914130B-40D2-470B-8EF5-448D53D5D00F}" sibTransId="{DD54D0AD-37DC-41F3-9936-5619CE66C4D1}"/>
    <dgm:cxn modelId="{7A1BD3A3-DFAA-477F-8EA3-91446338C175}" type="presOf" srcId="{DD54D0AD-37DC-41F3-9936-5619CE66C4D1}" destId="{68FC82C1-4C36-49DD-8BFA-1CFAB22032AC}" srcOrd="1" destOrd="0" presId="urn:microsoft.com/office/officeart/2005/8/layout/process2"/>
    <dgm:cxn modelId="{DB88E2B5-3DCA-42A0-8C05-45239666A4C7}" type="presOf" srcId="{4C0B063E-611B-47A5-922A-9E8AC21206C0}" destId="{46EEAA36-F298-4969-B914-7690E123236F}" srcOrd="1" destOrd="0" presId="urn:microsoft.com/office/officeart/2005/8/layout/process2"/>
    <dgm:cxn modelId="{369A52C4-E4B3-4B4B-8305-02CA11800F9A}" type="presOf" srcId="{8ED0252C-7D74-490C-8678-B5572AD85CEA}" destId="{7F739AF7-6009-44A5-92EF-C7F90F386C12}" srcOrd="0" destOrd="0" presId="urn:microsoft.com/office/officeart/2005/8/layout/process2"/>
    <dgm:cxn modelId="{B78DE7D1-7B52-4378-8019-27822D40531E}" srcId="{AB2B185A-8780-4AC2-A543-DACE42C2398D}" destId="{3B5118F6-6EC0-4DD1-9E90-6D2B342EECC7}" srcOrd="5" destOrd="0" parTransId="{3EB3B25A-469F-4AD1-857B-694CFC312627}" sibTransId="{00358D77-F2CE-4C54-81F4-CFC9A549A160}"/>
    <dgm:cxn modelId="{A7BE2BD5-33EC-4F66-A300-C04627168241}" type="presOf" srcId="{1AA1B32A-710A-46FA-8635-E208C5913C3D}" destId="{7854C2AD-51A3-4940-A980-E0F32CD749FC}" srcOrd="0" destOrd="0" presId="urn:microsoft.com/office/officeart/2005/8/layout/process2"/>
    <dgm:cxn modelId="{75B186D7-2E31-4801-A7E9-A86115874758}" type="presOf" srcId="{FF2D0BA8-41B1-4139-8C77-1850F5355863}" destId="{4E29BDBD-F004-4726-B669-7838D6CDDBA6}" srcOrd="0" destOrd="0" presId="urn:microsoft.com/office/officeart/2005/8/layout/process2"/>
    <dgm:cxn modelId="{D21F93E3-84F8-4D96-8A34-724CE10A3581}" type="presOf" srcId="{E2CB70E1-13DE-4DF3-87D2-F27AF1BD62AA}" destId="{819D9DEC-4391-4900-9DA6-5B9B57AFDC63}" srcOrd="0" destOrd="0" presId="urn:microsoft.com/office/officeart/2005/8/layout/process2"/>
    <dgm:cxn modelId="{FB5288E4-337E-4111-B00E-65A82E5F258C}" type="presOf" srcId="{4C0B063E-611B-47A5-922A-9E8AC21206C0}" destId="{C432C7B7-CE47-4466-8B9B-7E64D1B99713}" srcOrd="0" destOrd="0" presId="urn:microsoft.com/office/officeart/2005/8/layout/process2"/>
    <dgm:cxn modelId="{730E02E8-E681-4F6E-9AFB-F7A64B789A5E}" srcId="{AB2B185A-8780-4AC2-A543-DACE42C2398D}" destId="{5F62BD0B-CFF0-4495-B839-2DDFCEC8F94D}" srcOrd="2" destOrd="0" parTransId="{6FFB417A-247F-4E22-88DC-BC501DE3C13F}" sibTransId="{24791282-2E27-4B36-BE3B-E49D73A5E132}"/>
    <dgm:cxn modelId="{B9BFBBEB-D87E-4276-9391-F4D3B385517F}" type="presOf" srcId="{E2CB70E1-13DE-4DF3-87D2-F27AF1BD62AA}" destId="{AE8594B0-B873-492D-8F03-566080264A03}" srcOrd="1" destOrd="0" presId="urn:microsoft.com/office/officeart/2005/8/layout/process2"/>
    <dgm:cxn modelId="{B88961FC-D4E4-46DD-8C91-0BE5F38C5C42}" type="presOf" srcId="{3B5118F6-6EC0-4DD1-9E90-6D2B342EECC7}" destId="{CF46153C-0853-4B10-98CC-42750DD0C272}" srcOrd="0" destOrd="0" presId="urn:microsoft.com/office/officeart/2005/8/layout/process2"/>
    <dgm:cxn modelId="{D935CAE7-7202-45D3-BCA7-B0BEFB7BF219}" type="presParOf" srcId="{07B2A44E-C1DE-4BA1-AC4A-73F92578FCF0}" destId="{7854C2AD-51A3-4940-A980-E0F32CD749FC}" srcOrd="0" destOrd="0" presId="urn:microsoft.com/office/officeart/2005/8/layout/process2"/>
    <dgm:cxn modelId="{AE5BCFB7-26C9-456C-B713-CDA2DD0FC253}" type="presParOf" srcId="{07B2A44E-C1DE-4BA1-AC4A-73F92578FCF0}" destId="{1DE19F4F-5CCB-4BD0-BD37-1C5E9ABA7564}" srcOrd="1" destOrd="0" presId="urn:microsoft.com/office/officeart/2005/8/layout/process2"/>
    <dgm:cxn modelId="{BFB17125-052F-4D00-A8D4-1DD2210B821F}" type="presParOf" srcId="{1DE19F4F-5CCB-4BD0-BD37-1C5E9ABA7564}" destId="{A60C842D-ACEB-491C-8364-9D25774E93E6}" srcOrd="0" destOrd="0" presId="urn:microsoft.com/office/officeart/2005/8/layout/process2"/>
    <dgm:cxn modelId="{9E03332E-FED8-4110-BA37-5C3686CDA3FB}" type="presParOf" srcId="{07B2A44E-C1DE-4BA1-AC4A-73F92578FCF0}" destId="{4E29BDBD-F004-4726-B669-7838D6CDDBA6}" srcOrd="2" destOrd="0" presId="urn:microsoft.com/office/officeart/2005/8/layout/process2"/>
    <dgm:cxn modelId="{F88A2595-E188-4BBE-AA25-8B28E15A2FDD}" type="presParOf" srcId="{07B2A44E-C1DE-4BA1-AC4A-73F92578FCF0}" destId="{C432C7B7-CE47-4466-8B9B-7E64D1B99713}" srcOrd="3" destOrd="0" presId="urn:microsoft.com/office/officeart/2005/8/layout/process2"/>
    <dgm:cxn modelId="{EB38D59C-64DF-4648-A0E6-986AD9C18AB3}" type="presParOf" srcId="{C432C7B7-CE47-4466-8B9B-7E64D1B99713}" destId="{46EEAA36-F298-4969-B914-7690E123236F}" srcOrd="0" destOrd="0" presId="urn:microsoft.com/office/officeart/2005/8/layout/process2"/>
    <dgm:cxn modelId="{808D196E-8BF9-41F2-931E-D2331966ABD0}" type="presParOf" srcId="{07B2A44E-C1DE-4BA1-AC4A-73F92578FCF0}" destId="{77B988ED-1377-4FA8-BCC6-426DCCB8462E}" srcOrd="4" destOrd="0" presId="urn:microsoft.com/office/officeart/2005/8/layout/process2"/>
    <dgm:cxn modelId="{39035CEC-E99B-4251-8A32-645E0A13BF69}" type="presParOf" srcId="{07B2A44E-C1DE-4BA1-AC4A-73F92578FCF0}" destId="{561FAA39-8C06-4FE9-9478-8A5A65FE06A3}" srcOrd="5" destOrd="0" presId="urn:microsoft.com/office/officeart/2005/8/layout/process2"/>
    <dgm:cxn modelId="{4992FBEB-EEE4-4A58-A106-2243C2472454}" type="presParOf" srcId="{561FAA39-8C06-4FE9-9478-8A5A65FE06A3}" destId="{F6545984-95AE-4B49-B836-094E301D7704}" srcOrd="0" destOrd="0" presId="urn:microsoft.com/office/officeart/2005/8/layout/process2"/>
    <dgm:cxn modelId="{481C92A4-BD49-4FEA-9F3F-D3FA84E51822}" type="presParOf" srcId="{07B2A44E-C1DE-4BA1-AC4A-73F92578FCF0}" destId="{7F739AF7-6009-44A5-92EF-C7F90F386C12}" srcOrd="6" destOrd="0" presId="urn:microsoft.com/office/officeart/2005/8/layout/process2"/>
    <dgm:cxn modelId="{0C73E699-4857-4D3E-A815-49C6C0EE83A6}" type="presParOf" srcId="{07B2A44E-C1DE-4BA1-AC4A-73F92578FCF0}" destId="{819D9DEC-4391-4900-9DA6-5B9B57AFDC63}" srcOrd="7" destOrd="0" presId="urn:microsoft.com/office/officeart/2005/8/layout/process2"/>
    <dgm:cxn modelId="{428DC044-FB4F-4F84-A670-4317E9544B5E}" type="presParOf" srcId="{819D9DEC-4391-4900-9DA6-5B9B57AFDC63}" destId="{AE8594B0-B873-492D-8F03-566080264A03}" srcOrd="0" destOrd="0" presId="urn:microsoft.com/office/officeart/2005/8/layout/process2"/>
    <dgm:cxn modelId="{01EBF799-FCF8-40CB-9B21-1C5D1EAF6C34}" type="presParOf" srcId="{07B2A44E-C1DE-4BA1-AC4A-73F92578FCF0}" destId="{809C333C-9E34-4153-BE52-6C324A5B99C5}" srcOrd="8" destOrd="0" presId="urn:microsoft.com/office/officeart/2005/8/layout/process2"/>
    <dgm:cxn modelId="{D984BA2C-293C-4E5E-B1FE-FDBD5895024E}" type="presParOf" srcId="{07B2A44E-C1DE-4BA1-AC4A-73F92578FCF0}" destId="{FD06ABFD-C00D-47C8-B3E6-A52220047FBA}" srcOrd="9" destOrd="0" presId="urn:microsoft.com/office/officeart/2005/8/layout/process2"/>
    <dgm:cxn modelId="{244E633F-BF47-4F27-A1C6-9299C36C86B5}" type="presParOf" srcId="{FD06ABFD-C00D-47C8-B3E6-A52220047FBA}" destId="{68FC82C1-4C36-49DD-8BFA-1CFAB22032AC}" srcOrd="0" destOrd="0" presId="urn:microsoft.com/office/officeart/2005/8/layout/process2"/>
    <dgm:cxn modelId="{B7118537-5A98-46F7-BF67-F8AC4534CA22}" type="presParOf" srcId="{07B2A44E-C1DE-4BA1-AC4A-73F92578FCF0}" destId="{CF46153C-0853-4B10-98CC-42750DD0C272}" srcOrd="10" destOrd="0" presId="urn:microsoft.com/office/officeart/2005/8/layout/process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331D3-909C-47AD-A0C9-F6807A59498A}">
      <dsp:nvSpPr>
        <dsp:cNvPr id="0" name=""/>
        <dsp:cNvSpPr/>
      </dsp:nvSpPr>
      <dsp:spPr>
        <a:xfrm>
          <a:off x="1129730" y="15904"/>
          <a:ext cx="3226939" cy="7855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NASAL CANNULA 2l/m</a:t>
          </a:r>
        </a:p>
      </dsp:txBody>
      <dsp:txXfrm>
        <a:off x="1152739" y="38913"/>
        <a:ext cx="3180921" cy="739580"/>
      </dsp:txXfrm>
    </dsp:sp>
    <dsp:sp modelId="{DF0C9863-6B0C-4D5E-BC5C-1F0F95F5F8A7}">
      <dsp:nvSpPr>
        <dsp:cNvPr id="0" name=""/>
        <dsp:cNvSpPr/>
      </dsp:nvSpPr>
      <dsp:spPr>
        <a:xfrm rot="5400000">
          <a:off x="2469055" y="821143"/>
          <a:ext cx="548288" cy="35351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2637143" y="723759"/>
        <a:ext cx="212111" cy="442232"/>
      </dsp:txXfrm>
    </dsp:sp>
    <dsp:sp modelId="{14F0530C-4B91-4C4D-A5FF-8DCFCF29D81C}">
      <dsp:nvSpPr>
        <dsp:cNvPr id="0" name=""/>
        <dsp:cNvSpPr/>
      </dsp:nvSpPr>
      <dsp:spPr>
        <a:xfrm>
          <a:off x="1129730" y="1194302"/>
          <a:ext cx="3226939" cy="7855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NASAL CANNULA 4l/m</a:t>
          </a:r>
        </a:p>
      </dsp:txBody>
      <dsp:txXfrm>
        <a:off x="1152739" y="1217311"/>
        <a:ext cx="3180921" cy="739580"/>
      </dsp:txXfrm>
    </dsp:sp>
    <dsp:sp modelId="{832DEFE3-92E3-44A5-8DBB-544CFF67A5F6}">
      <dsp:nvSpPr>
        <dsp:cNvPr id="0" name=""/>
        <dsp:cNvSpPr/>
      </dsp:nvSpPr>
      <dsp:spPr>
        <a:xfrm rot="5400000">
          <a:off x="2469055" y="1999541"/>
          <a:ext cx="548288" cy="35351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2637143" y="1902157"/>
        <a:ext cx="212111" cy="442232"/>
      </dsp:txXfrm>
    </dsp:sp>
    <dsp:sp modelId="{610FE3BC-F830-4008-ABCB-4BD5629C5586}">
      <dsp:nvSpPr>
        <dsp:cNvPr id="0" name=""/>
        <dsp:cNvSpPr/>
      </dsp:nvSpPr>
      <dsp:spPr>
        <a:xfrm>
          <a:off x="1129730" y="2372700"/>
          <a:ext cx="3226939" cy="7855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NASAL CANNULA 6l/m</a:t>
          </a:r>
        </a:p>
      </dsp:txBody>
      <dsp:txXfrm>
        <a:off x="1152739" y="2395709"/>
        <a:ext cx="3180921" cy="739580"/>
      </dsp:txXfrm>
    </dsp:sp>
    <dsp:sp modelId="{FF18CA8D-5212-441B-A605-480A1AA62B01}">
      <dsp:nvSpPr>
        <dsp:cNvPr id="0" name=""/>
        <dsp:cNvSpPr/>
      </dsp:nvSpPr>
      <dsp:spPr>
        <a:xfrm rot="5400000">
          <a:off x="2469055" y="3177939"/>
          <a:ext cx="548288" cy="35351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2637143" y="3080555"/>
        <a:ext cx="212111" cy="442232"/>
      </dsp:txXfrm>
    </dsp:sp>
    <dsp:sp modelId="{69B80BE8-1154-4A37-B84F-E0D89337483F}">
      <dsp:nvSpPr>
        <dsp:cNvPr id="0" name=""/>
        <dsp:cNvSpPr/>
      </dsp:nvSpPr>
      <dsp:spPr>
        <a:xfrm>
          <a:off x="1129730" y="3551098"/>
          <a:ext cx="3226939" cy="7855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SIMPLE FACE MASK @ 5-6l/m</a:t>
          </a:r>
        </a:p>
      </dsp:txBody>
      <dsp:txXfrm>
        <a:off x="1152739" y="3574107"/>
        <a:ext cx="3180921" cy="739580"/>
      </dsp:txXfrm>
    </dsp:sp>
    <dsp:sp modelId="{A7AF1EEB-FE5A-447B-9910-54A8787C4066}">
      <dsp:nvSpPr>
        <dsp:cNvPr id="0" name=""/>
        <dsp:cNvSpPr/>
      </dsp:nvSpPr>
      <dsp:spPr>
        <a:xfrm rot="5400000">
          <a:off x="2469055" y="4356337"/>
          <a:ext cx="548288" cy="35351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2637143" y="4258953"/>
        <a:ext cx="212111" cy="442232"/>
      </dsp:txXfrm>
    </dsp:sp>
    <dsp:sp modelId="{5A9952A1-C701-42F5-8F6F-C50E7B461A0D}">
      <dsp:nvSpPr>
        <dsp:cNvPr id="0" name=""/>
        <dsp:cNvSpPr/>
      </dsp:nvSpPr>
      <dsp:spPr>
        <a:xfrm>
          <a:off x="1129730" y="4729496"/>
          <a:ext cx="3226939" cy="7855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SIMPLE FACE MASK @ 7-8 l/m</a:t>
          </a:r>
        </a:p>
      </dsp:txBody>
      <dsp:txXfrm>
        <a:off x="1152739" y="4752505"/>
        <a:ext cx="3180921" cy="739580"/>
      </dsp:txXfrm>
    </dsp:sp>
    <dsp:sp modelId="{2D25D457-2782-48BE-BCD2-D032E55BA0E0}">
      <dsp:nvSpPr>
        <dsp:cNvPr id="0" name=""/>
        <dsp:cNvSpPr/>
      </dsp:nvSpPr>
      <dsp:spPr>
        <a:xfrm rot="5400000">
          <a:off x="2476455" y="5529434"/>
          <a:ext cx="533489" cy="35351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2637144" y="5439449"/>
        <a:ext cx="212111" cy="427433"/>
      </dsp:txXfrm>
    </dsp:sp>
    <dsp:sp modelId="{050CD14C-2512-48E8-AEED-CE2195E81163}">
      <dsp:nvSpPr>
        <dsp:cNvPr id="0" name=""/>
        <dsp:cNvSpPr/>
      </dsp:nvSpPr>
      <dsp:spPr>
        <a:xfrm>
          <a:off x="1129730" y="5897293"/>
          <a:ext cx="3226939" cy="7855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Non-Rebreathing MASK @ 15l/m</a:t>
          </a:r>
        </a:p>
      </dsp:txBody>
      <dsp:txXfrm>
        <a:off x="1152739" y="5920302"/>
        <a:ext cx="3180921" cy="739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F7994-2849-4698-9728-C76A900D3ECD}">
      <dsp:nvSpPr>
        <dsp:cNvPr id="0" name=""/>
        <dsp:cNvSpPr/>
      </dsp:nvSpPr>
      <dsp:spPr>
        <a:xfrm>
          <a:off x="-147085" y="5928"/>
          <a:ext cx="7394506" cy="787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NIV BiPAP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TARGET SPO2: 94-96%</a:t>
          </a:r>
        </a:p>
      </dsp:txBody>
      <dsp:txXfrm>
        <a:off x="-124033" y="28980"/>
        <a:ext cx="7348402" cy="740951"/>
      </dsp:txXfrm>
    </dsp:sp>
    <dsp:sp modelId="{73C49DAB-C82D-427A-8917-D1D08C58B9F3}">
      <dsp:nvSpPr>
        <dsp:cNvPr id="0" name=""/>
        <dsp:cNvSpPr/>
      </dsp:nvSpPr>
      <dsp:spPr>
        <a:xfrm rot="5400000">
          <a:off x="3402594" y="812660"/>
          <a:ext cx="295145" cy="3541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443915" y="842175"/>
        <a:ext cx="212505" cy="206602"/>
      </dsp:txXfrm>
    </dsp:sp>
    <dsp:sp modelId="{7BEF8F57-DFE0-4649-AAAD-F1FFE5F76525}">
      <dsp:nvSpPr>
        <dsp:cNvPr id="0" name=""/>
        <dsp:cNvSpPr/>
      </dsp:nvSpPr>
      <dsp:spPr>
        <a:xfrm>
          <a:off x="0" y="1186512"/>
          <a:ext cx="7100335" cy="787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HFNC + </a:t>
          </a:r>
          <a:r>
            <a:rPr lang="en-US" sz="1600" kern="1200" dirty="0" err="1"/>
            <a:t>iNTERMITTENT</a:t>
          </a:r>
          <a:r>
            <a:rPr lang="en-US" sz="1600" kern="1200" dirty="0"/>
            <a:t> NIV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TARGET SPO2: 94-96%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(2Hrs on &amp; 2Hrs off Oxygen)</a:t>
          </a:r>
        </a:p>
      </dsp:txBody>
      <dsp:txXfrm>
        <a:off x="23052" y="1209564"/>
        <a:ext cx="7054231" cy="740951"/>
      </dsp:txXfrm>
    </dsp:sp>
    <dsp:sp modelId="{22482DD2-E136-43E3-85DF-F9EB267A3F9D}">
      <dsp:nvSpPr>
        <dsp:cNvPr id="0" name=""/>
        <dsp:cNvSpPr/>
      </dsp:nvSpPr>
      <dsp:spPr>
        <a:xfrm rot="5400000">
          <a:off x="3402594" y="1993244"/>
          <a:ext cx="295145" cy="3541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443915" y="2022759"/>
        <a:ext cx="212505" cy="206602"/>
      </dsp:txXfrm>
    </dsp:sp>
    <dsp:sp modelId="{23E3F135-D0D8-402D-9BA8-2FD2E5E82B93}">
      <dsp:nvSpPr>
        <dsp:cNvPr id="0" name=""/>
        <dsp:cNvSpPr/>
      </dsp:nvSpPr>
      <dsp:spPr>
        <a:xfrm>
          <a:off x="0" y="2367096"/>
          <a:ext cx="7100335" cy="787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NRBM + HFNC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TARGET SPO2: 94-96%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(2Hrs on &amp; 2Hrs off Oxygen)</a:t>
          </a:r>
        </a:p>
      </dsp:txBody>
      <dsp:txXfrm>
        <a:off x="23052" y="2390148"/>
        <a:ext cx="7054231" cy="740951"/>
      </dsp:txXfrm>
    </dsp:sp>
    <dsp:sp modelId="{D65CB081-3D83-4E14-9077-B898548827AC}">
      <dsp:nvSpPr>
        <dsp:cNvPr id="0" name=""/>
        <dsp:cNvSpPr/>
      </dsp:nvSpPr>
      <dsp:spPr>
        <a:xfrm rot="5400000">
          <a:off x="3402594" y="3173828"/>
          <a:ext cx="295145" cy="3541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443915" y="3203343"/>
        <a:ext cx="212505" cy="206602"/>
      </dsp:txXfrm>
    </dsp:sp>
    <dsp:sp modelId="{D9BBC973-DA66-4A7A-8A67-4C7CED3947C2}">
      <dsp:nvSpPr>
        <dsp:cNvPr id="0" name=""/>
        <dsp:cNvSpPr/>
      </dsp:nvSpPr>
      <dsp:spPr>
        <a:xfrm>
          <a:off x="0" y="3547679"/>
          <a:ext cx="7100335" cy="787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FACE MASK + NRBM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TARGET SPO2: 94-96%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(2Hrs on &amp; 2Hrs off Oxygen)</a:t>
          </a:r>
        </a:p>
      </dsp:txBody>
      <dsp:txXfrm>
        <a:off x="23052" y="3570731"/>
        <a:ext cx="7054231" cy="740951"/>
      </dsp:txXfrm>
    </dsp:sp>
    <dsp:sp modelId="{D68F380F-3141-4C40-B61D-F358CC6FE44C}">
      <dsp:nvSpPr>
        <dsp:cNvPr id="0" name=""/>
        <dsp:cNvSpPr/>
      </dsp:nvSpPr>
      <dsp:spPr>
        <a:xfrm rot="5400000">
          <a:off x="3402594" y="4354412"/>
          <a:ext cx="295145" cy="3541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443915" y="4383927"/>
        <a:ext cx="212505" cy="206602"/>
      </dsp:txXfrm>
    </dsp:sp>
    <dsp:sp modelId="{4E8609A1-0F62-4D48-8984-1C2983164663}">
      <dsp:nvSpPr>
        <dsp:cNvPr id="0" name=""/>
        <dsp:cNvSpPr/>
      </dsp:nvSpPr>
      <dsp:spPr>
        <a:xfrm>
          <a:off x="0" y="4728263"/>
          <a:ext cx="7100335" cy="787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NASAL PRONGS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TARGET SPO2: 94-96%</a:t>
          </a:r>
        </a:p>
      </dsp:txBody>
      <dsp:txXfrm>
        <a:off x="23052" y="4751315"/>
        <a:ext cx="7054231" cy="740951"/>
      </dsp:txXfrm>
    </dsp:sp>
    <dsp:sp modelId="{C40C2BE7-67CF-48B2-A4AB-C1DC5B2C9C6F}">
      <dsp:nvSpPr>
        <dsp:cNvPr id="0" name=""/>
        <dsp:cNvSpPr/>
      </dsp:nvSpPr>
      <dsp:spPr>
        <a:xfrm rot="5400000">
          <a:off x="3402594" y="5534996"/>
          <a:ext cx="295145" cy="3541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443915" y="5564511"/>
        <a:ext cx="212505" cy="206602"/>
      </dsp:txXfrm>
    </dsp:sp>
    <dsp:sp modelId="{CDBC4F85-5276-4E23-B17E-AAA802ACEF16}">
      <dsp:nvSpPr>
        <dsp:cNvPr id="0" name=""/>
        <dsp:cNvSpPr/>
      </dsp:nvSpPr>
      <dsp:spPr>
        <a:xfrm>
          <a:off x="0" y="5908847"/>
          <a:ext cx="7100335" cy="787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DISCONTINUE OXYGEN</a:t>
          </a:r>
        </a:p>
      </dsp:txBody>
      <dsp:txXfrm>
        <a:off x="23052" y="5931899"/>
        <a:ext cx="7054231" cy="7409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4C2AD-51A3-4940-A980-E0F32CD749FC}">
      <dsp:nvSpPr>
        <dsp:cNvPr id="0" name=""/>
        <dsp:cNvSpPr/>
      </dsp:nvSpPr>
      <dsp:spPr>
        <a:xfrm>
          <a:off x="0" y="5562"/>
          <a:ext cx="3345417" cy="7384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chemeClr val="tx1"/>
              </a:solidFill>
            </a:rPr>
            <a:t>Nasal Canula Up to 6L/min </a:t>
          </a:r>
        </a:p>
      </dsp:txBody>
      <dsp:txXfrm>
        <a:off x="21630" y="27192"/>
        <a:ext cx="3302157" cy="695226"/>
      </dsp:txXfrm>
    </dsp:sp>
    <dsp:sp modelId="{1DE19F4F-5CCB-4BD0-BD37-1C5E9ABA7564}">
      <dsp:nvSpPr>
        <dsp:cNvPr id="0" name=""/>
        <dsp:cNvSpPr/>
      </dsp:nvSpPr>
      <dsp:spPr>
        <a:xfrm>
          <a:off x="1534242" y="762511"/>
          <a:ext cx="276932" cy="332318"/>
        </a:xfrm>
        <a:prstGeom prst="up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>
            <a:solidFill>
              <a:schemeClr val="tx1"/>
            </a:solidFill>
          </a:endParaRPr>
        </a:p>
      </dsp:txBody>
      <dsp:txXfrm rot="-5400000">
        <a:off x="1531473" y="831744"/>
        <a:ext cx="199390" cy="193852"/>
      </dsp:txXfrm>
    </dsp:sp>
    <dsp:sp modelId="{4E29BDBD-F004-4726-B669-7838D6CDDBA6}">
      <dsp:nvSpPr>
        <dsp:cNvPr id="0" name=""/>
        <dsp:cNvSpPr/>
      </dsp:nvSpPr>
      <dsp:spPr>
        <a:xfrm>
          <a:off x="0" y="1113292"/>
          <a:ext cx="3345417" cy="7384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chemeClr val="tx1"/>
              </a:solidFill>
            </a:rPr>
            <a:t>Face Mask Up to 12L/min</a:t>
          </a:r>
        </a:p>
      </dsp:txBody>
      <dsp:txXfrm>
        <a:off x="21630" y="1134922"/>
        <a:ext cx="3302157" cy="695226"/>
      </dsp:txXfrm>
    </dsp:sp>
    <dsp:sp modelId="{C432C7B7-CE47-4466-8B9B-7E64D1B99713}">
      <dsp:nvSpPr>
        <dsp:cNvPr id="0" name=""/>
        <dsp:cNvSpPr/>
      </dsp:nvSpPr>
      <dsp:spPr>
        <a:xfrm>
          <a:off x="1534242" y="1870240"/>
          <a:ext cx="276932" cy="332318"/>
        </a:xfrm>
        <a:prstGeom prst="up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>
            <a:solidFill>
              <a:schemeClr val="tx1"/>
            </a:solidFill>
          </a:endParaRPr>
        </a:p>
      </dsp:txBody>
      <dsp:txXfrm rot="-5400000">
        <a:off x="1531473" y="1939473"/>
        <a:ext cx="199390" cy="193852"/>
      </dsp:txXfrm>
    </dsp:sp>
    <dsp:sp modelId="{77B988ED-1377-4FA8-BCC6-426DCCB8462E}">
      <dsp:nvSpPr>
        <dsp:cNvPr id="0" name=""/>
        <dsp:cNvSpPr/>
      </dsp:nvSpPr>
      <dsp:spPr>
        <a:xfrm>
          <a:off x="0" y="2221021"/>
          <a:ext cx="3345417" cy="7384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chemeClr val="tx1"/>
              </a:solidFill>
            </a:rPr>
            <a:t>Non Rebreathing Mask  up to 15L/min</a:t>
          </a:r>
        </a:p>
      </dsp:txBody>
      <dsp:txXfrm>
        <a:off x="21630" y="2242651"/>
        <a:ext cx="3302157" cy="695226"/>
      </dsp:txXfrm>
    </dsp:sp>
    <dsp:sp modelId="{561FAA39-8C06-4FE9-9478-8A5A65FE06A3}">
      <dsp:nvSpPr>
        <dsp:cNvPr id="0" name=""/>
        <dsp:cNvSpPr/>
      </dsp:nvSpPr>
      <dsp:spPr>
        <a:xfrm rot="21407404">
          <a:off x="1534242" y="2977969"/>
          <a:ext cx="276932" cy="332318"/>
        </a:xfrm>
        <a:prstGeom prst="up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>
            <a:solidFill>
              <a:schemeClr val="tx1"/>
            </a:solidFill>
          </a:endParaRPr>
        </a:p>
      </dsp:txBody>
      <dsp:txXfrm rot="-5400000">
        <a:off x="1531538" y="3049528"/>
        <a:ext cx="199390" cy="193852"/>
      </dsp:txXfrm>
    </dsp:sp>
    <dsp:sp modelId="{7F739AF7-6009-44A5-92EF-C7F90F386C12}">
      <dsp:nvSpPr>
        <dsp:cNvPr id="0" name=""/>
        <dsp:cNvSpPr/>
      </dsp:nvSpPr>
      <dsp:spPr>
        <a:xfrm>
          <a:off x="0" y="3328750"/>
          <a:ext cx="3345417" cy="7384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chemeClr val="tx1"/>
              </a:solidFill>
            </a:rPr>
            <a:t>High Flow Nasal Canula</a:t>
          </a:r>
        </a:p>
      </dsp:txBody>
      <dsp:txXfrm>
        <a:off x="21630" y="3350380"/>
        <a:ext cx="3302157" cy="695226"/>
      </dsp:txXfrm>
    </dsp:sp>
    <dsp:sp modelId="{819D9DEC-4391-4900-9DA6-5B9B57AFDC63}">
      <dsp:nvSpPr>
        <dsp:cNvPr id="0" name=""/>
        <dsp:cNvSpPr/>
      </dsp:nvSpPr>
      <dsp:spPr>
        <a:xfrm rot="21251156">
          <a:off x="1534242" y="4085698"/>
          <a:ext cx="276932" cy="332318"/>
        </a:xfrm>
        <a:prstGeom prst="up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>
            <a:solidFill>
              <a:schemeClr val="tx1"/>
            </a:solidFill>
          </a:endParaRPr>
        </a:p>
      </dsp:txBody>
      <dsp:txXfrm rot="-5400000">
        <a:off x="1531687" y="4159139"/>
        <a:ext cx="199390" cy="193852"/>
      </dsp:txXfrm>
    </dsp:sp>
    <dsp:sp modelId="{809C333C-9E34-4153-BE52-6C324A5B99C5}">
      <dsp:nvSpPr>
        <dsp:cNvPr id="0" name=""/>
        <dsp:cNvSpPr/>
      </dsp:nvSpPr>
      <dsp:spPr>
        <a:xfrm>
          <a:off x="0" y="4436479"/>
          <a:ext cx="3345417" cy="7384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chemeClr val="tx1"/>
              </a:solidFill>
            </a:rPr>
            <a:t>Non Invasive Ventilator</a:t>
          </a:r>
        </a:p>
      </dsp:txBody>
      <dsp:txXfrm>
        <a:off x="21630" y="4458109"/>
        <a:ext cx="3302157" cy="695226"/>
      </dsp:txXfrm>
    </dsp:sp>
    <dsp:sp modelId="{FD06ABFD-C00D-47C8-B3E6-A52220047FBA}">
      <dsp:nvSpPr>
        <dsp:cNvPr id="0" name=""/>
        <dsp:cNvSpPr/>
      </dsp:nvSpPr>
      <dsp:spPr>
        <a:xfrm>
          <a:off x="1534242" y="5193428"/>
          <a:ext cx="276932" cy="332318"/>
        </a:xfrm>
        <a:prstGeom prst="up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>
            <a:solidFill>
              <a:schemeClr val="tx1"/>
            </a:solidFill>
          </a:endParaRPr>
        </a:p>
      </dsp:txBody>
      <dsp:txXfrm rot="-5400000">
        <a:off x="1531473" y="5262661"/>
        <a:ext cx="199390" cy="193852"/>
      </dsp:txXfrm>
    </dsp:sp>
    <dsp:sp modelId="{CF46153C-0853-4B10-98CC-42750DD0C272}">
      <dsp:nvSpPr>
        <dsp:cNvPr id="0" name=""/>
        <dsp:cNvSpPr/>
      </dsp:nvSpPr>
      <dsp:spPr>
        <a:xfrm>
          <a:off x="0" y="5544209"/>
          <a:ext cx="3345417" cy="7384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chemeClr val="tx1"/>
              </a:solidFill>
            </a:rPr>
            <a:t>Invasive Mechanical Ventilator</a:t>
          </a:r>
        </a:p>
      </dsp:txBody>
      <dsp:txXfrm>
        <a:off x="21630" y="5565839"/>
        <a:ext cx="3302157" cy="695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FB0B-C9F9-4E49-AD09-AE9DF9111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AB58E-68E5-457C-ABD4-8881B0EEB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59EE7-61B1-4018-AF8D-F4CC3C7A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CC83F-9DFA-4847-A349-F70A22A30E9A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5BE40-6DCF-4F1F-9D0A-6A4BD691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D74F7-A900-4255-B62F-78827F24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533F-586B-46BC-9894-856978042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9978-944C-410D-AD00-F57F106AB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4DFEF-A224-4B35-B1ED-8079D0BEE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D4615-8E49-4B38-AF10-D7B55E2D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CC83F-9DFA-4847-A349-F70A22A30E9A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CD950-8DFF-4A13-A954-1AA284DA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FA197-8342-4BD0-9D19-5F355C19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533F-586B-46BC-9894-856978042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93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CB395-6E19-4CED-BC37-9FED89A22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8CC18-F545-427F-8C10-BF70F020A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3F9A5-2AF3-4C34-88F7-F4BBBD75E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CC83F-9DFA-4847-A349-F70A22A30E9A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E68CD-D8B4-49D6-B143-73144BB7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FD954-E162-481D-9FCC-D544CEE36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533F-586B-46BC-9894-856978042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61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5564C-0CDD-472E-A40B-8CB1825F2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E51F3-B97E-4168-BA74-FB54AD474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06123-D87C-4712-80F3-FCC19D0D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CC83F-9DFA-4847-A349-F70A22A30E9A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91654-FCC1-43F9-BB86-B470A2BEF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37B4B-481F-48F8-A7E7-A01BB8F8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533F-586B-46BC-9894-856978042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58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37ED-1C67-41D3-91A6-F84142DFC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A140C-74D8-41B8-87B6-56F560F36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86CFF-5142-4255-B0A3-1A42D779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CC83F-9DFA-4847-A349-F70A22A30E9A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311FC-C329-4A26-AF02-DFFBB162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82975-A85D-465F-8E1E-44F2E3077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533F-586B-46BC-9894-856978042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65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8B54B-4238-4639-BE90-E9022E72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4648C-6F09-4213-BA9C-BF9F3CE13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A1C0E-5E7C-495C-B13E-5FAF8F79C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A66E9-8EF1-4110-B408-B92B29D2A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CC83F-9DFA-4847-A349-F70A22A30E9A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3ABA7-5E7B-4E64-8852-D42D68C3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59ADE-0CBF-488C-A4A5-8F97FBCA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533F-586B-46BC-9894-856978042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95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7A92-4309-4039-BEF1-F7CE4922A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4D41E-CEB9-4A27-A8C4-B98CFF0C1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A4244-A25F-46D3-8FAA-98277896B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5F4B7-E2BD-4D0B-9B10-5821989C9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8408DC-D6CA-4EF0-8E21-52939CBF4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5B366-1622-43A4-86ED-D5EC83E3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CC83F-9DFA-4847-A349-F70A22A30E9A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3940E-FDD0-408F-91FA-B61FDFD5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22D54-AEBE-4095-96BB-B9D5CE1B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533F-586B-46BC-9894-856978042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63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056BF-61B4-4BF0-BD86-F612C4D28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44ABC9-BCFB-4D3B-9F5C-E8F0B050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CC83F-9DFA-4847-A349-F70A22A30E9A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8E9F1-0B77-42CD-984F-6CA2C9C4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7290C-7694-4631-B7E9-65CEEEF4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533F-586B-46BC-9894-856978042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01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9C474-445C-482A-9330-D4D189519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CC83F-9DFA-4847-A349-F70A22A30E9A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1FEA4-ED0F-4C21-96C3-03A19C75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1E3B5-91F2-44C3-B162-664DCFEF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533F-586B-46BC-9894-856978042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80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A2AF-65C0-4CCA-9448-0BFA7CBA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704D9-1CD6-4E17-94A6-449B5D6E3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194CE-EB54-4BF1-9609-88E98ADBB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F625E-7B78-4574-A2C0-9ADED897A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CC83F-9DFA-4847-A349-F70A22A30E9A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5CF9F-43E6-4888-A302-9C2D5784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AD1FC-55E5-4B87-BD0C-BB25068D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533F-586B-46BC-9894-856978042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63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3797-906B-49BE-A51E-56910D16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F48486-E8EC-46BE-88C9-426BAB0E4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A05AB-3D64-4118-B229-1A5C31A21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A53E2-6465-4B82-9620-6A7F95BD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CC83F-9DFA-4847-A349-F70A22A30E9A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34353-0771-43CC-9AE7-A6FAC2E12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BB9B7-43D1-4113-BF4F-65559D4E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533F-586B-46BC-9894-856978042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92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1F3E95-88BE-4EAB-8636-C9639954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2DCE-3A80-4027-8B21-592C97771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5144A-6C44-4D58-A770-8D56914AC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CC83F-9DFA-4847-A349-F70A22A30E9A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237BC-0796-44F5-B95D-F54B45F65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935C0-8841-4973-9A92-7B570EA4D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C533F-586B-46BC-9894-856978042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12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495F1-E38B-49CC-86A4-BAA5DE6CC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344" y="1599842"/>
            <a:ext cx="9144000" cy="1712351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Palatino Linotype" panose="02040502050505030304" pitchFamily="18" charset="0"/>
              </a:rPr>
              <a:t>Guidelines For Management of COVID19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D56B35A-DA36-4F9D-8C7C-5F8BB4CE1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0202" y="3386935"/>
            <a:ext cx="9144000" cy="429635"/>
          </a:xfrm>
        </p:spPr>
        <p:txBody>
          <a:bodyPr/>
          <a:lstStyle/>
          <a:p>
            <a:r>
              <a:rPr lang="en-IN" b="1" dirty="0">
                <a:latin typeface="Palatino Linotype" panose="02040502050505030304" pitchFamily="18" charset="0"/>
              </a:rPr>
              <a:t>A Point of Care Approach. (Version 4.0)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353001-4904-430D-961D-E0DA45529A62}"/>
              </a:ext>
            </a:extLst>
          </p:cNvPr>
          <p:cNvSpPr txBox="1"/>
          <p:nvPr/>
        </p:nvSpPr>
        <p:spPr>
          <a:xfrm>
            <a:off x="2546251" y="4753622"/>
            <a:ext cx="68477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0385" marR="357505" algn="ctr"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 Shashi Bhushan B L</a:t>
            </a:r>
            <a:endParaRPr lang="en-IN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0385" marR="357505" algn="ctr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MD (Pulmonary Medicine) FCCP(USA)</a:t>
            </a:r>
            <a:endParaRPr lang="en-IN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0385" marR="357505" algn="ctr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Member, COVID19 Technical Advisory Committee Karnataka State</a:t>
            </a:r>
            <a:endParaRPr lang="en-IN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0385" marR="357505" algn="ctr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Member, COVID19 Expert Committee, RGUHS, Bangalore</a:t>
            </a:r>
            <a:endParaRPr lang="en-IN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0385" marR="357505" algn="ctr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Nodal Officer, Centre of Excellence, Dept of H&amp;FW, GOK</a:t>
            </a:r>
            <a:endParaRPr lang="en-IN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0385" marR="357505" algn="ctr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Professor &amp; Head, Department of Pulmonary Medicine,</a:t>
            </a:r>
            <a:endParaRPr lang="en-IN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0385" marR="357505" algn="ctr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Victoria Hospital, Bangalore Medical College &amp; Research Institute,</a:t>
            </a:r>
            <a:endParaRPr lang="en-IN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0385" marR="357505" algn="ctr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Bangalore</a:t>
            </a:r>
            <a:endParaRPr lang="en-IN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3963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676F-3E15-42F9-A743-46357E63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8129E-8DEA-46C7-98D9-B1B2FAFF3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A/B, with no adequate facilities for proper Home Isolation will be in CCC</a:t>
            </a:r>
          </a:p>
          <a:p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Investigations:</a:t>
            </a: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CBC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RBS</a:t>
            </a: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CXR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CRP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SpO2 monitoring 6 hourly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6MWT (Six-minute Walk Test) / 3MWT</a:t>
            </a: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9E4C0F-0E8B-443A-A160-8D0C78CC050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94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COVID CARE CENTRES </a:t>
            </a:r>
            <a:r>
              <a:rPr lang="en-IN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(CCC)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247394EE-B0AF-4717-8B2E-A17139C95201}"/>
              </a:ext>
            </a:extLst>
          </p:cNvPr>
          <p:cNvSpPr txBox="1"/>
          <p:nvPr/>
        </p:nvSpPr>
        <p:spPr>
          <a:xfrm>
            <a:off x="6947398" y="4349802"/>
            <a:ext cx="3826619" cy="1163102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 Desaturation &gt;4% on 6MWT is an indication to shift to DCHC/DCH immediately. 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783897B9-B0D1-4B9F-B99A-0F1462455467}"/>
              </a:ext>
            </a:extLst>
          </p:cNvPr>
          <p:cNvSpPr txBox="1"/>
          <p:nvPr/>
        </p:nvSpPr>
        <p:spPr>
          <a:xfrm>
            <a:off x="6954623" y="3062302"/>
            <a:ext cx="3763328" cy="105912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Availability of BP Apparatus, Thermometers and Pulse Oximeters is a Must.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2F1990-234B-4E16-AF56-33F3F8EC162B}"/>
              </a:ext>
            </a:extLst>
          </p:cNvPr>
          <p:cNvSpPr txBox="1"/>
          <p:nvPr/>
        </p:nvSpPr>
        <p:spPr>
          <a:xfrm>
            <a:off x="2222695" y="6334780"/>
            <a:ext cx="97067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50% of beds in CCCs should have facility for Oxygen Supply</a:t>
            </a:r>
            <a:endParaRPr lang="en-IN" sz="2800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2D10A4-59CE-4323-AFA8-A2C1D74A387D}"/>
              </a:ext>
            </a:extLst>
          </p:cNvPr>
          <p:cNvSpPr/>
          <p:nvPr/>
        </p:nvSpPr>
        <p:spPr>
          <a:xfrm>
            <a:off x="10531743" y="149128"/>
            <a:ext cx="720090" cy="6788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7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736089-1951-4822-8765-3735D163F75A}"/>
              </a:ext>
            </a:extLst>
          </p:cNvPr>
          <p:cNvSpPr/>
          <p:nvPr/>
        </p:nvSpPr>
        <p:spPr>
          <a:xfrm>
            <a:off x="11350258" y="149763"/>
            <a:ext cx="720090" cy="6788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7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580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F07F3D-6E32-4BC5-BFFA-FFEE44DF5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E2F47B-2D5A-4AA7-A47A-9BE07DE8C39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94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COVID CARE CENTRES </a:t>
            </a:r>
            <a:r>
              <a:rPr lang="en-IN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(CCC)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3DB685-E2EC-46B8-B3E9-3DBF5D3F8EAC}"/>
              </a:ext>
            </a:extLst>
          </p:cNvPr>
          <p:cNvSpPr/>
          <p:nvPr/>
        </p:nvSpPr>
        <p:spPr>
          <a:xfrm>
            <a:off x="10653395" y="120992"/>
            <a:ext cx="720090" cy="6788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7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4DAAF99-FE72-4728-8BAA-6B0FBEA3DA08}"/>
              </a:ext>
            </a:extLst>
          </p:cNvPr>
          <p:cNvSpPr/>
          <p:nvPr/>
        </p:nvSpPr>
        <p:spPr>
          <a:xfrm>
            <a:off x="11471910" y="121627"/>
            <a:ext cx="720090" cy="6788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7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EC63751-EC23-4892-932C-47A73B396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6169" y="1457739"/>
            <a:ext cx="10463866" cy="540026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Management:</a:t>
            </a:r>
            <a:endParaRPr lang="en-IN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 Ivermectin 12mg OD for 5 days </a:t>
            </a:r>
            <a:r>
              <a:rPr lang="en-IN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</a:p>
          <a:p>
            <a:pPr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T.Favipiravir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1800mg(200mg ×9) BD on Day 1, f/b 800mg(200mg ×4) BD For 6 days.</a:t>
            </a:r>
          </a:p>
          <a:p>
            <a:pPr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 Colchicine, 1.5 mg start, after 12 hours 0.5mg, if there are no adverse Gastrointestinal effects like nausea, vomiting, diarrhoea. Followed by 0.5mg 1-0-1 for 7 days (Contraindicated if renal dysfunction eGFR &lt;30ml/min/1.73m</a:t>
            </a:r>
            <a:r>
              <a:rPr lang="en-IN" sz="20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DPI/MDI Budesonide 800mg 1-0-1, for 5 days, in case fever/cough doesn’t subside by 5 days</a:t>
            </a:r>
          </a:p>
          <a:p>
            <a:pPr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Systemic oral steroids not indicated in mild disease. If symptoms persist beyond 7 days (persistent fever, worsening cough etc.) consult the treating doctor for treatment with low dose oral steroids.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 Vitamin C 500mg TID for 7 days</a:t>
            </a: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 Zinc 50mg OD for 7 days</a:t>
            </a: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T.Paracetamol</a:t>
            </a: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500mg SOS</a:t>
            </a: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T.Cetrizine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5mg for cold/cough</a:t>
            </a: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T.Pantoprazole</a:t>
            </a: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40mg for Gastric Irritation.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673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F2D65-8633-47D4-B1AD-BD64B697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148C1-4182-4955-87CB-192F9DA579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/>
              <a:t>M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onitor Symptoms and Body Temperature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 Oxygen saturation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Maintain Adequate Hydration/ Drink Plenty of Fluids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 Oxygen saturation with a Pulse Oximeter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Measure BP twice a day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 6MWT everyday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4F51B-516A-407F-885C-296124DFFA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these patients Develops these symptoms/signs: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Shortness of Breath (Breathlessness)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Resting Heart Rate &gt;100, Palpitations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SpO2 &lt;94% on any occasion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6MWT induced Desaturation of &gt;4%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Neutrophil Lymphocyte Ratio &gt;3.5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Worsening of Symptoms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be Shifted immediately to DCHC/DCH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8A756-18EB-4755-8D01-4752BAD8D63F}"/>
              </a:ext>
            </a:extLst>
          </p:cNvPr>
          <p:cNvSpPr txBox="1"/>
          <p:nvPr/>
        </p:nvSpPr>
        <p:spPr>
          <a:xfrm>
            <a:off x="884581" y="6305789"/>
            <a:ext cx="9412357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Supportive Counselling of the Patient &amp; family members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very important.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350E92-0093-4A9A-A330-5AECEFFBF0B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94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COVID CARE CENTRES </a:t>
            </a:r>
            <a:r>
              <a:rPr lang="en-IN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(CCC)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25E9F9-15E3-483E-89B2-D9462F549EEF}"/>
              </a:ext>
            </a:extLst>
          </p:cNvPr>
          <p:cNvSpPr/>
          <p:nvPr/>
        </p:nvSpPr>
        <p:spPr>
          <a:xfrm>
            <a:off x="10653395" y="120992"/>
            <a:ext cx="720090" cy="6788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7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22ADE4B-AD95-4823-A1C4-7BA2F8DB28C5}"/>
              </a:ext>
            </a:extLst>
          </p:cNvPr>
          <p:cNvSpPr/>
          <p:nvPr/>
        </p:nvSpPr>
        <p:spPr>
          <a:xfrm>
            <a:off x="11471910" y="121627"/>
            <a:ext cx="720090" cy="6788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7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553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7B1D5-7E53-4113-AE40-632D084D6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21" y="294786"/>
            <a:ext cx="9867314" cy="1325563"/>
          </a:xfrm>
        </p:spPr>
        <p:txBody>
          <a:bodyPr>
            <a:normAutofit/>
          </a:bodyPr>
          <a:lstStyle/>
          <a:p>
            <a:r>
              <a:rPr lang="en-IN" sz="40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Patient will be released from home isolation/ Discharged from CCC:</a:t>
            </a:r>
            <a:endParaRPr lang="en-IN" sz="4000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8FE3214-6EE0-4CC4-9FB3-E3A1EBA31DB9}"/>
              </a:ext>
            </a:extLst>
          </p:cNvPr>
          <p:cNvSpPr txBox="1"/>
          <p:nvPr/>
        </p:nvSpPr>
        <p:spPr>
          <a:xfrm>
            <a:off x="1013582" y="2131012"/>
            <a:ext cx="10578196" cy="4157246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287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10 days of symptom onset (or date of sampling, for asymptomatic cases) </a:t>
            </a: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fever for 3 days consecutive,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Maintains oxygen saturation above 94;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is no need for any COVID-19 test (RT-PCR / CBNAAT /True-NAT/ Rapid Antigen Test) after the period of home isolation is over.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BE5D8-C093-4EE0-B832-60BEB4BE70D7}"/>
              </a:ext>
            </a:extLst>
          </p:cNvPr>
          <p:cNvSpPr/>
          <p:nvPr/>
        </p:nvSpPr>
        <p:spPr>
          <a:xfrm>
            <a:off x="10222254" y="332008"/>
            <a:ext cx="720090" cy="6788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7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F3C08C-552F-4F33-8E37-B30AA2A6BC1F}"/>
              </a:ext>
            </a:extLst>
          </p:cNvPr>
          <p:cNvSpPr/>
          <p:nvPr/>
        </p:nvSpPr>
        <p:spPr>
          <a:xfrm>
            <a:off x="11040769" y="332643"/>
            <a:ext cx="720090" cy="6788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7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903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3E11-EFBE-44AA-8A05-6ED48171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A559B-B1D2-4FF6-AC4F-585F483F3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4982" cy="435133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Symptomatic Patients with Comorbidities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 &gt;60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Obesity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DM/HTN/IHD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COPD/Chronic Lung Disease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Immunosuppressed State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CKD / CLD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036EA58-8108-475E-AD62-DFF9BF6BA55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26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Designated COVID Health Centres 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(DCHC)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46589E-5275-41AF-970E-D8DDD712EE76}"/>
              </a:ext>
            </a:extLst>
          </p:cNvPr>
          <p:cNvSpPr/>
          <p:nvPr/>
        </p:nvSpPr>
        <p:spPr>
          <a:xfrm>
            <a:off x="11363032" y="191648"/>
            <a:ext cx="720090" cy="6788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6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BCFF3-9D3D-4400-8FD4-F136E5089B56}"/>
              </a:ext>
            </a:extLst>
          </p:cNvPr>
          <p:cNvSpPr txBox="1"/>
          <p:nvPr/>
        </p:nvSpPr>
        <p:spPr>
          <a:xfrm>
            <a:off x="5676314" y="1806070"/>
            <a:ext cx="6231986" cy="4816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IN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Investigations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CBC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LFT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RFT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RBS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ECG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Chest Xray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SpO2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6MWT/3MWT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HRCT Thorax (If Available)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CRP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D-Dimer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19">
            <a:extLst>
              <a:ext uri="{FF2B5EF4-FFF2-40B4-BE49-F238E27FC236}">
                <a16:creationId xmlns:a16="http://schemas.microsoft.com/office/drawing/2014/main" id="{26D112E6-973D-4E1B-9136-D183D02A992E}"/>
              </a:ext>
            </a:extLst>
          </p:cNvPr>
          <p:cNvSpPr txBox="1"/>
          <p:nvPr/>
        </p:nvSpPr>
        <p:spPr>
          <a:xfrm>
            <a:off x="9305558" y="2549574"/>
            <a:ext cx="2426897" cy="175514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Blood tests to be repeated after 72 hours, if baseline values are abnormal.</a:t>
            </a:r>
          </a:p>
        </p:txBody>
      </p:sp>
    </p:spTree>
    <p:extLst>
      <p:ext uri="{BB962C8B-B14F-4D97-AF65-F5344CB8AC3E}">
        <p14:creationId xmlns:p14="http://schemas.microsoft.com/office/powerpoint/2010/main" val="750262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ADE1D35-A9B3-4DCD-BFE5-9142EE505B4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37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Designated COVID Health Centres 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(DCHC)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31BD2-DAFD-4598-A33A-96B2B14F2D9B}"/>
              </a:ext>
            </a:extLst>
          </p:cNvPr>
          <p:cNvSpPr txBox="1"/>
          <p:nvPr/>
        </p:nvSpPr>
        <p:spPr>
          <a:xfrm>
            <a:off x="117193" y="1166686"/>
            <a:ext cx="10632729" cy="5133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Management: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 Ivermectin 12mg OD for 3 days </a:t>
            </a:r>
            <a:r>
              <a:rPr lang="en-IN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 Favipiravir 1800mg (200mg ×9) BD on Day 1, f/b 800mg (200mg ×4) BD for 6 days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DPI/MDI Budesonide 800mg 1-0-1, for 5 days, in case fever/cough doesn’t subside by 5 days.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Systemic oral steroids not indicated in mild disease. If symptoms persist beyond 7 days (persistent fever, worsening cough etc.) consult the treating doctor for treatment with low dose oral steroids.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 Vitamin C 500mg BD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 Zinc 50mg OD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Inj. LMWH [E.g., Enoxaparin 0.5mg/kg/day] S/C or Inj. Heparin 5000U, </a:t>
            </a:r>
            <a:r>
              <a:rPr lang="en-IN" sz="2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D-Dimer &gt;1000ng/ml for 7 days.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194AE4-4A8A-4AAF-896D-D3594E7E2B2B}"/>
              </a:ext>
            </a:extLst>
          </p:cNvPr>
          <p:cNvSpPr/>
          <p:nvPr/>
        </p:nvSpPr>
        <p:spPr>
          <a:xfrm>
            <a:off x="11363032" y="191648"/>
            <a:ext cx="720090" cy="6788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6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008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7DC1C-B3BC-4427-BCFE-97BCD5E5D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513"/>
            <a:ext cx="10515600" cy="4573450"/>
          </a:xfrm>
        </p:spPr>
        <p:txBody>
          <a:bodyPr>
            <a:normAutofit fontScale="775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 on Oxygen therapy immediately</a:t>
            </a:r>
            <a:r>
              <a:rPr lang="en-IN" sz="2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IN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</a:t>
            </a:r>
            <a:r>
              <a:rPr lang="en-IN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Saturation drops &lt;94%</a:t>
            </a:r>
            <a:r>
              <a:rPr lang="en-IN" sz="2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Evidence of Pneumonia on CT.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Inj. Dexamethasone 6mg OD for 10 days. </a:t>
            </a:r>
          </a:p>
          <a:p>
            <a:pPr marL="6858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Inj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Remdesivir 200mg on day1. f/b 100mg for next 4 days.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 Symptoms and Body Temperature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 Oxygen saturation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Adequate Control and Management of Comorbidities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Antibiotics if Clinical Signs of Bacterial Infection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Supportive Counselling of the Patient &amp; family members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1D346B0-114E-4F6D-BF0F-4E2C5C45FB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37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Designated COVID Health Centres 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(DCHC)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875CB8-3472-492E-BB43-EFDC158CD9EF}"/>
              </a:ext>
            </a:extLst>
          </p:cNvPr>
          <p:cNvSpPr/>
          <p:nvPr/>
        </p:nvSpPr>
        <p:spPr>
          <a:xfrm>
            <a:off x="11363032" y="191648"/>
            <a:ext cx="720090" cy="6788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6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729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D832-CA64-46AF-898B-B56313594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effectLst/>
                <a:latin typeface="Times New Roman" panose="02020603050405020304" pitchFamily="18" charset="0"/>
                <a:ea typeface="Roboto"/>
                <a:cs typeface="Roboto"/>
              </a:rPr>
              <a:t>Indications for Remdesivir:</a:t>
            </a:r>
            <a:endParaRPr lang="en-IN" sz="8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FB2CC-4FD1-41A4-961B-6A89CF858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52652" cy="4351338"/>
          </a:xfrm>
        </p:spPr>
        <p:txBody>
          <a:bodyPr>
            <a:normAutofit/>
          </a:bodyPr>
          <a:lstStyle/>
          <a:p>
            <a:pPr>
              <a:spcBef>
                <a:spcPts val="5"/>
              </a:spcBef>
              <a:tabLst>
                <a:tab pos="1231900" algn="l"/>
              </a:tabLst>
            </a:pPr>
            <a:r>
              <a:rPr lang="en-US" sz="2400" spc="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Confirmed SARS-CoV-2 infection, </a:t>
            </a:r>
          </a:p>
          <a:p>
            <a:pPr>
              <a:spcBef>
                <a:spcPts val="5"/>
              </a:spcBef>
              <a:tabLst>
                <a:tab pos="1231900" algn="l"/>
              </a:tabLst>
            </a:pPr>
            <a:r>
              <a:rPr lang="en-US" sz="2400" spc="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With SpO2 &lt;94% on room-air or requiring supplemental oxygen therapy</a:t>
            </a:r>
          </a:p>
          <a:p>
            <a:pPr>
              <a:spcBef>
                <a:spcPts val="5"/>
              </a:spcBef>
              <a:tabLst>
                <a:tab pos="1231900" algn="l"/>
              </a:tabLst>
            </a:pPr>
            <a:r>
              <a:rPr lang="en-US" sz="2400" spc="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Radiographic infiltrates by imaging (Pneumonia)</a:t>
            </a:r>
          </a:p>
          <a:p>
            <a:pPr>
              <a:spcBef>
                <a:spcPts val="370"/>
              </a:spcBef>
              <a:tabLst>
                <a:tab pos="1231900" algn="l"/>
              </a:tabLst>
            </a:pPr>
            <a:r>
              <a:rPr lang="en-IN" sz="2400" spc="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CT Severity Score &gt;15 </a:t>
            </a:r>
          </a:p>
          <a:p>
            <a:pPr>
              <a:spcBef>
                <a:spcPts val="370"/>
              </a:spcBef>
              <a:tabLst>
                <a:tab pos="1231900" algn="l"/>
              </a:tabLst>
            </a:pPr>
            <a:endParaRPr lang="en-IN" sz="2400" spc="0" dirty="0">
              <a:effectLst/>
              <a:latin typeface="Roboto"/>
              <a:ea typeface="Roboto"/>
              <a:cs typeface="Roboto"/>
            </a:endParaRPr>
          </a:p>
          <a:p>
            <a:r>
              <a:rPr lang="en-IN" dirty="0"/>
              <a:t>Category </a:t>
            </a:r>
            <a:r>
              <a:rPr lang="en-IN" b="1" dirty="0"/>
              <a:t>C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Patient Saturation falls &lt;94%, Remdesivir can be considered.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CATEGORY </a:t>
            </a:r>
            <a:r>
              <a:rPr lang="en-IN" b="1" dirty="0"/>
              <a:t>D</a:t>
            </a:r>
            <a:r>
              <a:rPr lang="en-IN" dirty="0"/>
              <a:t> and </a:t>
            </a:r>
            <a:r>
              <a:rPr lang="en-IN" b="1" dirty="0"/>
              <a:t>E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55C47E-4609-4CAF-B7E8-755823B761E0}"/>
              </a:ext>
            </a:extLst>
          </p:cNvPr>
          <p:cNvSpPr txBox="1"/>
          <p:nvPr/>
        </p:nvSpPr>
        <p:spPr>
          <a:xfrm>
            <a:off x="4558747" y="4693305"/>
            <a:ext cx="6944140" cy="2164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CIDFont+F1"/>
              </a:rPr>
              <a:t>Pneumonia Without Respiratory Failure</a:t>
            </a:r>
            <a:r>
              <a:rPr lang="en-IN" sz="2400" dirty="0"/>
              <a:t> </a:t>
            </a:r>
            <a:br>
              <a:rPr lang="en-IN" sz="2400" dirty="0"/>
            </a:br>
            <a:r>
              <a:rPr lang="en-IN" sz="2400" dirty="0"/>
              <a:t>		SpO2 &gt;94%</a:t>
            </a:r>
          </a:p>
          <a:p>
            <a:pPr>
              <a:spcBef>
                <a:spcPts val="370"/>
              </a:spcBef>
              <a:tabLst>
                <a:tab pos="1231900" algn="l"/>
              </a:tabLst>
            </a:pPr>
            <a:r>
              <a:rPr lang="en-US" sz="1600" spc="-5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Radiographic infiltrates by imaging (Pneumonia)</a:t>
            </a:r>
          </a:p>
          <a:p>
            <a:pPr>
              <a:spcBef>
                <a:spcPts val="370"/>
              </a:spcBef>
              <a:tabLst>
                <a:tab pos="1231900" algn="l"/>
              </a:tabLst>
            </a:pPr>
            <a:r>
              <a:rPr lang="en-IN" sz="1600" spc="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CT Severity Score &gt;15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CIDFont+F1"/>
              </a:rPr>
              <a:t>Pneumonia with Respiratory Failure</a:t>
            </a:r>
            <a:r>
              <a:rPr lang="en-IN" sz="2400" dirty="0"/>
              <a:t> </a:t>
            </a:r>
            <a:br>
              <a:rPr lang="en-IN" sz="2400" dirty="0"/>
            </a:br>
            <a:r>
              <a:rPr lang="en-IN" sz="2400" dirty="0"/>
              <a:t>		SpO2 &lt;94%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A26AA4-4EE7-4330-A3F3-3041F53CE548}"/>
              </a:ext>
            </a:extLst>
          </p:cNvPr>
          <p:cNvSpPr/>
          <p:nvPr/>
        </p:nvSpPr>
        <p:spPr>
          <a:xfrm>
            <a:off x="9974336" y="4760274"/>
            <a:ext cx="720090" cy="6788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7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8FF303-E13E-4EFC-AB94-4D59DD875B63}"/>
              </a:ext>
            </a:extLst>
          </p:cNvPr>
          <p:cNvSpPr/>
          <p:nvPr/>
        </p:nvSpPr>
        <p:spPr>
          <a:xfrm>
            <a:off x="9689414" y="5919840"/>
            <a:ext cx="720090" cy="6788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7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482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3966-F3E2-48B3-B07F-5C8536A92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AC3C094-508B-4774-993C-5309CE8B85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EC4B7C-0641-4D32-A95B-93AF66CD8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1875" y="477078"/>
            <a:ext cx="8566856" cy="60761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735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3E3C-8C58-4263-82A9-DD763F11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0D5EC-12BE-44B9-B88A-C427B815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47006" cy="664357"/>
          </a:xfrm>
        </p:spPr>
        <p:txBody>
          <a:bodyPr>
            <a:normAutofit/>
          </a:bodyPr>
          <a:lstStyle/>
          <a:p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Pneumonia Without Respiratory Failure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DF8331-BD34-4A98-8AC4-74AFA561DD0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2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Designated COVID Hospitals 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(DCH)- Wards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F90347-F241-4E26-8B70-4D1007EE7EAF}"/>
              </a:ext>
            </a:extLst>
          </p:cNvPr>
          <p:cNvSpPr/>
          <p:nvPr/>
        </p:nvSpPr>
        <p:spPr>
          <a:xfrm>
            <a:off x="11471910" y="543340"/>
            <a:ext cx="720090" cy="67881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7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430A5-3E59-4ED3-8D42-C651089B3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763" y="1773627"/>
            <a:ext cx="5638800" cy="4886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8FEBE0-1DC7-4467-823A-6C3364E45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633" y="4943061"/>
            <a:ext cx="1918840" cy="1604491"/>
          </a:xfrm>
          <a:prstGeom prst="rect">
            <a:avLst/>
          </a:prstGeom>
        </p:spPr>
      </p:pic>
      <p:sp>
        <p:nvSpPr>
          <p:cNvPr id="10" name="Text Box 31">
            <a:extLst>
              <a:ext uri="{FF2B5EF4-FFF2-40B4-BE49-F238E27FC236}">
                <a16:creationId xmlns:a16="http://schemas.microsoft.com/office/drawing/2014/main" id="{A9ADCD86-68B8-4909-BB58-1FFD2F2551C5}"/>
              </a:ext>
            </a:extLst>
          </p:cNvPr>
          <p:cNvSpPr txBox="1"/>
          <p:nvPr/>
        </p:nvSpPr>
        <p:spPr>
          <a:xfrm>
            <a:off x="393895" y="4520182"/>
            <a:ext cx="5964702" cy="134390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All the decisions to be taken on the basis of Clinical Signs and Symptoms, rather than Blood and Radiological parameters.</a:t>
            </a:r>
            <a:endParaRPr lang="en-IN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D68492-CB20-406E-95E9-A3F79FBDBC7C}"/>
              </a:ext>
            </a:extLst>
          </p:cNvPr>
          <p:cNvSpPr txBox="1"/>
          <p:nvPr/>
        </p:nvSpPr>
        <p:spPr>
          <a:xfrm>
            <a:off x="9003323" y="3432517"/>
            <a:ext cx="230710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Blood tests to be repeated after 48 hours, if baseline values are abnormal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D4B5B1-3256-46CE-AE51-15E31C4B058F}"/>
              </a:ext>
            </a:extLst>
          </p:cNvPr>
          <p:cNvSpPr txBox="1"/>
          <p:nvPr/>
        </p:nvSpPr>
        <p:spPr>
          <a:xfrm>
            <a:off x="1111347" y="2250831"/>
            <a:ext cx="2264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SpO2 &gt;94%</a:t>
            </a:r>
          </a:p>
        </p:txBody>
      </p:sp>
    </p:spTree>
    <p:extLst>
      <p:ext uri="{BB962C8B-B14F-4D97-AF65-F5344CB8AC3E}">
        <p14:creationId xmlns:p14="http://schemas.microsoft.com/office/powerpoint/2010/main" val="111391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3D52F-A119-4D8B-9C7E-101A83332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1273"/>
            <a:ext cx="10515600" cy="53456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00" u="sng" dirty="0">
                <a:effectLst/>
                <a:latin typeface="Times New Roman" panose="02020603050405020304" pitchFamily="18" charset="0"/>
                <a:ea typeface="Roboto"/>
                <a:cs typeface="Roboto"/>
              </a:rPr>
              <a:t>Our Aim </a:t>
            </a:r>
          </a:p>
          <a:p>
            <a:pPr marL="0" indent="0" algn="ctr">
              <a:buNone/>
            </a:pPr>
            <a:endParaRPr lang="en-US" sz="4000" dirty="0">
              <a:latin typeface="Times New Roman" panose="02020603050405020304" pitchFamily="18" charset="0"/>
              <a:ea typeface="Roboto"/>
              <a:cs typeface="Roboto"/>
            </a:endParaRPr>
          </a:p>
          <a:p>
            <a:pPr marL="0" indent="0" algn="ctr">
              <a:buNone/>
            </a:pPr>
            <a:r>
              <a:rPr lang="en-US" sz="4000" dirty="0">
                <a:effectLst/>
                <a:latin typeface="Times New Roman" panose="02020603050405020304" pitchFamily="18" charset="0"/>
                <a:ea typeface="Roboto"/>
                <a:cs typeface="Roboto"/>
              </a:rPr>
              <a:t>to make this </a:t>
            </a:r>
            <a:r>
              <a:rPr lang="en-US" sz="4000" u="sng" dirty="0">
                <a:effectLst/>
                <a:latin typeface="Times New Roman" panose="02020603050405020304" pitchFamily="18" charset="0"/>
                <a:ea typeface="Roboto"/>
                <a:cs typeface="Roboto"/>
              </a:rPr>
              <a:t>Pandemic</a:t>
            </a:r>
            <a:r>
              <a:rPr lang="en-US" sz="4000" dirty="0">
                <a:effectLst/>
                <a:latin typeface="Times New Roman" panose="02020603050405020304" pitchFamily="18" charset="0"/>
                <a:ea typeface="Roboto"/>
                <a:cs typeface="Roboto"/>
              </a:rPr>
              <a:t> as an </a:t>
            </a:r>
            <a:r>
              <a:rPr lang="en-US" sz="4000" u="sng" dirty="0">
                <a:effectLst/>
                <a:latin typeface="Times New Roman" panose="02020603050405020304" pitchFamily="18" charset="0"/>
                <a:ea typeface="Roboto"/>
                <a:cs typeface="Roboto"/>
              </a:rPr>
              <a:t>Epidemic</a:t>
            </a:r>
            <a:r>
              <a:rPr lang="en-US" sz="4000" dirty="0">
                <a:effectLst/>
                <a:latin typeface="Times New Roman" panose="02020603050405020304" pitchFamily="18" charset="0"/>
                <a:ea typeface="Roboto"/>
                <a:cs typeface="Roboto"/>
              </a:rPr>
              <a:t> first and then reduce it to an </a:t>
            </a:r>
            <a:r>
              <a:rPr lang="en-US" sz="4000" u="sng" dirty="0">
                <a:effectLst/>
                <a:latin typeface="Times New Roman" panose="02020603050405020304" pitchFamily="18" charset="0"/>
                <a:ea typeface="Roboto"/>
                <a:cs typeface="Roboto"/>
              </a:rPr>
              <a:t>Endemic</a:t>
            </a:r>
            <a:r>
              <a:rPr lang="en-US" sz="4000" dirty="0">
                <a:effectLst/>
                <a:latin typeface="Times New Roman" panose="02020603050405020304" pitchFamily="18" charset="0"/>
                <a:ea typeface="Roboto"/>
                <a:cs typeface="Roboto"/>
              </a:rPr>
              <a:t> status, so that the infection is no more a matter of worry and can be easily dealt with, </a:t>
            </a:r>
          </a:p>
          <a:p>
            <a:pPr marL="0" indent="0" algn="ctr">
              <a:buNone/>
            </a:pPr>
            <a:endParaRPr lang="en-US" sz="4000" dirty="0">
              <a:effectLst/>
              <a:latin typeface="Times New Roman" panose="02020603050405020304" pitchFamily="18" charset="0"/>
              <a:ea typeface="Roboto"/>
              <a:cs typeface="Roboto"/>
            </a:endParaRPr>
          </a:p>
          <a:p>
            <a:pPr marL="0" indent="0" algn="ctr">
              <a:buNone/>
            </a:pPr>
            <a:r>
              <a:rPr lang="en-US" sz="3200" b="1" u="sng" dirty="0">
                <a:latin typeface="Times New Roman" panose="02020603050405020304" pitchFamily="18" charset="0"/>
                <a:ea typeface="Roboto"/>
                <a:cs typeface="Roboto"/>
              </a:rPr>
              <a:t>WE SHOULD</a:t>
            </a:r>
            <a:r>
              <a:rPr lang="en-US" sz="3200" b="1" u="sng" dirty="0">
                <a:effectLst/>
                <a:latin typeface="Times New Roman" panose="02020603050405020304" pitchFamily="18" charset="0"/>
                <a:ea typeface="Roboto"/>
                <a:cs typeface="Roboto"/>
              </a:rPr>
              <a:t> START LIVING WITH THE VIRUS, RATHER THAN JUST EVADING IT</a:t>
            </a:r>
            <a:r>
              <a:rPr lang="en-US" sz="4000" dirty="0">
                <a:effectLst/>
                <a:latin typeface="Times New Roman" panose="02020603050405020304" pitchFamily="18" charset="0"/>
                <a:ea typeface="Roboto"/>
                <a:cs typeface="Roboto"/>
              </a:rPr>
              <a:t>. </a:t>
            </a:r>
            <a:endParaRPr lang="en-IN" sz="4000" dirty="0">
              <a:effectLst/>
              <a:latin typeface="Roboto"/>
              <a:ea typeface="Roboto"/>
              <a:cs typeface="Roboto"/>
            </a:endParaRPr>
          </a:p>
          <a:p>
            <a:pPr algn="ctr"/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742618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DEED05E-5340-4301-B995-2ECBB6D4C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55157" y="4121426"/>
            <a:ext cx="2736574" cy="27365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B9D2B3-22BE-4C53-8433-86B9F0202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094" y="1086678"/>
            <a:ext cx="3196760" cy="2537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CCEAFD-B9D2-4E63-BF54-03445363A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965" y="4224127"/>
            <a:ext cx="2421009" cy="2421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55E7CF-0788-4DCA-990B-7DE6EE9681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462" y="2126352"/>
            <a:ext cx="2227796" cy="187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6DA44E-94DA-4A44-85B0-DF6F6D7C4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22" y="-22528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Oxygen Delivery Devices And Fio2 Range</a:t>
            </a:r>
            <a:endParaRPr lang="en-IN" sz="7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300A74-56F9-42ED-B1D2-6E7CEB0FF07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8052" y="1272210"/>
          <a:ext cx="3299792" cy="51960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8070">
                  <a:extLst>
                    <a:ext uri="{9D8B030D-6E8A-4147-A177-3AD203B41FA5}">
                      <a16:colId xmlns:a16="http://schemas.microsoft.com/office/drawing/2014/main" val="126939008"/>
                    </a:ext>
                  </a:extLst>
                </a:gridCol>
                <a:gridCol w="1351722">
                  <a:extLst>
                    <a:ext uri="{9D8B030D-6E8A-4147-A177-3AD203B41FA5}">
                      <a16:colId xmlns:a16="http://schemas.microsoft.com/office/drawing/2014/main" val="3632890080"/>
                    </a:ext>
                  </a:extLst>
                </a:gridCol>
              </a:tblGrid>
              <a:tr h="66156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2000" dirty="0">
                          <a:effectLst/>
                        </a:rPr>
                        <a:t>O2 Flow Rate</a:t>
                      </a:r>
                      <a:endParaRPr lang="en-IN" sz="1800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380" marR="553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FiO2 (%)</a:t>
                      </a:r>
                      <a:endParaRPr lang="en-IN" sz="1800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380" marR="55380" marT="0" marB="0"/>
                </a:tc>
                <a:extLst>
                  <a:ext uri="{0D108BD9-81ED-4DB2-BD59-A6C34878D82A}">
                    <a16:rowId xmlns:a16="http://schemas.microsoft.com/office/drawing/2014/main" val="2751553351"/>
                  </a:ext>
                </a:extLst>
              </a:tr>
              <a:tr h="2365467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2000" dirty="0">
                          <a:effectLst/>
                        </a:rPr>
                        <a:t>Nasal cannula</a:t>
                      </a:r>
                      <a:endParaRPr lang="en-IN" sz="18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2000" dirty="0">
                          <a:effectLst/>
                        </a:rPr>
                        <a:t>1 L/min</a:t>
                      </a:r>
                      <a:endParaRPr lang="en-IN" sz="18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IN" sz="18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en-IN" sz="18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  <a:endParaRPr lang="en-IN" sz="18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2000" dirty="0">
                          <a:effectLst/>
                        </a:rPr>
                        <a:t>5</a:t>
                      </a:r>
                      <a:endParaRPr lang="en-IN" sz="18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2000" dirty="0">
                          <a:effectLst/>
                        </a:rPr>
                        <a:t>6</a:t>
                      </a:r>
                      <a:endParaRPr lang="en-IN" sz="1800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380" marR="553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endParaRPr lang="en-US" sz="20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2000" dirty="0">
                          <a:effectLst/>
                        </a:rPr>
                        <a:t>24</a:t>
                      </a:r>
                      <a:endParaRPr lang="en-IN" sz="18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2000" dirty="0">
                          <a:effectLst/>
                        </a:rPr>
                        <a:t>28</a:t>
                      </a:r>
                      <a:endParaRPr lang="en-IN" sz="18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2000" dirty="0">
                          <a:effectLst/>
                        </a:rPr>
                        <a:t>32</a:t>
                      </a:r>
                      <a:endParaRPr lang="en-IN" sz="18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2000" dirty="0">
                          <a:effectLst/>
                        </a:rPr>
                        <a:t>36</a:t>
                      </a:r>
                      <a:endParaRPr lang="en-IN" sz="18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2000" dirty="0">
                          <a:effectLst/>
                        </a:rPr>
                        <a:t>40</a:t>
                      </a:r>
                      <a:endParaRPr lang="en-IN" sz="18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44</a:t>
                      </a:r>
                      <a:endParaRPr lang="en-IN" sz="1800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380" marR="55380" marT="0" marB="0"/>
                </a:tc>
                <a:extLst>
                  <a:ext uri="{0D108BD9-81ED-4DB2-BD59-A6C34878D82A}">
                    <a16:rowId xmlns:a16="http://schemas.microsoft.com/office/drawing/2014/main" val="2073347443"/>
                  </a:ext>
                </a:extLst>
              </a:tr>
              <a:tr h="1584729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</a:pPr>
                      <a:r>
                        <a:rPr lang="en-US" sz="2000" dirty="0">
                          <a:effectLst/>
                        </a:rPr>
                        <a:t>Oxygen Mask</a:t>
                      </a:r>
                      <a:endParaRPr lang="en-IN" sz="18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2000" dirty="0">
                          <a:effectLst/>
                        </a:rPr>
                        <a:t>5-6 L/min</a:t>
                      </a:r>
                      <a:endParaRPr lang="en-IN" sz="18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2000" dirty="0">
                          <a:effectLst/>
                        </a:rPr>
                        <a:t>6-7</a:t>
                      </a:r>
                      <a:endParaRPr lang="en-IN" sz="18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2000" dirty="0">
                          <a:effectLst/>
                        </a:rPr>
                        <a:t>7-8</a:t>
                      </a:r>
                      <a:endParaRPr lang="en-IN" sz="1800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380" marR="553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endParaRPr lang="en-US" sz="20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2000" dirty="0">
                          <a:effectLst/>
                        </a:rPr>
                        <a:t>40</a:t>
                      </a:r>
                      <a:endParaRPr lang="en-IN" sz="18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2000" dirty="0">
                          <a:effectLst/>
                        </a:rPr>
                        <a:t>50</a:t>
                      </a:r>
                      <a:endParaRPr lang="en-IN" sz="18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60</a:t>
                      </a:r>
                      <a:endParaRPr lang="en-IN" sz="1800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380" marR="55380" marT="0" marB="0"/>
                </a:tc>
                <a:extLst>
                  <a:ext uri="{0D108BD9-81ED-4DB2-BD59-A6C34878D82A}">
                    <a16:rowId xmlns:a16="http://schemas.microsoft.com/office/drawing/2014/main" val="156551722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72AB62-B4AF-49B3-9117-82BD83C39D41}"/>
              </a:ext>
            </a:extLst>
          </p:cNvPr>
          <p:cNvGraphicFramePr>
            <a:graphicFrameLocks noGrp="1"/>
          </p:cNvGraphicFramePr>
          <p:nvPr/>
        </p:nvGraphicFramePr>
        <p:xfrm>
          <a:off x="6165575" y="1538384"/>
          <a:ext cx="3362738" cy="52735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6790">
                  <a:extLst>
                    <a:ext uri="{9D8B030D-6E8A-4147-A177-3AD203B41FA5}">
                      <a16:colId xmlns:a16="http://schemas.microsoft.com/office/drawing/2014/main" val="930611442"/>
                    </a:ext>
                  </a:extLst>
                </a:gridCol>
                <a:gridCol w="1205948">
                  <a:extLst>
                    <a:ext uri="{9D8B030D-6E8A-4147-A177-3AD203B41FA5}">
                      <a16:colId xmlns:a16="http://schemas.microsoft.com/office/drawing/2014/main" val="3474867131"/>
                    </a:ext>
                  </a:extLst>
                </a:gridCol>
              </a:tblGrid>
              <a:tr h="2011661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Venturi Mask</a:t>
                      </a:r>
                      <a:endParaRPr lang="en-IN" sz="14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3 L/min</a:t>
                      </a:r>
                      <a:endParaRPr lang="en-IN" sz="14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IN" sz="14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9</a:t>
                      </a:r>
                      <a:endParaRPr lang="en-IN" sz="14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12</a:t>
                      </a:r>
                      <a:endParaRPr lang="en-IN" sz="14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15</a:t>
                      </a:r>
                      <a:endParaRPr lang="en-IN" sz="1400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380" marR="553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24</a:t>
                      </a:r>
                      <a:endParaRPr lang="en-IN" sz="14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28</a:t>
                      </a:r>
                      <a:endParaRPr lang="en-IN" sz="14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35</a:t>
                      </a:r>
                      <a:endParaRPr lang="en-IN" sz="14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40</a:t>
                      </a:r>
                      <a:endParaRPr lang="en-IN" sz="14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50</a:t>
                      </a:r>
                      <a:endParaRPr lang="en-IN" sz="1400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380" marR="55380" marT="0" marB="0"/>
                </a:tc>
                <a:extLst>
                  <a:ext uri="{0D108BD9-81ED-4DB2-BD59-A6C34878D82A}">
                    <a16:rowId xmlns:a16="http://schemas.microsoft.com/office/drawing/2014/main" val="1048964769"/>
                  </a:ext>
                </a:extLst>
              </a:tr>
              <a:tr h="2011661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Mask with Reservoir Bag ( Partial Rebreather)</a:t>
                      </a:r>
                      <a:endParaRPr lang="en-IN" sz="14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6 L/min</a:t>
                      </a:r>
                      <a:endParaRPr lang="en-IN" sz="14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7</a:t>
                      </a:r>
                      <a:endParaRPr lang="en-IN" sz="14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8</a:t>
                      </a:r>
                      <a:endParaRPr lang="en-IN" sz="14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9</a:t>
                      </a:r>
                      <a:endParaRPr lang="en-IN" sz="14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10-12</a:t>
                      </a:r>
                      <a:endParaRPr lang="en-IN" sz="1400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380" marR="553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60</a:t>
                      </a:r>
                      <a:endParaRPr lang="en-IN" sz="14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70</a:t>
                      </a:r>
                      <a:endParaRPr lang="en-IN" sz="14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80</a:t>
                      </a:r>
                      <a:endParaRPr lang="en-IN" sz="14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90</a:t>
                      </a:r>
                      <a:endParaRPr lang="en-IN" sz="14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&gt;99</a:t>
                      </a:r>
                      <a:endParaRPr lang="en-IN" sz="1400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380" marR="55380" marT="0" marB="0"/>
                </a:tc>
                <a:extLst>
                  <a:ext uri="{0D108BD9-81ED-4DB2-BD59-A6C34878D82A}">
                    <a16:rowId xmlns:a16="http://schemas.microsoft.com/office/drawing/2014/main" val="712608413"/>
                  </a:ext>
                </a:extLst>
              </a:tr>
              <a:tr h="614939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Nonrebreathing Mask</a:t>
                      </a:r>
                      <a:endParaRPr lang="en-IN" sz="12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4-15 L/min</a:t>
                      </a:r>
                      <a:endParaRPr lang="en-IN" sz="1400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380" marR="553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60-100</a:t>
                      </a:r>
                      <a:endParaRPr lang="en-IN" sz="1400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380" marR="55380" marT="0" marB="0"/>
                </a:tc>
                <a:extLst>
                  <a:ext uri="{0D108BD9-81ED-4DB2-BD59-A6C34878D82A}">
                    <a16:rowId xmlns:a16="http://schemas.microsoft.com/office/drawing/2014/main" val="182493716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81128D1-FB68-4889-AB20-BE93C0DC7DD6}"/>
              </a:ext>
            </a:extLst>
          </p:cNvPr>
          <p:cNvGraphicFramePr>
            <a:graphicFrameLocks noGrp="1"/>
          </p:cNvGraphicFramePr>
          <p:nvPr/>
        </p:nvGraphicFramePr>
        <p:xfrm>
          <a:off x="5904946" y="865809"/>
          <a:ext cx="3424583" cy="6979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1285">
                  <a:extLst>
                    <a:ext uri="{9D8B030D-6E8A-4147-A177-3AD203B41FA5}">
                      <a16:colId xmlns:a16="http://schemas.microsoft.com/office/drawing/2014/main" val="1950431036"/>
                    </a:ext>
                  </a:extLst>
                </a:gridCol>
                <a:gridCol w="1083298">
                  <a:extLst>
                    <a:ext uri="{9D8B030D-6E8A-4147-A177-3AD203B41FA5}">
                      <a16:colId xmlns:a16="http://schemas.microsoft.com/office/drawing/2014/main" val="2333632529"/>
                    </a:ext>
                  </a:extLst>
                </a:gridCol>
              </a:tblGrid>
              <a:tr h="697947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2000" dirty="0">
                          <a:effectLst/>
                        </a:rPr>
                        <a:t>O2 Flow Rate</a:t>
                      </a:r>
                      <a:endParaRPr lang="en-IN" sz="1800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380" marR="553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FiO2 (%)</a:t>
                      </a:r>
                      <a:endParaRPr lang="en-IN" sz="1800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380" marR="55380" marT="0" marB="0"/>
                </a:tc>
                <a:extLst>
                  <a:ext uri="{0D108BD9-81ED-4DB2-BD59-A6C34878D82A}">
                    <a16:rowId xmlns:a16="http://schemas.microsoft.com/office/drawing/2014/main" val="516050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841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0CFC-7FF8-46FE-BBCE-EB918AA3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153090"/>
            <a:ext cx="10515600" cy="1325563"/>
          </a:xfrm>
        </p:spPr>
        <p:txBody>
          <a:bodyPr/>
          <a:lstStyle/>
          <a:p>
            <a:r>
              <a:rPr lang="en-US" sz="1800" b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Oxygen Delivery And Titration To Be Done As Shown in  the Wards :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A01C764-F18C-418B-B8B6-9483F551DA8A}"/>
              </a:ext>
            </a:extLst>
          </p:cNvPr>
          <p:cNvGraphicFramePr/>
          <p:nvPr/>
        </p:nvGraphicFramePr>
        <p:xfrm>
          <a:off x="6705600" y="175108"/>
          <a:ext cx="5486400" cy="6682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Box 2">
            <a:extLst>
              <a:ext uri="{FF2B5EF4-FFF2-40B4-BE49-F238E27FC236}">
                <a16:creationId xmlns:a16="http://schemas.microsoft.com/office/drawing/2014/main" id="{01CAE890-A6E4-44BE-9542-6F83904C6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613" y="1642716"/>
            <a:ext cx="6056796" cy="49171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Symbol" panose="05050102010706020507" pitchFamily="18" charset="2"/>
              <a:buChar char="·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Titrate oxygen up or down to maintain the target oxygen saturation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Symbol" panose="05050102010706020507" pitchFamily="18" charset="2"/>
              <a:buChar char="·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This flow chart shows available options for stepping up or down in Wards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Symbol" panose="05050102010706020507" pitchFamily="18" charset="2"/>
              <a:buChar char="·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Allow at least 5 mins at each dose before adjusting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further upwards or downwards (except with Major and sudden fall in saturation – falls ≥ 3% also require clinical review)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Symbol" panose="05050102010706020507" pitchFamily="18" charset="2"/>
              <a:buChar char="·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Once the patient has adequate and stable saturation on minimal oxygen dose, consider discontinuation of oxygen therapy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47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11CC-F121-4B95-BC89-8ABDEABDB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04" y="272360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WEANING  of OXYGEN THERAPY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5CC46-CF6C-4274-914A-99B97AB92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AB6ADB0-C3B6-45EA-8D47-D76A6300C76D}"/>
              </a:ext>
            </a:extLst>
          </p:cNvPr>
          <p:cNvGraphicFramePr/>
          <p:nvPr/>
        </p:nvGraphicFramePr>
        <p:xfrm>
          <a:off x="5091665" y="156168"/>
          <a:ext cx="7100335" cy="6701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481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7A92-2D33-4E40-97CD-88206331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E1E454-C2CE-4216-81A2-030D48D7A46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2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Designated COVID Hospitals 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(DCH)- 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3B726-CE55-4E80-B01C-419E3B6BB7E6}"/>
              </a:ext>
            </a:extLst>
          </p:cNvPr>
          <p:cNvSpPr txBox="1"/>
          <p:nvPr/>
        </p:nvSpPr>
        <p:spPr>
          <a:xfrm>
            <a:off x="464232" y="1321981"/>
            <a:ext cx="11296357" cy="4847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Inj. LMWH [E.g., Enoxaparin 0.5mg/kg/day] S/C or Inj. Heparin 5000U IV </a:t>
            </a:r>
            <a:r>
              <a:rPr lang="en-IN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 if D-Dimer &gt;1000ng/ml for 7 days/ till discharge if values of D-Dimer is still high &gt;500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CRP is elevated, Steroids can be Considered</a:t>
            </a: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Inj. Methylprednisolone 40mg IV [1-2mg/kg] for 5-10 days </a:t>
            </a: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457200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Inj. Dexamethasone 6mg IV [0.2-0.4mg/kg] </a:t>
            </a:r>
          </a:p>
          <a:p>
            <a:pPr marL="228600" indent="457200">
              <a:lnSpc>
                <a:spcPct val="107000"/>
              </a:lnSpc>
              <a:spcAft>
                <a:spcPts val="800"/>
              </a:spcAft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Inj. Remdesivir 200mg IV OD on D1, F/b 100mg IV OD for 4 days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T. Vitamin C 500mg BD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T. Zinc 50mg OD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DF9F9D0-7748-45F1-9846-E139FD651A16}"/>
              </a:ext>
            </a:extLst>
          </p:cNvPr>
          <p:cNvSpPr/>
          <p:nvPr/>
        </p:nvSpPr>
        <p:spPr>
          <a:xfrm>
            <a:off x="11471910" y="543340"/>
            <a:ext cx="720090" cy="67881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7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925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71927-A32A-47D8-BB97-2208D550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5F58D-0A98-47CD-A461-3FC791C50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26357" cy="4351338"/>
          </a:xfrm>
        </p:spPr>
        <p:txBody>
          <a:bodyPr>
            <a:normAutofit fontScale="850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 on Oxygen therapy if Saturation drops &lt;94%.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Rehabilitation Exercises to be initiated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Supportive Counselling of the Patient &amp; family members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 Symptoms and Body Temperature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 Oxygen saturation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Adequate Control and Management of Comorbidities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Antibiotics if Clinical Signs of Bacterial Infection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FA6D4A-782F-4AA7-9FD2-C5183654F189}"/>
              </a:ext>
            </a:extLst>
          </p:cNvPr>
          <p:cNvSpPr txBox="1"/>
          <p:nvPr/>
        </p:nvSpPr>
        <p:spPr>
          <a:xfrm>
            <a:off x="8150087" y="3044364"/>
            <a:ext cx="4240696" cy="1469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Danger Signs: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SpO2 &lt;90% on any occasion, PaO2 &lt;60mmHg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Neutrophil Lymphocyte Ratio &gt;17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0D22C7-09B7-466A-953B-16F72CBA995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2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Designated COVID Hospitals 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(DCH)- Wards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071E56-96AB-4C76-A288-F3A257B30DFA}"/>
              </a:ext>
            </a:extLst>
          </p:cNvPr>
          <p:cNvSpPr/>
          <p:nvPr/>
        </p:nvSpPr>
        <p:spPr>
          <a:xfrm>
            <a:off x="11471910" y="543340"/>
            <a:ext cx="720090" cy="67881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7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623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12D6-15AB-475B-9A22-8039E343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B0DBD-082A-4FB7-9DC1-DC38CDCE3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Pneumonia with Respiratory Failure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94CB7C-FE19-4C96-8138-0F7471C96B6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Designated COVID Hospitals 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(DCH)- Wards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338AB8-E1FB-476C-A33A-33FF04173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0" y="1570160"/>
            <a:ext cx="5086350" cy="5124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7E275-9B45-4325-BC83-38CE46F3B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223" y="4770783"/>
            <a:ext cx="1834274" cy="155207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2D272EA-963F-403C-8EAC-0124CEA8E4A3}"/>
              </a:ext>
            </a:extLst>
          </p:cNvPr>
          <p:cNvSpPr/>
          <p:nvPr/>
        </p:nvSpPr>
        <p:spPr>
          <a:xfrm>
            <a:off x="11471910" y="613678"/>
            <a:ext cx="720090" cy="67881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31">
            <a:extLst>
              <a:ext uri="{FF2B5EF4-FFF2-40B4-BE49-F238E27FC236}">
                <a16:creationId xmlns:a16="http://schemas.microsoft.com/office/drawing/2014/main" id="{3E86B42B-8272-447B-85A7-9CA18269C8C6}"/>
              </a:ext>
            </a:extLst>
          </p:cNvPr>
          <p:cNvSpPr txBox="1"/>
          <p:nvPr/>
        </p:nvSpPr>
        <p:spPr>
          <a:xfrm>
            <a:off x="698695" y="4387661"/>
            <a:ext cx="5964702" cy="134390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All the decisions to be taken on the basis of Clinical Signs and Symptoms, rather than Blood and Radiological parameters.</a:t>
            </a:r>
            <a:endParaRPr lang="en-IN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0EDF1B-075B-44FB-B90D-AD7F3DD3F3E2}"/>
              </a:ext>
            </a:extLst>
          </p:cNvPr>
          <p:cNvSpPr txBox="1"/>
          <p:nvPr/>
        </p:nvSpPr>
        <p:spPr>
          <a:xfrm>
            <a:off x="4572000" y="2363373"/>
            <a:ext cx="2264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SpO2 &lt;94%</a:t>
            </a:r>
          </a:p>
        </p:txBody>
      </p:sp>
    </p:spTree>
    <p:extLst>
      <p:ext uri="{BB962C8B-B14F-4D97-AF65-F5344CB8AC3E}">
        <p14:creationId xmlns:p14="http://schemas.microsoft.com/office/powerpoint/2010/main" val="881581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1E1DD-C75E-4FBE-9BA8-F8245CB4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90D4FC-D248-437A-B23B-D2B01659DD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Designated COVID Hospitals 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(DCH)- Wards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989742-39AE-4006-8030-C2AC60609827}"/>
              </a:ext>
            </a:extLst>
          </p:cNvPr>
          <p:cNvSpPr/>
          <p:nvPr/>
        </p:nvSpPr>
        <p:spPr>
          <a:xfrm>
            <a:off x="11471910" y="613678"/>
            <a:ext cx="720090" cy="67881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DD7574-493C-4839-9AC2-3F73CDEF9AC8}"/>
              </a:ext>
            </a:extLst>
          </p:cNvPr>
          <p:cNvSpPr txBox="1"/>
          <p:nvPr/>
        </p:nvSpPr>
        <p:spPr>
          <a:xfrm>
            <a:off x="239151" y="1322116"/>
            <a:ext cx="11780571" cy="5413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Management: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Oxygen Therapy as Appropriate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CARP (COVID19 Awake Repositioning-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Proning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Protocol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Inj. Methylprednisolone 40mg IV [1-2mg/kg] OD for 5-10 days  </a:t>
            </a:r>
            <a:r>
              <a:rPr lang="en-IN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Inj. Dexamethasone 6mg IV [0.2-0.4mg/kg] OD for 5-10 days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Inj. LMWH [E.g., Enoxaparin 0.5mg/kg/day] S/C or Inj. Heparin 5000 IU IV TID till the patient is discharged/ D-dimer levels &lt;500ng/dl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Inj. Remdesivir 200mg IV OD on D1, F/b 100mg IV OD for 4 days.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 Use of Convalescent Plasma Therapy, 4-13ml/kg (Usually 200ml single dose is given slowly over not less than 2 hours) if Patient continues to be hypoxic when still on Antivirals; Not recommended after 6</a:t>
            </a:r>
            <a:r>
              <a:rPr lang="en-IN" sz="2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day of illness.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T. Vitamin C 500mg BD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T. Zinc 50mg OD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644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F3372-DEA6-447A-861D-0C1D5CDB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FA365-924A-4EB7-BFAA-AECBA8E90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Adequate Control and Management of Comorbidities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Antibiotics if Clinical Signs of Bacterial Infection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Rehabilitation Exercises to be initiated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Supportive Counselling of the Patient &amp; family members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Danger Signs: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SpO2 &lt;90% on any occasion, PaO2 &lt;60mmHg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Neutrophil Lymphocyte Ratio &gt;17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DE0520-DE35-4E21-B8E0-CEDACA4A56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Designated COVID Hospitals 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(DCH)- Wards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27AED9-739C-4759-9765-3A67A1ABA319}"/>
              </a:ext>
            </a:extLst>
          </p:cNvPr>
          <p:cNvSpPr/>
          <p:nvPr/>
        </p:nvSpPr>
        <p:spPr>
          <a:xfrm>
            <a:off x="11471910" y="613678"/>
            <a:ext cx="720090" cy="67881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320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B8AF-12AC-426E-A9CD-7D10578E2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E43F6-FD3F-461B-8CAA-E2C444435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1389526"/>
            <a:ext cx="5478193" cy="435133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Pneumonia with Respiratory Failure with Sepsis /Septic Shock/Multi Organ Dysfunction Syndrome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SpO2 &lt;90 on Room Air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RR&gt;30/min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PaO2 &lt;60mmHg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Altered Mental Status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 Sign of End Organ Damage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F5AC06-AC01-47D0-9026-362D57602AD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37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Designated COVID Hospitals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(DCH)- ICU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134145-BAF1-4AE8-90A7-CB48FEB1E07F}"/>
              </a:ext>
            </a:extLst>
          </p:cNvPr>
          <p:cNvSpPr/>
          <p:nvPr/>
        </p:nvSpPr>
        <p:spPr>
          <a:xfrm>
            <a:off x="11363032" y="163512"/>
            <a:ext cx="720090" cy="67881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7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FD87A0-00DC-4571-B9FF-DEA26C035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958" y="1347347"/>
            <a:ext cx="5582089" cy="4596404"/>
          </a:xfrm>
          <a:prstGeom prst="rect">
            <a:avLst/>
          </a:prstGeom>
        </p:spPr>
      </p:pic>
      <p:sp>
        <p:nvSpPr>
          <p:cNvPr id="8" name="Text Box 31">
            <a:extLst>
              <a:ext uri="{FF2B5EF4-FFF2-40B4-BE49-F238E27FC236}">
                <a16:creationId xmlns:a16="http://schemas.microsoft.com/office/drawing/2014/main" id="{5E749747-6EB2-4DD1-8A55-A3BDA92A8B7D}"/>
              </a:ext>
            </a:extLst>
          </p:cNvPr>
          <p:cNvSpPr txBox="1"/>
          <p:nvPr/>
        </p:nvSpPr>
        <p:spPr>
          <a:xfrm>
            <a:off x="351692" y="5992398"/>
            <a:ext cx="11727766" cy="86560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All the decisions to be taken on the basis of Clinical Signs and Symptoms, rather than Blood and Radiological parameters.</a:t>
            </a:r>
            <a:endParaRPr lang="en-IN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99672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9D5B-F3ED-4098-8691-2E070E6A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C42313-7F15-41A4-AAE7-43EFCDBA193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37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Designated COVID Hospitals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(DCH)- ICU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C657094-C7B5-4F83-94D9-88B501D1EC2A}"/>
              </a:ext>
            </a:extLst>
          </p:cNvPr>
          <p:cNvSpPr/>
          <p:nvPr/>
        </p:nvSpPr>
        <p:spPr>
          <a:xfrm>
            <a:off x="11363032" y="163512"/>
            <a:ext cx="720090" cy="67881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7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B19DED-BA1D-4082-B0D5-BDA7F838376B}"/>
              </a:ext>
            </a:extLst>
          </p:cNvPr>
          <p:cNvSpPr txBox="1"/>
          <p:nvPr/>
        </p:nvSpPr>
        <p:spPr>
          <a:xfrm>
            <a:off x="140677" y="1223890"/>
            <a:ext cx="11534487" cy="5507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Oxygen Therapy and Airway Management as Appropriate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CARP (COVID Awake Repositioning 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Proning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Protocol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Initiate Antibiotics as per Institution Protocol, Ideally within 1 hour of Admission.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Inj. LMWH [E.g., Enoxaparin 0.5mg/kg/day BD] S/C or Inj. Heparin 5000U IV </a:t>
            </a:r>
            <a:r>
              <a:rPr lang="en-IN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until discharge.</a:t>
            </a:r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Inj. Methylprednisolone 40mg IV BD for 5-10 days 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Inj. Dexamethasone 6mg IV BD for up to 10 days 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Inj. Hydrocortisone 50mg 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up to 10 days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Tab. Prednisolone 40mg OD 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Aft>
                <a:spcPts val="800"/>
              </a:spcAft>
            </a:pP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Inj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/Tab. Methylprednisolone 16mg BD or 8mg 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QiD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 use of Inj. Tocilizumab 8mg/kg IV in 100ml NS over 1 hour </a:t>
            </a:r>
            <a:r>
              <a:rPr lang="en-IN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Inj. 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Itolizumab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Up to 1.6 mg/kg IV, to be given in 250 ml normal saline over 6 hours, Single dose 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If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Patient continues to be hypoxic 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inspite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Higher Respiratory Support.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T. Vitamin C 500mg BD, T. Zinc 50mg OD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268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161B-B54E-458E-BCE7-FD943421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06" y="0"/>
            <a:ext cx="10515600" cy="1325563"/>
          </a:xfrm>
        </p:spPr>
        <p:txBody>
          <a:bodyPr/>
          <a:lstStyle/>
          <a:p>
            <a:r>
              <a:rPr lang="en-IN" dirty="0"/>
              <a:t>Categorisation of Patients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E42A5-52A0-4292-8275-585D6B72B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3" y="1719607"/>
            <a:ext cx="5019261" cy="4893227"/>
          </a:xfrm>
        </p:spPr>
        <p:txBody>
          <a:bodyPr>
            <a:normAutofit/>
          </a:bodyPr>
          <a:lstStyle/>
          <a:p>
            <a:r>
              <a:rPr lang="en-IN" sz="1800" b="0" i="0" dirty="0">
                <a:solidFill>
                  <a:srgbClr val="000000"/>
                </a:solidFill>
                <a:effectLst/>
                <a:latin typeface="CIDFont+F1"/>
              </a:rPr>
              <a:t>Asymptomatic: COVID-19 Positive</a:t>
            </a:r>
          </a:p>
          <a:p>
            <a:endParaRPr lang="en-IN" sz="1800" b="0" i="0" dirty="0">
              <a:solidFill>
                <a:srgbClr val="000000"/>
              </a:solidFill>
              <a:effectLst/>
              <a:latin typeface="CIDFont+F1"/>
            </a:endParaRPr>
          </a:p>
          <a:p>
            <a:r>
              <a:rPr lang="en-IN" sz="1800" b="0" i="0" dirty="0">
                <a:solidFill>
                  <a:srgbClr val="000000"/>
                </a:solidFill>
                <a:effectLst/>
                <a:latin typeface="CIDFont+F1"/>
              </a:rPr>
              <a:t>COVID-19 Positive with Mild Symptoms</a:t>
            </a:r>
            <a:br>
              <a:rPr lang="en-IN" sz="1800" b="0" i="0" dirty="0">
                <a:solidFill>
                  <a:srgbClr val="000000"/>
                </a:solidFill>
                <a:effectLst/>
                <a:latin typeface="CIDFont+F1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IDFont+F4"/>
              </a:rPr>
              <a:t>•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IDFont+F1"/>
              </a:rPr>
              <a:t>Anosmia</a:t>
            </a:r>
            <a:br>
              <a:rPr lang="en-IN" sz="1800" b="0" i="0" dirty="0">
                <a:solidFill>
                  <a:srgbClr val="000000"/>
                </a:solidFill>
                <a:effectLst/>
                <a:latin typeface="CIDFont+F1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IDFont+F4"/>
              </a:rPr>
              <a:t>•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IDFont+F1"/>
              </a:rPr>
              <a:t>Fever</a:t>
            </a:r>
            <a:br>
              <a:rPr lang="en-IN" sz="1800" b="0" i="0" dirty="0">
                <a:solidFill>
                  <a:srgbClr val="000000"/>
                </a:solidFill>
                <a:effectLst/>
                <a:latin typeface="CIDFont+F1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IDFont+F4"/>
              </a:rPr>
              <a:t>•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IDFont+F1"/>
              </a:rPr>
              <a:t>Dry Cough</a:t>
            </a:r>
            <a:br>
              <a:rPr lang="en-IN" sz="1800" b="0" i="0" dirty="0">
                <a:solidFill>
                  <a:srgbClr val="000000"/>
                </a:solidFill>
                <a:effectLst/>
                <a:latin typeface="CIDFont+F1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IDFont+F4"/>
              </a:rPr>
              <a:t>•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IDFont+F1"/>
              </a:rPr>
              <a:t>Myalgia</a:t>
            </a:r>
            <a:br>
              <a:rPr lang="en-IN" sz="1800" b="0" i="0" dirty="0">
                <a:solidFill>
                  <a:srgbClr val="000000"/>
                </a:solidFill>
                <a:effectLst/>
                <a:latin typeface="CIDFont+F1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IDFont+F4"/>
              </a:rPr>
              <a:t>•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IDFont+F1"/>
              </a:rPr>
              <a:t>Diarrhoea</a:t>
            </a:r>
            <a:br>
              <a:rPr lang="en-IN" sz="1800" b="0" i="0" dirty="0">
                <a:solidFill>
                  <a:srgbClr val="000000"/>
                </a:solidFill>
                <a:effectLst/>
                <a:latin typeface="CIDFont+F1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IDFont+F4"/>
              </a:rPr>
              <a:t>•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IDFont+F1"/>
              </a:rPr>
              <a:t>Loss of Taste/smell.</a:t>
            </a:r>
          </a:p>
          <a:p>
            <a:endParaRPr lang="en-IN" sz="1800" b="0" i="0" dirty="0">
              <a:solidFill>
                <a:srgbClr val="000000"/>
              </a:solidFill>
              <a:effectLst/>
              <a:latin typeface="CIDFont+F1"/>
            </a:endParaRPr>
          </a:p>
          <a:p>
            <a:r>
              <a:rPr lang="en-IN" sz="1800" b="0" i="0" dirty="0">
                <a:solidFill>
                  <a:srgbClr val="000000"/>
                </a:solidFill>
                <a:effectLst/>
                <a:latin typeface="CIDFont+F1"/>
              </a:rPr>
              <a:t>Symptomatic Patients with Comorbidities</a:t>
            </a:r>
            <a:br>
              <a:rPr lang="en-IN" sz="1800" b="0" i="0" dirty="0">
                <a:solidFill>
                  <a:srgbClr val="000000"/>
                </a:solidFill>
                <a:effectLst/>
                <a:latin typeface="CIDFont+F1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IDFont+F1"/>
              </a:rPr>
              <a:t>Age &gt;60</a:t>
            </a:r>
            <a:br>
              <a:rPr lang="en-IN" sz="1800" b="0" i="0" dirty="0">
                <a:solidFill>
                  <a:srgbClr val="000000"/>
                </a:solidFill>
                <a:effectLst/>
                <a:latin typeface="CIDFont+F1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IDFont+F1"/>
              </a:rPr>
              <a:t>Obesity</a:t>
            </a:r>
            <a:br>
              <a:rPr lang="en-IN" sz="1800" b="0" i="0" dirty="0">
                <a:solidFill>
                  <a:srgbClr val="000000"/>
                </a:solidFill>
                <a:effectLst/>
                <a:latin typeface="CIDFont+F1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IDFont+F1"/>
              </a:rPr>
              <a:t>DM/HTN/IHD</a:t>
            </a:r>
            <a:br>
              <a:rPr lang="en-IN" sz="1800" b="0" i="0" dirty="0">
                <a:solidFill>
                  <a:srgbClr val="000000"/>
                </a:solidFill>
                <a:effectLst/>
                <a:latin typeface="CIDFont+F1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IDFont+F1"/>
              </a:rPr>
              <a:t>COPD/Chronic Lung Disease</a:t>
            </a:r>
            <a:br>
              <a:rPr lang="en-IN" sz="1800" b="0" i="0" dirty="0">
                <a:solidFill>
                  <a:srgbClr val="000000"/>
                </a:solidFill>
                <a:effectLst/>
                <a:latin typeface="CIDFont+F1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IDFont+F1"/>
              </a:rPr>
              <a:t>Immunosuppressed State</a:t>
            </a:r>
            <a:br>
              <a:rPr lang="en-IN" sz="1800" b="0" i="0" dirty="0">
                <a:solidFill>
                  <a:srgbClr val="000000"/>
                </a:solidFill>
                <a:effectLst/>
                <a:latin typeface="CIDFont+F1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IDFont+F1"/>
              </a:rPr>
              <a:t>CKD / CLD.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4CCAB-01BE-430C-91FF-7177F4D6F31E}"/>
              </a:ext>
            </a:extLst>
          </p:cNvPr>
          <p:cNvSpPr txBox="1"/>
          <p:nvPr/>
        </p:nvSpPr>
        <p:spPr>
          <a:xfrm>
            <a:off x="6255028" y="1762539"/>
            <a:ext cx="47972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CIDFont+F1"/>
              </a:rPr>
              <a:t>Pneumonia Without Respiratory Failure</a:t>
            </a:r>
            <a:r>
              <a:rPr lang="en-IN" sz="2000" dirty="0"/>
              <a:t> </a:t>
            </a:r>
            <a:br>
              <a:rPr lang="en-IN" sz="2000" dirty="0"/>
            </a:br>
            <a:r>
              <a:rPr lang="en-IN" sz="2000" dirty="0"/>
              <a:t>		SpO2 &gt;94%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CIDFont+F1"/>
              </a:rPr>
              <a:t>Pneumonia with Respiratory Failure</a:t>
            </a:r>
            <a:r>
              <a:rPr lang="en-IN" sz="2000" dirty="0"/>
              <a:t> </a:t>
            </a:r>
            <a:br>
              <a:rPr lang="en-IN" sz="2000" dirty="0"/>
            </a:br>
            <a:r>
              <a:rPr lang="en-IN" sz="2000" dirty="0"/>
              <a:t>		SpO2 &lt;94%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0" i="0" dirty="0">
              <a:solidFill>
                <a:srgbClr val="000000"/>
              </a:solidFill>
              <a:effectLst/>
              <a:latin typeface="CIDFont+F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CIDFont+F1"/>
              </a:rPr>
              <a:t>Pneumonia with Respiratory Failure with Sepsis /Septic Shock/Multi Organ Dysfunction Syndrome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CIDFont+F1"/>
              </a:rPr>
              <a:t>SpO2 &lt;90 on Room Air</a:t>
            </a:r>
            <a:br>
              <a:rPr lang="en-IN" sz="2000" b="0" i="0" dirty="0">
                <a:solidFill>
                  <a:srgbClr val="000000"/>
                </a:solidFill>
                <a:effectLst/>
                <a:latin typeface="CIDFont+F1"/>
              </a:rPr>
            </a:br>
            <a:r>
              <a:rPr lang="en-IN" sz="2000" b="0" i="0" dirty="0">
                <a:solidFill>
                  <a:srgbClr val="000000"/>
                </a:solidFill>
                <a:effectLst/>
                <a:latin typeface="CIDFont+F8"/>
              </a:rPr>
              <a:t>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IDFont+F1"/>
              </a:rPr>
              <a:t>RR&gt;30/min</a:t>
            </a:r>
            <a:br>
              <a:rPr lang="en-IN" sz="2000" b="0" i="0" dirty="0">
                <a:solidFill>
                  <a:srgbClr val="000000"/>
                </a:solidFill>
                <a:effectLst/>
                <a:latin typeface="CIDFont+F1"/>
              </a:rPr>
            </a:br>
            <a:r>
              <a:rPr lang="en-IN" sz="2000" b="0" i="0" dirty="0">
                <a:solidFill>
                  <a:srgbClr val="000000"/>
                </a:solidFill>
                <a:effectLst/>
                <a:latin typeface="CIDFont+F8"/>
              </a:rPr>
              <a:t>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IDFont+F1"/>
              </a:rPr>
              <a:t>PaO2 &lt;60mmHg</a:t>
            </a:r>
            <a:br>
              <a:rPr lang="en-IN" sz="2000" b="0" i="0" dirty="0">
                <a:solidFill>
                  <a:srgbClr val="000000"/>
                </a:solidFill>
                <a:effectLst/>
                <a:latin typeface="CIDFont+F1"/>
              </a:rPr>
            </a:br>
            <a:r>
              <a:rPr lang="en-IN" sz="2000" b="0" i="0" dirty="0">
                <a:solidFill>
                  <a:srgbClr val="000000"/>
                </a:solidFill>
                <a:effectLst/>
                <a:latin typeface="CIDFont+F8"/>
              </a:rPr>
              <a:t>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IDFont+F1"/>
              </a:rPr>
              <a:t>Altered Mental Status</a:t>
            </a:r>
            <a:br>
              <a:rPr lang="en-IN" sz="2000" b="0" i="0" dirty="0">
                <a:solidFill>
                  <a:srgbClr val="000000"/>
                </a:solidFill>
                <a:effectLst/>
                <a:latin typeface="CIDFont+F1"/>
              </a:rPr>
            </a:br>
            <a:r>
              <a:rPr lang="en-IN" sz="2000" b="0" i="0" dirty="0">
                <a:solidFill>
                  <a:srgbClr val="000000"/>
                </a:solidFill>
                <a:effectLst/>
                <a:latin typeface="CIDFont+F8"/>
              </a:rPr>
              <a:t>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IDFont+F1"/>
              </a:rPr>
              <a:t>Any Sign of End Organ Damage</a:t>
            </a:r>
            <a:r>
              <a:rPr lang="en-IN" sz="2000" dirty="0"/>
              <a:t> </a:t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1859DF-22CB-4F73-AEB1-D6B750C13EB3}"/>
              </a:ext>
            </a:extLst>
          </p:cNvPr>
          <p:cNvSpPr/>
          <p:nvPr/>
        </p:nvSpPr>
        <p:spPr>
          <a:xfrm>
            <a:off x="4322287" y="1626135"/>
            <a:ext cx="720090" cy="6788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7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D5606D-AD93-455D-972D-6EF751AF2C55}"/>
              </a:ext>
            </a:extLst>
          </p:cNvPr>
          <p:cNvSpPr/>
          <p:nvPr/>
        </p:nvSpPr>
        <p:spPr>
          <a:xfrm>
            <a:off x="3478367" y="3162390"/>
            <a:ext cx="720090" cy="6788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7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95AF39-00D5-408C-8F57-925E754D034E}"/>
              </a:ext>
            </a:extLst>
          </p:cNvPr>
          <p:cNvSpPr/>
          <p:nvPr/>
        </p:nvSpPr>
        <p:spPr>
          <a:xfrm>
            <a:off x="3902061" y="5479265"/>
            <a:ext cx="720090" cy="6788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6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5C248D-7208-45C4-85FD-7108778008A5}"/>
              </a:ext>
            </a:extLst>
          </p:cNvPr>
          <p:cNvSpPr/>
          <p:nvPr/>
        </p:nvSpPr>
        <p:spPr>
          <a:xfrm>
            <a:off x="10822478" y="864134"/>
            <a:ext cx="720090" cy="6788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7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A76B07-B1F7-4D75-B117-EA5A362B19E4}"/>
              </a:ext>
            </a:extLst>
          </p:cNvPr>
          <p:cNvSpPr/>
          <p:nvPr/>
        </p:nvSpPr>
        <p:spPr>
          <a:xfrm>
            <a:off x="10418286" y="2739318"/>
            <a:ext cx="720090" cy="6788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7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643E33-236D-49E5-AA94-815028B7CF32}"/>
              </a:ext>
            </a:extLst>
          </p:cNvPr>
          <p:cNvSpPr/>
          <p:nvPr/>
        </p:nvSpPr>
        <p:spPr>
          <a:xfrm>
            <a:off x="10292390" y="4468727"/>
            <a:ext cx="720090" cy="6788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7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C319FF-ED5E-4F4D-A083-1F27D1878864}"/>
              </a:ext>
            </a:extLst>
          </p:cNvPr>
          <p:cNvSpPr txBox="1"/>
          <p:nvPr/>
        </p:nvSpPr>
        <p:spPr>
          <a:xfrm>
            <a:off x="4320212" y="3299791"/>
            <a:ext cx="16076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Home Isolation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E03645-A410-480C-86A2-168236FD02CD}"/>
              </a:ext>
            </a:extLst>
          </p:cNvPr>
          <p:cNvSpPr txBox="1"/>
          <p:nvPr/>
        </p:nvSpPr>
        <p:spPr>
          <a:xfrm>
            <a:off x="4717776" y="5618922"/>
            <a:ext cx="14444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CCC/DCHC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4DF380-2586-4D2F-9F17-CF4EA87995C3}"/>
              </a:ext>
            </a:extLst>
          </p:cNvPr>
          <p:cNvSpPr txBox="1"/>
          <p:nvPr/>
        </p:nvSpPr>
        <p:spPr>
          <a:xfrm>
            <a:off x="10813776" y="1563755"/>
            <a:ext cx="99391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DCH :</a:t>
            </a:r>
          </a:p>
          <a:p>
            <a:pPr algn="ctr"/>
            <a:r>
              <a:rPr lang="en-IN" dirty="0"/>
              <a:t>Wards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5B3673-BA51-4E66-A73E-3F229B5772D5}"/>
              </a:ext>
            </a:extLst>
          </p:cNvPr>
          <p:cNvSpPr txBox="1"/>
          <p:nvPr/>
        </p:nvSpPr>
        <p:spPr>
          <a:xfrm>
            <a:off x="10846907" y="5161720"/>
            <a:ext cx="99391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DCH :</a:t>
            </a:r>
          </a:p>
          <a:p>
            <a:pPr algn="ctr"/>
            <a:r>
              <a:rPr lang="en-IN" dirty="0"/>
              <a:t>ICU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146B55-45FB-41D2-B1C5-76F5C45F0563}"/>
              </a:ext>
            </a:extLst>
          </p:cNvPr>
          <p:cNvSpPr txBox="1"/>
          <p:nvPr/>
        </p:nvSpPr>
        <p:spPr>
          <a:xfrm>
            <a:off x="4591882" y="2352260"/>
            <a:ext cx="16076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Home Isolation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C7DDA0-E3AB-4218-A135-C5B5E7DB0574}"/>
              </a:ext>
            </a:extLst>
          </p:cNvPr>
          <p:cNvSpPr txBox="1"/>
          <p:nvPr/>
        </p:nvSpPr>
        <p:spPr>
          <a:xfrm>
            <a:off x="11078820" y="3306415"/>
            <a:ext cx="99391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DCH :</a:t>
            </a:r>
          </a:p>
          <a:p>
            <a:pPr algn="ctr"/>
            <a:r>
              <a:rPr lang="en-IN" dirty="0"/>
              <a:t>HDU</a:t>
            </a:r>
          </a:p>
        </p:txBody>
      </p:sp>
    </p:spTree>
    <p:extLst>
      <p:ext uri="{BB962C8B-B14F-4D97-AF65-F5344CB8AC3E}">
        <p14:creationId xmlns:p14="http://schemas.microsoft.com/office/powerpoint/2010/main" val="3308186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6477-2598-4264-A1E3-20E678F1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B821F-F121-4A46-9321-9FE0A21AF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Continuous Monitoring of Vital parameters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Adequate Control and Management of Comorbidities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Rehabilitation Exercises to be initiated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Supportive Counselling of family members.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Cardiac Monitoring and MR-Scanning for Myocarditis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Investigations to be repeated as and when appropriate, Decisions to be individualised to each patient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BF499C-C650-4C25-8AFB-A13B5822CDF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37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Designated COVID Hospitals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(DCH)- ICU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EEE3D8-35F6-4C59-AD08-979D1F44FFE1}"/>
              </a:ext>
            </a:extLst>
          </p:cNvPr>
          <p:cNvSpPr/>
          <p:nvPr/>
        </p:nvSpPr>
        <p:spPr>
          <a:xfrm>
            <a:off x="11363032" y="163512"/>
            <a:ext cx="720090" cy="67881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7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378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9D5C13-F109-4765-8C64-D504E9E411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" t="2233" r="47236" b="40676"/>
          <a:stretch/>
        </p:blipFill>
        <p:spPr>
          <a:xfrm>
            <a:off x="8451273" y="1761975"/>
            <a:ext cx="3505200" cy="2200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E7E90-900A-46CA-81BB-1A871E36A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963" y="375716"/>
            <a:ext cx="11432109" cy="5526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000" b="1" u="sng" dirty="0"/>
              <a:t>VENTILLATION IN PATIENTS WITH ARDS WITH NEAR-NORMAL LUNG COMPLIANCE: (L Type)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volume A/C mode on the ventilator</a:t>
            </a:r>
          </a:p>
          <a:p>
            <a:pPr marL="285750" indent="-285750"/>
            <a:r>
              <a:rPr lang="en-IN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Tidal volume - 8-10 ml/kg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PEEP &lt;10 </a:t>
            </a:r>
            <a:r>
              <a:rPr lang="en-IN" sz="2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cms</a:t>
            </a:r>
            <a:r>
              <a:rPr lang="en-IN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water with BP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FIO2 &lt; 60 - 70% to keep SaO2 &gt; 85, PaO2 &lt; 60 </a:t>
            </a:r>
            <a:r>
              <a:rPr lang="en-IN" sz="2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mmhg</a:t>
            </a:r>
            <a:endParaRPr lang="en-IN" sz="2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Prone ventilation not indicated</a:t>
            </a:r>
            <a:endParaRPr lang="en-IN" sz="2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Try semi recumbent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Try weaning slowly, watch for mucosal oedema, Hydrocortisone 200 mg IV, 30min before extubating.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47F3A-CADE-4D0C-A5BA-D886105B195D}"/>
              </a:ext>
            </a:extLst>
          </p:cNvPr>
          <p:cNvSpPr txBox="1"/>
          <p:nvPr/>
        </p:nvSpPr>
        <p:spPr>
          <a:xfrm>
            <a:off x="520505" y="6027003"/>
            <a:ext cx="11380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All the decisions to be on the basis of Clinical Signs and Symptoms , rather than Blood and Radiological parameters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3502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9CC783-1873-47F4-8724-BDD55A7CEF4C}"/>
              </a:ext>
            </a:extLst>
          </p:cNvPr>
          <p:cNvSpPr txBox="1"/>
          <p:nvPr/>
        </p:nvSpPr>
        <p:spPr>
          <a:xfrm>
            <a:off x="331906" y="302359"/>
            <a:ext cx="11347476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/>
              <a:t>VENTILLATION IN PATIENTS WITH ARDS WITH LOW LUNG COMPLIANCE</a:t>
            </a:r>
            <a:r>
              <a:rPr lang="en-IN" sz="3200" u="sng" dirty="0"/>
              <a:t>: (H Type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volume A/C mode on the ventilator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 ventilator settings to achieve initial VT = </a:t>
            </a:r>
            <a:r>
              <a:rPr lang="en-IN" sz="26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 mL/kg body weight</a:t>
            </a:r>
            <a:r>
              <a:rPr lang="en-IN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		</a:t>
            </a:r>
            <a:r>
              <a:rPr lang="en-IN" sz="26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VT for a 60kg Person : 6*60 =360mL</a:t>
            </a:r>
            <a:endParaRPr lang="en-IN" sz="26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PEEP to be set at higher value than normal</a:t>
            </a:r>
            <a:r>
              <a:rPr lang="en-IN" sz="26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to titrate 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 initial </a:t>
            </a:r>
            <a:r>
              <a:rPr lang="en-IN" sz="26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Respiratory rate to around 20bpm</a:t>
            </a:r>
            <a:r>
              <a:rPr lang="en-IN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titrate so as to approximate baseline minute ventilation (not &gt;35 bpm).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Check P-plat at least every 4 hours and after each change in PEEP or VT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Plateau Pressure to be measured by Inspiratory Pause on the Ventilator</a:t>
            </a:r>
            <a:endParaRPr lang="en-IN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Plateau pressure goal: ≤30 cm H2O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</a:t>
            </a:r>
            <a:r>
              <a:rPr lang="en-IN" sz="2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Pplat</a:t>
            </a:r>
            <a:r>
              <a:rPr lang="en-IN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remains above 30 cm H2O, </a:t>
            </a:r>
            <a:r>
              <a:rPr lang="en-IN" sz="260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decrease VT by 1 mL/kg steps </a:t>
            </a:r>
            <a:r>
              <a:rPr lang="en-IN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(minimum = 4 mL/kg).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Aim for a pH over 7.2, do not worry about the PaCO2. If the PaCO2 keeps going up too much in spite of a RR of 35,  If the pH drops below 7.2, consider adding sodium bicarbonate infusion.</a:t>
            </a:r>
          </a:p>
          <a:p>
            <a:endParaRPr lang="en-IN" sz="2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228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4291-3D56-4CE4-BABA-F0A2B9F6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18" y="0"/>
            <a:ext cx="10515600" cy="1325563"/>
          </a:xfrm>
        </p:spPr>
        <p:txBody>
          <a:bodyPr/>
          <a:lstStyle/>
          <a:p>
            <a:r>
              <a:rPr lang="en-IN" dirty="0"/>
              <a:t>Monitoring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C55C3-2799-4AB9-AAEB-CFEF85FDD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D1F0AB-AC20-42F1-BD92-75D650C2F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623" y="0"/>
            <a:ext cx="6624491" cy="684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05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8A426-5F0C-491E-97E3-E7267519B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CARP PROTOCOL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A9B4C-F379-43C4-8DBE-6A4CD3893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To change Position between the following every 2 hours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Left Lateral Recumbent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Right Lateral Recumbent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Sitting upright 60-90 degree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Lying Prone in bed</a:t>
            </a:r>
          </a:p>
          <a:p>
            <a:pPr marL="0" indent="0">
              <a:buNone/>
            </a:pPr>
            <a:r>
              <a:rPr lang="en-IN" dirty="0"/>
              <a:t>&amp;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Trendelenburg [Supine, Bed 30degree head down]</a:t>
            </a:r>
          </a:p>
          <a:p>
            <a:pPr marL="0" indent="0">
              <a:buNone/>
            </a:pPr>
            <a:r>
              <a:rPr lang="en-IN" dirty="0"/>
              <a:t>(only If above 4 positions don’t show improvement ) 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Check Saturation after 10 mins of position change, if it has not improved, change to different position.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037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06BB-79AA-4CDF-94AF-C1C2FF45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0F08E-0790-4C49-9588-FE003AEBA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image3.jpeg">
            <a:extLst>
              <a:ext uri="{FF2B5EF4-FFF2-40B4-BE49-F238E27FC236}">
                <a16:creationId xmlns:a16="http://schemas.microsoft.com/office/drawing/2014/main" id="{661E26AE-9E0B-4A69-8091-CED67C57EBA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843" y="280206"/>
            <a:ext cx="10301483" cy="609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35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9709-4B7B-4760-917A-C0E137BFB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OXYGEN THERAPY TITRATION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3DD55-1A99-4FF2-ADD2-C286AD871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86" y="1628677"/>
            <a:ext cx="10515600" cy="4351338"/>
          </a:xfrm>
        </p:spPr>
        <p:txBody>
          <a:bodyPr/>
          <a:lstStyle/>
          <a:p>
            <a:r>
              <a:rPr lang="en-US" sz="2800" u="sng" dirty="0">
                <a:effectLst/>
                <a:latin typeface="Times New Roman" panose="02020603050405020304" pitchFamily="18" charset="0"/>
                <a:ea typeface="Roboto"/>
                <a:cs typeface="Roboto"/>
              </a:rPr>
              <a:t>TARGET SATURATION 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Roboto"/>
                <a:cs typeface="Roboto"/>
              </a:rPr>
              <a:t> (with lowest FiO2 possible)</a:t>
            </a:r>
            <a:endParaRPr lang="en-IN" sz="2400" dirty="0">
              <a:effectLst/>
              <a:latin typeface="Roboto"/>
              <a:ea typeface="Roboto"/>
              <a:cs typeface="Roboto"/>
            </a:endParaRPr>
          </a:p>
          <a:p>
            <a:r>
              <a:rPr lang="en-US" sz="2800" dirty="0">
                <a:latin typeface="Times New Roman" panose="02020603050405020304" pitchFamily="18" charset="0"/>
                <a:ea typeface="Roboto"/>
                <a:cs typeface="Roboto"/>
              </a:rPr>
              <a:t>All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Roboto"/>
                <a:cs typeface="Roboto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Roboto"/>
                <a:cs typeface="Roboto"/>
              </a:rPr>
              <a:t>COVID19 patients : SpO2 94-96%</a:t>
            </a:r>
            <a:endParaRPr lang="en-IN" sz="2400" dirty="0">
              <a:effectLst/>
              <a:latin typeface="Roboto"/>
              <a:ea typeface="Roboto"/>
              <a:cs typeface="Roboto"/>
            </a:endParaRPr>
          </a:p>
          <a:p>
            <a:pPr lvl="0">
              <a:lnSpc>
                <a:spcPct val="115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Roboto"/>
                <a:cs typeface="Roboto"/>
              </a:rPr>
              <a:t>COVID19 patients with COPD :SpO2 88-92%</a:t>
            </a:r>
            <a:endParaRPr lang="en-IN" sz="2400" dirty="0">
              <a:effectLst/>
              <a:latin typeface="Roboto"/>
              <a:ea typeface="Roboto"/>
              <a:cs typeface="Roboto"/>
            </a:endParaRPr>
          </a:p>
          <a:p>
            <a:pPr lvl="0">
              <a:lnSpc>
                <a:spcPct val="115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Roboto"/>
                <a:cs typeface="Roboto"/>
              </a:rPr>
              <a:t>For Patients on Mechanical Ventilation: SpO2 90-92%</a:t>
            </a:r>
            <a:endParaRPr lang="en-IN" sz="2400" dirty="0">
              <a:effectLst/>
              <a:latin typeface="Roboto"/>
              <a:ea typeface="Roboto"/>
              <a:cs typeface="Roboto"/>
            </a:endParaRPr>
          </a:p>
          <a:p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CFA8A5E-30E8-4E64-80B8-40DCD6542518}"/>
              </a:ext>
            </a:extLst>
          </p:cNvPr>
          <p:cNvGraphicFramePr/>
          <p:nvPr/>
        </p:nvGraphicFramePr>
        <p:xfrm>
          <a:off x="8668392" y="379828"/>
          <a:ext cx="3345417" cy="6288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3FEE311-36AE-40DF-902B-40C33DF5156E}"/>
              </a:ext>
            </a:extLst>
          </p:cNvPr>
          <p:cNvSpPr txBox="1"/>
          <p:nvPr/>
        </p:nvSpPr>
        <p:spPr>
          <a:xfrm>
            <a:off x="928278" y="5325362"/>
            <a:ext cx="6049297" cy="133946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effectLst/>
                <a:latin typeface="Roboto"/>
                <a:ea typeface="Roboto"/>
                <a:cs typeface="Roboto"/>
              </a:rPr>
              <a:t>Allow at least </a:t>
            </a:r>
            <a:r>
              <a:rPr lang="en-US" b="1" dirty="0">
                <a:solidFill>
                  <a:srgbClr val="FF0000"/>
                </a:solidFill>
                <a:effectLst/>
                <a:latin typeface="Roboto"/>
                <a:ea typeface="Roboto"/>
                <a:cs typeface="Roboto"/>
              </a:rPr>
              <a:t>5 mins</a:t>
            </a:r>
            <a:r>
              <a:rPr lang="en-US" b="1" dirty="0">
                <a:effectLst/>
                <a:latin typeface="Roboto"/>
                <a:ea typeface="Roboto"/>
                <a:cs typeface="Roboto"/>
              </a:rPr>
              <a:t> at each dose before adjusting</a:t>
            </a:r>
            <a:r>
              <a:rPr lang="en-US" dirty="0">
                <a:effectLst/>
                <a:latin typeface="Roboto"/>
                <a:ea typeface="Roboto"/>
                <a:cs typeface="Roboto"/>
              </a:rPr>
              <a:t> further upwards or downwards (except with Major and sudden fall in saturation – falls </a:t>
            </a:r>
            <a:r>
              <a:rPr lang="en-US" dirty="0">
                <a:effectLst/>
                <a:latin typeface="Roboto"/>
                <a:ea typeface="Roboto"/>
                <a:cs typeface="Calibri" panose="020F0502020204030204" pitchFamily="34" charset="0"/>
              </a:rPr>
              <a:t>≥</a:t>
            </a:r>
            <a:r>
              <a:rPr lang="en-US" dirty="0">
                <a:effectLst/>
                <a:latin typeface="Roboto"/>
                <a:ea typeface="Roboto"/>
                <a:cs typeface="Roboto"/>
              </a:rPr>
              <a:t> 3% also require clinical review)</a:t>
            </a:r>
            <a:endParaRPr lang="en-IN" dirty="0">
              <a:effectLst/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543367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E22A-032B-4F44-82F7-F8D76F0B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Hypertension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C7863-4550-4850-BCED-882D6AED0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DFB70-EEA4-4E39-8ED1-0E5E1DBC3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97" y="302016"/>
            <a:ext cx="11211952" cy="458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621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5B0DA3-7154-46DA-81A5-5066325B9183}"/>
              </a:ext>
            </a:extLst>
          </p:cNvPr>
          <p:cNvSpPr txBox="1"/>
          <p:nvPr/>
        </p:nvSpPr>
        <p:spPr>
          <a:xfrm>
            <a:off x="635390" y="329979"/>
            <a:ext cx="1039368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u="sng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Investigations recommended for hypertensives with COVID 19:</a:t>
            </a:r>
            <a:br>
              <a:rPr lang="en-IN" sz="20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rgbClr val="00000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IN" sz="24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ECG/ 2D ECHO is possible</a:t>
            </a:r>
            <a:br>
              <a:rPr lang="en-IN" sz="20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rgbClr val="00000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IN" sz="24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BNP, Troponin I, CPK-MB</a:t>
            </a:r>
            <a:br>
              <a:rPr lang="en-IN" sz="20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rgbClr val="00000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IN" sz="24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RFT/urine routine</a:t>
            </a:r>
            <a:br>
              <a:rPr lang="en-IN" sz="20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rgbClr val="00000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IN" sz="24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Serum electrolytes</a:t>
            </a:r>
            <a:br>
              <a:rPr lang="en-IN" sz="20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rgbClr val="00000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IN" sz="24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Cardiac monitoring for arrhythmias</a:t>
            </a:r>
            <a:br>
              <a:rPr lang="en-IN" sz="20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rgbClr val="00000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IN" sz="24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USG abdomen/chest</a:t>
            </a:r>
            <a:br>
              <a:rPr lang="en-IN" sz="20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rgbClr val="00000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IN" sz="24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MR scanning for myocarditis.</a:t>
            </a:r>
          </a:p>
          <a:p>
            <a:endParaRPr lang="en-IN" sz="2400" dirty="0">
              <a:solidFill>
                <a:srgbClr val="000000"/>
              </a:solidFill>
              <a:latin typeface="TimesNewRomanPSM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8796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AB29C-896E-4B0C-B82F-B11620B3E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034" y="390720"/>
            <a:ext cx="11353800" cy="63547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Aft>
                <a:spcPts val="800"/>
              </a:spcAft>
              <a:buNone/>
            </a:pPr>
            <a:r>
              <a:rPr lang="en-IN" sz="3200" u="sng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All COVID 19 patients presenting with hypertension BP&gt;140/90, /  SBP&gt;160 mmHg</a:t>
            </a:r>
            <a:br>
              <a:rPr lang="en-IN" sz="32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1. With history of hypertensive drugs for same- 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to continue</a:t>
            </a:r>
            <a:r>
              <a:rPr lang="en-IN" sz="24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, if well controlled.</a:t>
            </a:r>
            <a:br>
              <a:rPr lang="en-IN" sz="24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2. Diabetics if on 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ACE inhibitors or ARBs </a:t>
            </a:r>
            <a:r>
              <a:rPr lang="en-IN" sz="24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to continue.</a:t>
            </a:r>
            <a:br>
              <a:rPr lang="en-IN" sz="24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3. CKD/ESRD on HD - to continue same antihypertensives closely monitoring RFT and</a:t>
            </a:r>
            <a:br>
              <a:rPr lang="en-IN" sz="24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serum electrolytes/ RRT continued.</a:t>
            </a:r>
            <a:br>
              <a:rPr lang="en-IN" sz="24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. If AKI suspected- </a:t>
            </a:r>
          </a:p>
          <a:p>
            <a:pPr marL="0" indent="0">
              <a:lnSpc>
                <a:spcPct val="110000"/>
              </a:lnSpc>
              <a:spcAft>
                <a:spcPts val="800"/>
              </a:spcAft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	urine routine for proteinuria,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hematuria</a:t>
            </a:r>
            <a:r>
              <a:rPr lang="en-IN" sz="24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, abnormal RFT.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10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IN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Monitor input/output chart</a:t>
            </a:r>
            <a:br>
              <a:rPr lang="en-IN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rgbClr val="00000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IN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Avoid ACE inhibitors and ARBs. Use non RAAS antihypertensives.</a:t>
            </a:r>
            <a:br>
              <a:rPr lang="en-IN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rgbClr val="00000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IN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Daily monitoring of serum creatinine and serum electrolytes.</a:t>
            </a:r>
            <a:br>
              <a:rPr lang="en-IN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rgbClr val="00000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IN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Avoid nephrotoxic drugs.</a:t>
            </a:r>
            <a:br>
              <a:rPr lang="en-IN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rgbClr val="00000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IN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If associated diabetes mellitus present or steroid used for ARDS COVID 19 regimen, monitor blood sugars </a:t>
            </a:r>
            <a:br>
              <a:rPr lang="en-IN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rgbClr val="000000"/>
                </a:solidFill>
                <a:effectLst/>
                <a:latin typeface="SymbolMT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IN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Check for procalcitonin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05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9C2B5-88CE-40D4-B236-B00250E2F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092912"/>
            <a:ext cx="4732606" cy="435133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Asymptomatic: COVID-19 Positive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COVID-19 Positive with Mild Symptoms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Anosmia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Fever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Dry Cough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Myalgia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Diarrhoea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Loss of Taste/smell</a:t>
            </a:r>
          </a:p>
          <a:p>
            <a:pPr lvl="1"/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A62F29-B5C6-4AC7-8990-4811BBC3FBE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59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HOME ISOLATION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837DCF5-3A20-4EC9-9BEF-9B70FDCA2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4743F5-543D-4623-A3EF-F3A120EF1256}"/>
              </a:ext>
            </a:extLst>
          </p:cNvPr>
          <p:cNvSpPr/>
          <p:nvPr/>
        </p:nvSpPr>
        <p:spPr>
          <a:xfrm>
            <a:off x="10222254" y="332008"/>
            <a:ext cx="720090" cy="6788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7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5DE6CA-541B-4F7A-A7FF-D0635B5EC049}"/>
              </a:ext>
            </a:extLst>
          </p:cNvPr>
          <p:cNvSpPr/>
          <p:nvPr/>
        </p:nvSpPr>
        <p:spPr>
          <a:xfrm>
            <a:off x="11040769" y="332643"/>
            <a:ext cx="720090" cy="6788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7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F55EBA-CF7B-434C-85D5-CE5E843C0C11}"/>
              </a:ext>
            </a:extLst>
          </p:cNvPr>
          <p:cNvSpPr/>
          <p:nvPr/>
        </p:nvSpPr>
        <p:spPr>
          <a:xfrm>
            <a:off x="4269276" y="1891178"/>
            <a:ext cx="720090" cy="6788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7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F8DD00-70F8-4C66-99EB-991BACFA7EBD}"/>
              </a:ext>
            </a:extLst>
          </p:cNvPr>
          <p:cNvSpPr/>
          <p:nvPr/>
        </p:nvSpPr>
        <p:spPr>
          <a:xfrm>
            <a:off x="4300000" y="3692477"/>
            <a:ext cx="720090" cy="6788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7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7307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C67E6D-711C-4B1F-9B78-66CD34AD8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60" y="198558"/>
            <a:ext cx="12185775" cy="78617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476B7-4DF4-4794-9776-B98E7FA40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D7C2D8-1115-41C8-BC4D-D5D63D0100F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36" y="874643"/>
            <a:ext cx="9488556" cy="598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848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972D-4E7A-4E52-A157-30342548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FB8E9-D095-45C2-B72A-5DBC83BFF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2474E9-EDBC-4E4C-B256-06BB9F176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30" y="1822425"/>
            <a:ext cx="10661040" cy="248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164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FDBB-A59B-4C66-B724-26EDBF32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0FDFB-9D26-440D-8903-22025DEF6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660BF7-9D5F-4F0E-97EC-39F5A472D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142" y="420421"/>
            <a:ext cx="8655452" cy="22243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DC5EDB-135B-459D-B5ED-A7CB56EED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319" y="2495550"/>
            <a:ext cx="81629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750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1866-11FB-4887-9458-94AFBFCDF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1564-C5CD-41C2-AC19-9D48E831C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7BD3E-7B1D-4947-B6A5-E660600B5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921" y="0"/>
            <a:ext cx="91141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010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A53F-9AE6-4BEC-91C1-404794DB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734D0-8B8E-471E-B421-2D1BD3062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C5D178-FF0F-4E29-AE57-337286469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228600"/>
            <a:ext cx="9705975" cy="640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2A0F87-CC3A-4ABC-8E8C-0E5C86849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309" y="0"/>
            <a:ext cx="6210300" cy="276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82503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283D5-2511-4574-BF40-873DBFCD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42077-6156-4A6A-A064-072002BAC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286B3-E97A-4563-A9BB-1045607ED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490537"/>
            <a:ext cx="100488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371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9B20-1193-4A8B-9CA5-2272D1B4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473" y="2053248"/>
            <a:ext cx="6448865" cy="2321804"/>
          </a:xfrm>
        </p:spPr>
        <p:txBody>
          <a:bodyPr>
            <a:normAutofit/>
          </a:bodyPr>
          <a:lstStyle/>
          <a:p>
            <a:pPr algn="ctr"/>
            <a:r>
              <a:rPr lang="en-IN" sz="8000" dirty="0">
                <a:latin typeface="Palatino Linotype" panose="0204050205050503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066447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C1EF-B362-4D17-9488-5461E46E1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84" y="0"/>
            <a:ext cx="10515600" cy="1325563"/>
          </a:xfrm>
        </p:spPr>
        <p:txBody>
          <a:bodyPr/>
          <a:lstStyle/>
          <a:p>
            <a:pPr algn="ctr"/>
            <a:r>
              <a:rPr lang="en-IN" b="1" u="sng" dirty="0"/>
              <a:t>Death due to COVID19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A071D-AF83-4ADF-8BBD-3F4434A52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39" y="1347323"/>
            <a:ext cx="11358489" cy="5109747"/>
          </a:xfrm>
        </p:spPr>
        <p:txBody>
          <a:bodyPr>
            <a:normAutofit/>
          </a:bodyPr>
          <a:lstStyle/>
          <a:p>
            <a:r>
              <a:rPr lang="en-IN" sz="2400" b="0" i="0" u="sng" dirty="0">
                <a:solidFill>
                  <a:srgbClr val="008DCD"/>
                </a:solidFill>
                <a:effectLst/>
                <a:latin typeface="ArialNarrow"/>
              </a:rPr>
              <a:t>Definition of deaths due to COVID 19</a:t>
            </a:r>
          </a:p>
          <a:p>
            <a:pPr marL="0" indent="0">
              <a:buNone/>
            </a:pPr>
            <a:br>
              <a:rPr lang="en-IN" sz="2400" b="0" i="0" dirty="0">
                <a:solidFill>
                  <a:srgbClr val="008DCD"/>
                </a:solidFill>
                <a:effectLst/>
                <a:latin typeface="ArialNarrow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latin typeface="Wingdings-Regular"/>
              </a:rPr>
              <a:t>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NewRomanPSMT"/>
              </a:rPr>
              <a:t>A death 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TimesNewRomanPS-BoldMT"/>
              </a:rPr>
              <a:t>due to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NewRomanPSMT"/>
              </a:rPr>
              <a:t>COVID-19 is defined for surveillance purposes as a death resulting from a clinically compatible illness, in a probable or confirmed COVID-19 case, unless there is a clear alternative cause of death that cannot be related to COVID disease (e.g. trauma). There should be no period of complete recovery from COVID-19 between illness and death.</a:t>
            </a:r>
          </a:p>
          <a:p>
            <a:pPr marL="0" indent="0">
              <a:buNone/>
            </a:pPr>
            <a:br>
              <a:rPr lang="en-IN" sz="24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latin typeface="Wingdings-Regular"/>
              </a:rPr>
              <a:t>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NewRomanPSMT"/>
              </a:rPr>
              <a:t>A death 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TimesNewRomanPS-BoldMT"/>
              </a:rPr>
              <a:t>due to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NewRomanPSMT"/>
              </a:rPr>
              <a:t>COVID-19 may not be attributed to another disease (e.g. cancer) and should be counted independently of pre-existing conditions that are suspected of triggering a severe course of COVID-19.</a:t>
            </a:r>
          </a:p>
          <a:p>
            <a:pPr marL="0" indent="0">
              <a:buNone/>
            </a:pPr>
            <a:br>
              <a:rPr lang="en-IN" sz="24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latin typeface="Wingdings-Regular"/>
              </a:rPr>
              <a:t>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NewRomanPSMT"/>
              </a:rPr>
              <a:t>Deaths 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TimesNewRomanPS-BoldMT"/>
              </a:rPr>
              <a:t>due to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NewRomanPSMT"/>
              </a:rPr>
              <a:t>COVID-19 are the ones that are counted in cause of death data collection (for the purposes of COVID-19 death reporting).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4692874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F864-34C3-4768-8945-DEAD15884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Definition of death due to COVID-19 (by WHO)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24867-AC6D-4FA3-9E38-F2080A40D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243"/>
            <a:ext cx="10515600" cy="4692720"/>
          </a:xfrm>
        </p:spPr>
        <p:txBody>
          <a:bodyPr>
            <a:normAutofit lnSpcReduction="10000"/>
          </a:bodyPr>
          <a:lstStyle/>
          <a:p>
            <a:pPr marL="540385" marR="35750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Roboto" panose="02000000000000000000" pitchFamily="2" charset="0"/>
                <a:cs typeface="Roboto" panose="02000000000000000000" pitchFamily="2" charset="0"/>
              </a:rPr>
              <a:t>A COVID-19 death is defined for surveillance purposes as a death resulting from a clinically compatible illness in a 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Roboto" panose="02000000000000000000" pitchFamily="2" charset="0"/>
              </a:rPr>
              <a:t>probable or confirmed COVID-19 case</a:t>
            </a:r>
            <a:r>
              <a:rPr lang="en-US" sz="1800" dirty="0">
                <a:effectLst/>
                <a:latin typeface="Times New Roman" panose="02020603050405020304" pitchFamily="18" charset="0"/>
                <a:ea typeface="Roboto" panose="02000000000000000000" pitchFamily="2" charset="0"/>
                <a:cs typeface="Roboto" panose="02000000000000000000" pitchFamily="2" charset="0"/>
              </a:rPr>
              <a:t>, unless there is a clear alternative cause of death that cannot be related to COVID-19 disease (e.g. trauma). There should be no period of complete recovery between the illness and death.</a:t>
            </a:r>
            <a:endParaRPr lang="en-IN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11785" marR="357505" indent="0"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endParaRPr lang="en-IN" sz="16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40385" marR="35750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Roboto" panose="02000000000000000000" pitchFamily="2" charset="0"/>
                <a:cs typeface="Roboto" panose="02000000000000000000" pitchFamily="2" charset="0"/>
              </a:rPr>
              <a:t>Reporting in case of death of such patients</a:t>
            </a:r>
          </a:p>
          <a:p>
            <a:pPr marL="311785" marR="357505" indent="0">
              <a:spcAft>
                <a:spcPts val="0"/>
              </a:spcAft>
              <a:buNone/>
            </a:pPr>
            <a:endParaRPr lang="en-IN" sz="16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marR="35750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Roboto" panose="02000000000000000000" pitchFamily="2" charset="0"/>
                <a:cs typeface="Roboto" panose="02000000000000000000" pitchFamily="2" charset="0"/>
              </a:rPr>
              <a:t>Use ICD-10 Codes for COVID-19 provided by World Health Organization</a:t>
            </a:r>
            <a:endParaRPr lang="en-IN" sz="16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143000" marR="357505" lvl="2" indent="-228600" algn="just">
              <a:spcAft>
                <a:spcPts val="0"/>
              </a:spcAft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Roboto" panose="02000000000000000000" pitchFamily="2" charset="0"/>
                <a:cs typeface="Roboto" panose="02000000000000000000" pitchFamily="2" charset="0"/>
              </a:rPr>
              <a:t>Emergency ICD-10 Code Usage conditions</a:t>
            </a:r>
            <a:endParaRPr lang="en-IN" sz="16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40385" marR="357505" indent="-228600" algn="just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Roboto" panose="02000000000000000000" pitchFamily="2" charset="0"/>
                <a:cs typeface="Roboto" panose="02000000000000000000" pitchFamily="2" charset="0"/>
              </a:rPr>
              <a:t>U07.1: COVID-19,virus identified</a:t>
            </a:r>
            <a:endParaRPr lang="en-IN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40385" marR="357505" indent="-228600" algn="just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Roboto" panose="02000000000000000000" pitchFamily="2" charset="0"/>
                <a:cs typeface="Roboto" panose="02000000000000000000" pitchFamily="2" charset="0"/>
              </a:rPr>
              <a:t>U07.2: COVID-19, virus not identified: Clinically-epidemiologically diagnosed COVID-19, Probable COVID-19, Suspected COVID-19</a:t>
            </a:r>
            <a:endParaRPr lang="en-IN" sz="16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marR="357505" lvl="0" indent="-342900">
              <a:spcAft>
                <a:spcPts val="0"/>
              </a:spcAft>
              <a:buFont typeface="+mj-lt"/>
              <a:buAutoNum type="arabicPeriod"/>
            </a:pPr>
            <a:endParaRPr lang="en-IN" sz="1800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357505" lvl="0" indent="0">
              <a:spcAft>
                <a:spcPts val="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Roboto" panose="02000000000000000000" pitchFamily="2" charset="0"/>
                <a:cs typeface="Roboto" panose="02000000000000000000" pitchFamily="2" charset="0"/>
              </a:rPr>
              <a:t>To dispose the dead body in a dignified manner with similar protocol as for COVID19 positive case (Refer to Latest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Roboto" panose="02000000000000000000" pitchFamily="2" charset="0"/>
                <a:cs typeface="Roboto" panose="02000000000000000000" pitchFamily="2" charset="0"/>
              </a:rPr>
              <a:t>GoK</a:t>
            </a:r>
            <a:r>
              <a:rPr lang="en-IN" sz="1800" dirty="0">
                <a:effectLst/>
                <a:latin typeface="Times New Roman" panose="02020603050405020304" pitchFamily="18" charset="0"/>
                <a:ea typeface="Roboto" panose="02000000000000000000" pitchFamily="2" charset="0"/>
                <a:cs typeface="Roboto" panose="02000000000000000000" pitchFamily="2" charset="0"/>
              </a:rPr>
              <a:t> Guidelines)</a:t>
            </a:r>
            <a:endParaRPr lang="en-IN" sz="16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76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97B8-3F30-4317-B21F-A06F10E1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796465-D417-43C1-96C3-FCE399B1F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16" y="1798175"/>
            <a:ext cx="689622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3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Investigations Suggested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CBC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RBS, RFT, LFT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CXR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CRP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SpO2 monitoring 6 hourly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6MWT (Six Minute Walk Test)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or 3MWT (For &gt;60 yrs.)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02F4F9-56FD-4CA7-9451-011C62CD7C2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59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HOME ISOLATION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D655FB15-C732-4C3F-8486-E9DE48888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7075" y="3654588"/>
            <a:ext cx="926794" cy="39118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4F8DC6D-DF52-48B0-9523-00408195E07C}"/>
              </a:ext>
            </a:extLst>
          </p:cNvPr>
          <p:cNvSpPr/>
          <p:nvPr/>
        </p:nvSpPr>
        <p:spPr>
          <a:xfrm>
            <a:off x="3175341" y="2939573"/>
            <a:ext cx="650430" cy="180113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2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8B5BE9-BF53-4234-BDAB-EF1FF306610A}"/>
              </a:ext>
            </a:extLst>
          </p:cNvPr>
          <p:cNvSpPr txBox="1"/>
          <p:nvPr/>
        </p:nvSpPr>
        <p:spPr>
          <a:xfrm>
            <a:off x="6692347" y="2666540"/>
            <a:ext cx="5313305" cy="2841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opting for Home isolation should have Pulse Oximeter and thermometers at home.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 Who symptoms increase within the next 12-24 hours, needs to be Shifted to CCC/DCHC depending on situation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506D57-7B86-41D0-8BAF-A76194644749}"/>
              </a:ext>
            </a:extLst>
          </p:cNvPr>
          <p:cNvSpPr/>
          <p:nvPr/>
        </p:nvSpPr>
        <p:spPr>
          <a:xfrm>
            <a:off x="10222254" y="332008"/>
            <a:ext cx="720090" cy="6788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7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55F331-347A-40E0-885A-603E7BA9C2A4}"/>
              </a:ext>
            </a:extLst>
          </p:cNvPr>
          <p:cNvSpPr/>
          <p:nvPr/>
        </p:nvSpPr>
        <p:spPr>
          <a:xfrm>
            <a:off x="11040769" y="332643"/>
            <a:ext cx="720090" cy="6788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7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146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ctangle 1"/>
          <p:cNvSpPr txBox="1"/>
          <p:nvPr/>
        </p:nvSpPr>
        <p:spPr>
          <a:xfrm>
            <a:off x="508117" y="1092182"/>
            <a:ext cx="10492156" cy="6001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rPr sz="2400" b="0" dirty="0"/>
              <a:t>A 6-minute walk test is an established clinical test to look for cardio pulmonary</a:t>
            </a:r>
            <a:r>
              <a:rPr lang="en-IN" sz="2400" b="0" dirty="0"/>
              <a:t> </a:t>
            </a:r>
            <a:r>
              <a:rPr sz="2400" b="0" dirty="0"/>
              <a:t>exercise tolerance. </a:t>
            </a:r>
            <a:endParaRPr lang="en-IN" sz="2400" b="0" dirty="0"/>
          </a:p>
          <a:p>
            <a:pPr>
              <a:defRPr b="1"/>
            </a:pPr>
            <a:r>
              <a:rPr sz="2400" b="0" dirty="0"/>
              <a:t>This test is used to unmask hypoxia.</a:t>
            </a:r>
          </a:p>
          <a:p>
            <a:br>
              <a:rPr sz="2400" dirty="0"/>
            </a:br>
            <a:r>
              <a:rPr sz="2400" dirty="0"/>
              <a:t>Patient with pulse oximeter attached to his finger is asked to walk in confines of his room.</a:t>
            </a:r>
          </a:p>
          <a:p>
            <a:br>
              <a:rPr sz="2400" dirty="0"/>
            </a:br>
            <a:r>
              <a:rPr sz="2400" b="1" dirty="0"/>
              <a:t>Any drop in saturation below 9</a:t>
            </a:r>
            <a:r>
              <a:rPr lang="en-IN" sz="2400" b="1" dirty="0"/>
              <a:t>4</a:t>
            </a:r>
            <a:r>
              <a:rPr sz="2400" b="1" dirty="0"/>
              <a:t>%, or an absolute drop of more than </a:t>
            </a:r>
            <a:r>
              <a:rPr lang="en-IN" sz="2400" b="1" dirty="0"/>
              <a:t>4</a:t>
            </a:r>
            <a:r>
              <a:rPr sz="2400" b="1" dirty="0"/>
              <a:t>%, or feeling unwell (light headed, short of breath) while performing the test are significant findings.</a:t>
            </a:r>
          </a:p>
          <a:p>
            <a:endParaRPr sz="2400" b="1" dirty="0"/>
          </a:p>
          <a:p>
            <a:r>
              <a:rPr sz="2400" b="1" dirty="0"/>
              <a:t>Patients with positive 6 minute walk test may progress to become hypoxic and hence early intervention in form of shifting to </a:t>
            </a:r>
            <a:r>
              <a:rPr lang="en-IN" sz="2400" b="1" dirty="0"/>
              <a:t>DCH/DCHC </a:t>
            </a:r>
            <a:r>
              <a:rPr sz="2400" b="1" dirty="0"/>
              <a:t>is recommended.</a:t>
            </a:r>
          </a:p>
          <a:p>
            <a:br>
              <a:rPr sz="2400" b="1" dirty="0"/>
            </a:br>
            <a:r>
              <a:rPr sz="2400" dirty="0"/>
              <a:t>The 6 minutes may be cut short for </a:t>
            </a:r>
            <a:r>
              <a:rPr sz="2400" u="sng" dirty="0"/>
              <a:t>3 minutes in patients above 60 years of age</a:t>
            </a:r>
            <a:r>
              <a:rPr sz="2400" dirty="0"/>
              <a:t>. </a:t>
            </a:r>
            <a:br>
              <a:rPr sz="2400" dirty="0"/>
            </a:b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84C70E-2D4F-4249-97A2-02F19AD6C0C4}"/>
              </a:ext>
            </a:extLst>
          </p:cNvPr>
          <p:cNvSpPr txBox="1"/>
          <p:nvPr/>
        </p:nvSpPr>
        <p:spPr>
          <a:xfrm>
            <a:off x="397566" y="185530"/>
            <a:ext cx="10641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6 Minute Walk Test: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4F51-2838-4A52-8E66-38FD7D17B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Eligibility for Home Isolation/Home care: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7222-56D3-471B-A765-F7A58CFD5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28495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person shall be clinically assigned as asymptomatic/mild case through telephonic triage or by the health staff/medical officer/ physician. Such cases should have the requisite facility at their residence for self-isolation and also for quarantining the family contacts.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caregiver should be available to provide care on a 24 X 7 basis. 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regular communication link between the caregiver and hospital is a pre-requisite 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the entire duration of home isolation/ home care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person shall 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a signed undertaking for self-isolation/home care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follow guidelines of home isolation/home care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person shall agree to 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 his/her health and regularly inform their health status 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tele-monitoring team/ medical officer/physician/ family doctor and District Surveillance Officer (DSO) for further follow up by the surveillance teams.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isolation/home </a:t>
            </a:r>
            <a:r>
              <a:rPr lang="en-IN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care shall not be applicable for pregnant women 2 weeks before expected date of delivery (EDD)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8F01D6-BC8E-4844-B2EE-F9568E97A8A4}"/>
              </a:ext>
            </a:extLst>
          </p:cNvPr>
          <p:cNvSpPr/>
          <p:nvPr/>
        </p:nvSpPr>
        <p:spPr>
          <a:xfrm>
            <a:off x="10531743" y="120992"/>
            <a:ext cx="720090" cy="6788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7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ED7202-CF54-4725-B78A-76C93CF80B1C}"/>
              </a:ext>
            </a:extLst>
          </p:cNvPr>
          <p:cNvSpPr/>
          <p:nvPr/>
        </p:nvSpPr>
        <p:spPr>
          <a:xfrm>
            <a:off x="11350258" y="121627"/>
            <a:ext cx="720090" cy="6788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7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13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32BECD-22D9-4AC5-81D1-3E6C76865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6169" y="1457739"/>
            <a:ext cx="10463866" cy="540026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Management:</a:t>
            </a:r>
            <a:endParaRPr lang="en-IN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 Ivermectin 12mg OD for 5 days </a:t>
            </a:r>
            <a:r>
              <a:rPr lang="en-IN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</a:p>
          <a:p>
            <a:pPr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T.Favipiravir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1800mg(200mg ×9) BD on Day 1, f/b 800mg(200mg ×4) BD For 6 days.</a:t>
            </a:r>
          </a:p>
          <a:p>
            <a:pPr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 Colchicine, 1.5 mg start, after 12 hours 0.5mg, if there are no adverse Gastrointestinal effects like nausea, vomiting, diarrhoea. Followed by 0.5mg 1-0-1 for 7 days (Contraindicated if renal dysfunction eGFR &lt;30ml/min/1.73m</a:t>
            </a:r>
            <a:r>
              <a:rPr lang="en-IN" sz="20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DPI/MDI Budesonide 800mg 1-0-1, for 5 days, in case fever/cough doesn’t subside by 5 days</a:t>
            </a:r>
          </a:p>
          <a:p>
            <a:pPr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Systemic oral steroids not indicated in mild disease. If symptoms persist beyond 7 days (persistent fever, worsening cough etc.) consult the treating doctor for treatment with low dose oral steroids.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 Vitamin C 500mg TID for 7 days</a:t>
            </a: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 Zinc 50mg OD for 7 days</a:t>
            </a: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T.Paracetamol</a:t>
            </a: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500mg SOS</a:t>
            </a: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T.Cetrizine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5mg for cold/cough</a:t>
            </a: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T.Pantoprazole</a:t>
            </a: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40mg for Gastric Irritation.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9C32CD-48D5-48C6-8DBC-0CA3C431929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59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HOME ISOLATION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042609-40EB-4CB5-B1BC-E5830FCBF81E}"/>
              </a:ext>
            </a:extLst>
          </p:cNvPr>
          <p:cNvSpPr/>
          <p:nvPr/>
        </p:nvSpPr>
        <p:spPr>
          <a:xfrm>
            <a:off x="10222254" y="332008"/>
            <a:ext cx="720090" cy="6788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7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D09ABBE-9142-494A-9233-53188F74B548}"/>
              </a:ext>
            </a:extLst>
          </p:cNvPr>
          <p:cNvSpPr/>
          <p:nvPr/>
        </p:nvSpPr>
        <p:spPr>
          <a:xfrm>
            <a:off x="11040769" y="332643"/>
            <a:ext cx="720090" cy="6788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7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932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0F1D-0E2C-4C82-B9BF-8D5307B2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DBC207E2-1651-4EFE-9C6E-2C105F0648B1}"/>
              </a:ext>
            </a:extLst>
          </p:cNvPr>
          <p:cNvSpPr txBox="1">
            <a:spLocks/>
          </p:cNvSpPr>
          <p:nvPr/>
        </p:nvSpPr>
        <p:spPr>
          <a:xfrm>
            <a:off x="6398506" y="1829294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these patients Develops these symptoms/signs: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Shortness of Breath/Breathlessness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Resting Heart Rate &gt;100/Palpitations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SpO2 &lt;94% on any occasion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6MWT/3MWT induced Desaturation of &gt;4%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Neutrophil Lymphocyte Ratio &gt;3.5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Worsening of Symptoms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be Shifted immediately to DCHC/DCH. 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Box 20">
            <a:extLst>
              <a:ext uri="{FF2B5EF4-FFF2-40B4-BE49-F238E27FC236}">
                <a16:creationId xmlns:a16="http://schemas.microsoft.com/office/drawing/2014/main" id="{BB4F9DB6-E3CC-4E01-B8ED-CE7FA9792B4C}"/>
              </a:ext>
            </a:extLst>
          </p:cNvPr>
          <p:cNvSpPr txBox="1"/>
          <p:nvPr/>
        </p:nvSpPr>
        <p:spPr>
          <a:xfrm>
            <a:off x="620201" y="4797895"/>
            <a:ext cx="4866199" cy="184144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Separate well ventilated room with a separate toilet for the person in isolation/home care.</a:t>
            </a:r>
            <a:b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person shall stay in the identified room and away from other persons in the home.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1C66E9-8997-45F1-B38C-2D7B4874E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353" y="5893997"/>
            <a:ext cx="5067300" cy="80962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68E2CA-B70C-4F82-BF9F-9A7147C28480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 Symptoms and Body Temperature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Maintain Adequate Hydration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 Oxygen saturation with a Pulse Oximeter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Measure BP twice a day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 6MWT everyday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158949-69CD-4D0E-AC43-5D794BC40D5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59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HOME ISOLATION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373513-24CF-487F-ACD3-61BA173924EF}"/>
              </a:ext>
            </a:extLst>
          </p:cNvPr>
          <p:cNvSpPr/>
          <p:nvPr/>
        </p:nvSpPr>
        <p:spPr>
          <a:xfrm>
            <a:off x="10222254" y="332008"/>
            <a:ext cx="720090" cy="6788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7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C4E0D1-8B32-4850-9614-14E412C4FBAF}"/>
              </a:ext>
            </a:extLst>
          </p:cNvPr>
          <p:cNvSpPr/>
          <p:nvPr/>
        </p:nvSpPr>
        <p:spPr>
          <a:xfrm>
            <a:off x="11040769" y="332643"/>
            <a:ext cx="720090" cy="6788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7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4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3873</Words>
  <Application>Microsoft Office PowerPoint</Application>
  <PresentationFormat>Widescreen</PresentationFormat>
  <Paragraphs>477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5" baseType="lpstr">
      <vt:lpstr>Arial</vt:lpstr>
      <vt:lpstr>ArialNarrow</vt:lpstr>
      <vt:lpstr>Calibri</vt:lpstr>
      <vt:lpstr>Calibri Light</vt:lpstr>
      <vt:lpstr>CIDFont+F1</vt:lpstr>
      <vt:lpstr>CIDFont+F4</vt:lpstr>
      <vt:lpstr>CIDFont+F8</vt:lpstr>
      <vt:lpstr>Palatino Linotype</vt:lpstr>
      <vt:lpstr>Roboto</vt:lpstr>
      <vt:lpstr>Symbol</vt:lpstr>
      <vt:lpstr>SymbolMT</vt:lpstr>
      <vt:lpstr>Times New Roman</vt:lpstr>
      <vt:lpstr>TimesNewRomanPS-BoldMT</vt:lpstr>
      <vt:lpstr>TimesNewRomanPSMT</vt:lpstr>
      <vt:lpstr>Wingdings</vt:lpstr>
      <vt:lpstr>Wingdings-Regular</vt:lpstr>
      <vt:lpstr>Office Theme</vt:lpstr>
      <vt:lpstr>Guidelines For Management of COVID19</vt:lpstr>
      <vt:lpstr>PowerPoint Presentation</vt:lpstr>
      <vt:lpstr>Categorisation of Patients : </vt:lpstr>
      <vt:lpstr>PowerPoint Presentation</vt:lpstr>
      <vt:lpstr>PowerPoint Presentation</vt:lpstr>
      <vt:lpstr>PowerPoint Presentation</vt:lpstr>
      <vt:lpstr>Eligibility for Home Isolation/Home care: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Patient will be released from home isolation/ Discharged from CCC:</vt:lpstr>
      <vt:lpstr>PowerPoint Presentation</vt:lpstr>
      <vt:lpstr>PowerPoint Presentation</vt:lpstr>
      <vt:lpstr>PowerPoint Presentation</vt:lpstr>
      <vt:lpstr>Indications for Remdesivir:</vt:lpstr>
      <vt:lpstr>PowerPoint Presentation</vt:lpstr>
      <vt:lpstr>PowerPoint Presentation</vt:lpstr>
      <vt:lpstr>Oxygen Delivery Devices And Fio2 Range</vt:lpstr>
      <vt:lpstr>Oxygen Delivery And Titration To Be Done As Shown in  the Wards :</vt:lpstr>
      <vt:lpstr>WEANING  of OXYGEN THERAPY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Monitoring :</vt:lpstr>
      <vt:lpstr>CARP PROTOCOL</vt:lpstr>
      <vt:lpstr>PowerPoint Presentation</vt:lpstr>
      <vt:lpstr>OXYGEN THERAPY TITRATION</vt:lpstr>
      <vt:lpstr>Hypertension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Death due to COVID19</vt:lpstr>
      <vt:lpstr>Definition of death due to COVID-19 (by WHO)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Guidelines For Management of COVID19</dc:title>
  <dc:creator>Aniruddha Katipalla</dc:creator>
  <cp:lastModifiedBy>Aniruddha Katipalla</cp:lastModifiedBy>
  <cp:revision>28</cp:revision>
  <dcterms:created xsi:type="dcterms:W3CDTF">2021-04-28T04:28:13Z</dcterms:created>
  <dcterms:modified xsi:type="dcterms:W3CDTF">2021-05-12T05:55:23Z</dcterms:modified>
</cp:coreProperties>
</file>