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60" r:id="rId2"/>
    <p:sldId id="256" r:id="rId3"/>
    <p:sldId id="257" r:id="rId4"/>
    <p:sldId id="263" r:id="rId5"/>
    <p:sldId id="258" r:id="rId6"/>
    <p:sldId id="261" r:id="rId7"/>
    <p:sldId id="262" r:id="rId8"/>
    <p:sldId id="259" r:id="rId9"/>
    <p:sldId id="264" r:id="rId10"/>
    <p:sldId id="265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24930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6236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187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11486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281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89136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6231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8632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37866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367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5603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0710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102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41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37447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17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9457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BF4A3-1B6E-DFB7-E68A-7D1A55E4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5422" y="1803400"/>
            <a:ext cx="2920079" cy="12347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Phishing Awareness</a:t>
            </a:r>
            <a:br>
              <a:rPr lang="en-US" sz="2500"/>
            </a:br>
            <a:r>
              <a:rPr lang="en-US" sz="2500"/>
              <a:t>Education 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3FE830-D89D-3C58-CB7B-498B6CCA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422" y="3038124"/>
            <a:ext cx="2920079" cy="8226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Presented by Richard Brandon</a:t>
            </a:r>
          </a:p>
        </p:txBody>
      </p:sp>
      <p:pic>
        <p:nvPicPr>
          <p:cNvPr id="9" name="Picture 8" descr="A red and orange circles&#10;&#10;Description automatically generated">
            <a:extLst>
              <a:ext uri="{FF2B5EF4-FFF2-40B4-BE49-F238E27FC236}">
                <a16:creationId xmlns:a16="http://schemas.microsoft.com/office/drawing/2014/main" id="{AA313895-CDE4-CC81-92B7-6314292A2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757"/>
          <a:stretch/>
        </p:blipFill>
        <p:spPr>
          <a:xfrm>
            <a:off x="249510" y="10"/>
            <a:ext cx="3796710" cy="2571739"/>
          </a:xfrm>
          <a:custGeom>
            <a:avLst/>
            <a:gdLst/>
            <a:ahLst/>
            <a:cxnLst/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3" name="Picture 2" descr="A person in a red hoodie holding a fish&#10;&#10;Description automatically generated">
            <a:extLst>
              <a:ext uri="{FF2B5EF4-FFF2-40B4-BE49-F238E27FC236}">
                <a16:creationId xmlns:a16="http://schemas.microsoft.com/office/drawing/2014/main" id="{7F23AAC7-53BB-D0B3-EAE1-DD6D1F388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63" r="1306"/>
          <a:stretch/>
        </p:blipFill>
        <p:spPr>
          <a:xfrm>
            <a:off x="20" y="2571749"/>
            <a:ext cx="3661552" cy="2571751"/>
          </a:xfrm>
          <a:custGeom>
            <a:avLst/>
            <a:gdLst/>
            <a:ahLst/>
            <a:cxnLst/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9009" y="2575119"/>
            <a:ext cx="3412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0F9A5-AC71-1BBD-136C-F39B8699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752" y="948985"/>
            <a:ext cx="3224750" cy="2436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1B0250A-00D0-6BDE-381E-C84EF43C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1162604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oat with a computer on the water&#10;&#10;Description automatically generated">
            <a:extLst>
              <a:ext uri="{FF2B5EF4-FFF2-40B4-BE49-F238E27FC236}">
                <a16:creationId xmlns:a16="http://schemas.microsoft.com/office/drawing/2014/main" id="{38D3FE0E-9D5B-1DDA-365E-89F49BA8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9"/>
            <a:ext cx="9144000" cy="5120991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2250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933" dirty="0">
                <a:solidFill>
                  <a:srgbClr val="FFFF00"/>
                </a:solidFill>
              </a:rPr>
              <a:t>Familiarize yourself with phishing attacks</a:t>
            </a:r>
            <a:br>
              <a:rPr lang="en" sz="2933" dirty="0">
                <a:solidFill>
                  <a:srgbClr val="FFFF00"/>
                </a:solidFill>
              </a:rPr>
            </a:br>
            <a:r>
              <a:rPr lang="en" sz="1400" dirty="0">
                <a:solidFill>
                  <a:srgbClr val="FFFF00"/>
                </a:solidFill>
              </a:rPr>
              <a:t>Teams most affected by phishing</a:t>
            </a:r>
            <a:endParaRPr sz="1400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905A-6DD5-DE6B-E16C-A60B2CED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710993"/>
            <a:ext cx="3494049" cy="805573"/>
          </a:xfrm>
        </p:spPr>
        <p:txBody>
          <a:bodyPr>
            <a:normAutofit fontScale="92500"/>
          </a:bodyPr>
          <a:lstStyle/>
          <a:p>
            <a:pPr marL="146050" indent="0">
              <a:buNone/>
            </a:pPr>
            <a:r>
              <a:rPr lang="en-US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1. Human Resources</a:t>
            </a:r>
          </a:p>
          <a:p>
            <a:pPr marL="146050" indent="0">
              <a:buNone/>
            </a:pPr>
            <a:r>
              <a:rPr lang="en-US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  a.  75% of the department was successfully phished during the last simulation</a:t>
            </a:r>
          </a:p>
          <a:p>
            <a:pPr marL="14605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1A9FC-EC14-71A6-63E8-9BC18B87180E}"/>
              </a:ext>
            </a:extLst>
          </p:cNvPr>
          <p:cNvSpPr txBox="1"/>
          <p:nvPr/>
        </p:nvSpPr>
        <p:spPr>
          <a:xfrm>
            <a:off x="59473" y="168011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2. Marketing</a:t>
            </a:r>
          </a:p>
          <a:p>
            <a:r>
              <a:rPr lang="en-US" sz="1200" dirty="0">
                <a:solidFill>
                  <a:srgbClr val="FFFF00"/>
                </a:solidFill>
                <a:latin typeface="+mn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   a. 38% of the department was successfully phished during the last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dirty="0"/>
              <a:t>What is phishing?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 Phishing is a type of cyberattack where attackers use deceptive emails or messages to trick individuals into revealing sensitive information.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 Phishing is the most common and effective type of cybersecurity threats. </a:t>
            </a:r>
          </a:p>
        </p:txBody>
      </p:sp>
      <p:pic>
        <p:nvPicPr>
          <p:cNvPr id="3" name="Picture 2" descr="A person in a suit and tie">
            <a:extLst>
              <a:ext uri="{FF2B5EF4-FFF2-40B4-BE49-F238E27FC236}">
                <a16:creationId xmlns:a16="http://schemas.microsoft.com/office/drawing/2014/main" id="{CBB74D9C-E019-D934-138D-28744C6F0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5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person with her mouth open&#10;&#10;Description automatically generated">
            <a:extLst>
              <a:ext uri="{FF2B5EF4-FFF2-40B4-BE49-F238E27FC236}">
                <a16:creationId xmlns:a16="http://schemas.microsoft.com/office/drawing/2014/main" id="{B2F1A513-7161-8246-F077-24B2B49C7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" r="2189" b="1049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7AC4D-1F0B-616C-266C-0389597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422" y="1258998"/>
            <a:ext cx="2915879" cy="1779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5400" dirty="0"/>
              <a:t>Learn to Discern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B2F7-C5A5-9222-9D5A-32645FEA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422" y="3038124"/>
            <a:ext cx="2920080" cy="822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defTabSz="457200">
              <a:spcBef>
                <a:spcPts val="1000"/>
              </a:spcBef>
              <a:buSzPct val="80000"/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Slogan: Don’t click that link, It might stink!</a:t>
            </a:r>
          </a:p>
        </p:txBody>
      </p:sp>
    </p:spTree>
    <p:extLst>
      <p:ext uri="{BB962C8B-B14F-4D97-AF65-F5344CB8AC3E}">
        <p14:creationId xmlns:p14="http://schemas.microsoft.com/office/powerpoint/2010/main" val="4104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D886DE-FB2F-1220-6C8D-0549F9E8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" y="48054"/>
            <a:ext cx="9144000" cy="4763911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409567" y="33153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+mj-lt"/>
              </a:rPr>
              <a:t>Learn to spot phishing emails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2171700" y="986304"/>
            <a:ext cx="7206570" cy="1853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  <a:latin typeface="+mn-lt"/>
              </a:rPr>
              <a:t>Can you see the difference?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  <a:latin typeface="+mn-lt"/>
              </a:rPr>
              <a:t>Is this email using https? Should a department doc be opening and downloading from a employees google drive?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  <a:latin typeface="+mn-lt"/>
              </a:rPr>
              <a:t>The answer to both questions is no.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email">
            <a:extLst>
              <a:ext uri="{FF2B5EF4-FFF2-40B4-BE49-F238E27FC236}">
                <a16:creationId xmlns:a16="http://schemas.microsoft.com/office/drawing/2014/main" id="{7178D42A-7425-893C-04B9-E6E0CA59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98"/>
            <a:ext cx="9144000" cy="4542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C40F8-8F3D-2701-B6D6-D5D79BB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465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Is this email legit?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39B88-7912-D473-2C66-77396FCF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9656" y="955576"/>
            <a:ext cx="7688700" cy="2261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Is there any typos in this email?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Where does the link lead to on the internet when clicked?</a:t>
            </a:r>
          </a:p>
        </p:txBody>
      </p:sp>
    </p:spTree>
    <p:extLst>
      <p:ext uri="{BB962C8B-B14F-4D97-AF65-F5344CB8AC3E}">
        <p14:creationId xmlns:p14="http://schemas.microsoft.com/office/powerpoint/2010/main" val="24722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E469BB-CEA7-5789-FD10-6380F73F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71"/>
            <a:ext cx="9144000" cy="4986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B93FF-D8B8-7CAC-38B8-F432ADE5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548" y="39681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How about this one?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4204-9771-0337-785B-A866D11E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9548" y="932015"/>
            <a:ext cx="7688700" cy="2261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Is this email real or a phishing attempt?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Does it use Https? Are there any typos?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n-lt"/>
              </a:rPr>
              <a:t>Where do the links lead to on the internet?</a:t>
            </a:r>
          </a:p>
        </p:txBody>
      </p:sp>
    </p:spTree>
    <p:extLst>
      <p:ext uri="{BB962C8B-B14F-4D97-AF65-F5344CB8AC3E}">
        <p14:creationId xmlns:p14="http://schemas.microsoft.com/office/powerpoint/2010/main" val="26066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How do we defend against phishing?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Verify email senders' addresses before clicking on links or downloading attachments.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Hover over hyperlinks to see the actual URL destination.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Never share personal or sensitive information in response to an email request.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Be cautious with emails that evoke strong emotions like fear or excitement.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0" i="0" dirty="0">
                <a:effectLst/>
              </a:rPr>
              <a:t>Report suspicious emails to IT or the security team.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 dirty="0">
              <a:highlight>
                <a:srgbClr val="FFFF00"/>
              </a:highlight>
            </a:endParaRPr>
          </a:p>
        </p:txBody>
      </p:sp>
      <p:pic>
        <p:nvPicPr>
          <p:cNvPr id="3" name="Picture 2" descr="A person standing in front of a blue chain&#10;&#10;Description automatically generated">
            <a:extLst>
              <a:ext uri="{FF2B5EF4-FFF2-40B4-BE49-F238E27FC236}">
                <a16:creationId xmlns:a16="http://schemas.microsoft.com/office/drawing/2014/main" id="{E4D2ACFE-53DB-994C-8C59-AC09EEC96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4346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F0399-2B5C-5922-354C-C77516EE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EDD72-A082-1EEC-8E15-643F7F41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215" y="1620441"/>
            <a:ext cx="2201035" cy="291058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Recap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Questions and Answers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Don’t click that link, it might stink!</a:t>
            </a:r>
          </a:p>
        </p:txBody>
      </p:sp>
      <p:pic>
        <p:nvPicPr>
          <p:cNvPr id="5" name="Picture 4" descr="A fish with a black background&#10;&#10;Description automatically generated">
            <a:extLst>
              <a:ext uri="{FF2B5EF4-FFF2-40B4-BE49-F238E27FC236}">
                <a16:creationId xmlns:a16="http://schemas.microsoft.com/office/drawing/2014/main" id="{7D564445-4DBD-BF96-BC5F-A4499DEA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235"/>
          <a:stretch/>
        </p:blipFill>
        <p:spPr>
          <a:xfrm>
            <a:off x="508000" y="1619498"/>
            <a:ext cx="4067572" cy="29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</TotalTime>
  <Words>294</Words>
  <Application>Microsoft Office PowerPoint</Application>
  <PresentationFormat>On-screen Show (16:9)</PresentationFormat>
  <Paragraphs>34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Courier New</vt:lpstr>
      <vt:lpstr>Wingdings 3</vt:lpstr>
      <vt:lpstr>Arial</vt:lpstr>
      <vt:lpstr>Facet</vt:lpstr>
      <vt:lpstr>Phishing Awareness Education Training</vt:lpstr>
      <vt:lpstr>Familiarize yourself with phishing attacks Teams most affected by phishing</vt:lpstr>
      <vt:lpstr>What is phishing?</vt:lpstr>
      <vt:lpstr>Learn to Discern</vt:lpstr>
      <vt:lpstr>Learn to spot phishing emails</vt:lpstr>
      <vt:lpstr>Is this email legit?</vt:lpstr>
      <vt:lpstr>How about this one?</vt:lpstr>
      <vt:lpstr>How do we defend against phishing?</vt:lpstr>
      <vt:lpstr>Conclusion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Education Training</dc:title>
  <cp:lastModifiedBy>Richard Brandon</cp:lastModifiedBy>
  <cp:revision>6</cp:revision>
  <dcterms:modified xsi:type="dcterms:W3CDTF">2023-08-07T18:15:58Z</dcterms:modified>
</cp:coreProperties>
</file>