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257" r:id="rId2"/>
    <p:sldId id="290" r:id="rId3"/>
    <p:sldId id="346" r:id="rId4"/>
    <p:sldId id="347" r:id="rId5"/>
    <p:sldId id="348" r:id="rId6"/>
    <p:sldId id="349" r:id="rId7"/>
    <p:sldId id="350" r:id="rId8"/>
    <p:sldId id="291" r:id="rId9"/>
    <p:sldId id="297" r:id="rId10"/>
    <p:sldId id="299" r:id="rId11"/>
    <p:sldId id="300" r:id="rId12"/>
    <p:sldId id="351" r:id="rId13"/>
    <p:sldId id="298" r:id="rId14"/>
    <p:sldId id="292" r:id="rId15"/>
    <p:sldId id="293" r:id="rId16"/>
    <p:sldId id="301" r:id="rId17"/>
    <p:sldId id="302" r:id="rId18"/>
    <p:sldId id="312" r:id="rId19"/>
    <p:sldId id="303" r:id="rId20"/>
    <p:sldId id="304" r:id="rId21"/>
    <p:sldId id="305" r:id="rId22"/>
    <p:sldId id="310" r:id="rId23"/>
    <p:sldId id="295" r:id="rId24"/>
    <p:sldId id="306" r:id="rId25"/>
    <p:sldId id="307" r:id="rId26"/>
    <p:sldId id="308" r:id="rId27"/>
    <p:sldId id="309" r:id="rId28"/>
    <p:sldId id="313" r:id="rId29"/>
    <p:sldId id="315" r:id="rId30"/>
    <p:sldId id="316" r:id="rId31"/>
    <p:sldId id="294" r:id="rId32"/>
    <p:sldId id="318" r:id="rId33"/>
    <p:sldId id="319" r:id="rId34"/>
    <p:sldId id="296" r:id="rId35"/>
    <p:sldId id="320" r:id="rId36"/>
    <p:sldId id="352" r:id="rId37"/>
    <p:sldId id="321" r:id="rId38"/>
    <p:sldId id="355" r:id="rId39"/>
    <p:sldId id="353" r:id="rId40"/>
    <p:sldId id="354" r:id="rId41"/>
    <p:sldId id="322" r:id="rId42"/>
    <p:sldId id="323" r:id="rId43"/>
    <p:sldId id="324" r:id="rId44"/>
    <p:sldId id="325" r:id="rId45"/>
    <p:sldId id="326"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17" r:id="rId63"/>
    <p:sldId id="344" r:id="rId64"/>
    <p:sldId id="345"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RARI, GUILLAUME" initials="FG" lastIdx="1" clrIdx="0">
    <p:extLst>
      <p:ext uri="{19B8F6BF-5375-455C-9EA6-DF929625EA0E}">
        <p15:presenceInfo xmlns:p15="http://schemas.microsoft.com/office/powerpoint/2012/main" userId="S::guillaume.ferrari@econocom.com::90a67ba6-5d54-4fa4-9e87-27c6f86e75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954F3"/>
    <a:srgbClr val="8627DB"/>
    <a:srgbClr val="E6E6E6"/>
    <a:srgbClr val="573EEF"/>
    <a:srgbClr val="573FF0"/>
    <a:srgbClr val="3E0D81"/>
    <a:srgbClr val="5A3492"/>
    <a:srgbClr val="3F2381"/>
    <a:srgbClr val="5846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E2D70-714E-4285-929C-B0113514DA2A}" v="2" dt="2021-05-10T14:01:04.227"/>
    <p1510:client id="{41FABFE1-04DD-4C02-B013-148263347246}" v="645" dt="2021-05-11T17:17:31.837"/>
    <p1510:client id="{45ECB545-B4B1-33B5-35F9-C2E46EEC408B}" v="378" dt="2021-05-15T13:47:03.567"/>
    <p1510:client id="{4BED4BA0-AC96-CCF9-46B4-BAB795AE8223}" v="30" dt="2020-02-26T07:37:41.120"/>
    <p1510:client id="{4EC819FF-0253-37CF-4803-CA7D9C104CF8}" v="12" dt="2021-05-14T10:21:54.083"/>
    <p1510:client id="{5B263497-FCF3-5236-1E83-CB96DDEC6255}" v="2" dt="2021-05-19T07:27:09.246"/>
    <p1510:client id="{5DE27B00-11C1-0CE7-0971-E221ED818B81}" v="67" dt="2021-05-07T08:49:05.241"/>
    <p1510:client id="{5F8B2FB7-0CE6-4C2D-C594-D0CA4A69AC22}" v="45" dt="2021-05-10T15:12:19.730"/>
    <p1510:client id="{6BF7B778-6A38-AE17-2E34-AC7043B13B2B}" v="2" dt="2021-05-10T08:17:33.693"/>
    <p1510:client id="{8A6BA3D1-31F6-7146-D770-17F1160F18C1}" v="10" dt="2021-05-12T13:57:08.067"/>
    <p1510:client id="{97E15F16-DFB2-63CA-6273-A84C9F3BA646}" v="26" dt="2021-05-05T08:23:12.245"/>
    <p1510:client id="{9A55F51E-805C-9C09-ACF2-984026FF68E0}" v="180" dt="2021-05-14T15:26:22.175"/>
    <p1510:client id="{AACD0EA8-221C-A887-EB80-B2FB61E69F2F}" v="6" dt="2021-05-10T08:12:55.674"/>
    <p1510:client id="{AF0CC9D4-4EE6-7493-5B7D-4267407B2D8C}" v="55" dt="2021-05-18T13:29:42.104"/>
    <p1510:client id="{DC6C4FA6-B1E6-4DD5-2C11-FD876ED30AB7}" v="121" dt="2020-02-25T21:26:49.383"/>
    <p1510:client id="{F677DB94-4BE7-486F-F25A-FD0B165774E4}" v="288" dt="2020-02-25T22:09:36.275"/>
    <p1510:client id="{F8526074-8977-7499-B2B7-183A288077F5}" v="34" dt="2021-05-10T08:16:34.580"/>
    <p1510:client id="{F8902619-2A0B-4D22-B7FF-4F6105BDB0C2}" v="1" dt="2019-07-03T10:22:51.06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B969FA-941C-4FDE-B54A-6EEF8AD5F1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17E9769-C27A-40A3-ABFF-448929998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01C250-9E4B-488D-BCB6-004DF068DFE9}" type="datetimeFigureOut">
              <a:rPr lang="fr-FR" smtClean="0"/>
              <a:t>19/05/2021</a:t>
            </a:fld>
            <a:endParaRPr lang="fr-FR"/>
          </a:p>
        </p:txBody>
      </p:sp>
      <p:sp>
        <p:nvSpPr>
          <p:cNvPr id="4" name="Espace réservé du pied de page 3">
            <a:extLst>
              <a:ext uri="{FF2B5EF4-FFF2-40B4-BE49-F238E27FC236}">
                <a16:creationId xmlns:a16="http://schemas.microsoft.com/office/drawing/2014/main" id="{EA449367-9F2C-4A29-ABFA-4BBC182C0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B3EA919-57B0-4EB9-9648-0F883D10B7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5060CB-00FF-43FA-8BB7-7EF5A2EABE80}" type="slidenum">
              <a:rPr lang="fr-FR" smtClean="0"/>
              <a:t>‹#›</a:t>
            </a:fld>
            <a:endParaRPr lang="fr-FR"/>
          </a:p>
        </p:txBody>
      </p:sp>
    </p:spTree>
    <p:extLst>
      <p:ext uri="{BB962C8B-B14F-4D97-AF65-F5344CB8AC3E}">
        <p14:creationId xmlns:p14="http://schemas.microsoft.com/office/powerpoint/2010/main" val="2361839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8EEE7-B93B-49AF-A22D-C1244B1CD204}" type="datetimeFigureOut">
              <a:rPr lang="fr-FR" smtClean="0"/>
              <a:t>19/05/2021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1E7DE-7724-4FAA-9313-E9F0A418BABC}" type="slidenum">
              <a:rPr lang="fr-FR" smtClean="0"/>
              <a:t>‹#›</a:t>
            </a:fld>
            <a:endParaRPr lang="fr-FR"/>
          </a:p>
        </p:txBody>
      </p:sp>
    </p:spTree>
    <p:extLst>
      <p:ext uri="{BB962C8B-B14F-4D97-AF65-F5344CB8AC3E}">
        <p14:creationId xmlns:p14="http://schemas.microsoft.com/office/powerpoint/2010/main" val="57939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Tour de table</a:t>
            </a:r>
            <a:r>
              <a:rPr lang="fr-FR" baseline="0"/>
              <a:t> </a:t>
            </a:r>
          </a:p>
          <a:p>
            <a:pPr marL="171450" indent="-171450">
              <a:buFont typeface="Symbol" panose="05050102010706020507" pitchFamily="18" charset="2"/>
              <a:buChar char="Þ"/>
            </a:pPr>
            <a:r>
              <a:rPr lang="fr-FR" baseline="0"/>
              <a:t>Voir les différents degrés de maturité sur le </a:t>
            </a:r>
            <a:r>
              <a:rPr lang="fr-FR" baseline="0" err="1"/>
              <a:t>DevOps</a:t>
            </a:r>
            <a:endParaRPr lang="fr-FR" baseline="0"/>
          </a:p>
          <a:p>
            <a:pPr marL="171450" indent="-171450">
              <a:buFont typeface="Symbol" panose="05050102010706020507" pitchFamily="18" charset="2"/>
              <a:buChar char="Þ"/>
            </a:pPr>
            <a:r>
              <a:rPr lang="fr-FR" baseline="0"/>
              <a:t>Quelles sont les attentes</a:t>
            </a:r>
            <a:endParaRPr lang="fr-FR"/>
          </a:p>
        </p:txBody>
      </p:sp>
      <p:sp>
        <p:nvSpPr>
          <p:cNvPr id="4" name="Espace réservé du numéro de diapositive 3"/>
          <p:cNvSpPr>
            <a:spLocks noGrp="1"/>
          </p:cNvSpPr>
          <p:nvPr>
            <p:ph type="sldNum" sz="quarter" idx="10"/>
          </p:nvPr>
        </p:nvSpPr>
        <p:spPr/>
        <p:txBody>
          <a:bodyPr/>
          <a:lstStyle/>
          <a:p>
            <a:fld id="{3691E7DE-7724-4FAA-9313-E9F0A418BABC}" type="slidenum">
              <a:rPr lang="fr-FR" smtClean="0"/>
              <a:t>1</a:t>
            </a:fld>
            <a:endParaRPr lang="fr-FR"/>
          </a:p>
        </p:txBody>
      </p:sp>
    </p:spTree>
    <p:extLst>
      <p:ext uri="{BB962C8B-B14F-4D97-AF65-F5344CB8AC3E}">
        <p14:creationId xmlns:p14="http://schemas.microsoft.com/office/powerpoint/2010/main" val="30240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691E7DE-7724-4FAA-9313-E9F0A418BABC}" type="slidenum">
              <a:rPr lang="fr-FR" smtClean="0"/>
              <a:t>16</a:t>
            </a:fld>
            <a:endParaRPr lang="fr-FR"/>
          </a:p>
        </p:txBody>
      </p:sp>
    </p:spTree>
    <p:extLst>
      <p:ext uri="{BB962C8B-B14F-4D97-AF65-F5344CB8AC3E}">
        <p14:creationId xmlns:p14="http://schemas.microsoft.com/office/powerpoint/2010/main" val="198546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691E7DE-7724-4FAA-9313-E9F0A418BABC}" type="slidenum">
              <a:rPr lang="fr-FR" smtClean="0"/>
              <a:t>17</a:t>
            </a:fld>
            <a:endParaRPr lang="fr-FR"/>
          </a:p>
        </p:txBody>
      </p:sp>
    </p:spTree>
    <p:extLst>
      <p:ext uri="{BB962C8B-B14F-4D97-AF65-F5344CB8AC3E}">
        <p14:creationId xmlns:p14="http://schemas.microsoft.com/office/powerpoint/2010/main" val="185615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691E7DE-7724-4FAA-9313-E9F0A418BABC}" type="slidenum">
              <a:rPr lang="fr-FR" smtClean="0"/>
              <a:t>18</a:t>
            </a:fld>
            <a:endParaRPr lang="fr-FR"/>
          </a:p>
        </p:txBody>
      </p:sp>
    </p:spTree>
    <p:extLst>
      <p:ext uri="{BB962C8B-B14F-4D97-AF65-F5344CB8AC3E}">
        <p14:creationId xmlns:p14="http://schemas.microsoft.com/office/powerpoint/2010/main" val="35798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691E7DE-7724-4FAA-9313-E9F0A418BABC}" type="slidenum">
              <a:rPr lang="fr-FR" smtClean="0"/>
              <a:t>19</a:t>
            </a:fld>
            <a:endParaRPr lang="fr-FR"/>
          </a:p>
        </p:txBody>
      </p:sp>
    </p:spTree>
    <p:extLst>
      <p:ext uri="{BB962C8B-B14F-4D97-AF65-F5344CB8AC3E}">
        <p14:creationId xmlns:p14="http://schemas.microsoft.com/office/powerpoint/2010/main" val="139667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691E7DE-7724-4FAA-9313-E9F0A418BABC}" type="slidenum">
              <a:rPr lang="fr-FR" smtClean="0"/>
              <a:t>20</a:t>
            </a:fld>
            <a:endParaRPr lang="fr-FR"/>
          </a:p>
        </p:txBody>
      </p:sp>
    </p:spTree>
    <p:extLst>
      <p:ext uri="{BB962C8B-B14F-4D97-AF65-F5344CB8AC3E}">
        <p14:creationId xmlns:p14="http://schemas.microsoft.com/office/powerpoint/2010/main" val="305383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691E7DE-7724-4FAA-9313-E9F0A418BABC}" type="slidenum">
              <a:rPr lang="fr-FR" smtClean="0"/>
              <a:t>41</a:t>
            </a:fld>
            <a:endParaRPr lang="fr-FR"/>
          </a:p>
        </p:txBody>
      </p:sp>
    </p:spTree>
    <p:extLst>
      <p:ext uri="{BB962C8B-B14F-4D97-AF65-F5344CB8AC3E}">
        <p14:creationId xmlns:p14="http://schemas.microsoft.com/office/powerpoint/2010/main" val="258138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Bleu">
    <p:bg>
      <p:bgPr>
        <a:solidFill>
          <a:schemeClr val="bg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D0581710-AA1B-493A-BFBA-1460E3D4C38E}"/>
              </a:ext>
            </a:extLst>
          </p:cNvPr>
          <p:cNvSpPr>
            <a:spLocks noGrp="1"/>
          </p:cNvSpPr>
          <p:nvPr>
            <p:ph type="ctrTitle" hasCustomPrompt="1"/>
          </p:nvPr>
        </p:nvSpPr>
        <p:spPr>
          <a:xfrm>
            <a:off x="1188000" y="2127246"/>
            <a:ext cx="8200741" cy="1231106"/>
          </a:xfrm>
          <a:prstGeom prst="rect">
            <a:avLst/>
          </a:prstGeom>
        </p:spPr>
        <p:txBody>
          <a:bodyPr anchor="t"/>
          <a:lstStyle>
            <a:lvl1pPr algn="l">
              <a:lnSpc>
                <a:spcPct val="100000"/>
              </a:lnSpc>
              <a:defRPr sz="4000" b="1" i="0" cap="all" spc="0" baseline="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fr-FR"/>
              <a:t>TITRE DE la présentation </a:t>
            </a:r>
            <a:br>
              <a:rPr lang="fr-FR"/>
            </a:br>
            <a:r>
              <a:rPr lang="fr-FR"/>
              <a:t>SUR DEUX LIGNES MAXIMUM</a:t>
            </a:r>
          </a:p>
        </p:txBody>
      </p:sp>
      <p:sp>
        <p:nvSpPr>
          <p:cNvPr id="22" name="Freeform 5">
            <a:extLst>
              <a:ext uri="{FF2B5EF4-FFF2-40B4-BE49-F238E27FC236}">
                <a16:creationId xmlns:a16="http://schemas.microsoft.com/office/drawing/2014/main" id="{C50DCE55-0914-418C-838D-74D38308EFDD}"/>
              </a:ext>
            </a:extLst>
          </p:cNvPr>
          <p:cNvSpPr>
            <a:spLocks noEditPoints="1"/>
          </p:cNvSpPr>
          <p:nvPr userDrawn="1"/>
        </p:nvSpPr>
        <p:spPr bwMode="auto">
          <a:xfrm>
            <a:off x="8651985" y="5943600"/>
            <a:ext cx="2574318" cy="255727"/>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fr-FR">
              <a:solidFill>
                <a:schemeClr val="tx1"/>
              </a:solidFill>
              <a:latin typeface="Arial" panose="020B0604020202020204" pitchFamily="34" charset="0"/>
              <a:cs typeface="Arial" panose="020B0604020202020204" pitchFamily="34" charset="0"/>
            </a:endParaRPr>
          </a:p>
        </p:txBody>
      </p:sp>
      <p:sp>
        <p:nvSpPr>
          <p:cNvPr id="23" name="Espace réservé du texte 12">
            <a:extLst>
              <a:ext uri="{FF2B5EF4-FFF2-40B4-BE49-F238E27FC236}">
                <a16:creationId xmlns:a16="http://schemas.microsoft.com/office/drawing/2014/main" id="{209A506E-6241-4F98-97C9-ED2BCCA92FD8}"/>
              </a:ext>
            </a:extLst>
          </p:cNvPr>
          <p:cNvSpPr>
            <a:spLocks noGrp="1"/>
          </p:cNvSpPr>
          <p:nvPr>
            <p:ph type="body" sz="quarter" idx="13" hasCustomPrompt="1"/>
          </p:nvPr>
        </p:nvSpPr>
        <p:spPr>
          <a:xfrm>
            <a:off x="1188000" y="4298950"/>
            <a:ext cx="2256772" cy="193899"/>
          </a:xfrm>
          <a:prstGeom prst="rect">
            <a:avLst/>
          </a:prstGeom>
        </p:spPr>
        <p:txBody>
          <a:bodyPr wrap="none">
            <a:spAutoFit/>
          </a:bodyPr>
          <a:lstStyle>
            <a:lvl1pPr marL="0" indent="0" algn="l">
              <a:buNone/>
              <a:defRPr sz="1400" b="1" i="0" spc="3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fr-FR"/>
              <a:t>JOUR MOIS ANNÉE</a:t>
            </a:r>
          </a:p>
        </p:txBody>
      </p:sp>
      <p:sp>
        <p:nvSpPr>
          <p:cNvPr id="13" name="Espace réservé du texte 12">
            <a:extLst>
              <a:ext uri="{FF2B5EF4-FFF2-40B4-BE49-F238E27FC236}">
                <a16:creationId xmlns:a16="http://schemas.microsoft.com/office/drawing/2014/main" id="{4360FD32-D9B8-48CB-9F69-66C33B7C54DA}"/>
              </a:ext>
            </a:extLst>
          </p:cNvPr>
          <p:cNvSpPr>
            <a:spLocks noGrp="1"/>
          </p:cNvSpPr>
          <p:nvPr>
            <p:ph type="body" sz="quarter" idx="11" hasCustomPrompt="1"/>
          </p:nvPr>
        </p:nvSpPr>
        <p:spPr>
          <a:xfrm>
            <a:off x="1135373" y="3700890"/>
            <a:ext cx="2299325" cy="312478"/>
          </a:xfrm>
          <a:prstGeom prst="rect">
            <a:avLst/>
          </a:prstGeom>
          <a:solidFill>
            <a:schemeClr val="bg2"/>
          </a:solidFill>
        </p:spPr>
        <p:txBody>
          <a:bodyPr wrap="none" lIns="90000" tIns="54000" rIns="90000" bIns="36000">
            <a:spAutoFit/>
          </a:bodyPr>
          <a:lstStyle>
            <a:lvl1pPr marL="0" indent="0" algn="l">
              <a:buNone/>
              <a:defRPr sz="1600" b="0" i="0" cap="all" spc="300" baseline="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fr-FR"/>
              <a:t>Nom du client</a:t>
            </a:r>
          </a:p>
        </p:txBody>
      </p:sp>
    </p:spTree>
    <p:extLst>
      <p:ext uri="{BB962C8B-B14F-4D97-AF65-F5344CB8AC3E}">
        <p14:creationId xmlns:p14="http://schemas.microsoft.com/office/powerpoint/2010/main" val="28699421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itre - couleur 3">
    <p:bg>
      <p:bgPr>
        <a:solidFill>
          <a:schemeClr val="accent5"/>
        </a:solidFill>
        <a:effectLst/>
      </p:bgPr>
    </p:bg>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BC1F219E-6EE5-45E1-95BF-24AF2AE9B670}"/>
              </a:ext>
            </a:extLst>
          </p:cNvPr>
          <p:cNvSpPr/>
          <p:nvPr userDrawn="1"/>
        </p:nvSpPr>
        <p:spPr>
          <a:xfrm flipH="1">
            <a:off x="1555507" y="-1"/>
            <a:ext cx="3900488" cy="4758107"/>
          </a:xfrm>
          <a:custGeom>
            <a:avLst/>
            <a:gdLst>
              <a:gd name="connsiteX0" fmla="*/ 3900488 w 3900488"/>
              <a:gd name="connsiteY0" fmla="*/ 0 h 4758107"/>
              <a:gd name="connsiteX1" fmla="*/ 0 w 3900488"/>
              <a:gd name="connsiteY1" fmla="*/ 0 h 4758107"/>
              <a:gd name="connsiteX2" fmla="*/ 14 w 3900488"/>
              <a:gd name="connsiteY2" fmla="*/ 13718 h 4758107"/>
              <a:gd name="connsiteX3" fmla="*/ 4907 w 3900488"/>
              <a:gd name="connsiteY3" fmla="*/ 3785761 h 4758107"/>
              <a:gd name="connsiteX4" fmla="*/ 485655 w 3900488"/>
              <a:gd name="connsiteY4" fmla="*/ 4595035 h 4758107"/>
              <a:gd name="connsiteX5" fmla="*/ 1776162 w 3900488"/>
              <a:gd name="connsiteY5" fmla="*/ 4758107 h 4758107"/>
              <a:gd name="connsiteX6" fmla="*/ 3121899 w 3900488"/>
              <a:gd name="connsiteY6" fmla="*/ 4687177 h 4758107"/>
              <a:gd name="connsiteX7" fmla="*/ 3899490 w 3900488"/>
              <a:gd name="connsiteY7" fmla="*/ 3836857 h 47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0488" h="4758107">
                <a:moveTo>
                  <a:pt x="3900488" y="0"/>
                </a:moveTo>
                <a:lnTo>
                  <a:pt x="0" y="0"/>
                </a:lnTo>
                <a:lnTo>
                  <a:pt x="14" y="13718"/>
                </a:lnTo>
                <a:cubicBezTo>
                  <a:pt x="1645" y="1271066"/>
                  <a:pt x="4874" y="2494869"/>
                  <a:pt x="4907" y="3785761"/>
                </a:cubicBezTo>
                <a:cubicBezTo>
                  <a:pt x="24841" y="4123277"/>
                  <a:pt x="109081" y="4377139"/>
                  <a:pt x="485655" y="4595035"/>
                </a:cubicBezTo>
                <a:cubicBezTo>
                  <a:pt x="819273" y="4751623"/>
                  <a:pt x="1340313" y="4743506"/>
                  <a:pt x="1776162" y="4758107"/>
                </a:cubicBezTo>
                <a:cubicBezTo>
                  <a:pt x="2206535" y="4751258"/>
                  <a:pt x="2611757" y="4763607"/>
                  <a:pt x="3121899" y="4687177"/>
                </a:cubicBezTo>
                <a:cubicBezTo>
                  <a:pt x="3593018" y="4575838"/>
                  <a:pt x="3868926" y="4322154"/>
                  <a:pt x="3899490" y="383685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latin typeface="Arial" panose="020B0604020202020204" pitchFamily="34" charset="0"/>
              <a:cs typeface="Arial" panose="020B0604020202020204" pitchFamily="34" charset="0"/>
            </a:endParaRPr>
          </a:p>
        </p:txBody>
      </p:sp>
      <p:sp>
        <p:nvSpPr>
          <p:cNvPr id="7" name="Titre 1">
            <a:extLst>
              <a:ext uri="{FF2B5EF4-FFF2-40B4-BE49-F238E27FC236}">
                <a16:creationId xmlns:a16="http://schemas.microsoft.com/office/drawing/2014/main" id="{7E4C8E49-10A8-4B97-A07C-9996B4509580}"/>
              </a:ext>
            </a:extLst>
          </p:cNvPr>
          <p:cNvSpPr>
            <a:spLocks noGrp="1"/>
          </p:cNvSpPr>
          <p:nvPr>
            <p:ph type="ctrTitle" hasCustomPrompt="1"/>
          </p:nvPr>
        </p:nvSpPr>
        <p:spPr>
          <a:xfrm>
            <a:off x="2547579" y="2360258"/>
            <a:ext cx="3784319" cy="2086330"/>
          </a:xfrm>
          <a:prstGeom prst="rect">
            <a:avLst/>
          </a:prstGeom>
        </p:spPr>
        <p:txBody>
          <a:bodyPr anchor="t">
            <a:noAutofit/>
          </a:bodyPr>
          <a:lstStyle>
            <a:lvl1pPr marL="0" marR="0" indent="0" algn="l" defTabSz="914400" rtl="0" eaLnBrk="1" fontAlgn="auto" latinLnBrk="0" hangingPunct="1">
              <a:lnSpc>
                <a:spcPct val="100000"/>
              </a:lnSpc>
              <a:spcBef>
                <a:spcPts val="0"/>
              </a:spcBef>
              <a:spcAft>
                <a:spcPts val="0"/>
              </a:spcAft>
              <a:buClrTx/>
              <a:buSzTx/>
              <a:buFontTx/>
              <a:buNone/>
              <a:tabLst/>
              <a:defRPr sz="5400" b="1" i="0" spc="-3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Titre </a:t>
            </a:r>
            <a:r>
              <a:rPr kumimoji="0" lang="fr-FR" sz="5400" b="1" i="0" u="none" strike="noStrike" kern="1200" cap="none" spc="0" normalizeH="0" baseline="0" noProof="0" err="1">
                <a:ln>
                  <a:noFill/>
                </a:ln>
                <a:solidFill>
                  <a:prstClr val="white"/>
                </a:solidFill>
                <a:effectLst/>
                <a:uLnTx/>
                <a:uFillTx/>
                <a:latin typeface="Arial" panose="020B0604020202020204" pitchFamily="34" charset="0"/>
                <a:ea typeface="Arial" charset="0"/>
                <a:cs typeface="Arial" panose="020B0604020202020204" pitchFamily="34" charset="0"/>
              </a:rPr>
              <a:t>lorem</a:t>
            </a: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 </a:t>
            </a:r>
            <a:b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b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ipsum</a:t>
            </a:r>
          </a:p>
        </p:txBody>
      </p:sp>
      <p:sp>
        <p:nvSpPr>
          <p:cNvPr id="3" name="Espace réservé du texte 2">
            <a:extLst>
              <a:ext uri="{FF2B5EF4-FFF2-40B4-BE49-F238E27FC236}">
                <a16:creationId xmlns:a16="http://schemas.microsoft.com/office/drawing/2014/main" id="{0A5045EE-9823-4299-B2AD-149B222C233B}"/>
              </a:ext>
            </a:extLst>
          </p:cNvPr>
          <p:cNvSpPr>
            <a:spLocks noGrp="1"/>
          </p:cNvSpPr>
          <p:nvPr>
            <p:ph type="body" sz="quarter" idx="10" hasCustomPrompt="1"/>
          </p:nvPr>
        </p:nvSpPr>
        <p:spPr>
          <a:xfrm>
            <a:off x="2323746" y="592138"/>
            <a:ext cx="2786062" cy="1998662"/>
          </a:xfrm>
        </p:spPr>
        <p:txBody>
          <a:bodyPr/>
          <a:lstStyle>
            <a:lvl1pPr marL="0" indent="0">
              <a:buNone/>
              <a:defRPr sz="14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03</a:t>
            </a:r>
          </a:p>
        </p:txBody>
      </p:sp>
    </p:spTree>
    <p:extLst>
      <p:ext uri="{BB962C8B-B14F-4D97-AF65-F5344CB8AC3E}">
        <p14:creationId xmlns:p14="http://schemas.microsoft.com/office/powerpoint/2010/main" val="221442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itre - couleur 4">
    <p:bg>
      <p:bgPr>
        <a:solidFill>
          <a:schemeClr val="tx1"/>
        </a:solidFill>
        <a:effectLst/>
      </p:bgPr>
    </p:bg>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A6029C02-FF1D-4946-B0E8-50832E90EF58}"/>
              </a:ext>
            </a:extLst>
          </p:cNvPr>
          <p:cNvSpPr/>
          <p:nvPr userDrawn="1"/>
        </p:nvSpPr>
        <p:spPr>
          <a:xfrm flipH="1">
            <a:off x="1555507" y="-1"/>
            <a:ext cx="3900488" cy="4758107"/>
          </a:xfrm>
          <a:custGeom>
            <a:avLst/>
            <a:gdLst>
              <a:gd name="connsiteX0" fmla="*/ 3900488 w 3900488"/>
              <a:gd name="connsiteY0" fmla="*/ 0 h 4758107"/>
              <a:gd name="connsiteX1" fmla="*/ 0 w 3900488"/>
              <a:gd name="connsiteY1" fmla="*/ 0 h 4758107"/>
              <a:gd name="connsiteX2" fmla="*/ 14 w 3900488"/>
              <a:gd name="connsiteY2" fmla="*/ 13718 h 4758107"/>
              <a:gd name="connsiteX3" fmla="*/ 4907 w 3900488"/>
              <a:gd name="connsiteY3" fmla="*/ 3785761 h 4758107"/>
              <a:gd name="connsiteX4" fmla="*/ 485655 w 3900488"/>
              <a:gd name="connsiteY4" fmla="*/ 4595035 h 4758107"/>
              <a:gd name="connsiteX5" fmla="*/ 1776162 w 3900488"/>
              <a:gd name="connsiteY5" fmla="*/ 4758107 h 4758107"/>
              <a:gd name="connsiteX6" fmla="*/ 3121899 w 3900488"/>
              <a:gd name="connsiteY6" fmla="*/ 4687177 h 4758107"/>
              <a:gd name="connsiteX7" fmla="*/ 3899490 w 3900488"/>
              <a:gd name="connsiteY7" fmla="*/ 3836857 h 47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0488" h="4758107">
                <a:moveTo>
                  <a:pt x="3900488" y="0"/>
                </a:moveTo>
                <a:lnTo>
                  <a:pt x="0" y="0"/>
                </a:lnTo>
                <a:lnTo>
                  <a:pt x="14" y="13718"/>
                </a:lnTo>
                <a:cubicBezTo>
                  <a:pt x="1645" y="1271066"/>
                  <a:pt x="4874" y="2494869"/>
                  <a:pt x="4907" y="3785761"/>
                </a:cubicBezTo>
                <a:cubicBezTo>
                  <a:pt x="24841" y="4123277"/>
                  <a:pt x="109081" y="4377139"/>
                  <a:pt x="485655" y="4595035"/>
                </a:cubicBezTo>
                <a:cubicBezTo>
                  <a:pt x="819273" y="4751623"/>
                  <a:pt x="1340313" y="4743506"/>
                  <a:pt x="1776162" y="4758107"/>
                </a:cubicBezTo>
                <a:cubicBezTo>
                  <a:pt x="2206535" y="4751258"/>
                  <a:pt x="2611757" y="4763607"/>
                  <a:pt x="3121899" y="4687177"/>
                </a:cubicBezTo>
                <a:cubicBezTo>
                  <a:pt x="3593018" y="4575838"/>
                  <a:pt x="3868926" y="4322154"/>
                  <a:pt x="3899490" y="3836857"/>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latin typeface="Arial" panose="020B0604020202020204" pitchFamily="34" charset="0"/>
              <a:cs typeface="Arial" panose="020B0604020202020204" pitchFamily="34" charset="0"/>
            </a:endParaRPr>
          </a:p>
        </p:txBody>
      </p:sp>
      <p:sp>
        <p:nvSpPr>
          <p:cNvPr id="10" name="Titre 1">
            <a:extLst>
              <a:ext uri="{FF2B5EF4-FFF2-40B4-BE49-F238E27FC236}">
                <a16:creationId xmlns:a16="http://schemas.microsoft.com/office/drawing/2014/main" id="{8B777760-0DDA-4E7E-AD3C-49A729EBF753}"/>
              </a:ext>
            </a:extLst>
          </p:cNvPr>
          <p:cNvSpPr>
            <a:spLocks noGrp="1"/>
          </p:cNvSpPr>
          <p:nvPr>
            <p:ph type="ctrTitle" hasCustomPrompt="1"/>
          </p:nvPr>
        </p:nvSpPr>
        <p:spPr>
          <a:xfrm>
            <a:off x="2547583" y="2357536"/>
            <a:ext cx="3777671" cy="2089052"/>
          </a:xfrm>
          <a:prstGeom prst="rect">
            <a:avLst/>
          </a:prstGeom>
        </p:spPr>
        <p:txBody>
          <a:bodyPr anchor="t">
            <a:noAutofit/>
          </a:bodyPr>
          <a:lstStyle>
            <a:lvl1pPr marL="0" marR="0" indent="0" algn="l" defTabSz="914400" rtl="0" eaLnBrk="1" fontAlgn="auto" latinLnBrk="0" hangingPunct="1">
              <a:lnSpc>
                <a:spcPct val="100000"/>
              </a:lnSpc>
              <a:spcBef>
                <a:spcPts val="0"/>
              </a:spcBef>
              <a:spcAft>
                <a:spcPts val="0"/>
              </a:spcAft>
              <a:buClrTx/>
              <a:buSzTx/>
              <a:buFontTx/>
              <a:buNone/>
              <a:tabLst/>
              <a:defRPr sz="5400" b="1" i="0" spc="-3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Titre </a:t>
            </a:r>
            <a:r>
              <a:rPr kumimoji="0" lang="fr-FR" sz="5400" b="1" i="0" u="none" strike="noStrike" kern="1200" cap="none" spc="0" normalizeH="0" baseline="0" noProof="0" err="1">
                <a:ln>
                  <a:noFill/>
                </a:ln>
                <a:solidFill>
                  <a:prstClr val="white"/>
                </a:solidFill>
                <a:effectLst/>
                <a:uLnTx/>
                <a:uFillTx/>
                <a:latin typeface="Arial" panose="020B0604020202020204" pitchFamily="34" charset="0"/>
                <a:ea typeface="Arial" charset="0"/>
                <a:cs typeface="Arial" panose="020B0604020202020204" pitchFamily="34" charset="0"/>
              </a:rPr>
              <a:t>lorem</a:t>
            </a: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 </a:t>
            </a:r>
            <a:b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b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ipsum</a:t>
            </a:r>
          </a:p>
        </p:txBody>
      </p:sp>
      <p:sp>
        <p:nvSpPr>
          <p:cNvPr id="3" name="Espace réservé du texte 2">
            <a:extLst>
              <a:ext uri="{FF2B5EF4-FFF2-40B4-BE49-F238E27FC236}">
                <a16:creationId xmlns:a16="http://schemas.microsoft.com/office/drawing/2014/main" id="{16BE4419-5819-4E16-B314-B7BBE4C60903}"/>
              </a:ext>
            </a:extLst>
          </p:cNvPr>
          <p:cNvSpPr>
            <a:spLocks noGrp="1"/>
          </p:cNvSpPr>
          <p:nvPr>
            <p:ph type="body" sz="quarter" idx="10" hasCustomPrompt="1"/>
          </p:nvPr>
        </p:nvSpPr>
        <p:spPr>
          <a:xfrm>
            <a:off x="2312988" y="592138"/>
            <a:ext cx="2786062" cy="1998662"/>
          </a:xfrm>
        </p:spPr>
        <p:txBody>
          <a:bodyPr/>
          <a:lstStyle>
            <a:lvl1pPr marL="0" indent="0">
              <a:buNone/>
              <a:defRPr sz="14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04</a:t>
            </a:r>
          </a:p>
        </p:txBody>
      </p:sp>
    </p:spTree>
    <p:extLst>
      <p:ext uri="{BB962C8B-B14F-4D97-AF65-F5344CB8AC3E}">
        <p14:creationId xmlns:p14="http://schemas.microsoft.com/office/powerpoint/2010/main" val="2064536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itre - couleur 5">
    <p:bg>
      <p:bgPr>
        <a:solidFill>
          <a:schemeClr val="tx1"/>
        </a:solidFill>
        <a:effectLst/>
      </p:bgPr>
    </p:bg>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EFAE98A2-8138-4EE9-A8BE-5A0AFAE9122D}"/>
              </a:ext>
            </a:extLst>
          </p:cNvPr>
          <p:cNvSpPr/>
          <p:nvPr userDrawn="1"/>
        </p:nvSpPr>
        <p:spPr>
          <a:xfrm flipH="1">
            <a:off x="1555507" y="-1"/>
            <a:ext cx="3900488" cy="4758107"/>
          </a:xfrm>
          <a:custGeom>
            <a:avLst/>
            <a:gdLst>
              <a:gd name="connsiteX0" fmla="*/ 3900488 w 3900488"/>
              <a:gd name="connsiteY0" fmla="*/ 0 h 4758107"/>
              <a:gd name="connsiteX1" fmla="*/ 0 w 3900488"/>
              <a:gd name="connsiteY1" fmla="*/ 0 h 4758107"/>
              <a:gd name="connsiteX2" fmla="*/ 14 w 3900488"/>
              <a:gd name="connsiteY2" fmla="*/ 13718 h 4758107"/>
              <a:gd name="connsiteX3" fmla="*/ 4907 w 3900488"/>
              <a:gd name="connsiteY3" fmla="*/ 3785761 h 4758107"/>
              <a:gd name="connsiteX4" fmla="*/ 485655 w 3900488"/>
              <a:gd name="connsiteY4" fmla="*/ 4595035 h 4758107"/>
              <a:gd name="connsiteX5" fmla="*/ 1776162 w 3900488"/>
              <a:gd name="connsiteY5" fmla="*/ 4758107 h 4758107"/>
              <a:gd name="connsiteX6" fmla="*/ 3121899 w 3900488"/>
              <a:gd name="connsiteY6" fmla="*/ 4687177 h 4758107"/>
              <a:gd name="connsiteX7" fmla="*/ 3899490 w 3900488"/>
              <a:gd name="connsiteY7" fmla="*/ 3836857 h 47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0488" h="4758107">
                <a:moveTo>
                  <a:pt x="3900488" y="0"/>
                </a:moveTo>
                <a:lnTo>
                  <a:pt x="0" y="0"/>
                </a:lnTo>
                <a:lnTo>
                  <a:pt x="14" y="13718"/>
                </a:lnTo>
                <a:cubicBezTo>
                  <a:pt x="1645" y="1271066"/>
                  <a:pt x="4874" y="2494869"/>
                  <a:pt x="4907" y="3785761"/>
                </a:cubicBezTo>
                <a:cubicBezTo>
                  <a:pt x="24841" y="4123277"/>
                  <a:pt x="109081" y="4377139"/>
                  <a:pt x="485655" y="4595035"/>
                </a:cubicBezTo>
                <a:cubicBezTo>
                  <a:pt x="819273" y="4751623"/>
                  <a:pt x="1340313" y="4743506"/>
                  <a:pt x="1776162" y="4758107"/>
                </a:cubicBezTo>
                <a:cubicBezTo>
                  <a:pt x="2206535" y="4751258"/>
                  <a:pt x="2611757" y="4763607"/>
                  <a:pt x="3121899" y="4687177"/>
                </a:cubicBezTo>
                <a:cubicBezTo>
                  <a:pt x="3593018" y="4575838"/>
                  <a:pt x="3868926" y="4322154"/>
                  <a:pt x="3899490" y="383685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latin typeface="Arial" panose="020B0604020202020204" pitchFamily="34" charset="0"/>
              <a:cs typeface="Arial" panose="020B0604020202020204" pitchFamily="34" charset="0"/>
            </a:endParaRPr>
          </a:p>
        </p:txBody>
      </p:sp>
      <p:sp>
        <p:nvSpPr>
          <p:cNvPr id="9" name="Titre 1">
            <a:extLst>
              <a:ext uri="{FF2B5EF4-FFF2-40B4-BE49-F238E27FC236}">
                <a16:creationId xmlns:a16="http://schemas.microsoft.com/office/drawing/2014/main" id="{4540555D-49F7-4ED2-A528-60D56A5F6794}"/>
              </a:ext>
            </a:extLst>
          </p:cNvPr>
          <p:cNvSpPr>
            <a:spLocks noGrp="1"/>
          </p:cNvSpPr>
          <p:nvPr>
            <p:ph type="ctrTitle" hasCustomPrompt="1"/>
          </p:nvPr>
        </p:nvSpPr>
        <p:spPr>
          <a:xfrm>
            <a:off x="2547583" y="2351180"/>
            <a:ext cx="3777671" cy="2095408"/>
          </a:xfrm>
          <a:prstGeom prst="rect">
            <a:avLst/>
          </a:prstGeom>
        </p:spPr>
        <p:txBody>
          <a:bodyPr anchor="t">
            <a:noAutofit/>
          </a:bodyPr>
          <a:lstStyle>
            <a:lvl1pPr marL="0" marR="0" indent="0" algn="l" defTabSz="914400" rtl="0" eaLnBrk="1" fontAlgn="auto" latinLnBrk="0" hangingPunct="1">
              <a:lnSpc>
                <a:spcPct val="100000"/>
              </a:lnSpc>
              <a:spcBef>
                <a:spcPts val="0"/>
              </a:spcBef>
              <a:spcAft>
                <a:spcPts val="0"/>
              </a:spcAft>
              <a:buClrTx/>
              <a:buSzTx/>
              <a:buFontTx/>
              <a:buNone/>
              <a:tabLst/>
              <a:defRPr sz="5400" b="1" i="0" spc="-3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Titre </a:t>
            </a:r>
            <a:r>
              <a:rPr kumimoji="0" lang="fr-FR" sz="5400" b="1" i="0" u="none" strike="noStrike" kern="1200" cap="none" spc="0" normalizeH="0" baseline="0" noProof="0" err="1">
                <a:ln>
                  <a:noFill/>
                </a:ln>
                <a:solidFill>
                  <a:prstClr val="white"/>
                </a:solidFill>
                <a:effectLst/>
                <a:uLnTx/>
                <a:uFillTx/>
                <a:latin typeface="Arial" panose="020B0604020202020204" pitchFamily="34" charset="0"/>
                <a:ea typeface="Arial" charset="0"/>
                <a:cs typeface="Arial" panose="020B0604020202020204" pitchFamily="34" charset="0"/>
              </a:rPr>
              <a:t>lorem</a:t>
            </a: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 </a:t>
            </a:r>
            <a:b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b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ipsum</a:t>
            </a:r>
          </a:p>
        </p:txBody>
      </p:sp>
      <p:sp>
        <p:nvSpPr>
          <p:cNvPr id="3" name="Espace réservé du texte 2">
            <a:extLst>
              <a:ext uri="{FF2B5EF4-FFF2-40B4-BE49-F238E27FC236}">
                <a16:creationId xmlns:a16="http://schemas.microsoft.com/office/drawing/2014/main" id="{41B28701-941F-4C97-AD87-1B8D6E4B30CE}"/>
              </a:ext>
            </a:extLst>
          </p:cNvPr>
          <p:cNvSpPr>
            <a:spLocks noGrp="1"/>
          </p:cNvSpPr>
          <p:nvPr>
            <p:ph type="body" sz="quarter" idx="10" hasCustomPrompt="1"/>
          </p:nvPr>
        </p:nvSpPr>
        <p:spPr>
          <a:xfrm>
            <a:off x="2323746" y="602896"/>
            <a:ext cx="2797175" cy="1998662"/>
          </a:xfrm>
        </p:spPr>
        <p:txBody>
          <a:bodyPr/>
          <a:lstStyle>
            <a:lvl1pPr marL="0" indent="0">
              <a:buNone/>
              <a:defRPr sz="14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05</a:t>
            </a:r>
          </a:p>
        </p:txBody>
      </p:sp>
    </p:spTree>
    <p:extLst>
      <p:ext uri="{BB962C8B-B14F-4D97-AF65-F5344CB8AC3E}">
        <p14:creationId xmlns:p14="http://schemas.microsoft.com/office/powerpoint/2010/main" val="3424973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itre - couleur 6">
    <p:bg>
      <p:bgPr>
        <a:solidFill>
          <a:schemeClr val="accent4"/>
        </a:solidFill>
        <a:effectLst/>
      </p:bgPr>
    </p:bg>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7BEED087-F2FD-4906-8C61-61A7C5DBF264}"/>
              </a:ext>
            </a:extLst>
          </p:cNvPr>
          <p:cNvSpPr/>
          <p:nvPr userDrawn="1"/>
        </p:nvSpPr>
        <p:spPr>
          <a:xfrm flipH="1">
            <a:off x="1555507" y="-1"/>
            <a:ext cx="3900488" cy="4758107"/>
          </a:xfrm>
          <a:custGeom>
            <a:avLst/>
            <a:gdLst>
              <a:gd name="connsiteX0" fmla="*/ 3900488 w 3900488"/>
              <a:gd name="connsiteY0" fmla="*/ 0 h 4758107"/>
              <a:gd name="connsiteX1" fmla="*/ 0 w 3900488"/>
              <a:gd name="connsiteY1" fmla="*/ 0 h 4758107"/>
              <a:gd name="connsiteX2" fmla="*/ 14 w 3900488"/>
              <a:gd name="connsiteY2" fmla="*/ 13718 h 4758107"/>
              <a:gd name="connsiteX3" fmla="*/ 4907 w 3900488"/>
              <a:gd name="connsiteY3" fmla="*/ 3785761 h 4758107"/>
              <a:gd name="connsiteX4" fmla="*/ 485655 w 3900488"/>
              <a:gd name="connsiteY4" fmla="*/ 4595035 h 4758107"/>
              <a:gd name="connsiteX5" fmla="*/ 1776162 w 3900488"/>
              <a:gd name="connsiteY5" fmla="*/ 4758107 h 4758107"/>
              <a:gd name="connsiteX6" fmla="*/ 3121899 w 3900488"/>
              <a:gd name="connsiteY6" fmla="*/ 4687177 h 4758107"/>
              <a:gd name="connsiteX7" fmla="*/ 3899490 w 3900488"/>
              <a:gd name="connsiteY7" fmla="*/ 3836857 h 47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0488" h="4758107">
                <a:moveTo>
                  <a:pt x="3900488" y="0"/>
                </a:moveTo>
                <a:lnTo>
                  <a:pt x="0" y="0"/>
                </a:lnTo>
                <a:lnTo>
                  <a:pt x="14" y="13718"/>
                </a:lnTo>
                <a:cubicBezTo>
                  <a:pt x="1645" y="1271066"/>
                  <a:pt x="4874" y="2494869"/>
                  <a:pt x="4907" y="3785761"/>
                </a:cubicBezTo>
                <a:cubicBezTo>
                  <a:pt x="24841" y="4123277"/>
                  <a:pt x="109081" y="4377139"/>
                  <a:pt x="485655" y="4595035"/>
                </a:cubicBezTo>
                <a:cubicBezTo>
                  <a:pt x="819273" y="4751623"/>
                  <a:pt x="1340313" y="4743506"/>
                  <a:pt x="1776162" y="4758107"/>
                </a:cubicBezTo>
                <a:cubicBezTo>
                  <a:pt x="2206535" y="4751258"/>
                  <a:pt x="2611757" y="4763607"/>
                  <a:pt x="3121899" y="4687177"/>
                </a:cubicBezTo>
                <a:cubicBezTo>
                  <a:pt x="3593018" y="4575838"/>
                  <a:pt x="3868926" y="4322154"/>
                  <a:pt x="3899490" y="383685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latin typeface="Arial" panose="020B0604020202020204" pitchFamily="34" charset="0"/>
              <a:cs typeface="Arial" panose="020B0604020202020204" pitchFamily="34" charset="0"/>
            </a:endParaRPr>
          </a:p>
        </p:txBody>
      </p:sp>
      <p:sp>
        <p:nvSpPr>
          <p:cNvPr id="8" name="Titre 1">
            <a:extLst>
              <a:ext uri="{FF2B5EF4-FFF2-40B4-BE49-F238E27FC236}">
                <a16:creationId xmlns:a16="http://schemas.microsoft.com/office/drawing/2014/main" id="{032A1E69-C3B5-4A64-938E-FB5B8479C75A}"/>
              </a:ext>
            </a:extLst>
          </p:cNvPr>
          <p:cNvSpPr>
            <a:spLocks noGrp="1"/>
          </p:cNvSpPr>
          <p:nvPr>
            <p:ph type="ctrTitle" hasCustomPrompt="1"/>
          </p:nvPr>
        </p:nvSpPr>
        <p:spPr>
          <a:xfrm>
            <a:off x="2547583" y="2360258"/>
            <a:ext cx="3777671" cy="2086330"/>
          </a:xfrm>
          <a:prstGeom prst="rect">
            <a:avLst/>
          </a:prstGeom>
        </p:spPr>
        <p:txBody>
          <a:bodyPr anchor="t">
            <a:noAutofit/>
          </a:bodyPr>
          <a:lstStyle>
            <a:lvl1pPr marL="0" marR="0" indent="0" algn="l" defTabSz="914400" rtl="0" eaLnBrk="1" fontAlgn="auto" latinLnBrk="0" hangingPunct="1">
              <a:lnSpc>
                <a:spcPct val="100000"/>
              </a:lnSpc>
              <a:spcBef>
                <a:spcPts val="0"/>
              </a:spcBef>
              <a:spcAft>
                <a:spcPts val="0"/>
              </a:spcAft>
              <a:buClrTx/>
              <a:buSzTx/>
              <a:buFontTx/>
              <a:buNone/>
              <a:tabLst/>
              <a:defRPr sz="5400" b="1" i="0" spc="-3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Titre </a:t>
            </a:r>
            <a:r>
              <a:rPr kumimoji="0" lang="fr-FR" sz="5400" b="1" i="0" u="none" strike="noStrike" kern="1200" cap="none" spc="0" normalizeH="0" baseline="0" noProof="0" err="1">
                <a:ln>
                  <a:noFill/>
                </a:ln>
                <a:solidFill>
                  <a:prstClr val="white"/>
                </a:solidFill>
                <a:effectLst/>
                <a:uLnTx/>
                <a:uFillTx/>
                <a:latin typeface="Arial" panose="020B0604020202020204" pitchFamily="34" charset="0"/>
                <a:ea typeface="Arial" charset="0"/>
                <a:cs typeface="Arial" panose="020B0604020202020204" pitchFamily="34" charset="0"/>
              </a:rPr>
              <a:t>lorem</a:t>
            </a: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 </a:t>
            </a:r>
            <a:b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b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ipsum</a:t>
            </a:r>
            <a:endParaRPr lang="fr-FR"/>
          </a:p>
        </p:txBody>
      </p:sp>
      <p:sp>
        <p:nvSpPr>
          <p:cNvPr id="3" name="Espace réservé du texte 2">
            <a:extLst>
              <a:ext uri="{FF2B5EF4-FFF2-40B4-BE49-F238E27FC236}">
                <a16:creationId xmlns:a16="http://schemas.microsoft.com/office/drawing/2014/main" id="{908FFF5E-B233-4CF2-8E7D-DFF511C3A171}"/>
              </a:ext>
            </a:extLst>
          </p:cNvPr>
          <p:cNvSpPr>
            <a:spLocks noGrp="1"/>
          </p:cNvSpPr>
          <p:nvPr>
            <p:ph type="body" sz="quarter" idx="10" hasCustomPrompt="1"/>
          </p:nvPr>
        </p:nvSpPr>
        <p:spPr>
          <a:xfrm>
            <a:off x="2312988" y="592138"/>
            <a:ext cx="2797175" cy="1998662"/>
          </a:xfrm>
        </p:spPr>
        <p:txBody>
          <a:bodyPr/>
          <a:lstStyle>
            <a:lvl1pPr marL="0" indent="0">
              <a:buNone/>
              <a:defRPr sz="14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06</a:t>
            </a:r>
          </a:p>
        </p:txBody>
      </p:sp>
    </p:spTree>
    <p:extLst>
      <p:ext uri="{BB962C8B-B14F-4D97-AF65-F5344CB8AC3E}">
        <p14:creationId xmlns:p14="http://schemas.microsoft.com/office/powerpoint/2010/main" val="3971091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 couleur 7">
    <p:bg>
      <p:bgPr>
        <a:solidFill>
          <a:schemeClr val="tx1"/>
        </a:solidFill>
        <a:effectLst/>
      </p:bgPr>
    </p:bg>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9B918CD8-03E5-4DBF-B058-8714A6F9F991}"/>
              </a:ext>
            </a:extLst>
          </p:cNvPr>
          <p:cNvSpPr/>
          <p:nvPr userDrawn="1"/>
        </p:nvSpPr>
        <p:spPr>
          <a:xfrm flipH="1">
            <a:off x="1555507" y="-1"/>
            <a:ext cx="3900488" cy="4758107"/>
          </a:xfrm>
          <a:custGeom>
            <a:avLst/>
            <a:gdLst>
              <a:gd name="connsiteX0" fmla="*/ 3900488 w 3900488"/>
              <a:gd name="connsiteY0" fmla="*/ 0 h 4758107"/>
              <a:gd name="connsiteX1" fmla="*/ 0 w 3900488"/>
              <a:gd name="connsiteY1" fmla="*/ 0 h 4758107"/>
              <a:gd name="connsiteX2" fmla="*/ 14 w 3900488"/>
              <a:gd name="connsiteY2" fmla="*/ 13718 h 4758107"/>
              <a:gd name="connsiteX3" fmla="*/ 4907 w 3900488"/>
              <a:gd name="connsiteY3" fmla="*/ 3785761 h 4758107"/>
              <a:gd name="connsiteX4" fmla="*/ 485655 w 3900488"/>
              <a:gd name="connsiteY4" fmla="*/ 4595035 h 4758107"/>
              <a:gd name="connsiteX5" fmla="*/ 1776162 w 3900488"/>
              <a:gd name="connsiteY5" fmla="*/ 4758107 h 4758107"/>
              <a:gd name="connsiteX6" fmla="*/ 3121899 w 3900488"/>
              <a:gd name="connsiteY6" fmla="*/ 4687177 h 4758107"/>
              <a:gd name="connsiteX7" fmla="*/ 3899490 w 3900488"/>
              <a:gd name="connsiteY7" fmla="*/ 3836857 h 47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0488" h="4758107">
                <a:moveTo>
                  <a:pt x="3900488" y="0"/>
                </a:moveTo>
                <a:lnTo>
                  <a:pt x="0" y="0"/>
                </a:lnTo>
                <a:lnTo>
                  <a:pt x="14" y="13718"/>
                </a:lnTo>
                <a:cubicBezTo>
                  <a:pt x="1645" y="1271066"/>
                  <a:pt x="4874" y="2494869"/>
                  <a:pt x="4907" y="3785761"/>
                </a:cubicBezTo>
                <a:cubicBezTo>
                  <a:pt x="24841" y="4123277"/>
                  <a:pt x="109081" y="4377139"/>
                  <a:pt x="485655" y="4595035"/>
                </a:cubicBezTo>
                <a:cubicBezTo>
                  <a:pt x="819273" y="4751623"/>
                  <a:pt x="1340313" y="4743506"/>
                  <a:pt x="1776162" y="4758107"/>
                </a:cubicBezTo>
                <a:cubicBezTo>
                  <a:pt x="2206535" y="4751258"/>
                  <a:pt x="2611757" y="4763607"/>
                  <a:pt x="3121899" y="4687177"/>
                </a:cubicBezTo>
                <a:cubicBezTo>
                  <a:pt x="3593018" y="4575838"/>
                  <a:pt x="3868926" y="4322154"/>
                  <a:pt x="3899490" y="383685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latin typeface="Arial" panose="020B0604020202020204" pitchFamily="34" charset="0"/>
              <a:cs typeface="Arial" panose="020B0604020202020204" pitchFamily="34" charset="0"/>
            </a:endParaRPr>
          </a:p>
        </p:txBody>
      </p:sp>
      <p:sp>
        <p:nvSpPr>
          <p:cNvPr id="8" name="Titre 1">
            <a:extLst>
              <a:ext uri="{FF2B5EF4-FFF2-40B4-BE49-F238E27FC236}">
                <a16:creationId xmlns:a16="http://schemas.microsoft.com/office/drawing/2014/main" id="{36201EFC-76F8-4DC5-813E-EECEF163CA3C}"/>
              </a:ext>
            </a:extLst>
          </p:cNvPr>
          <p:cNvSpPr>
            <a:spLocks noGrp="1"/>
          </p:cNvSpPr>
          <p:nvPr>
            <p:ph type="ctrTitle" hasCustomPrompt="1"/>
          </p:nvPr>
        </p:nvSpPr>
        <p:spPr>
          <a:xfrm>
            <a:off x="2551992" y="2360258"/>
            <a:ext cx="3777671" cy="2086330"/>
          </a:xfrm>
          <a:prstGeom prst="rect">
            <a:avLst/>
          </a:prstGeom>
        </p:spPr>
        <p:txBody>
          <a:bodyPr anchor="t">
            <a:noAutofit/>
          </a:bodyPr>
          <a:lstStyle>
            <a:lvl1pPr marL="0" marR="0" indent="0" algn="l" defTabSz="914400" rtl="0" eaLnBrk="1" fontAlgn="auto" latinLnBrk="0" hangingPunct="1">
              <a:lnSpc>
                <a:spcPct val="100000"/>
              </a:lnSpc>
              <a:spcBef>
                <a:spcPts val="0"/>
              </a:spcBef>
              <a:spcAft>
                <a:spcPts val="0"/>
              </a:spcAft>
              <a:buClrTx/>
              <a:buSzTx/>
              <a:buFontTx/>
              <a:buNone/>
              <a:tabLst/>
              <a:defRPr sz="5400" b="1" i="0" spc="-3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Titre </a:t>
            </a:r>
            <a:r>
              <a:rPr kumimoji="0" lang="fr-FR" sz="5400" b="1" i="0" u="none" strike="noStrike" kern="1200" cap="none" spc="0" normalizeH="0" baseline="0" noProof="0" err="1">
                <a:ln>
                  <a:noFill/>
                </a:ln>
                <a:solidFill>
                  <a:prstClr val="white"/>
                </a:solidFill>
                <a:effectLst/>
                <a:uLnTx/>
                <a:uFillTx/>
                <a:latin typeface="Arial" panose="020B0604020202020204" pitchFamily="34" charset="0"/>
                <a:ea typeface="Arial" charset="0"/>
                <a:cs typeface="Arial" panose="020B0604020202020204" pitchFamily="34" charset="0"/>
              </a:rPr>
              <a:t>lorem</a:t>
            </a: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 </a:t>
            </a:r>
            <a:b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b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ipsum</a:t>
            </a:r>
          </a:p>
        </p:txBody>
      </p:sp>
      <p:sp>
        <p:nvSpPr>
          <p:cNvPr id="3" name="Espace réservé du texte 2">
            <a:extLst>
              <a:ext uri="{FF2B5EF4-FFF2-40B4-BE49-F238E27FC236}">
                <a16:creationId xmlns:a16="http://schemas.microsoft.com/office/drawing/2014/main" id="{5B8191F3-624C-4754-B027-319858716A32}"/>
              </a:ext>
            </a:extLst>
          </p:cNvPr>
          <p:cNvSpPr>
            <a:spLocks noGrp="1"/>
          </p:cNvSpPr>
          <p:nvPr>
            <p:ph type="body" sz="quarter" idx="10" hasCustomPrompt="1"/>
          </p:nvPr>
        </p:nvSpPr>
        <p:spPr>
          <a:xfrm>
            <a:off x="2312988" y="592138"/>
            <a:ext cx="2808287" cy="1998662"/>
          </a:xfrm>
        </p:spPr>
        <p:txBody>
          <a:bodyPr/>
          <a:lstStyle>
            <a:lvl1pPr marL="0" indent="0">
              <a:buNone/>
              <a:defRPr sz="14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07</a:t>
            </a:r>
          </a:p>
        </p:txBody>
      </p:sp>
    </p:spTree>
    <p:extLst>
      <p:ext uri="{BB962C8B-B14F-4D97-AF65-F5344CB8AC3E}">
        <p14:creationId xmlns:p14="http://schemas.microsoft.com/office/powerpoint/2010/main" val="3885383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mmaire chapitre">
    <p:spTree>
      <p:nvGrpSpPr>
        <p:cNvPr id="1" name=""/>
        <p:cNvGrpSpPr/>
        <p:nvPr/>
      </p:nvGrpSpPr>
      <p:grpSpPr>
        <a:xfrm>
          <a:off x="0" y="0"/>
          <a:ext cx="0" cy="0"/>
          <a:chOff x="0" y="0"/>
          <a:chExt cx="0" cy="0"/>
        </a:xfrm>
      </p:grpSpPr>
      <p:sp>
        <p:nvSpPr>
          <p:cNvPr id="11" name="Espace réservé du texte 5">
            <a:extLst>
              <a:ext uri="{FF2B5EF4-FFF2-40B4-BE49-F238E27FC236}">
                <a16:creationId xmlns:a16="http://schemas.microsoft.com/office/drawing/2014/main" id="{27C16BB3-6421-4A83-B0C9-DBE4919C18F4}"/>
              </a:ext>
            </a:extLst>
          </p:cNvPr>
          <p:cNvSpPr>
            <a:spLocks noGrp="1"/>
          </p:cNvSpPr>
          <p:nvPr>
            <p:ph type="body" sz="quarter" idx="12" hasCustomPrompt="1"/>
          </p:nvPr>
        </p:nvSpPr>
        <p:spPr>
          <a:xfrm>
            <a:off x="838800" y="1022400"/>
            <a:ext cx="10441975" cy="1508414"/>
          </a:xfrm>
          <a:prstGeom prst="rect">
            <a:avLst/>
          </a:prstGeom>
        </p:spPr>
        <p:txBody>
          <a:bodyPr anchor="t" anchorCtr="0"/>
          <a:lstStyle>
            <a:lvl1pPr marL="0" marR="0" indent="0" algn="l" defTabSz="914400" rtl="0" eaLnBrk="1" fontAlgn="auto" latinLnBrk="0" hangingPunct="1">
              <a:lnSpc>
                <a:spcPct val="90000"/>
              </a:lnSpc>
              <a:spcBef>
                <a:spcPct val="0"/>
              </a:spcBef>
              <a:spcAft>
                <a:spcPts val="0"/>
              </a:spcAft>
              <a:buClrTx/>
              <a:buSzTx/>
              <a:buFontTx/>
              <a:buNone/>
              <a:tabLst/>
              <a:defRPr lang="fr-FR" sz="2800" b="1" kern="1200" cap="none" spc="0" baseline="0" dirty="0">
                <a:solidFill>
                  <a:schemeClr val="tx2"/>
                </a:solidFill>
                <a:latin typeface="Arial" panose="020B0604020202020204" pitchFamily="34" charset="0"/>
                <a:ea typeface="Arial" charset="0"/>
                <a:cs typeface="Arial" panose="020B0604020202020204" pitchFamily="34" charset="0"/>
              </a:defRPr>
            </a:lvl1pPr>
          </a:lstStyle>
          <a:p>
            <a:pPr lvl="0"/>
            <a:r>
              <a:rPr lang="fr-FR" sz="2800">
                <a:solidFill>
                  <a:schemeClr val="tx1"/>
                </a:solidFill>
                <a:latin typeface="Arial" panose="020B0604020202020204" pitchFamily="34" charset="0"/>
                <a:cs typeface="Arial" panose="020B0604020202020204" pitchFamily="34" charset="0"/>
              </a:rPr>
              <a:t>1.1 </a:t>
            </a:r>
            <a:r>
              <a:rPr lang="fr-FR"/>
              <a:t>Sous-titre</a:t>
            </a:r>
          </a:p>
        </p:txBody>
      </p:sp>
      <p:sp>
        <p:nvSpPr>
          <p:cNvPr id="2" name="Espace réservé du pied de page 1">
            <a:extLst>
              <a:ext uri="{FF2B5EF4-FFF2-40B4-BE49-F238E27FC236}">
                <a16:creationId xmlns:a16="http://schemas.microsoft.com/office/drawing/2014/main" id="{090ECECF-F8EE-472F-AAAC-77516672C0AA}"/>
              </a:ext>
            </a:extLst>
          </p:cNvPr>
          <p:cNvSpPr>
            <a:spLocks noGrp="1"/>
          </p:cNvSpPr>
          <p:nvPr>
            <p:ph type="ftr" sz="quarter" idx="13"/>
          </p:nvPr>
        </p:nvSpPr>
        <p:spPr/>
        <p:txBody>
          <a:bodyPr/>
          <a:lstStyle/>
          <a:p>
            <a:r>
              <a:rPr lang="fr-FR" cap="none">
                <a:solidFill>
                  <a:schemeClr val="tx2"/>
                </a:solidFill>
              </a:rPr>
              <a:t>Sujet de la présentation – V°001 | 27 juillet 2018</a:t>
            </a:r>
            <a:endParaRPr lang="fr-FR" cap="none">
              <a:solidFill>
                <a:schemeClr val="tx1"/>
              </a:solidFill>
            </a:endParaRPr>
          </a:p>
        </p:txBody>
      </p:sp>
      <p:sp>
        <p:nvSpPr>
          <p:cNvPr id="3" name="Espace réservé du numéro de diapositive 2">
            <a:extLst>
              <a:ext uri="{FF2B5EF4-FFF2-40B4-BE49-F238E27FC236}">
                <a16:creationId xmlns:a16="http://schemas.microsoft.com/office/drawing/2014/main" id="{35EB5593-5AB2-4459-A5A0-245869585A7E}"/>
              </a:ext>
            </a:extLst>
          </p:cNvPr>
          <p:cNvSpPr>
            <a:spLocks noGrp="1"/>
          </p:cNvSpPr>
          <p:nvPr>
            <p:ph type="sldNum" sz="quarter" idx="14"/>
          </p:nvPr>
        </p:nvSpPr>
        <p:spPr/>
        <p:txBody>
          <a:bodyPr/>
          <a:lstStyle/>
          <a:p>
            <a:fld id="{16F61B19-5FB1-451F-938F-D0B1FAC2BDF6}" type="slidenum">
              <a:rPr lang="fr-FR" smtClean="0"/>
              <a:pPr/>
              <a:t>‹#›</a:t>
            </a:fld>
            <a:endParaRPr lang="fr-FR"/>
          </a:p>
        </p:txBody>
      </p:sp>
      <p:sp>
        <p:nvSpPr>
          <p:cNvPr id="6" name="Titre 5">
            <a:extLst>
              <a:ext uri="{FF2B5EF4-FFF2-40B4-BE49-F238E27FC236}">
                <a16:creationId xmlns:a16="http://schemas.microsoft.com/office/drawing/2014/main" id="{8660AA14-17CC-44B4-8530-F53B98A1819A}"/>
              </a:ext>
            </a:extLst>
          </p:cNvPr>
          <p:cNvSpPr>
            <a:spLocks noGrp="1"/>
          </p:cNvSpPr>
          <p:nvPr>
            <p:ph type="title" hasCustomPrompt="1"/>
          </p:nvPr>
        </p:nvSpPr>
        <p:spPr/>
        <p:txBody>
          <a:bodyPr/>
          <a:lstStyle>
            <a:lvl1pPr>
              <a:defRPr/>
            </a:lvl1pPr>
          </a:lstStyle>
          <a:p>
            <a:r>
              <a:rPr lang="fr-FR"/>
              <a:t>Titre chapitre </a:t>
            </a:r>
          </a:p>
        </p:txBody>
      </p:sp>
    </p:spTree>
    <p:extLst>
      <p:ext uri="{BB962C8B-B14F-4D97-AF65-F5344CB8AC3E}">
        <p14:creationId xmlns:p14="http://schemas.microsoft.com/office/powerpoint/2010/main" val="378285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1">
    <p:spTree>
      <p:nvGrpSpPr>
        <p:cNvPr id="1" name=""/>
        <p:cNvGrpSpPr/>
        <p:nvPr/>
      </p:nvGrpSpPr>
      <p:grpSpPr>
        <a:xfrm>
          <a:off x="0" y="0"/>
          <a:ext cx="0" cy="0"/>
          <a:chOff x="0" y="0"/>
          <a:chExt cx="0" cy="0"/>
        </a:xfrm>
      </p:grpSpPr>
      <p:sp>
        <p:nvSpPr>
          <p:cNvPr id="9" name="Espace réservé du pied de page 8">
            <a:extLst>
              <a:ext uri="{FF2B5EF4-FFF2-40B4-BE49-F238E27FC236}">
                <a16:creationId xmlns:a16="http://schemas.microsoft.com/office/drawing/2014/main" id="{EA13E3DF-15F4-4B75-83F6-023D046F2F55}"/>
              </a:ext>
            </a:extLst>
          </p:cNvPr>
          <p:cNvSpPr>
            <a:spLocks noGrp="1"/>
          </p:cNvSpPr>
          <p:nvPr>
            <p:ph type="ftr" sz="quarter" idx="10"/>
          </p:nvPr>
        </p:nvSpPr>
        <p:spPr/>
        <p:txBody>
          <a:bodyPr/>
          <a:lstStyle/>
          <a:p>
            <a:r>
              <a:rPr lang="fr-FR" cap="none">
                <a:solidFill>
                  <a:schemeClr val="tx2"/>
                </a:solidFill>
              </a:rPr>
              <a:t>Sujet de la présentation – V°001 | 27 juillet 2018</a:t>
            </a:r>
            <a:endParaRPr lang="fr-FR" cap="none">
              <a:solidFill>
                <a:schemeClr val="tx1"/>
              </a:solidFill>
            </a:endParaRPr>
          </a:p>
        </p:txBody>
      </p:sp>
      <p:sp>
        <p:nvSpPr>
          <p:cNvPr id="10" name="Espace réservé du numéro de diapositive 9">
            <a:extLst>
              <a:ext uri="{FF2B5EF4-FFF2-40B4-BE49-F238E27FC236}">
                <a16:creationId xmlns:a16="http://schemas.microsoft.com/office/drawing/2014/main" id="{32C03E7B-CBCE-47FD-95FB-2D4D91E2CF0B}"/>
              </a:ext>
            </a:extLst>
          </p:cNvPr>
          <p:cNvSpPr>
            <a:spLocks noGrp="1"/>
          </p:cNvSpPr>
          <p:nvPr>
            <p:ph type="sldNum" sz="quarter" idx="11"/>
          </p:nvPr>
        </p:nvSpPr>
        <p:spPr/>
        <p:txBody>
          <a:bodyPr/>
          <a:lstStyle/>
          <a:p>
            <a:fld id="{16F61B19-5FB1-451F-938F-D0B1FAC2BDF6}" type="slidenum">
              <a:rPr lang="fr-FR" smtClean="0"/>
              <a:pPr/>
              <a:t>‹#›</a:t>
            </a:fld>
            <a:endParaRPr lang="fr-FR"/>
          </a:p>
        </p:txBody>
      </p:sp>
      <p:sp>
        <p:nvSpPr>
          <p:cNvPr id="13" name="Espace réservé du texte 12">
            <a:extLst>
              <a:ext uri="{FF2B5EF4-FFF2-40B4-BE49-F238E27FC236}">
                <a16:creationId xmlns:a16="http://schemas.microsoft.com/office/drawing/2014/main" id="{994F548F-A399-4411-B9BF-BDBAA7AE4B55}"/>
              </a:ext>
            </a:extLst>
          </p:cNvPr>
          <p:cNvSpPr>
            <a:spLocks noGrp="1"/>
          </p:cNvSpPr>
          <p:nvPr>
            <p:ph type="body" sz="quarter" idx="12" hasCustomPrompt="1"/>
          </p:nvPr>
        </p:nvSpPr>
        <p:spPr>
          <a:xfrm>
            <a:off x="839787" y="1008000"/>
            <a:ext cx="10440987" cy="4999100"/>
          </a:xfrm>
        </p:spPr>
        <p:txBody>
          <a:bodyPr/>
          <a:lstStyle>
            <a:lvl1pPr>
              <a:defRPr/>
            </a:lvl1pPr>
            <a:lvl2pPr>
              <a:defRPr/>
            </a:lvl2pPr>
            <a:lvl3pPr>
              <a:defRPr/>
            </a:lvl3pPr>
            <a:lvl4pPr>
              <a:defRPr/>
            </a:lvl4pPr>
          </a:lstStyle>
          <a:p>
            <a:pPr lvl="0"/>
            <a:r>
              <a:rPr lang="fr-FR"/>
              <a:t>Sous-titre (premeir niveau)</a:t>
            </a:r>
          </a:p>
          <a:p>
            <a:pPr lvl="1"/>
            <a:r>
              <a:rPr lang="fr-FR"/>
              <a:t>Rubrique (deuxième niveau)</a:t>
            </a:r>
          </a:p>
          <a:p>
            <a:pPr lvl="2"/>
            <a:r>
              <a:rPr lang="fr-FR"/>
              <a:t>Item (troisième niveau)</a:t>
            </a:r>
          </a:p>
          <a:p>
            <a:pPr lvl="3"/>
            <a:r>
              <a:rPr lang="fr-FR"/>
              <a:t>Contenu (quatrième niveau)</a:t>
            </a:r>
          </a:p>
        </p:txBody>
      </p:sp>
      <p:sp>
        <p:nvSpPr>
          <p:cNvPr id="7" name="Titre 5">
            <a:extLst>
              <a:ext uri="{FF2B5EF4-FFF2-40B4-BE49-F238E27FC236}">
                <a16:creationId xmlns:a16="http://schemas.microsoft.com/office/drawing/2014/main" id="{25FC0EDE-30E2-4F5A-B08C-8D79B82BB578}"/>
              </a:ext>
            </a:extLst>
          </p:cNvPr>
          <p:cNvSpPr>
            <a:spLocks noGrp="1"/>
          </p:cNvSpPr>
          <p:nvPr>
            <p:ph type="title" hasCustomPrompt="1"/>
          </p:nvPr>
        </p:nvSpPr>
        <p:spPr>
          <a:xfrm>
            <a:off x="838200" y="329265"/>
            <a:ext cx="10442575" cy="276999"/>
          </a:xfrm>
        </p:spPr>
        <p:txBody>
          <a:bodyPr/>
          <a:lstStyle>
            <a:lvl1pPr>
              <a:defRPr/>
            </a:lvl1pPr>
          </a:lstStyle>
          <a:p>
            <a:r>
              <a:rPr lang="fr-FR"/>
              <a:t>Titre chapitre </a:t>
            </a:r>
          </a:p>
        </p:txBody>
      </p:sp>
    </p:spTree>
    <p:extLst>
      <p:ext uri="{BB962C8B-B14F-4D97-AF65-F5344CB8AC3E}">
        <p14:creationId xmlns:p14="http://schemas.microsoft.com/office/powerpoint/2010/main" val="1378831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0D8EFD0-DD87-44F2-90BC-CD4BF9ED5B24}"/>
              </a:ext>
            </a:extLst>
          </p:cNvPr>
          <p:cNvSpPr>
            <a:spLocks noGrp="1"/>
          </p:cNvSpPr>
          <p:nvPr>
            <p:ph type="ftr" sz="quarter" idx="16"/>
          </p:nvPr>
        </p:nvSpPr>
        <p:spPr/>
        <p:txBody>
          <a:bodyPr/>
          <a:lstStyle/>
          <a:p>
            <a:r>
              <a:rPr lang="fr-FR" cap="none">
                <a:solidFill>
                  <a:schemeClr val="tx2"/>
                </a:solidFill>
              </a:rPr>
              <a:t>Sujet de la présentation – V°001 | 27 juillet 2018</a:t>
            </a:r>
            <a:endParaRPr lang="fr-FR" cap="none">
              <a:solidFill>
                <a:schemeClr val="tx1"/>
              </a:solidFill>
            </a:endParaRPr>
          </a:p>
        </p:txBody>
      </p:sp>
      <p:sp>
        <p:nvSpPr>
          <p:cNvPr id="5" name="Espace réservé du numéro de diapositive 4">
            <a:extLst>
              <a:ext uri="{FF2B5EF4-FFF2-40B4-BE49-F238E27FC236}">
                <a16:creationId xmlns:a16="http://schemas.microsoft.com/office/drawing/2014/main" id="{F318DA38-E683-43E9-9656-D018CD605BE7}"/>
              </a:ext>
            </a:extLst>
          </p:cNvPr>
          <p:cNvSpPr>
            <a:spLocks noGrp="1"/>
          </p:cNvSpPr>
          <p:nvPr>
            <p:ph type="sldNum" sz="quarter" idx="17"/>
          </p:nvPr>
        </p:nvSpPr>
        <p:spPr/>
        <p:txBody>
          <a:bodyPr/>
          <a:lstStyle/>
          <a:p>
            <a:fld id="{16F61B19-5FB1-451F-938F-D0B1FAC2BDF6}" type="slidenum">
              <a:rPr lang="fr-FR" smtClean="0"/>
              <a:pPr/>
              <a:t>‹#›</a:t>
            </a:fld>
            <a:endParaRPr lang="fr-FR"/>
          </a:p>
        </p:txBody>
      </p:sp>
      <p:sp>
        <p:nvSpPr>
          <p:cNvPr id="7" name="Titre 5">
            <a:extLst>
              <a:ext uri="{FF2B5EF4-FFF2-40B4-BE49-F238E27FC236}">
                <a16:creationId xmlns:a16="http://schemas.microsoft.com/office/drawing/2014/main" id="{196E6E0A-156A-4841-A350-BE191FCF2027}"/>
              </a:ext>
            </a:extLst>
          </p:cNvPr>
          <p:cNvSpPr>
            <a:spLocks noGrp="1"/>
          </p:cNvSpPr>
          <p:nvPr>
            <p:ph type="title" hasCustomPrompt="1"/>
          </p:nvPr>
        </p:nvSpPr>
        <p:spPr>
          <a:xfrm>
            <a:off x="838200" y="329265"/>
            <a:ext cx="10442575" cy="276999"/>
          </a:xfrm>
        </p:spPr>
        <p:txBody>
          <a:bodyPr/>
          <a:lstStyle>
            <a:lvl1pPr>
              <a:defRPr/>
            </a:lvl1pPr>
          </a:lstStyle>
          <a:p>
            <a:r>
              <a:rPr lang="fr-FR"/>
              <a:t>Titre chapitre </a:t>
            </a:r>
          </a:p>
        </p:txBody>
      </p:sp>
      <p:sp>
        <p:nvSpPr>
          <p:cNvPr id="8" name="Espace réservé du texte 12">
            <a:extLst>
              <a:ext uri="{FF2B5EF4-FFF2-40B4-BE49-F238E27FC236}">
                <a16:creationId xmlns:a16="http://schemas.microsoft.com/office/drawing/2014/main" id="{965367BF-2907-4F13-AEC8-A36F6E32C4F7}"/>
              </a:ext>
            </a:extLst>
          </p:cNvPr>
          <p:cNvSpPr>
            <a:spLocks noGrp="1"/>
          </p:cNvSpPr>
          <p:nvPr>
            <p:ph type="body" sz="quarter" idx="19" hasCustomPrompt="1"/>
          </p:nvPr>
        </p:nvSpPr>
        <p:spPr>
          <a:xfrm>
            <a:off x="839787" y="1008000"/>
            <a:ext cx="5038499" cy="4999100"/>
          </a:xfrm>
        </p:spPr>
        <p:txBody>
          <a:bodyPr/>
          <a:lstStyle>
            <a:lvl1pPr>
              <a:defRPr/>
            </a:lvl1pPr>
            <a:lvl2pPr>
              <a:defRPr/>
            </a:lvl2pPr>
            <a:lvl3pPr>
              <a:defRPr/>
            </a:lvl3pPr>
            <a:lvl4pPr>
              <a:defRPr/>
            </a:lvl4pPr>
          </a:lstStyle>
          <a:p>
            <a:pPr lvl="0"/>
            <a:r>
              <a:rPr lang="fr-FR"/>
              <a:t>Sous-titre (premeir niveau)</a:t>
            </a:r>
          </a:p>
          <a:p>
            <a:pPr lvl="1"/>
            <a:r>
              <a:rPr lang="fr-FR"/>
              <a:t>Rubrique (deuxième niveau)</a:t>
            </a:r>
          </a:p>
          <a:p>
            <a:pPr lvl="2"/>
            <a:r>
              <a:rPr lang="fr-FR"/>
              <a:t>Item (troisième niveau)</a:t>
            </a:r>
          </a:p>
          <a:p>
            <a:pPr lvl="3"/>
            <a:r>
              <a:rPr lang="fr-FR"/>
              <a:t>Contenu (quatrième niveau)</a:t>
            </a:r>
          </a:p>
        </p:txBody>
      </p:sp>
      <p:sp>
        <p:nvSpPr>
          <p:cNvPr id="9" name="Espace réservé du texte 12">
            <a:extLst>
              <a:ext uri="{FF2B5EF4-FFF2-40B4-BE49-F238E27FC236}">
                <a16:creationId xmlns:a16="http://schemas.microsoft.com/office/drawing/2014/main" id="{ECAAD123-C781-451D-88A4-AC5B03044E7C}"/>
              </a:ext>
            </a:extLst>
          </p:cNvPr>
          <p:cNvSpPr>
            <a:spLocks noGrp="1"/>
          </p:cNvSpPr>
          <p:nvPr>
            <p:ph type="body" sz="quarter" idx="20" hasCustomPrompt="1"/>
          </p:nvPr>
        </p:nvSpPr>
        <p:spPr>
          <a:xfrm>
            <a:off x="6242276" y="1008000"/>
            <a:ext cx="5038499" cy="4999100"/>
          </a:xfrm>
        </p:spPr>
        <p:txBody>
          <a:bodyPr/>
          <a:lstStyle>
            <a:lvl1pPr>
              <a:defRPr/>
            </a:lvl1pPr>
            <a:lvl2pPr>
              <a:defRPr/>
            </a:lvl2pPr>
            <a:lvl3pPr>
              <a:defRPr/>
            </a:lvl3pPr>
            <a:lvl4pPr>
              <a:defRPr/>
            </a:lvl4pPr>
          </a:lstStyle>
          <a:p>
            <a:pPr lvl="0"/>
            <a:r>
              <a:rPr lang="fr-FR"/>
              <a:t>Sous-titre (premeir niveau)</a:t>
            </a:r>
          </a:p>
          <a:p>
            <a:pPr lvl="1"/>
            <a:r>
              <a:rPr lang="fr-FR"/>
              <a:t>Rubrique (deuxième niveau)</a:t>
            </a:r>
          </a:p>
          <a:p>
            <a:pPr lvl="2"/>
            <a:r>
              <a:rPr lang="fr-FR"/>
              <a:t>Item (troisième niveau)</a:t>
            </a:r>
          </a:p>
          <a:p>
            <a:pPr lvl="3"/>
            <a:r>
              <a:rPr lang="fr-FR"/>
              <a:t>Contenu (quatrième niveau)</a:t>
            </a:r>
          </a:p>
        </p:txBody>
      </p:sp>
    </p:spTree>
    <p:extLst>
      <p:ext uri="{BB962C8B-B14F-4D97-AF65-F5344CB8AC3E}">
        <p14:creationId xmlns:p14="http://schemas.microsoft.com/office/powerpoint/2010/main" val="205371136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3">
    <p:spTree>
      <p:nvGrpSpPr>
        <p:cNvPr id="1" name=""/>
        <p:cNvGrpSpPr/>
        <p:nvPr/>
      </p:nvGrpSpPr>
      <p:grpSpPr>
        <a:xfrm>
          <a:off x="0" y="0"/>
          <a:ext cx="0" cy="0"/>
          <a:chOff x="0" y="0"/>
          <a:chExt cx="0" cy="0"/>
        </a:xfrm>
      </p:grpSpPr>
      <p:sp>
        <p:nvSpPr>
          <p:cNvPr id="16" name="Espace réservé du texte 5">
            <a:extLst>
              <a:ext uri="{FF2B5EF4-FFF2-40B4-BE49-F238E27FC236}">
                <a16:creationId xmlns:a16="http://schemas.microsoft.com/office/drawing/2014/main" id="{A988C761-4C7D-423A-B1FF-7DBEE783B938}"/>
              </a:ext>
            </a:extLst>
          </p:cNvPr>
          <p:cNvSpPr>
            <a:spLocks noGrp="1"/>
          </p:cNvSpPr>
          <p:nvPr>
            <p:ph type="body" sz="quarter" idx="12" hasCustomPrompt="1"/>
          </p:nvPr>
        </p:nvSpPr>
        <p:spPr>
          <a:xfrm>
            <a:off x="839788" y="978413"/>
            <a:ext cx="10440987" cy="485268"/>
          </a:xfrm>
          <a:prstGeom prst="rect">
            <a:avLst/>
          </a:prstGeom>
        </p:spPr>
        <p:txBody>
          <a:bodyPr anchor="ctr"/>
          <a:lstStyle>
            <a:lvl1pPr marL="0" indent="0" algn="l" defTabSz="914400" rtl="0" eaLnBrk="1" latinLnBrk="0" hangingPunct="1">
              <a:lnSpc>
                <a:spcPct val="90000"/>
              </a:lnSpc>
              <a:spcBef>
                <a:spcPct val="0"/>
              </a:spcBef>
              <a:buFontTx/>
              <a:buNone/>
              <a:defRPr lang="fr-FR" sz="2800" b="1" kern="1200" cap="none" spc="0" baseline="0" dirty="0">
                <a:solidFill>
                  <a:schemeClr val="tx1"/>
                </a:solidFill>
                <a:latin typeface="Arial" panose="020B0604020202020204" pitchFamily="34" charset="0"/>
                <a:ea typeface="Arial" charset="0"/>
                <a:cs typeface="Arial" panose="020B0604020202020204" pitchFamily="34" charset="0"/>
              </a:defRPr>
            </a:lvl1pPr>
          </a:lstStyle>
          <a:p>
            <a:pPr lvl="0"/>
            <a:r>
              <a:rPr lang="fr-FR" sz="2800">
                <a:solidFill>
                  <a:schemeClr val="tx1"/>
                </a:solidFill>
                <a:latin typeface="Arial" panose="020B0604020202020204" pitchFamily="34" charset="0"/>
                <a:cs typeface="Arial" panose="020B0604020202020204" pitchFamily="34" charset="0"/>
              </a:rPr>
              <a:t>1.1 </a:t>
            </a:r>
            <a:r>
              <a:rPr lang="fr-FR"/>
              <a:t>Sous-titre (1 ligne)</a:t>
            </a:r>
          </a:p>
        </p:txBody>
      </p:sp>
      <p:sp>
        <p:nvSpPr>
          <p:cNvPr id="2" name="Espace réservé du pied de page 1">
            <a:extLst>
              <a:ext uri="{FF2B5EF4-FFF2-40B4-BE49-F238E27FC236}">
                <a16:creationId xmlns:a16="http://schemas.microsoft.com/office/drawing/2014/main" id="{B3966CBE-AEA8-4050-8067-1B4E5EE195CF}"/>
              </a:ext>
            </a:extLst>
          </p:cNvPr>
          <p:cNvSpPr>
            <a:spLocks noGrp="1"/>
          </p:cNvSpPr>
          <p:nvPr>
            <p:ph type="ftr" sz="quarter" idx="13"/>
          </p:nvPr>
        </p:nvSpPr>
        <p:spPr/>
        <p:txBody>
          <a:bodyPr/>
          <a:lstStyle/>
          <a:p>
            <a:r>
              <a:rPr lang="fr-FR" cap="none">
                <a:solidFill>
                  <a:schemeClr val="tx2"/>
                </a:solidFill>
              </a:rPr>
              <a:t>Sujet de la présentation – V°001 | 27 juillet 2018</a:t>
            </a:r>
            <a:endParaRPr lang="fr-FR" cap="none">
              <a:solidFill>
                <a:schemeClr val="tx1"/>
              </a:solidFill>
            </a:endParaRPr>
          </a:p>
        </p:txBody>
      </p:sp>
      <p:sp>
        <p:nvSpPr>
          <p:cNvPr id="3" name="Espace réservé du numéro de diapositive 2">
            <a:extLst>
              <a:ext uri="{FF2B5EF4-FFF2-40B4-BE49-F238E27FC236}">
                <a16:creationId xmlns:a16="http://schemas.microsoft.com/office/drawing/2014/main" id="{B1922039-7D6E-4924-99A6-A50FE142D698}"/>
              </a:ext>
            </a:extLst>
          </p:cNvPr>
          <p:cNvSpPr>
            <a:spLocks noGrp="1"/>
          </p:cNvSpPr>
          <p:nvPr>
            <p:ph type="sldNum" sz="quarter" idx="14"/>
          </p:nvPr>
        </p:nvSpPr>
        <p:spPr/>
        <p:txBody>
          <a:bodyPr/>
          <a:lstStyle/>
          <a:p>
            <a:fld id="{16F61B19-5FB1-451F-938F-D0B1FAC2BDF6}" type="slidenum">
              <a:rPr lang="fr-FR" smtClean="0"/>
              <a:pPr/>
              <a:t>‹#›</a:t>
            </a:fld>
            <a:endParaRPr lang="fr-FR"/>
          </a:p>
        </p:txBody>
      </p:sp>
      <p:sp>
        <p:nvSpPr>
          <p:cNvPr id="6" name="Espace réservé du texte 5">
            <a:extLst>
              <a:ext uri="{FF2B5EF4-FFF2-40B4-BE49-F238E27FC236}">
                <a16:creationId xmlns:a16="http://schemas.microsoft.com/office/drawing/2014/main" id="{B6A90E34-218B-44F8-B3EE-12D9E53297FE}"/>
              </a:ext>
            </a:extLst>
          </p:cNvPr>
          <p:cNvSpPr>
            <a:spLocks noGrp="1"/>
          </p:cNvSpPr>
          <p:nvPr>
            <p:ph type="body" sz="quarter" idx="15" hasCustomPrompt="1"/>
          </p:nvPr>
        </p:nvSpPr>
        <p:spPr>
          <a:xfrm>
            <a:off x="1511300" y="1864859"/>
            <a:ext cx="9769475" cy="2774182"/>
          </a:xfrm>
        </p:spPr>
        <p:txBody>
          <a:bodyPr/>
          <a:lstStyle>
            <a:lvl1pPr marL="0" indent="0">
              <a:lnSpc>
                <a:spcPct val="150000"/>
              </a:lnSpc>
              <a:buFont typeface="Arial" panose="020B0604020202020204" pitchFamily="34" charset="0"/>
              <a:buNone/>
              <a:defRPr sz="2000" b="0"/>
            </a:lvl1pPr>
          </a:lstStyle>
          <a:p>
            <a:pPr lvl="0"/>
            <a:r>
              <a:rPr lang="fr-FR"/>
              <a:t>Texte</a:t>
            </a:r>
          </a:p>
        </p:txBody>
      </p:sp>
      <p:sp>
        <p:nvSpPr>
          <p:cNvPr id="7" name="Titre 5">
            <a:extLst>
              <a:ext uri="{FF2B5EF4-FFF2-40B4-BE49-F238E27FC236}">
                <a16:creationId xmlns:a16="http://schemas.microsoft.com/office/drawing/2014/main" id="{1C2B61A0-D5D7-455B-96D4-0AC93A906D05}"/>
              </a:ext>
            </a:extLst>
          </p:cNvPr>
          <p:cNvSpPr>
            <a:spLocks noGrp="1"/>
          </p:cNvSpPr>
          <p:nvPr>
            <p:ph type="title" hasCustomPrompt="1"/>
          </p:nvPr>
        </p:nvSpPr>
        <p:spPr>
          <a:xfrm>
            <a:off x="838200" y="329265"/>
            <a:ext cx="10442575" cy="276999"/>
          </a:xfrm>
        </p:spPr>
        <p:txBody>
          <a:bodyPr/>
          <a:lstStyle>
            <a:lvl1pPr>
              <a:defRPr/>
            </a:lvl1pPr>
          </a:lstStyle>
          <a:p>
            <a:r>
              <a:rPr lang="fr-FR"/>
              <a:t>Titre chapitre </a:t>
            </a:r>
          </a:p>
        </p:txBody>
      </p:sp>
    </p:spTree>
    <p:extLst>
      <p:ext uri="{BB962C8B-B14F-4D97-AF65-F5344CB8AC3E}">
        <p14:creationId xmlns:p14="http://schemas.microsoft.com/office/powerpoint/2010/main" val="3232419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à gauche">
    <p:spTree>
      <p:nvGrpSpPr>
        <p:cNvPr id="1" name=""/>
        <p:cNvGrpSpPr/>
        <p:nvPr/>
      </p:nvGrpSpPr>
      <p:grpSpPr>
        <a:xfrm>
          <a:off x="0" y="0"/>
          <a:ext cx="0" cy="0"/>
          <a:chOff x="0" y="0"/>
          <a:chExt cx="0" cy="0"/>
        </a:xfrm>
      </p:grpSpPr>
      <p:sp>
        <p:nvSpPr>
          <p:cNvPr id="8" name="Espace réservé pour une image  3">
            <a:extLst>
              <a:ext uri="{FF2B5EF4-FFF2-40B4-BE49-F238E27FC236}">
                <a16:creationId xmlns:a16="http://schemas.microsoft.com/office/drawing/2014/main" id="{27140DB9-FE55-48AF-9A04-12DB92D7CDC4}"/>
              </a:ext>
            </a:extLst>
          </p:cNvPr>
          <p:cNvSpPr>
            <a:spLocks noGrp="1" noChangeAspect="1"/>
          </p:cNvSpPr>
          <p:nvPr>
            <p:ph type="pic" sz="quarter" idx="14" hasCustomPrompt="1"/>
          </p:nvPr>
        </p:nvSpPr>
        <p:spPr>
          <a:xfrm>
            <a:off x="3" y="0"/>
            <a:ext cx="5268458" cy="6858000"/>
          </a:xfrm>
          <a:prstGeom prst="rect">
            <a:avLst/>
          </a:prstGeom>
        </p:spPr>
        <p:txBody>
          <a:bodyPr tIns="2304000" anchor="t" anchorCtr="0">
            <a:noAutofit/>
          </a:bodyPr>
          <a:lstStyle>
            <a:lvl1pPr marL="0" indent="0" algn="ctr">
              <a:buNone/>
              <a:defRPr b="0">
                <a:solidFill>
                  <a:srgbClr val="3F2381"/>
                </a:solidFill>
                <a:latin typeface="Arial" panose="020B0604020202020204" pitchFamily="34" charset="0"/>
                <a:ea typeface="Arial" panose="020B0604020202020204" pitchFamily="34" charset="0"/>
                <a:cs typeface="Arial" panose="020B0604020202020204" pitchFamily="34" charset="0"/>
              </a:defRPr>
            </a:lvl1pPr>
          </a:lstStyle>
          <a:p>
            <a:r>
              <a:rPr lang="fr-FR"/>
              <a:t>Cliquez sur l’icône ci-dessous </a:t>
            </a:r>
            <a:br>
              <a:rPr lang="fr-FR"/>
            </a:br>
            <a:r>
              <a:rPr lang="fr-FR"/>
              <a:t>pour insérer une image</a:t>
            </a:r>
          </a:p>
        </p:txBody>
      </p:sp>
      <p:sp>
        <p:nvSpPr>
          <p:cNvPr id="12" name="Titre 1">
            <a:extLst>
              <a:ext uri="{FF2B5EF4-FFF2-40B4-BE49-F238E27FC236}">
                <a16:creationId xmlns:a16="http://schemas.microsoft.com/office/drawing/2014/main" id="{D0581710-AA1B-493A-BFBA-1460E3D4C38E}"/>
              </a:ext>
            </a:extLst>
          </p:cNvPr>
          <p:cNvSpPr>
            <a:spLocks noGrp="1"/>
          </p:cNvSpPr>
          <p:nvPr>
            <p:ph type="ctrTitle" hasCustomPrompt="1"/>
          </p:nvPr>
        </p:nvSpPr>
        <p:spPr>
          <a:xfrm>
            <a:off x="5623484" y="1398522"/>
            <a:ext cx="5657291" cy="1495794"/>
          </a:xfrm>
          <a:prstGeom prst="rect">
            <a:avLst/>
          </a:prstGeom>
        </p:spPr>
        <p:txBody>
          <a:bodyPr anchor="b"/>
          <a:lstStyle>
            <a:lvl1pPr algn="l">
              <a:defRPr sz="5400" b="1" cap="all" spc="0" baseline="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fr-FR"/>
              <a:t>Titre (3 lignes max)</a:t>
            </a:r>
          </a:p>
        </p:txBody>
      </p:sp>
      <p:sp>
        <p:nvSpPr>
          <p:cNvPr id="13" name="Espace réservé du texte 5">
            <a:extLst>
              <a:ext uri="{FF2B5EF4-FFF2-40B4-BE49-F238E27FC236}">
                <a16:creationId xmlns:a16="http://schemas.microsoft.com/office/drawing/2014/main" id="{CF16E1CB-4175-4B50-B70E-76C58215F7A4}"/>
              </a:ext>
            </a:extLst>
          </p:cNvPr>
          <p:cNvSpPr>
            <a:spLocks noGrp="1"/>
          </p:cNvSpPr>
          <p:nvPr>
            <p:ph type="body" sz="quarter" idx="12" hasCustomPrompt="1"/>
          </p:nvPr>
        </p:nvSpPr>
        <p:spPr>
          <a:xfrm>
            <a:off x="5636736" y="3083214"/>
            <a:ext cx="5657291" cy="387798"/>
          </a:xfrm>
          <a:prstGeom prst="rect">
            <a:avLst/>
          </a:prstGeom>
        </p:spPr>
        <p:txBody>
          <a:bodyPr wrap="square" anchor="t" anchorCtr="0">
            <a:spAutoFit/>
          </a:bodyPr>
          <a:lstStyle>
            <a:lvl1pPr marL="0" indent="0">
              <a:buFontTx/>
              <a:buNone/>
              <a:defRPr sz="2800" b="1">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fr-FR"/>
              <a:t>Sous-titre (1 ligne)</a:t>
            </a:r>
          </a:p>
        </p:txBody>
      </p:sp>
      <p:sp>
        <p:nvSpPr>
          <p:cNvPr id="3" name="Espace réservé du texte 2">
            <a:extLst>
              <a:ext uri="{FF2B5EF4-FFF2-40B4-BE49-F238E27FC236}">
                <a16:creationId xmlns:a16="http://schemas.microsoft.com/office/drawing/2014/main" id="{34704A89-865E-40EA-BCD5-78C5D720B1CD}"/>
              </a:ext>
            </a:extLst>
          </p:cNvPr>
          <p:cNvSpPr>
            <a:spLocks noGrp="1"/>
          </p:cNvSpPr>
          <p:nvPr>
            <p:ph type="body" sz="quarter" idx="15" hasCustomPrompt="1"/>
          </p:nvPr>
        </p:nvSpPr>
        <p:spPr>
          <a:xfrm>
            <a:off x="5622925" y="3710215"/>
            <a:ext cx="5657850" cy="1809750"/>
          </a:xfrm>
        </p:spPr>
        <p:txBody>
          <a:bodyPr/>
          <a:lstStyle>
            <a:lvl1pPr marL="0" indent="0">
              <a:lnSpc>
                <a:spcPct val="150000"/>
              </a:lnSpc>
              <a:spcBef>
                <a:spcPts val="0"/>
              </a:spcBef>
              <a:buNone/>
              <a:defRPr sz="2000" b="0">
                <a:solidFill>
                  <a:schemeClr val="tx2"/>
                </a:solidFill>
              </a:defRPr>
            </a:lvl1pPr>
          </a:lstStyle>
          <a:p>
            <a:pPr lvl="0"/>
            <a:r>
              <a:rPr lang="fr-FR"/>
              <a:t>Texte complémentaire</a:t>
            </a:r>
          </a:p>
        </p:txBody>
      </p:sp>
      <p:sp>
        <p:nvSpPr>
          <p:cNvPr id="5" name="Espace réservé du numéro de diapositive 4">
            <a:extLst>
              <a:ext uri="{FF2B5EF4-FFF2-40B4-BE49-F238E27FC236}">
                <a16:creationId xmlns:a16="http://schemas.microsoft.com/office/drawing/2014/main" id="{D40CC3A4-C275-45F8-AB86-82A4A9B43C29}"/>
              </a:ext>
            </a:extLst>
          </p:cNvPr>
          <p:cNvSpPr>
            <a:spLocks noGrp="1"/>
          </p:cNvSpPr>
          <p:nvPr>
            <p:ph type="sldNum" sz="quarter" idx="17"/>
          </p:nvPr>
        </p:nvSpPr>
        <p:spPr/>
        <p:txBody>
          <a:bodyPr/>
          <a:lstStyle/>
          <a:p>
            <a:fld id="{16F61B19-5FB1-451F-938F-D0B1FAC2BDF6}" type="slidenum">
              <a:rPr lang="fr-FR" smtClean="0"/>
              <a:pPr/>
              <a:t>‹#›</a:t>
            </a:fld>
            <a:endParaRPr lang="fr-FR"/>
          </a:p>
        </p:txBody>
      </p:sp>
    </p:spTree>
    <p:extLst>
      <p:ext uri="{BB962C8B-B14F-4D97-AF65-F5344CB8AC3E}">
        <p14:creationId xmlns:p14="http://schemas.microsoft.com/office/powerpoint/2010/main" val="121077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Blanc">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D0581710-AA1B-493A-BFBA-1460E3D4C38E}"/>
              </a:ext>
            </a:extLst>
          </p:cNvPr>
          <p:cNvSpPr>
            <a:spLocks noGrp="1"/>
          </p:cNvSpPr>
          <p:nvPr>
            <p:ph type="ctrTitle" hasCustomPrompt="1"/>
          </p:nvPr>
        </p:nvSpPr>
        <p:spPr>
          <a:xfrm>
            <a:off x="1188000" y="2127246"/>
            <a:ext cx="8200741" cy="1231106"/>
          </a:xfrm>
          <a:prstGeom prst="rect">
            <a:avLst/>
          </a:prstGeom>
        </p:spPr>
        <p:txBody>
          <a:bodyPr anchor="t"/>
          <a:lstStyle>
            <a:lvl1pPr algn="l">
              <a:lnSpc>
                <a:spcPct val="100000"/>
              </a:lnSpc>
              <a:defRPr sz="4000" b="1" i="0" cap="all" spc="0" baseline="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r>
              <a:rPr lang="fr-FR"/>
              <a:t>TITRE DE la présentation </a:t>
            </a:r>
            <a:br>
              <a:rPr lang="fr-FR"/>
            </a:br>
            <a:r>
              <a:rPr lang="fr-FR"/>
              <a:t>SUR DEUX LIGNES MAXIMUM</a:t>
            </a:r>
          </a:p>
        </p:txBody>
      </p:sp>
      <p:sp>
        <p:nvSpPr>
          <p:cNvPr id="23" name="Espace réservé du texte 12">
            <a:extLst>
              <a:ext uri="{FF2B5EF4-FFF2-40B4-BE49-F238E27FC236}">
                <a16:creationId xmlns:a16="http://schemas.microsoft.com/office/drawing/2014/main" id="{209A506E-6241-4F98-97C9-ED2BCCA92FD8}"/>
              </a:ext>
            </a:extLst>
          </p:cNvPr>
          <p:cNvSpPr>
            <a:spLocks noGrp="1"/>
          </p:cNvSpPr>
          <p:nvPr>
            <p:ph type="body" sz="quarter" idx="13" hasCustomPrompt="1"/>
          </p:nvPr>
        </p:nvSpPr>
        <p:spPr>
          <a:xfrm>
            <a:off x="1188000" y="4298950"/>
            <a:ext cx="2256772" cy="193899"/>
          </a:xfrm>
          <a:prstGeom prst="rect">
            <a:avLst/>
          </a:prstGeom>
        </p:spPr>
        <p:txBody>
          <a:bodyPr wrap="none">
            <a:spAutoFit/>
          </a:bodyPr>
          <a:lstStyle>
            <a:lvl1pPr marL="0" indent="0" algn="l">
              <a:buNone/>
              <a:defRPr sz="1400" b="1" i="0" spc="30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lvl="0"/>
            <a:r>
              <a:rPr lang="fr-FR"/>
              <a:t>JOUR MOIS ANNÉE</a:t>
            </a:r>
          </a:p>
        </p:txBody>
      </p:sp>
      <p:sp>
        <p:nvSpPr>
          <p:cNvPr id="7" name="Freeform 5">
            <a:extLst>
              <a:ext uri="{FF2B5EF4-FFF2-40B4-BE49-F238E27FC236}">
                <a16:creationId xmlns:a16="http://schemas.microsoft.com/office/drawing/2014/main" id="{9721F3F3-2AF1-407B-9C3E-3BA0B4104B59}"/>
              </a:ext>
            </a:extLst>
          </p:cNvPr>
          <p:cNvSpPr>
            <a:spLocks noEditPoints="1"/>
          </p:cNvSpPr>
          <p:nvPr userDrawn="1"/>
        </p:nvSpPr>
        <p:spPr bwMode="auto">
          <a:xfrm>
            <a:off x="8651985" y="5943600"/>
            <a:ext cx="2574318" cy="255727"/>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rgbClr val="3F2381"/>
          </a:solidFill>
          <a:ln>
            <a:noFill/>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6" name="Espace réservé du texte 12">
            <a:extLst>
              <a:ext uri="{FF2B5EF4-FFF2-40B4-BE49-F238E27FC236}">
                <a16:creationId xmlns:a16="http://schemas.microsoft.com/office/drawing/2014/main" id="{286CA3D1-4161-4AFB-ACE2-50613BBB54A1}"/>
              </a:ext>
            </a:extLst>
          </p:cNvPr>
          <p:cNvSpPr>
            <a:spLocks noGrp="1"/>
          </p:cNvSpPr>
          <p:nvPr>
            <p:ph type="body" sz="quarter" idx="11" hasCustomPrompt="1"/>
          </p:nvPr>
        </p:nvSpPr>
        <p:spPr>
          <a:xfrm>
            <a:off x="1135373" y="3700890"/>
            <a:ext cx="2299325" cy="312478"/>
          </a:xfrm>
          <a:prstGeom prst="rect">
            <a:avLst/>
          </a:prstGeom>
          <a:solidFill>
            <a:schemeClr val="bg2"/>
          </a:solidFill>
        </p:spPr>
        <p:txBody>
          <a:bodyPr wrap="none" lIns="90000" tIns="54000" rIns="90000" bIns="36000">
            <a:spAutoFit/>
          </a:bodyPr>
          <a:lstStyle>
            <a:lvl1pPr marL="0" indent="0" algn="l">
              <a:buNone/>
              <a:defRPr sz="1600" b="0" i="0" cap="all" spc="300" baseline="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fr-FR"/>
              <a:t>Nom du client</a:t>
            </a:r>
          </a:p>
        </p:txBody>
      </p:sp>
    </p:spTree>
    <p:extLst>
      <p:ext uri="{BB962C8B-B14F-4D97-AF65-F5344CB8AC3E}">
        <p14:creationId xmlns:p14="http://schemas.microsoft.com/office/powerpoint/2010/main" val="1987376038"/>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avec bandeau ">
    <p:spTree>
      <p:nvGrpSpPr>
        <p:cNvPr id="1" name=""/>
        <p:cNvGrpSpPr/>
        <p:nvPr/>
      </p:nvGrpSpPr>
      <p:grpSpPr>
        <a:xfrm>
          <a:off x="0" y="0"/>
          <a:ext cx="0" cy="0"/>
          <a:chOff x="0" y="0"/>
          <a:chExt cx="0" cy="0"/>
        </a:xfrm>
      </p:grpSpPr>
      <p:sp>
        <p:nvSpPr>
          <p:cNvPr id="11" name="Rectangle 10"/>
          <p:cNvSpPr/>
          <p:nvPr userDrawn="1"/>
        </p:nvSpPr>
        <p:spPr>
          <a:xfrm>
            <a:off x="0" y="0"/>
            <a:ext cx="50035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Arial" panose="020B0604020202020204" pitchFamily="34" charset="0"/>
              <a:cs typeface="Arial" panose="020B0604020202020204" pitchFamily="34" charset="0"/>
            </a:endParaRPr>
          </a:p>
        </p:txBody>
      </p:sp>
      <p:sp>
        <p:nvSpPr>
          <p:cNvPr id="14" name="Espace réservé du numéro de diapositive 4">
            <a:extLst>
              <a:ext uri="{FF2B5EF4-FFF2-40B4-BE49-F238E27FC236}">
                <a16:creationId xmlns:a16="http://schemas.microsoft.com/office/drawing/2014/main" id="{4851EEEE-251B-465C-9A44-B3EC2ADCE209}"/>
              </a:ext>
            </a:extLst>
          </p:cNvPr>
          <p:cNvSpPr>
            <a:spLocks noGrp="1"/>
          </p:cNvSpPr>
          <p:nvPr>
            <p:ph type="sldNum" sz="quarter" idx="17"/>
          </p:nvPr>
        </p:nvSpPr>
        <p:spPr>
          <a:xfrm>
            <a:off x="10620375" y="6390938"/>
            <a:ext cx="660400" cy="184666"/>
          </a:xfrm>
        </p:spPr>
        <p:txBody>
          <a:bodyPr/>
          <a:lstStyle/>
          <a:p>
            <a:fld id="{16F61B19-5FB1-451F-938F-D0B1FAC2BDF6}" type="slidenum">
              <a:rPr lang="fr-FR" smtClean="0"/>
              <a:pPr/>
              <a:t>‹#›</a:t>
            </a:fld>
            <a:endParaRPr lang="fr-FR"/>
          </a:p>
        </p:txBody>
      </p:sp>
      <p:sp>
        <p:nvSpPr>
          <p:cNvPr id="16" name="Espace réservé du texte 5">
            <a:extLst>
              <a:ext uri="{FF2B5EF4-FFF2-40B4-BE49-F238E27FC236}">
                <a16:creationId xmlns:a16="http://schemas.microsoft.com/office/drawing/2014/main" id="{85665673-C441-4E89-8AF2-E736B5FD12B8}"/>
              </a:ext>
            </a:extLst>
          </p:cNvPr>
          <p:cNvSpPr>
            <a:spLocks noGrp="1"/>
          </p:cNvSpPr>
          <p:nvPr>
            <p:ph type="body" sz="quarter" idx="12" hasCustomPrompt="1"/>
          </p:nvPr>
        </p:nvSpPr>
        <p:spPr>
          <a:xfrm>
            <a:off x="5636736" y="3083214"/>
            <a:ext cx="5657291" cy="387798"/>
          </a:xfrm>
          <a:prstGeom prst="rect">
            <a:avLst/>
          </a:prstGeom>
        </p:spPr>
        <p:txBody>
          <a:bodyPr wrap="square" anchor="t" anchorCtr="0">
            <a:spAutoFit/>
          </a:bodyPr>
          <a:lstStyle>
            <a:lvl1pPr marL="0" indent="0">
              <a:buFontTx/>
              <a:buNone/>
              <a:defRPr sz="2800" b="1">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fr-FR"/>
              <a:t>Sous-titre (1 ligne)</a:t>
            </a:r>
          </a:p>
        </p:txBody>
      </p:sp>
      <p:sp>
        <p:nvSpPr>
          <p:cNvPr id="17" name="Espace réservé du texte 2">
            <a:extLst>
              <a:ext uri="{FF2B5EF4-FFF2-40B4-BE49-F238E27FC236}">
                <a16:creationId xmlns:a16="http://schemas.microsoft.com/office/drawing/2014/main" id="{EBCFE1BB-1DE5-4317-B5D8-DB6D96FB774E}"/>
              </a:ext>
            </a:extLst>
          </p:cNvPr>
          <p:cNvSpPr>
            <a:spLocks noGrp="1"/>
          </p:cNvSpPr>
          <p:nvPr>
            <p:ph type="body" sz="quarter" idx="15" hasCustomPrompt="1"/>
          </p:nvPr>
        </p:nvSpPr>
        <p:spPr>
          <a:xfrm>
            <a:off x="5622925" y="3710215"/>
            <a:ext cx="5657850" cy="1809750"/>
          </a:xfrm>
        </p:spPr>
        <p:txBody>
          <a:bodyPr/>
          <a:lstStyle>
            <a:lvl1pPr marL="0" indent="0">
              <a:lnSpc>
                <a:spcPct val="150000"/>
              </a:lnSpc>
              <a:spcBef>
                <a:spcPts val="0"/>
              </a:spcBef>
              <a:buNone/>
              <a:defRPr sz="2000" b="0">
                <a:solidFill>
                  <a:schemeClr val="tx2"/>
                </a:solidFill>
              </a:defRPr>
            </a:lvl1pPr>
          </a:lstStyle>
          <a:p>
            <a:pPr lvl="0"/>
            <a:r>
              <a:rPr lang="fr-FR"/>
              <a:t>Texte complémentaire</a:t>
            </a:r>
          </a:p>
        </p:txBody>
      </p:sp>
      <p:sp>
        <p:nvSpPr>
          <p:cNvPr id="7" name="Titre 1">
            <a:extLst>
              <a:ext uri="{FF2B5EF4-FFF2-40B4-BE49-F238E27FC236}">
                <a16:creationId xmlns:a16="http://schemas.microsoft.com/office/drawing/2014/main" id="{77D68B5F-174C-46C6-84B6-49CDE8A40E87}"/>
              </a:ext>
            </a:extLst>
          </p:cNvPr>
          <p:cNvSpPr>
            <a:spLocks noGrp="1"/>
          </p:cNvSpPr>
          <p:nvPr>
            <p:ph type="ctrTitle" hasCustomPrompt="1"/>
          </p:nvPr>
        </p:nvSpPr>
        <p:spPr>
          <a:xfrm>
            <a:off x="5623484" y="1398522"/>
            <a:ext cx="5657291" cy="1495794"/>
          </a:xfrm>
          <a:prstGeom prst="rect">
            <a:avLst/>
          </a:prstGeom>
        </p:spPr>
        <p:txBody>
          <a:bodyPr anchor="b"/>
          <a:lstStyle>
            <a:lvl1pPr algn="l">
              <a:defRPr sz="5400" b="1" cap="all" spc="0" baseline="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fr-FR"/>
              <a:t>Titre (3 lignes max)</a:t>
            </a:r>
          </a:p>
        </p:txBody>
      </p:sp>
    </p:spTree>
    <p:extLst>
      <p:ext uri="{BB962C8B-B14F-4D97-AF65-F5344CB8AC3E}">
        <p14:creationId xmlns:p14="http://schemas.microsoft.com/office/powerpoint/2010/main" val="836734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e sans titre">
    <p:spTree>
      <p:nvGrpSpPr>
        <p:cNvPr id="1" name=""/>
        <p:cNvGrpSpPr/>
        <p:nvPr/>
      </p:nvGrpSpPr>
      <p:grpSpPr>
        <a:xfrm>
          <a:off x="0" y="0"/>
          <a:ext cx="0" cy="0"/>
          <a:chOff x="0" y="0"/>
          <a:chExt cx="0" cy="0"/>
        </a:xfrm>
      </p:grpSpPr>
      <p:sp>
        <p:nvSpPr>
          <p:cNvPr id="4" name="Espace réservé du contenu 9">
            <a:extLst>
              <a:ext uri="{FF2B5EF4-FFF2-40B4-BE49-F238E27FC236}">
                <a16:creationId xmlns:a16="http://schemas.microsoft.com/office/drawing/2014/main" id="{CF8E1BD4-2E9A-4788-88E6-0120D51CBCE0}"/>
              </a:ext>
            </a:extLst>
          </p:cNvPr>
          <p:cNvSpPr>
            <a:spLocks noGrp="1"/>
          </p:cNvSpPr>
          <p:nvPr>
            <p:ph sz="quarter" idx="13" hasCustomPrompt="1"/>
          </p:nvPr>
        </p:nvSpPr>
        <p:spPr>
          <a:xfrm>
            <a:off x="838200" y="1022400"/>
            <a:ext cx="10442576" cy="4996069"/>
          </a:xfrm>
          <a:prstGeom prst="rect">
            <a:avLst/>
          </a:prstGeom>
        </p:spPr>
        <p:txBody>
          <a:bodyPr/>
          <a:lstStyle>
            <a:lvl1pPr marL="0" indent="0">
              <a:buNone/>
              <a:defRPr sz="4400" b="0">
                <a:solidFill>
                  <a:srgbClr val="3F2381"/>
                </a:solidFill>
                <a:latin typeface="Arial" panose="020B0604020202020204" pitchFamily="34" charset="0"/>
                <a:ea typeface="Arial" panose="020B0604020202020204" pitchFamily="34" charset="0"/>
                <a:cs typeface="Arial" panose="020B0604020202020204" pitchFamily="34" charset="0"/>
              </a:defRPr>
            </a:lvl1pPr>
          </a:lstStyle>
          <a:p>
            <a:pPr lvl="0"/>
            <a:r>
              <a:rPr lang="fr-FR"/>
              <a:t>Texte libre ou élément graphique sans titre (cliquer alors sur l’icône ci-dessous)</a:t>
            </a:r>
          </a:p>
        </p:txBody>
      </p:sp>
      <p:sp>
        <p:nvSpPr>
          <p:cNvPr id="2" name="Espace réservé du pied de page 1">
            <a:extLst>
              <a:ext uri="{FF2B5EF4-FFF2-40B4-BE49-F238E27FC236}">
                <a16:creationId xmlns:a16="http://schemas.microsoft.com/office/drawing/2014/main" id="{CE5B653E-BC7D-489F-B3CE-58D9EB676DA1}"/>
              </a:ext>
            </a:extLst>
          </p:cNvPr>
          <p:cNvSpPr>
            <a:spLocks noGrp="1"/>
          </p:cNvSpPr>
          <p:nvPr>
            <p:ph type="ftr" sz="quarter" idx="14"/>
          </p:nvPr>
        </p:nvSpPr>
        <p:spPr/>
        <p:txBody>
          <a:bodyPr/>
          <a:lstStyle/>
          <a:p>
            <a:r>
              <a:rPr lang="fr-FR" cap="none">
                <a:solidFill>
                  <a:schemeClr val="tx2"/>
                </a:solidFill>
              </a:rPr>
              <a:t>Sujet de la présentation – V°001 | 27 juillet 2018</a:t>
            </a:r>
            <a:endParaRPr lang="fr-FR" cap="none">
              <a:solidFill>
                <a:schemeClr val="tx1"/>
              </a:solidFill>
            </a:endParaRPr>
          </a:p>
        </p:txBody>
      </p:sp>
      <p:sp>
        <p:nvSpPr>
          <p:cNvPr id="3" name="Espace réservé du numéro de diapositive 2">
            <a:extLst>
              <a:ext uri="{FF2B5EF4-FFF2-40B4-BE49-F238E27FC236}">
                <a16:creationId xmlns:a16="http://schemas.microsoft.com/office/drawing/2014/main" id="{A9A731D0-C3E7-45C9-A87A-611FBCF3688C}"/>
              </a:ext>
            </a:extLst>
          </p:cNvPr>
          <p:cNvSpPr>
            <a:spLocks noGrp="1"/>
          </p:cNvSpPr>
          <p:nvPr>
            <p:ph type="sldNum" sz="quarter" idx="15"/>
          </p:nvPr>
        </p:nvSpPr>
        <p:spPr/>
        <p:txBody>
          <a:bodyPr/>
          <a:lstStyle/>
          <a:p>
            <a:fld id="{16F61B19-5FB1-451F-938F-D0B1FAC2BDF6}" type="slidenum">
              <a:rPr lang="fr-FR" smtClean="0"/>
              <a:pPr/>
              <a:t>‹#›</a:t>
            </a:fld>
            <a:endParaRPr lang="fr-FR"/>
          </a:p>
        </p:txBody>
      </p:sp>
      <p:sp>
        <p:nvSpPr>
          <p:cNvPr id="6" name="Titre 5">
            <a:extLst>
              <a:ext uri="{FF2B5EF4-FFF2-40B4-BE49-F238E27FC236}">
                <a16:creationId xmlns:a16="http://schemas.microsoft.com/office/drawing/2014/main" id="{CF64C1BA-4AE9-4E7E-AA90-8576B9433128}"/>
              </a:ext>
            </a:extLst>
          </p:cNvPr>
          <p:cNvSpPr>
            <a:spLocks noGrp="1"/>
          </p:cNvSpPr>
          <p:nvPr>
            <p:ph type="title" hasCustomPrompt="1"/>
          </p:nvPr>
        </p:nvSpPr>
        <p:spPr>
          <a:xfrm>
            <a:off x="838200" y="329265"/>
            <a:ext cx="10442575" cy="276999"/>
          </a:xfrm>
        </p:spPr>
        <p:txBody>
          <a:bodyPr/>
          <a:lstStyle>
            <a:lvl1pPr>
              <a:defRPr/>
            </a:lvl1pPr>
          </a:lstStyle>
          <a:p>
            <a:r>
              <a:rPr lang="fr-FR"/>
              <a:t>Titre chapitre </a:t>
            </a:r>
          </a:p>
        </p:txBody>
      </p:sp>
    </p:spTree>
    <p:extLst>
      <p:ext uri="{BB962C8B-B14F-4D97-AF65-F5344CB8AC3E}">
        <p14:creationId xmlns:p14="http://schemas.microsoft.com/office/powerpoint/2010/main" val="67554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5D7B89DD-B9B2-4C1B-9F0B-588822599809}"/>
              </a:ext>
            </a:extLst>
          </p:cNvPr>
          <p:cNvSpPr>
            <a:spLocks noGrp="1"/>
          </p:cNvSpPr>
          <p:nvPr>
            <p:ph type="ftr" sz="quarter" idx="10"/>
          </p:nvPr>
        </p:nvSpPr>
        <p:spPr/>
        <p:txBody>
          <a:bodyPr/>
          <a:lstStyle/>
          <a:p>
            <a:r>
              <a:rPr lang="fr-FR" cap="none">
                <a:solidFill>
                  <a:schemeClr val="tx2"/>
                </a:solidFill>
              </a:rPr>
              <a:t>Sujet de la présentation – V°001 | 27 juillet 2018</a:t>
            </a:r>
            <a:endParaRPr lang="fr-FR" cap="none">
              <a:solidFill>
                <a:schemeClr val="tx1"/>
              </a:solidFill>
            </a:endParaRPr>
          </a:p>
        </p:txBody>
      </p:sp>
      <p:sp>
        <p:nvSpPr>
          <p:cNvPr id="4" name="Espace réservé du numéro de diapositive 3">
            <a:extLst>
              <a:ext uri="{FF2B5EF4-FFF2-40B4-BE49-F238E27FC236}">
                <a16:creationId xmlns:a16="http://schemas.microsoft.com/office/drawing/2014/main" id="{9655E634-7523-4740-9664-E11BE6F53CA0}"/>
              </a:ext>
            </a:extLst>
          </p:cNvPr>
          <p:cNvSpPr>
            <a:spLocks noGrp="1"/>
          </p:cNvSpPr>
          <p:nvPr>
            <p:ph type="sldNum" sz="quarter" idx="11"/>
          </p:nvPr>
        </p:nvSpPr>
        <p:spPr/>
        <p:txBody>
          <a:bodyPr/>
          <a:lstStyle/>
          <a:p>
            <a:fld id="{16F61B19-5FB1-451F-938F-D0B1FAC2BDF6}" type="slidenum">
              <a:rPr lang="fr-FR" smtClean="0"/>
              <a:pPr/>
              <a:t>‹#›</a:t>
            </a:fld>
            <a:endParaRPr lang="fr-FR"/>
          </a:p>
        </p:txBody>
      </p:sp>
      <p:sp>
        <p:nvSpPr>
          <p:cNvPr id="5" name="Titre 5">
            <a:extLst>
              <a:ext uri="{FF2B5EF4-FFF2-40B4-BE49-F238E27FC236}">
                <a16:creationId xmlns:a16="http://schemas.microsoft.com/office/drawing/2014/main" id="{B1818323-5F00-4A01-A64C-B1AC4375C4E9}"/>
              </a:ext>
            </a:extLst>
          </p:cNvPr>
          <p:cNvSpPr>
            <a:spLocks noGrp="1"/>
          </p:cNvSpPr>
          <p:nvPr>
            <p:ph type="title" hasCustomPrompt="1"/>
          </p:nvPr>
        </p:nvSpPr>
        <p:spPr>
          <a:xfrm>
            <a:off x="838200" y="329265"/>
            <a:ext cx="10442575" cy="276999"/>
          </a:xfrm>
        </p:spPr>
        <p:txBody>
          <a:bodyPr/>
          <a:lstStyle>
            <a:lvl1pPr>
              <a:defRPr/>
            </a:lvl1pPr>
          </a:lstStyle>
          <a:p>
            <a:r>
              <a:rPr lang="fr-FR"/>
              <a:t>Titre chapitre </a:t>
            </a:r>
          </a:p>
        </p:txBody>
      </p:sp>
    </p:spTree>
    <p:extLst>
      <p:ext uri="{BB962C8B-B14F-4D97-AF65-F5344CB8AC3E}">
        <p14:creationId xmlns:p14="http://schemas.microsoft.com/office/powerpoint/2010/main" val="1035216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tion fond couleur">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AEB2C212-1B2B-4335-BA30-6DA98C8CDA34}"/>
              </a:ext>
            </a:extLst>
          </p:cNvPr>
          <p:cNvSpPr>
            <a:spLocks noGrp="1"/>
          </p:cNvSpPr>
          <p:nvPr>
            <p:ph type="body" sz="quarter" idx="10" hasCustomPrompt="1"/>
          </p:nvPr>
        </p:nvSpPr>
        <p:spPr>
          <a:xfrm>
            <a:off x="1477509" y="1001938"/>
            <a:ext cx="9803266" cy="4185761"/>
          </a:xfrm>
        </p:spPr>
        <p:txBody>
          <a:bodyPr/>
          <a:lstStyle>
            <a:lvl1pPr marL="0" indent="0">
              <a:lnSpc>
                <a:spcPct val="100000"/>
              </a:lnSpc>
              <a:spcBef>
                <a:spcPts val="0"/>
              </a:spcBef>
              <a:buNone/>
              <a:defRPr sz="3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Citation</a:t>
            </a:r>
          </a:p>
        </p:txBody>
      </p:sp>
    </p:spTree>
    <p:extLst>
      <p:ext uri="{BB962C8B-B14F-4D97-AF65-F5344CB8AC3E}">
        <p14:creationId xmlns:p14="http://schemas.microsoft.com/office/powerpoint/2010/main" val="475888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itation fond blanc">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C50DCE55-0914-418C-838D-74D38308EFDD}"/>
              </a:ext>
            </a:extLst>
          </p:cNvPr>
          <p:cNvSpPr>
            <a:spLocks noEditPoints="1"/>
          </p:cNvSpPr>
          <p:nvPr userDrawn="1"/>
        </p:nvSpPr>
        <p:spPr bwMode="auto">
          <a:xfrm>
            <a:off x="8623409" y="5943600"/>
            <a:ext cx="2620853" cy="241439"/>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 name="Espace réservé du texte 2">
            <a:extLst>
              <a:ext uri="{FF2B5EF4-FFF2-40B4-BE49-F238E27FC236}">
                <a16:creationId xmlns:a16="http://schemas.microsoft.com/office/drawing/2014/main" id="{E88ACDEA-C11A-4C4F-A94B-BBB7014BA3D2}"/>
              </a:ext>
            </a:extLst>
          </p:cNvPr>
          <p:cNvSpPr>
            <a:spLocks noGrp="1"/>
          </p:cNvSpPr>
          <p:nvPr>
            <p:ph type="body" sz="quarter" idx="10" hasCustomPrompt="1"/>
          </p:nvPr>
        </p:nvSpPr>
        <p:spPr>
          <a:xfrm>
            <a:off x="1477509" y="1001938"/>
            <a:ext cx="9803266" cy="4185761"/>
          </a:xfrm>
        </p:spPr>
        <p:txBody>
          <a:bodyPr/>
          <a:lstStyle>
            <a:lvl1pPr marL="0" indent="0">
              <a:lnSpc>
                <a:spcPct val="100000"/>
              </a:lnSpc>
              <a:spcBef>
                <a:spcPts val="0"/>
              </a:spcBef>
              <a:buNone/>
              <a:defRPr sz="3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Citation</a:t>
            </a:r>
          </a:p>
        </p:txBody>
      </p:sp>
    </p:spTree>
    <p:extLst>
      <p:ext uri="{BB962C8B-B14F-4D97-AF65-F5344CB8AC3E}">
        <p14:creationId xmlns:p14="http://schemas.microsoft.com/office/powerpoint/2010/main" val="1445949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itation fond couleur">
    <p:bg>
      <p:bgPr>
        <a:solidFill>
          <a:schemeClr val="tx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B384307-C847-4921-87B8-435C0693F8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54349" y="2066545"/>
            <a:ext cx="8473698" cy="2360676"/>
          </a:xfrm>
          <a:prstGeom prst="rect">
            <a:avLst/>
          </a:prstGeom>
        </p:spPr>
      </p:pic>
    </p:spTree>
    <p:extLst>
      <p:ext uri="{BB962C8B-B14F-4D97-AF65-F5344CB8AC3E}">
        <p14:creationId xmlns:p14="http://schemas.microsoft.com/office/powerpoint/2010/main" val="419668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Violet">
    <p:bg>
      <p:bgPr>
        <a:solidFill>
          <a:schemeClr val="bg2"/>
        </a:solidFill>
        <a:effectLst/>
      </p:bgPr>
    </p:bg>
    <p:spTree>
      <p:nvGrpSpPr>
        <p:cNvPr id="1" name=""/>
        <p:cNvGrpSpPr/>
        <p:nvPr/>
      </p:nvGrpSpPr>
      <p:grpSpPr>
        <a:xfrm>
          <a:off x="0" y="0"/>
          <a:ext cx="0" cy="0"/>
          <a:chOff x="0" y="0"/>
          <a:chExt cx="0" cy="0"/>
        </a:xfrm>
      </p:grpSpPr>
      <p:sp>
        <p:nvSpPr>
          <p:cNvPr id="22" name="Freeform 5">
            <a:extLst>
              <a:ext uri="{FF2B5EF4-FFF2-40B4-BE49-F238E27FC236}">
                <a16:creationId xmlns:a16="http://schemas.microsoft.com/office/drawing/2014/main" id="{C50DCE55-0914-418C-838D-74D38308EFDD}"/>
              </a:ext>
            </a:extLst>
          </p:cNvPr>
          <p:cNvSpPr>
            <a:spLocks noEditPoints="1"/>
          </p:cNvSpPr>
          <p:nvPr userDrawn="1"/>
        </p:nvSpPr>
        <p:spPr bwMode="auto">
          <a:xfrm>
            <a:off x="8651985" y="5943600"/>
            <a:ext cx="2574318" cy="255727"/>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fr-FR">
              <a:solidFill>
                <a:schemeClr val="tx1"/>
              </a:solidFill>
              <a:latin typeface="Arial" panose="020B0604020202020204" pitchFamily="34" charset="0"/>
              <a:cs typeface="Arial" panose="020B0604020202020204" pitchFamily="34" charset="0"/>
            </a:endParaRPr>
          </a:p>
        </p:txBody>
      </p:sp>
      <p:sp>
        <p:nvSpPr>
          <p:cNvPr id="6" name="Espace réservé du texte 12">
            <a:extLst>
              <a:ext uri="{FF2B5EF4-FFF2-40B4-BE49-F238E27FC236}">
                <a16:creationId xmlns:a16="http://schemas.microsoft.com/office/drawing/2014/main" id="{52B1AC74-424E-4978-A5B4-EF39545E59DF}"/>
              </a:ext>
            </a:extLst>
          </p:cNvPr>
          <p:cNvSpPr>
            <a:spLocks noGrp="1"/>
          </p:cNvSpPr>
          <p:nvPr>
            <p:ph type="body" sz="quarter" idx="11" hasCustomPrompt="1"/>
          </p:nvPr>
        </p:nvSpPr>
        <p:spPr>
          <a:xfrm>
            <a:off x="1135373" y="3700890"/>
            <a:ext cx="2299325" cy="312478"/>
          </a:xfrm>
          <a:prstGeom prst="rect">
            <a:avLst/>
          </a:prstGeom>
          <a:solidFill>
            <a:schemeClr val="bg1"/>
          </a:solidFill>
        </p:spPr>
        <p:txBody>
          <a:bodyPr wrap="none" lIns="90000" tIns="54000" rIns="90000" bIns="36000">
            <a:spAutoFit/>
          </a:bodyPr>
          <a:lstStyle>
            <a:lvl1pPr marL="0" indent="0" algn="l">
              <a:buNone/>
              <a:defRPr sz="1600" b="0" i="0" cap="all" spc="300" baseline="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fr-FR"/>
              <a:t>Nom du client</a:t>
            </a:r>
          </a:p>
        </p:txBody>
      </p:sp>
      <p:sp>
        <p:nvSpPr>
          <p:cNvPr id="7" name="Titre 1">
            <a:extLst>
              <a:ext uri="{FF2B5EF4-FFF2-40B4-BE49-F238E27FC236}">
                <a16:creationId xmlns:a16="http://schemas.microsoft.com/office/drawing/2014/main" id="{270B4347-3ACE-40C7-A56B-D0FBDC961001}"/>
              </a:ext>
            </a:extLst>
          </p:cNvPr>
          <p:cNvSpPr>
            <a:spLocks noGrp="1"/>
          </p:cNvSpPr>
          <p:nvPr>
            <p:ph type="ctrTitle" hasCustomPrompt="1"/>
          </p:nvPr>
        </p:nvSpPr>
        <p:spPr>
          <a:xfrm>
            <a:off x="1188000" y="2127246"/>
            <a:ext cx="8200741" cy="1231106"/>
          </a:xfrm>
          <a:prstGeom prst="rect">
            <a:avLst/>
          </a:prstGeom>
        </p:spPr>
        <p:txBody>
          <a:bodyPr anchor="t"/>
          <a:lstStyle>
            <a:lvl1pPr algn="l">
              <a:lnSpc>
                <a:spcPct val="100000"/>
              </a:lnSpc>
              <a:defRPr sz="4000" b="1" i="0" cap="all" spc="0" baseline="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fr-FR"/>
              <a:t>TITRE DE la présentation </a:t>
            </a:r>
            <a:br>
              <a:rPr lang="fr-FR"/>
            </a:br>
            <a:r>
              <a:rPr lang="fr-FR"/>
              <a:t>SUR DEUX LIGNES MAXIMUM</a:t>
            </a:r>
          </a:p>
        </p:txBody>
      </p:sp>
      <p:sp>
        <p:nvSpPr>
          <p:cNvPr id="8" name="Espace réservé du texte 12">
            <a:extLst>
              <a:ext uri="{FF2B5EF4-FFF2-40B4-BE49-F238E27FC236}">
                <a16:creationId xmlns:a16="http://schemas.microsoft.com/office/drawing/2014/main" id="{D26847B3-D800-48D1-A2E1-E725CEF86836}"/>
              </a:ext>
            </a:extLst>
          </p:cNvPr>
          <p:cNvSpPr>
            <a:spLocks noGrp="1"/>
          </p:cNvSpPr>
          <p:nvPr>
            <p:ph type="body" sz="quarter" idx="13" hasCustomPrompt="1"/>
          </p:nvPr>
        </p:nvSpPr>
        <p:spPr>
          <a:xfrm>
            <a:off x="1188000" y="4298950"/>
            <a:ext cx="2256772" cy="193899"/>
          </a:xfrm>
          <a:prstGeom prst="rect">
            <a:avLst/>
          </a:prstGeom>
        </p:spPr>
        <p:txBody>
          <a:bodyPr wrap="none">
            <a:spAutoFit/>
          </a:bodyPr>
          <a:lstStyle>
            <a:lvl1pPr marL="0" indent="0" algn="l">
              <a:buNone/>
              <a:defRPr sz="1400" b="1" i="0" spc="3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fr-FR"/>
              <a:t>JOUR MOIS ANNÉE</a:t>
            </a:r>
          </a:p>
        </p:txBody>
      </p:sp>
    </p:spTree>
    <p:extLst>
      <p:ext uri="{BB962C8B-B14F-4D97-AF65-F5344CB8AC3E}">
        <p14:creationId xmlns:p14="http://schemas.microsoft.com/office/powerpoint/2010/main" val="24519210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Bleu">
    <p:bg>
      <p:bgPr>
        <a:solidFill>
          <a:schemeClr val="tx1"/>
        </a:soli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C50DCE55-0914-418C-838D-74D38308EFDD}"/>
              </a:ext>
            </a:extLst>
          </p:cNvPr>
          <p:cNvSpPr>
            <a:spLocks noEditPoints="1"/>
          </p:cNvSpPr>
          <p:nvPr userDrawn="1"/>
        </p:nvSpPr>
        <p:spPr bwMode="auto">
          <a:xfrm>
            <a:off x="8651985" y="5943600"/>
            <a:ext cx="2574318" cy="255727"/>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solidFill>
                <a:schemeClr val="bg1"/>
              </a:solidFill>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63BB516C-2D9E-4D10-84B6-1BA3F053C546}"/>
              </a:ext>
            </a:extLst>
          </p:cNvPr>
          <p:cNvSpPr>
            <a:spLocks noGrp="1"/>
          </p:cNvSpPr>
          <p:nvPr>
            <p:ph type="title" hasCustomPrompt="1"/>
          </p:nvPr>
        </p:nvSpPr>
        <p:spPr>
          <a:xfrm>
            <a:off x="1428751" y="1119840"/>
            <a:ext cx="6191250" cy="1329595"/>
          </a:xfrm>
        </p:spPr>
        <p:txBody>
          <a:bodyPr/>
          <a:lstStyle>
            <a:lvl1pPr>
              <a:defRPr sz="9600" b="1">
                <a:solidFill>
                  <a:schemeClr val="bg1"/>
                </a:solidFill>
              </a:defRPr>
            </a:lvl1pPr>
          </a:lstStyle>
          <a:p>
            <a:r>
              <a:rPr lang="fr-FR"/>
              <a:t>sommaire</a:t>
            </a:r>
          </a:p>
        </p:txBody>
      </p:sp>
      <p:sp>
        <p:nvSpPr>
          <p:cNvPr id="5" name="Espace réservé du texte 4">
            <a:extLst>
              <a:ext uri="{FF2B5EF4-FFF2-40B4-BE49-F238E27FC236}">
                <a16:creationId xmlns:a16="http://schemas.microsoft.com/office/drawing/2014/main" id="{2016279C-91C1-4A53-9D97-551C24C66A08}"/>
              </a:ext>
            </a:extLst>
          </p:cNvPr>
          <p:cNvSpPr>
            <a:spLocks noGrp="1"/>
          </p:cNvSpPr>
          <p:nvPr>
            <p:ph type="body" sz="quarter" idx="10" hasCustomPrompt="1"/>
          </p:nvPr>
        </p:nvSpPr>
        <p:spPr>
          <a:xfrm>
            <a:off x="1428751" y="2541815"/>
            <a:ext cx="6191250" cy="2954110"/>
          </a:xfrm>
        </p:spPr>
        <p:txBody>
          <a:bodyPr>
            <a:noAutofit/>
          </a:bodyPr>
          <a:lstStyle>
            <a:lvl1pPr marL="0" indent="0">
              <a:lnSpc>
                <a:spcPct val="100000"/>
              </a:lnSpc>
              <a:spcBef>
                <a:spcPts val="0"/>
              </a:spcBef>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Chapitre</a:t>
            </a:r>
          </a:p>
        </p:txBody>
      </p:sp>
    </p:spTree>
    <p:extLst>
      <p:ext uri="{BB962C8B-B14F-4D97-AF65-F5344CB8AC3E}">
        <p14:creationId xmlns:p14="http://schemas.microsoft.com/office/powerpoint/2010/main" val="316084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maire violet">
    <p:bg>
      <p:bgPr>
        <a:solidFill>
          <a:schemeClr val="tx2"/>
        </a:soli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C50DCE55-0914-418C-838D-74D38308EFDD}"/>
              </a:ext>
            </a:extLst>
          </p:cNvPr>
          <p:cNvSpPr>
            <a:spLocks noEditPoints="1"/>
          </p:cNvSpPr>
          <p:nvPr userDrawn="1"/>
        </p:nvSpPr>
        <p:spPr bwMode="auto">
          <a:xfrm>
            <a:off x="8651985" y="5943600"/>
            <a:ext cx="2574318" cy="255727"/>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solidFill>
                <a:schemeClr val="bg1"/>
              </a:solidFill>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63BB516C-2D9E-4D10-84B6-1BA3F053C546}"/>
              </a:ext>
            </a:extLst>
          </p:cNvPr>
          <p:cNvSpPr>
            <a:spLocks noGrp="1"/>
          </p:cNvSpPr>
          <p:nvPr>
            <p:ph type="title" hasCustomPrompt="1"/>
          </p:nvPr>
        </p:nvSpPr>
        <p:spPr>
          <a:xfrm>
            <a:off x="1428751" y="1119840"/>
            <a:ext cx="6191250" cy="1329595"/>
          </a:xfrm>
        </p:spPr>
        <p:txBody>
          <a:bodyPr/>
          <a:lstStyle>
            <a:lvl1pPr>
              <a:defRPr sz="9600" b="1">
                <a:solidFill>
                  <a:schemeClr val="bg1"/>
                </a:solidFill>
              </a:defRPr>
            </a:lvl1pPr>
          </a:lstStyle>
          <a:p>
            <a:r>
              <a:rPr lang="fr-FR"/>
              <a:t>sommaire</a:t>
            </a:r>
          </a:p>
        </p:txBody>
      </p:sp>
      <p:sp>
        <p:nvSpPr>
          <p:cNvPr id="5" name="Espace réservé du texte 4">
            <a:extLst>
              <a:ext uri="{FF2B5EF4-FFF2-40B4-BE49-F238E27FC236}">
                <a16:creationId xmlns:a16="http://schemas.microsoft.com/office/drawing/2014/main" id="{2016279C-91C1-4A53-9D97-551C24C66A08}"/>
              </a:ext>
            </a:extLst>
          </p:cNvPr>
          <p:cNvSpPr>
            <a:spLocks noGrp="1"/>
          </p:cNvSpPr>
          <p:nvPr>
            <p:ph type="body" sz="quarter" idx="10" hasCustomPrompt="1"/>
          </p:nvPr>
        </p:nvSpPr>
        <p:spPr>
          <a:xfrm>
            <a:off x="1428751" y="2541815"/>
            <a:ext cx="6191250" cy="2954110"/>
          </a:xfrm>
        </p:spPr>
        <p:txBody>
          <a:bodyPr>
            <a:noAutofit/>
          </a:bodyPr>
          <a:lstStyle>
            <a:lvl1pPr marL="0" indent="0">
              <a:lnSpc>
                <a:spcPct val="100000"/>
              </a:lnSpc>
              <a:spcBef>
                <a:spcPts val="0"/>
              </a:spcBef>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Chapitre</a:t>
            </a:r>
          </a:p>
        </p:txBody>
      </p:sp>
    </p:spTree>
    <p:extLst>
      <p:ext uri="{BB962C8B-B14F-4D97-AF65-F5344CB8AC3E}">
        <p14:creationId xmlns:p14="http://schemas.microsoft.com/office/powerpoint/2010/main" val="222226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Blanc">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B516C-2D9E-4D10-84B6-1BA3F053C546}"/>
              </a:ext>
            </a:extLst>
          </p:cNvPr>
          <p:cNvSpPr>
            <a:spLocks noGrp="1"/>
          </p:cNvSpPr>
          <p:nvPr>
            <p:ph type="title" hasCustomPrompt="1"/>
          </p:nvPr>
        </p:nvSpPr>
        <p:spPr>
          <a:xfrm>
            <a:off x="1428751" y="1119840"/>
            <a:ext cx="6191250" cy="1329595"/>
          </a:xfrm>
        </p:spPr>
        <p:txBody>
          <a:bodyPr/>
          <a:lstStyle>
            <a:lvl1pPr>
              <a:defRPr sz="9600" b="1">
                <a:solidFill>
                  <a:schemeClr val="tx2"/>
                </a:solidFill>
              </a:defRPr>
            </a:lvl1pPr>
          </a:lstStyle>
          <a:p>
            <a:r>
              <a:rPr lang="fr-FR"/>
              <a:t>sommaire</a:t>
            </a:r>
          </a:p>
        </p:txBody>
      </p:sp>
      <p:sp>
        <p:nvSpPr>
          <p:cNvPr id="5" name="Espace réservé du texte 4">
            <a:extLst>
              <a:ext uri="{FF2B5EF4-FFF2-40B4-BE49-F238E27FC236}">
                <a16:creationId xmlns:a16="http://schemas.microsoft.com/office/drawing/2014/main" id="{2016279C-91C1-4A53-9D97-551C24C66A08}"/>
              </a:ext>
            </a:extLst>
          </p:cNvPr>
          <p:cNvSpPr>
            <a:spLocks noGrp="1"/>
          </p:cNvSpPr>
          <p:nvPr>
            <p:ph type="body" sz="quarter" idx="10" hasCustomPrompt="1"/>
          </p:nvPr>
        </p:nvSpPr>
        <p:spPr>
          <a:xfrm>
            <a:off x="1428751" y="2541815"/>
            <a:ext cx="6191250" cy="2954110"/>
          </a:xfrm>
        </p:spPr>
        <p:txBody>
          <a:bodyPr>
            <a:noAutofit/>
          </a:bodyPr>
          <a:lstStyle>
            <a:lvl1pPr marL="0" indent="0">
              <a:lnSpc>
                <a:spcPct val="100000"/>
              </a:lnSpc>
              <a:spcBef>
                <a:spcPts val="0"/>
              </a:spcBef>
              <a:buNone/>
              <a:defRPr sz="32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Chapitre</a:t>
            </a:r>
          </a:p>
        </p:txBody>
      </p:sp>
      <p:sp>
        <p:nvSpPr>
          <p:cNvPr id="6" name="Freeform 5">
            <a:extLst>
              <a:ext uri="{FF2B5EF4-FFF2-40B4-BE49-F238E27FC236}">
                <a16:creationId xmlns:a16="http://schemas.microsoft.com/office/drawing/2014/main" id="{F8E3B9C8-10DF-49C3-98AD-9648E90DFBBE}"/>
              </a:ext>
            </a:extLst>
          </p:cNvPr>
          <p:cNvSpPr>
            <a:spLocks noEditPoints="1"/>
          </p:cNvSpPr>
          <p:nvPr userDrawn="1"/>
        </p:nvSpPr>
        <p:spPr bwMode="auto">
          <a:xfrm>
            <a:off x="8651985" y="5943600"/>
            <a:ext cx="2574318" cy="255727"/>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rgbClr val="3F2381"/>
          </a:solidFill>
          <a:ln>
            <a:noFill/>
          </a:ln>
        </p:spPr>
        <p:txBody>
          <a:bodyPr vert="horz" wrap="square" lIns="91440" tIns="45720" rIns="91440" bIns="45720" numCol="1" anchor="t" anchorCtr="0" compatLnSpc="1">
            <a:prstTxWarp prst="textNoShape">
              <a:avLst/>
            </a:prstTxWarp>
          </a:bodyPr>
          <a:lstStyle/>
          <a:p>
            <a:endParaRPr lang="fr-FR">
              <a:solidFill>
                <a:srgbClr val="3F238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313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 - merci">
    <p:bg>
      <p:bgPr>
        <a:solidFill>
          <a:schemeClr val="tx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50DCE55-0914-418C-838D-74D38308EFDD}"/>
              </a:ext>
            </a:extLst>
          </p:cNvPr>
          <p:cNvSpPr>
            <a:spLocks noEditPoints="1"/>
          </p:cNvSpPr>
          <p:nvPr userDrawn="1"/>
        </p:nvSpPr>
        <p:spPr bwMode="auto">
          <a:xfrm>
            <a:off x="4808841" y="5956852"/>
            <a:ext cx="2574318" cy="255727"/>
          </a:xfrm>
          <a:custGeom>
            <a:avLst/>
            <a:gdLst>
              <a:gd name="T0" fmla="*/ 24 w 1033"/>
              <a:gd name="T1" fmla="*/ 18 h 100"/>
              <a:gd name="T2" fmla="*/ 98 w 1033"/>
              <a:gd name="T3" fmla="*/ 43 h 100"/>
              <a:gd name="T4" fmla="*/ 110 w 1033"/>
              <a:gd name="T5" fmla="*/ 53 h 100"/>
              <a:gd name="T6" fmla="*/ 55 w 1033"/>
              <a:gd name="T7" fmla="*/ 0 h 100"/>
              <a:gd name="T8" fmla="*/ 15 w 1033"/>
              <a:gd name="T9" fmla="*/ 90 h 100"/>
              <a:gd name="T10" fmla="*/ 105 w 1033"/>
              <a:gd name="T11" fmla="*/ 94 h 100"/>
              <a:gd name="T12" fmla="*/ 55 w 1033"/>
              <a:gd name="T13" fmla="*/ 90 h 100"/>
              <a:gd name="T14" fmla="*/ 12 w 1033"/>
              <a:gd name="T15" fmla="*/ 53 h 100"/>
              <a:gd name="T16" fmla="*/ 215 w 1033"/>
              <a:gd name="T17" fmla="*/ 84 h 100"/>
              <a:gd name="T18" fmla="*/ 141 w 1033"/>
              <a:gd name="T19" fmla="*/ 52 h 100"/>
              <a:gd name="T20" fmla="*/ 213 w 1033"/>
              <a:gd name="T21" fmla="*/ 16 h 100"/>
              <a:gd name="T22" fmla="*/ 150 w 1033"/>
              <a:gd name="T23" fmla="*/ 12 h 100"/>
              <a:gd name="T24" fmla="*/ 176 w 1033"/>
              <a:gd name="T25" fmla="*/ 98 h 100"/>
              <a:gd name="T26" fmla="*/ 287 w 1033"/>
              <a:gd name="T27" fmla="*/ 89 h 100"/>
              <a:gd name="T28" fmla="*/ 253 w 1033"/>
              <a:gd name="T29" fmla="*/ 22 h 100"/>
              <a:gd name="T30" fmla="*/ 333 w 1033"/>
              <a:gd name="T31" fmla="*/ 52 h 100"/>
              <a:gd name="T32" fmla="*/ 287 w 1033"/>
              <a:gd name="T33" fmla="*/ 4 h 100"/>
              <a:gd name="T34" fmla="*/ 246 w 1033"/>
              <a:gd name="T35" fmla="*/ 89 h 100"/>
              <a:gd name="T36" fmla="*/ 344 w 1033"/>
              <a:gd name="T37" fmla="*/ 51 h 100"/>
              <a:gd name="T38" fmla="*/ 463 w 1033"/>
              <a:gd name="T39" fmla="*/ 40 h 100"/>
              <a:gd name="T40" fmla="*/ 377 w 1033"/>
              <a:gd name="T41" fmla="*/ 12 h 100"/>
              <a:gd name="T42" fmla="*/ 368 w 1033"/>
              <a:gd name="T43" fmla="*/ 96 h 100"/>
              <a:gd name="T44" fmla="*/ 423 w 1033"/>
              <a:gd name="T45" fmla="*/ 14 h 100"/>
              <a:gd name="T46" fmla="*/ 453 w 1033"/>
              <a:gd name="T47" fmla="*/ 96 h 100"/>
              <a:gd name="T48" fmla="*/ 544 w 1033"/>
              <a:gd name="T49" fmla="*/ 89 h 100"/>
              <a:gd name="T50" fmla="*/ 510 w 1033"/>
              <a:gd name="T51" fmla="*/ 22 h 100"/>
              <a:gd name="T52" fmla="*/ 590 w 1033"/>
              <a:gd name="T53" fmla="*/ 52 h 100"/>
              <a:gd name="T54" fmla="*/ 544 w 1033"/>
              <a:gd name="T55" fmla="*/ 4 h 100"/>
              <a:gd name="T56" fmla="*/ 503 w 1033"/>
              <a:gd name="T57" fmla="*/ 89 h 100"/>
              <a:gd name="T58" fmla="*/ 601 w 1033"/>
              <a:gd name="T59" fmla="*/ 51 h 100"/>
              <a:gd name="T60" fmla="*/ 707 w 1033"/>
              <a:gd name="T61" fmla="*/ 84 h 100"/>
              <a:gd name="T62" fmla="*/ 633 w 1033"/>
              <a:gd name="T63" fmla="*/ 52 h 100"/>
              <a:gd name="T64" fmla="*/ 705 w 1033"/>
              <a:gd name="T65" fmla="*/ 16 h 100"/>
              <a:gd name="T66" fmla="*/ 641 w 1033"/>
              <a:gd name="T67" fmla="*/ 12 h 100"/>
              <a:gd name="T68" fmla="*/ 667 w 1033"/>
              <a:gd name="T69" fmla="*/ 99 h 100"/>
              <a:gd name="T70" fmla="*/ 779 w 1033"/>
              <a:gd name="T71" fmla="*/ 89 h 100"/>
              <a:gd name="T72" fmla="*/ 744 w 1033"/>
              <a:gd name="T73" fmla="*/ 22 h 100"/>
              <a:gd name="T74" fmla="*/ 824 w 1033"/>
              <a:gd name="T75" fmla="*/ 52 h 100"/>
              <a:gd name="T76" fmla="*/ 779 w 1033"/>
              <a:gd name="T77" fmla="*/ 4 h 100"/>
              <a:gd name="T78" fmla="*/ 738 w 1033"/>
              <a:gd name="T79" fmla="*/ 89 h 100"/>
              <a:gd name="T80" fmla="*/ 835 w 1033"/>
              <a:gd name="T81" fmla="*/ 51 h 100"/>
              <a:gd name="T82" fmla="*/ 1024 w 1033"/>
              <a:gd name="T83" fmla="*/ 13 h 100"/>
              <a:gd name="T84" fmla="*/ 945 w 1033"/>
              <a:gd name="T85" fmla="*/ 13 h 100"/>
              <a:gd name="T86" fmla="*/ 868 w 1033"/>
              <a:gd name="T87" fmla="*/ 7 h 100"/>
              <a:gd name="T88" fmla="*/ 870 w 1033"/>
              <a:gd name="T89" fmla="*/ 96 h 100"/>
              <a:gd name="T90" fmla="*/ 937 w 1033"/>
              <a:gd name="T91" fmla="*/ 20 h 100"/>
              <a:gd name="T92" fmla="*/ 954 w 1033"/>
              <a:gd name="T93" fmla="*/ 96 h 100"/>
              <a:gd name="T94" fmla="*/ 956 w 1033"/>
              <a:gd name="T95" fmla="*/ 20 h 100"/>
              <a:gd name="T96" fmla="*/ 1023 w 1033"/>
              <a:gd name="T97"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3" h="100">
                <a:moveTo>
                  <a:pt x="12" y="43"/>
                </a:moveTo>
                <a:cubicBezTo>
                  <a:pt x="12" y="43"/>
                  <a:pt x="12" y="43"/>
                  <a:pt x="12" y="43"/>
                </a:cubicBezTo>
                <a:cubicBezTo>
                  <a:pt x="13" y="31"/>
                  <a:pt x="17" y="23"/>
                  <a:pt x="24" y="18"/>
                </a:cubicBezTo>
                <a:cubicBezTo>
                  <a:pt x="32" y="12"/>
                  <a:pt x="42" y="10"/>
                  <a:pt x="55" y="10"/>
                </a:cubicBezTo>
                <a:cubicBezTo>
                  <a:pt x="68" y="10"/>
                  <a:pt x="79" y="12"/>
                  <a:pt x="85" y="17"/>
                </a:cubicBezTo>
                <a:cubicBezTo>
                  <a:pt x="93" y="22"/>
                  <a:pt x="97" y="30"/>
                  <a:pt x="98" y="43"/>
                </a:cubicBezTo>
                <a:cubicBezTo>
                  <a:pt x="12" y="43"/>
                  <a:pt x="12" y="43"/>
                  <a:pt x="12" y="43"/>
                </a:cubicBezTo>
                <a:close/>
                <a:moveTo>
                  <a:pt x="12" y="53"/>
                </a:moveTo>
                <a:cubicBezTo>
                  <a:pt x="110" y="53"/>
                  <a:pt x="110" y="53"/>
                  <a:pt x="110" y="53"/>
                </a:cubicBezTo>
                <a:cubicBezTo>
                  <a:pt x="110" y="53"/>
                  <a:pt x="110" y="53"/>
                  <a:pt x="110" y="53"/>
                </a:cubicBezTo>
                <a:cubicBezTo>
                  <a:pt x="110" y="36"/>
                  <a:pt x="108" y="19"/>
                  <a:pt x="93" y="9"/>
                </a:cubicBezTo>
                <a:cubicBezTo>
                  <a:pt x="81" y="1"/>
                  <a:pt x="66" y="0"/>
                  <a:pt x="55" y="0"/>
                </a:cubicBezTo>
                <a:cubicBezTo>
                  <a:pt x="39" y="0"/>
                  <a:pt x="27" y="3"/>
                  <a:pt x="18" y="10"/>
                </a:cubicBezTo>
                <a:cubicBezTo>
                  <a:pt x="6" y="18"/>
                  <a:pt x="0" y="33"/>
                  <a:pt x="0" y="50"/>
                </a:cubicBezTo>
                <a:cubicBezTo>
                  <a:pt x="0" y="68"/>
                  <a:pt x="5" y="81"/>
                  <a:pt x="15" y="90"/>
                </a:cubicBezTo>
                <a:cubicBezTo>
                  <a:pt x="24" y="97"/>
                  <a:pt x="35" y="100"/>
                  <a:pt x="55" y="100"/>
                </a:cubicBezTo>
                <a:cubicBezTo>
                  <a:pt x="71" y="100"/>
                  <a:pt x="88" y="98"/>
                  <a:pt x="105" y="94"/>
                </a:cubicBezTo>
                <a:cubicBezTo>
                  <a:pt x="105" y="94"/>
                  <a:pt x="105" y="94"/>
                  <a:pt x="105" y="94"/>
                </a:cubicBezTo>
                <a:cubicBezTo>
                  <a:pt x="105" y="84"/>
                  <a:pt x="105" y="84"/>
                  <a:pt x="105" y="84"/>
                </a:cubicBezTo>
                <a:cubicBezTo>
                  <a:pt x="104" y="84"/>
                  <a:pt x="104" y="84"/>
                  <a:pt x="104" y="84"/>
                </a:cubicBezTo>
                <a:cubicBezTo>
                  <a:pt x="88" y="88"/>
                  <a:pt x="72" y="89"/>
                  <a:pt x="55" y="90"/>
                </a:cubicBezTo>
                <a:cubicBezTo>
                  <a:pt x="41" y="90"/>
                  <a:pt x="30" y="87"/>
                  <a:pt x="23" y="82"/>
                </a:cubicBezTo>
                <a:cubicBezTo>
                  <a:pt x="16" y="76"/>
                  <a:pt x="12" y="67"/>
                  <a:pt x="11" y="53"/>
                </a:cubicBezTo>
                <a:lnTo>
                  <a:pt x="12" y="53"/>
                </a:lnTo>
                <a:close/>
                <a:moveTo>
                  <a:pt x="176" y="98"/>
                </a:moveTo>
                <a:cubicBezTo>
                  <a:pt x="189" y="98"/>
                  <a:pt x="202" y="96"/>
                  <a:pt x="215" y="93"/>
                </a:cubicBezTo>
                <a:cubicBezTo>
                  <a:pt x="215" y="84"/>
                  <a:pt x="215" y="84"/>
                  <a:pt x="215" y="84"/>
                </a:cubicBezTo>
                <a:cubicBezTo>
                  <a:pt x="203" y="86"/>
                  <a:pt x="191" y="88"/>
                  <a:pt x="178" y="89"/>
                </a:cubicBezTo>
                <a:cubicBezTo>
                  <a:pt x="169" y="89"/>
                  <a:pt x="160" y="87"/>
                  <a:pt x="152" y="82"/>
                </a:cubicBezTo>
                <a:cubicBezTo>
                  <a:pt x="145" y="76"/>
                  <a:pt x="141" y="66"/>
                  <a:pt x="141" y="52"/>
                </a:cubicBezTo>
                <a:cubicBezTo>
                  <a:pt x="141" y="37"/>
                  <a:pt x="146" y="26"/>
                  <a:pt x="155" y="20"/>
                </a:cubicBezTo>
                <a:cubicBezTo>
                  <a:pt x="162" y="16"/>
                  <a:pt x="172" y="14"/>
                  <a:pt x="185" y="14"/>
                </a:cubicBezTo>
                <a:cubicBezTo>
                  <a:pt x="195" y="14"/>
                  <a:pt x="204" y="15"/>
                  <a:pt x="213" y="16"/>
                </a:cubicBezTo>
                <a:cubicBezTo>
                  <a:pt x="213" y="6"/>
                  <a:pt x="213" y="6"/>
                  <a:pt x="213" y="6"/>
                </a:cubicBezTo>
                <a:cubicBezTo>
                  <a:pt x="204" y="5"/>
                  <a:pt x="195" y="4"/>
                  <a:pt x="186" y="4"/>
                </a:cubicBezTo>
                <a:cubicBezTo>
                  <a:pt x="172" y="4"/>
                  <a:pt x="160" y="6"/>
                  <a:pt x="150" y="12"/>
                </a:cubicBezTo>
                <a:cubicBezTo>
                  <a:pt x="135" y="20"/>
                  <a:pt x="130" y="35"/>
                  <a:pt x="130" y="51"/>
                </a:cubicBezTo>
                <a:cubicBezTo>
                  <a:pt x="130" y="67"/>
                  <a:pt x="133" y="80"/>
                  <a:pt x="144" y="89"/>
                </a:cubicBezTo>
                <a:cubicBezTo>
                  <a:pt x="153" y="97"/>
                  <a:pt x="164" y="98"/>
                  <a:pt x="176" y="98"/>
                </a:cubicBezTo>
                <a:moveTo>
                  <a:pt x="333" y="52"/>
                </a:moveTo>
                <a:cubicBezTo>
                  <a:pt x="333" y="66"/>
                  <a:pt x="329" y="75"/>
                  <a:pt x="322" y="81"/>
                </a:cubicBezTo>
                <a:cubicBezTo>
                  <a:pt x="314" y="87"/>
                  <a:pt x="303" y="89"/>
                  <a:pt x="287" y="89"/>
                </a:cubicBezTo>
                <a:cubicBezTo>
                  <a:pt x="272" y="89"/>
                  <a:pt x="261" y="86"/>
                  <a:pt x="253" y="81"/>
                </a:cubicBezTo>
                <a:cubicBezTo>
                  <a:pt x="245" y="74"/>
                  <a:pt x="241" y="65"/>
                  <a:pt x="241" y="51"/>
                </a:cubicBezTo>
                <a:cubicBezTo>
                  <a:pt x="241" y="37"/>
                  <a:pt x="245" y="28"/>
                  <a:pt x="253" y="22"/>
                </a:cubicBezTo>
                <a:cubicBezTo>
                  <a:pt x="261" y="16"/>
                  <a:pt x="272" y="14"/>
                  <a:pt x="287" y="14"/>
                </a:cubicBezTo>
                <a:cubicBezTo>
                  <a:pt x="302" y="14"/>
                  <a:pt x="313" y="16"/>
                  <a:pt x="320" y="21"/>
                </a:cubicBezTo>
                <a:cubicBezTo>
                  <a:pt x="329" y="28"/>
                  <a:pt x="333" y="38"/>
                  <a:pt x="333" y="52"/>
                </a:cubicBezTo>
                <a:moveTo>
                  <a:pt x="344" y="51"/>
                </a:moveTo>
                <a:cubicBezTo>
                  <a:pt x="344" y="35"/>
                  <a:pt x="340" y="22"/>
                  <a:pt x="328" y="14"/>
                </a:cubicBezTo>
                <a:cubicBezTo>
                  <a:pt x="317" y="6"/>
                  <a:pt x="303" y="4"/>
                  <a:pt x="287" y="4"/>
                </a:cubicBezTo>
                <a:cubicBezTo>
                  <a:pt x="271" y="4"/>
                  <a:pt x="257" y="6"/>
                  <a:pt x="246" y="14"/>
                </a:cubicBezTo>
                <a:cubicBezTo>
                  <a:pt x="235" y="22"/>
                  <a:pt x="230" y="35"/>
                  <a:pt x="230" y="51"/>
                </a:cubicBezTo>
                <a:cubicBezTo>
                  <a:pt x="230" y="68"/>
                  <a:pt x="235" y="81"/>
                  <a:pt x="246" y="89"/>
                </a:cubicBezTo>
                <a:cubicBezTo>
                  <a:pt x="257" y="96"/>
                  <a:pt x="271" y="98"/>
                  <a:pt x="287" y="98"/>
                </a:cubicBezTo>
                <a:cubicBezTo>
                  <a:pt x="304" y="98"/>
                  <a:pt x="317" y="96"/>
                  <a:pt x="328" y="89"/>
                </a:cubicBezTo>
                <a:cubicBezTo>
                  <a:pt x="340" y="81"/>
                  <a:pt x="344" y="68"/>
                  <a:pt x="344" y="51"/>
                </a:cubicBezTo>
                <a:moveTo>
                  <a:pt x="453" y="96"/>
                </a:moveTo>
                <a:cubicBezTo>
                  <a:pt x="463" y="96"/>
                  <a:pt x="463" y="96"/>
                  <a:pt x="463" y="96"/>
                </a:cubicBezTo>
                <a:cubicBezTo>
                  <a:pt x="463" y="40"/>
                  <a:pt x="463" y="40"/>
                  <a:pt x="463" y="40"/>
                </a:cubicBezTo>
                <a:cubicBezTo>
                  <a:pt x="463" y="29"/>
                  <a:pt x="462" y="20"/>
                  <a:pt x="454" y="13"/>
                </a:cubicBezTo>
                <a:cubicBezTo>
                  <a:pt x="446" y="6"/>
                  <a:pt x="435" y="4"/>
                  <a:pt x="424" y="4"/>
                </a:cubicBezTo>
                <a:cubicBezTo>
                  <a:pt x="408" y="4"/>
                  <a:pt x="392" y="9"/>
                  <a:pt x="377" y="12"/>
                </a:cubicBezTo>
                <a:cubicBezTo>
                  <a:pt x="376" y="7"/>
                  <a:pt x="376" y="7"/>
                  <a:pt x="376" y="7"/>
                </a:cubicBezTo>
                <a:cubicBezTo>
                  <a:pt x="368" y="7"/>
                  <a:pt x="368" y="7"/>
                  <a:pt x="368" y="7"/>
                </a:cubicBezTo>
                <a:cubicBezTo>
                  <a:pt x="368" y="96"/>
                  <a:pt x="368" y="96"/>
                  <a:pt x="368" y="96"/>
                </a:cubicBezTo>
                <a:cubicBezTo>
                  <a:pt x="378" y="96"/>
                  <a:pt x="378" y="96"/>
                  <a:pt x="378" y="96"/>
                </a:cubicBezTo>
                <a:cubicBezTo>
                  <a:pt x="378" y="21"/>
                  <a:pt x="378" y="21"/>
                  <a:pt x="378" y="21"/>
                </a:cubicBezTo>
                <a:cubicBezTo>
                  <a:pt x="394" y="17"/>
                  <a:pt x="408" y="14"/>
                  <a:pt x="423" y="14"/>
                </a:cubicBezTo>
                <a:cubicBezTo>
                  <a:pt x="432" y="14"/>
                  <a:pt x="440" y="16"/>
                  <a:pt x="445" y="20"/>
                </a:cubicBezTo>
                <a:cubicBezTo>
                  <a:pt x="450" y="25"/>
                  <a:pt x="453" y="31"/>
                  <a:pt x="453" y="40"/>
                </a:cubicBezTo>
                <a:lnTo>
                  <a:pt x="453" y="96"/>
                </a:lnTo>
                <a:close/>
                <a:moveTo>
                  <a:pt x="590" y="52"/>
                </a:moveTo>
                <a:cubicBezTo>
                  <a:pt x="590" y="66"/>
                  <a:pt x="586" y="75"/>
                  <a:pt x="579" y="81"/>
                </a:cubicBezTo>
                <a:cubicBezTo>
                  <a:pt x="571" y="87"/>
                  <a:pt x="560" y="89"/>
                  <a:pt x="544" y="89"/>
                </a:cubicBezTo>
                <a:cubicBezTo>
                  <a:pt x="529" y="89"/>
                  <a:pt x="518" y="86"/>
                  <a:pt x="510" y="81"/>
                </a:cubicBezTo>
                <a:cubicBezTo>
                  <a:pt x="502" y="74"/>
                  <a:pt x="498" y="65"/>
                  <a:pt x="498" y="51"/>
                </a:cubicBezTo>
                <a:cubicBezTo>
                  <a:pt x="498" y="37"/>
                  <a:pt x="502" y="28"/>
                  <a:pt x="510" y="22"/>
                </a:cubicBezTo>
                <a:cubicBezTo>
                  <a:pt x="517" y="16"/>
                  <a:pt x="529" y="14"/>
                  <a:pt x="544" y="14"/>
                </a:cubicBezTo>
                <a:cubicBezTo>
                  <a:pt x="559" y="14"/>
                  <a:pt x="570" y="16"/>
                  <a:pt x="577" y="21"/>
                </a:cubicBezTo>
                <a:cubicBezTo>
                  <a:pt x="586" y="28"/>
                  <a:pt x="590" y="38"/>
                  <a:pt x="590" y="52"/>
                </a:cubicBezTo>
                <a:moveTo>
                  <a:pt x="601" y="51"/>
                </a:moveTo>
                <a:cubicBezTo>
                  <a:pt x="601" y="35"/>
                  <a:pt x="597" y="22"/>
                  <a:pt x="585" y="14"/>
                </a:cubicBezTo>
                <a:cubicBezTo>
                  <a:pt x="574" y="6"/>
                  <a:pt x="560" y="4"/>
                  <a:pt x="544" y="4"/>
                </a:cubicBezTo>
                <a:cubicBezTo>
                  <a:pt x="528" y="4"/>
                  <a:pt x="514" y="6"/>
                  <a:pt x="503" y="14"/>
                </a:cubicBezTo>
                <a:cubicBezTo>
                  <a:pt x="492" y="22"/>
                  <a:pt x="487" y="35"/>
                  <a:pt x="487" y="51"/>
                </a:cubicBezTo>
                <a:cubicBezTo>
                  <a:pt x="487" y="68"/>
                  <a:pt x="492" y="81"/>
                  <a:pt x="503" y="89"/>
                </a:cubicBezTo>
                <a:cubicBezTo>
                  <a:pt x="514" y="96"/>
                  <a:pt x="528" y="98"/>
                  <a:pt x="544" y="98"/>
                </a:cubicBezTo>
                <a:cubicBezTo>
                  <a:pt x="560" y="98"/>
                  <a:pt x="574" y="96"/>
                  <a:pt x="585" y="89"/>
                </a:cubicBezTo>
                <a:cubicBezTo>
                  <a:pt x="596" y="81"/>
                  <a:pt x="601" y="68"/>
                  <a:pt x="601" y="51"/>
                </a:cubicBezTo>
                <a:moveTo>
                  <a:pt x="667" y="98"/>
                </a:moveTo>
                <a:cubicBezTo>
                  <a:pt x="680" y="98"/>
                  <a:pt x="694" y="96"/>
                  <a:pt x="707" y="93"/>
                </a:cubicBezTo>
                <a:cubicBezTo>
                  <a:pt x="707" y="84"/>
                  <a:pt x="707" y="84"/>
                  <a:pt x="707" y="84"/>
                </a:cubicBezTo>
                <a:cubicBezTo>
                  <a:pt x="695" y="86"/>
                  <a:pt x="682" y="88"/>
                  <a:pt x="669" y="89"/>
                </a:cubicBezTo>
                <a:cubicBezTo>
                  <a:pt x="660" y="89"/>
                  <a:pt x="652" y="87"/>
                  <a:pt x="644" y="82"/>
                </a:cubicBezTo>
                <a:cubicBezTo>
                  <a:pt x="636" y="76"/>
                  <a:pt x="633" y="66"/>
                  <a:pt x="633" y="52"/>
                </a:cubicBezTo>
                <a:cubicBezTo>
                  <a:pt x="633" y="37"/>
                  <a:pt x="637" y="26"/>
                  <a:pt x="647" y="20"/>
                </a:cubicBezTo>
                <a:cubicBezTo>
                  <a:pt x="654" y="16"/>
                  <a:pt x="664" y="14"/>
                  <a:pt x="677" y="14"/>
                </a:cubicBezTo>
                <a:cubicBezTo>
                  <a:pt x="687" y="14"/>
                  <a:pt x="696" y="15"/>
                  <a:pt x="705" y="16"/>
                </a:cubicBezTo>
                <a:cubicBezTo>
                  <a:pt x="705" y="6"/>
                  <a:pt x="705" y="6"/>
                  <a:pt x="705" y="6"/>
                </a:cubicBezTo>
                <a:cubicBezTo>
                  <a:pt x="696" y="5"/>
                  <a:pt x="687" y="4"/>
                  <a:pt x="678" y="4"/>
                </a:cubicBezTo>
                <a:cubicBezTo>
                  <a:pt x="664" y="4"/>
                  <a:pt x="652" y="6"/>
                  <a:pt x="641" y="12"/>
                </a:cubicBezTo>
                <a:cubicBezTo>
                  <a:pt x="627" y="20"/>
                  <a:pt x="621" y="36"/>
                  <a:pt x="621" y="51"/>
                </a:cubicBezTo>
                <a:cubicBezTo>
                  <a:pt x="621" y="67"/>
                  <a:pt x="624" y="80"/>
                  <a:pt x="635" y="89"/>
                </a:cubicBezTo>
                <a:cubicBezTo>
                  <a:pt x="644" y="97"/>
                  <a:pt x="656" y="99"/>
                  <a:pt x="667" y="99"/>
                </a:cubicBezTo>
                <a:moveTo>
                  <a:pt x="824" y="52"/>
                </a:moveTo>
                <a:cubicBezTo>
                  <a:pt x="824" y="66"/>
                  <a:pt x="821" y="75"/>
                  <a:pt x="813" y="81"/>
                </a:cubicBezTo>
                <a:cubicBezTo>
                  <a:pt x="806" y="87"/>
                  <a:pt x="794" y="89"/>
                  <a:pt x="779" y="89"/>
                </a:cubicBezTo>
                <a:cubicBezTo>
                  <a:pt x="763" y="89"/>
                  <a:pt x="752" y="86"/>
                  <a:pt x="745" y="81"/>
                </a:cubicBezTo>
                <a:cubicBezTo>
                  <a:pt x="737" y="74"/>
                  <a:pt x="733" y="65"/>
                  <a:pt x="733" y="51"/>
                </a:cubicBezTo>
                <a:cubicBezTo>
                  <a:pt x="733" y="37"/>
                  <a:pt x="736" y="28"/>
                  <a:pt x="744" y="22"/>
                </a:cubicBezTo>
                <a:cubicBezTo>
                  <a:pt x="752" y="16"/>
                  <a:pt x="763" y="14"/>
                  <a:pt x="779" y="14"/>
                </a:cubicBezTo>
                <a:cubicBezTo>
                  <a:pt x="793" y="14"/>
                  <a:pt x="804" y="16"/>
                  <a:pt x="812" y="21"/>
                </a:cubicBezTo>
                <a:cubicBezTo>
                  <a:pt x="821" y="28"/>
                  <a:pt x="824" y="38"/>
                  <a:pt x="824" y="52"/>
                </a:cubicBezTo>
                <a:moveTo>
                  <a:pt x="836" y="51"/>
                </a:moveTo>
                <a:cubicBezTo>
                  <a:pt x="836" y="35"/>
                  <a:pt x="831" y="22"/>
                  <a:pt x="820" y="14"/>
                </a:cubicBezTo>
                <a:cubicBezTo>
                  <a:pt x="809" y="6"/>
                  <a:pt x="795" y="4"/>
                  <a:pt x="779" y="4"/>
                </a:cubicBezTo>
                <a:cubicBezTo>
                  <a:pt x="762" y="4"/>
                  <a:pt x="748" y="6"/>
                  <a:pt x="738" y="14"/>
                </a:cubicBezTo>
                <a:cubicBezTo>
                  <a:pt x="726" y="22"/>
                  <a:pt x="722" y="35"/>
                  <a:pt x="722" y="51"/>
                </a:cubicBezTo>
                <a:cubicBezTo>
                  <a:pt x="722" y="68"/>
                  <a:pt x="726" y="81"/>
                  <a:pt x="738" y="89"/>
                </a:cubicBezTo>
                <a:cubicBezTo>
                  <a:pt x="748" y="96"/>
                  <a:pt x="762" y="98"/>
                  <a:pt x="779" y="98"/>
                </a:cubicBezTo>
                <a:cubicBezTo>
                  <a:pt x="795" y="98"/>
                  <a:pt x="809" y="96"/>
                  <a:pt x="819" y="89"/>
                </a:cubicBezTo>
                <a:cubicBezTo>
                  <a:pt x="831" y="81"/>
                  <a:pt x="835" y="68"/>
                  <a:pt x="835" y="51"/>
                </a:cubicBezTo>
                <a:moveTo>
                  <a:pt x="1033" y="96"/>
                </a:moveTo>
                <a:cubicBezTo>
                  <a:pt x="1033" y="40"/>
                  <a:pt x="1033" y="40"/>
                  <a:pt x="1033" y="40"/>
                </a:cubicBezTo>
                <a:cubicBezTo>
                  <a:pt x="1033" y="29"/>
                  <a:pt x="1032" y="20"/>
                  <a:pt x="1024" y="13"/>
                </a:cubicBezTo>
                <a:cubicBezTo>
                  <a:pt x="1017" y="6"/>
                  <a:pt x="1007" y="4"/>
                  <a:pt x="996" y="4"/>
                </a:cubicBezTo>
                <a:cubicBezTo>
                  <a:pt x="981" y="5"/>
                  <a:pt x="966" y="7"/>
                  <a:pt x="951" y="11"/>
                </a:cubicBezTo>
                <a:cubicBezTo>
                  <a:pt x="945" y="13"/>
                  <a:pt x="945" y="13"/>
                  <a:pt x="945" y="13"/>
                </a:cubicBezTo>
                <a:cubicBezTo>
                  <a:pt x="937" y="6"/>
                  <a:pt x="925" y="4"/>
                  <a:pt x="914" y="4"/>
                </a:cubicBezTo>
                <a:cubicBezTo>
                  <a:pt x="898" y="5"/>
                  <a:pt x="869" y="12"/>
                  <a:pt x="869" y="12"/>
                </a:cubicBezTo>
                <a:cubicBezTo>
                  <a:pt x="868" y="7"/>
                  <a:pt x="868" y="7"/>
                  <a:pt x="868" y="7"/>
                </a:cubicBezTo>
                <a:cubicBezTo>
                  <a:pt x="860" y="7"/>
                  <a:pt x="860" y="7"/>
                  <a:pt x="860" y="7"/>
                </a:cubicBezTo>
                <a:cubicBezTo>
                  <a:pt x="860" y="96"/>
                  <a:pt x="860" y="96"/>
                  <a:pt x="860" y="96"/>
                </a:cubicBezTo>
                <a:cubicBezTo>
                  <a:pt x="870" y="96"/>
                  <a:pt x="870" y="96"/>
                  <a:pt x="870" y="96"/>
                </a:cubicBezTo>
                <a:cubicBezTo>
                  <a:pt x="870" y="21"/>
                  <a:pt x="870" y="21"/>
                  <a:pt x="870" y="21"/>
                </a:cubicBezTo>
                <a:cubicBezTo>
                  <a:pt x="884" y="18"/>
                  <a:pt x="899" y="15"/>
                  <a:pt x="913" y="14"/>
                </a:cubicBezTo>
                <a:cubicBezTo>
                  <a:pt x="922" y="14"/>
                  <a:pt x="932" y="16"/>
                  <a:pt x="937" y="20"/>
                </a:cubicBezTo>
                <a:cubicBezTo>
                  <a:pt x="942" y="25"/>
                  <a:pt x="944" y="31"/>
                  <a:pt x="944" y="40"/>
                </a:cubicBezTo>
                <a:cubicBezTo>
                  <a:pt x="944" y="96"/>
                  <a:pt x="944" y="96"/>
                  <a:pt x="944" y="96"/>
                </a:cubicBezTo>
                <a:cubicBezTo>
                  <a:pt x="954" y="96"/>
                  <a:pt x="954" y="96"/>
                  <a:pt x="954" y="96"/>
                </a:cubicBezTo>
                <a:cubicBezTo>
                  <a:pt x="954" y="40"/>
                  <a:pt x="954" y="40"/>
                  <a:pt x="954" y="40"/>
                </a:cubicBezTo>
                <a:cubicBezTo>
                  <a:pt x="955" y="34"/>
                  <a:pt x="954" y="27"/>
                  <a:pt x="951" y="21"/>
                </a:cubicBezTo>
                <a:cubicBezTo>
                  <a:pt x="956" y="20"/>
                  <a:pt x="956" y="20"/>
                  <a:pt x="956" y="20"/>
                </a:cubicBezTo>
                <a:cubicBezTo>
                  <a:pt x="969" y="16"/>
                  <a:pt x="982" y="15"/>
                  <a:pt x="995" y="14"/>
                </a:cubicBezTo>
                <a:cubicBezTo>
                  <a:pt x="1002" y="13"/>
                  <a:pt x="1010" y="16"/>
                  <a:pt x="1016" y="20"/>
                </a:cubicBezTo>
                <a:cubicBezTo>
                  <a:pt x="1020" y="24"/>
                  <a:pt x="1023" y="31"/>
                  <a:pt x="1023" y="40"/>
                </a:cubicBezTo>
                <a:cubicBezTo>
                  <a:pt x="1023" y="96"/>
                  <a:pt x="1023" y="96"/>
                  <a:pt x="1023" y="96"/>
                </a:cubicBezTo>
                <a:lnTo>
                  <a:pt x="1033" y="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solidFill>
                <a:schemeClr val="bg1"/>
              </a:solidFill>
              <a:latin typeface="Arial" panose="020B0604020202020204" pitchFamily="34" charset="0"/>
              <a:cs typeface="Arial" panose="020B0604020202020204" pitchFamily="34" charset="0"/>
            </a:endParaRPr>
          </a:p>
        </p:txBody>
      </p:sp>
      <p:sp>
        <p:nvSpPr>
          <p:cNvPr id="8" name="Titre 1">
            <a:extLst>
              <a:ext uri="{FF2B5EF4-FFF2-40B4-BE49-F238E27FC236}">
                <a16:creationId xmlns:a16="http://schemas.microsoft.com/office/drawing/2014/main" id="{6A38B8CE-E1A2-4BA0-AC9D-0E15EF70E3B1}"/>
              </a:ext>
            </a:extLst>
          </p:cNvPr>
          <p:cNvSpPr>
            <a:spLocks noGrp="1"/>
          </p:cNvSpPr>
          <p:nvPr>
            <p:ph type="ctrTitle" hasCustomPrompt="1"/>
          </p:nvPr>
        </p:nvSpPr>
        <p:spPr>
          <a:xfrm>
            <a:off x="1109784" y="2182122"/>
            <a:ext cx="9972431" cy="2281565"/>
          </a:xfrm>
          <a:prstGeom prst="rect">
            <a:avLst/>
          </a:prstGeom>
        </p:spPr>
        <p:txBody>
          <a:bodyPr anchor="t"/>
          <a:lstStyle>
            <a:lvl1pPr marL="0" algn="ctr" defTabSz="914400" rtl="0" eaLnBrk="1" latinLnBrk="0" hangingPunct="1">
              <a:lnSpc>
                <a:spcPct val="100000"/>
              </a:lnSpc>
              <a:defRPr lang="fr-FR" sz="14400" b="1" i="0" kern="1200" cap="none" spc="-300" baseline="0" dirty="0">
                <a:solidFill>
                  <a:schemeClr val="bg1"/>
                </a:solidFill>
                <a:latin typeface="Arial" panose="020B0604020202020204" pitchFamily="34" charset="0"/>
                <a:ea typeface="Montserrat" charset="0"/>
                <a:cs typeface="Arial" panose="020B0604020202020204" pitchFamily="34" charset="0"/>
              </a:defRPr>
            </a:lvl1pPr>
          </a:lstStyle>
          <a:p>
            <a:r>
              <a:rPr lang="fr-FR"/>
              <a:t>Merci</a:t>
            </a:r>
          </a:p>
        </p:txBody>
      </p:sp>
    </p:spTree>
    <p:extLst>
      <p:ext uri="{BB962C8B-B14F-4D97-AF65-F5344CB8AC3E}">
        <p14:creationId xmlns:p14="http://schemas.microsoft.com/office/powerpoint/2010/main" val="73279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 couleur 1">
    <p:bg>
      <p:bgPr>
        <a:solidFill>
          <a:schemeClr val="tx2"/>
        </a:solidFill>
        <a:effectLst/>
      </p:bgPr>
    </p:bg>
    <p:spTree>
      <p:nvGrpSpPr>
        <p:cNvPr id="1" name=""/>
        <p:cNvGrpSpPr/>
        <p:nvPr/>
      </p:nvGrpSpPr>
      <p:grpSpPr>
        <a:xfrm>
          <a:off x="0" y="0"/>
          <a:ext cx="0" cy="0"/>
          <a:chOff x="0" y="0"/>
          <a:chExt cx="0" cy="0"/>
        </a:xfrm>
      </p:grpSpPr>
      <p:sp>
        <p:nvSpPr>
          <p:cNvPr id="8" name="Forme libre : forme 7">
            <a:extLst>
              <a:ext uri="{FF2B5EF4-FFF2-40B4-BE49-F238E27FC236}">
                <a16:creationId xmlns:a16="http://schemas.microsoft.com/office/drawing/2014/main" id="{46B4955B-E954-4D1C-A8AC-F819D9523177}"/>
              </a:ext>
            </a:extLst>
          </p:cNvPr>
          <p:cNvSpPr/>
          <p:nvPr userDrawn="1"/>
        </p:nvSpPr>
        <p:spPr>
          <a:xfrm flipH="1">
            <a:off x="1555507" y="-1"/>
            <a:ext cx="3900488" cy="4758107"/>
          </a:xfrm>
          <a:custGeom>
            <a:avLst/>
            <a:gdLst>
              <a:gd name="connsiteX0" fmla="*/ 3900488 w 3900488"/>
              <a:gd name="connsiteY0" fmla="*/ 0 h 4758107"/>
              <a:gd name="connsiteX1" fmla="*/ 0 w 3900488"/>
              <a:gd name="connsiteY1" fmla="*/ 0 h 4758107"/>
              <a:gd name="connsiteX2" fmla="*/ 14 w 3900488"/>
              <a:gd name="connsiteY2" fmla="*/ 13718 h 4758107"/>
              <a:gd name="connsiteX3" fmla="*/ 4907 w 3900488"/>
              <a:gd name="connsiteY3" fmla="*/ 3785761 h 4758107"/>
              <a:gd name="connsiteX4" fmla="*/ 485655 w 3900488"/>
              <a:gd name="connsiteY4" fmla="*/ 4595035 h 4758107"/>
              <a:gd name="connsiteX5" fmla="*/ 1776162 w 3900488"/>
              <a:gd name="connsiteY5" fmla="*/ 4758107 h 4758107"/>
              <a:gd name="connsiteX6" fmla="*/ 3121899 w 3900488"/>
              <a:gd name="connsiteY6" fmla="*/ 4687177 h 4758107"/>
              <a:gd name="connsiteX7" fmla="*/ 3899490 w 3900488"/>
              <a:gd name="connsiteY7" fmla="*/ 3836857 h 47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0488" h="4758107">
                <a:moveTo>
                  <a:pt x="3900488" y="0"/>
                </a:moveTo>
                <a:lnTo>
                  <a:pt x="0" y="0"/>
                </a:lnTo>
                <a:lnTo>
                  <a:pt x="14" y="13718"/>
                </a:lnTo>
                <a:cubicBezTo>
                  <a:pt x="1645" y="1271066"/>
                  <a:pt x="4874" y="2494869"/>
                  <a:pt x="4907" y="3785761"/>
                </a:cubicBezTo>
                <a:cubicBezTo>
                  <a:pt x="24841" y="4123277"/>
                  <a:pt x="109081" y="4377139"/>
                  <a:pt x="485655" y="4595035"/>
                </a:cubicBezTo>
                <a:cubicBezTo>
                  <a:pt x="819273" y="4751623"/>
                  <a:pt x="1340313" y="4743506"/>
                  <a:pt x="1776162" y="4758107"/>
                </a:cubicBezTo>
                <a:cubicBezTo>
                  <a:pt x="2206535" y="4751258"/>
                  <a:pt x="2611757" y="4763607"/>
                  <a:pt x="3121899" y="4687177"/>
                </a:cubicBezTo>
                <a:cubicBezTo>
                  <a:pt x="3593018" y="4575838"/>
                  <a:pt x="3868926" y="4322154"/>
                  <a:pt x="3899490" y="383685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latin typeface="Arial" panose="020B0604020202020204" pitchFamily="34" charset="0"/>
              <a:cs typeface="Arial" panose="020B0604020202020204" pitchFamily="34" charset="0"/>
            </a:endParaRPr>
          </a:p>
        </p:txBody>
      </p:sp>
      <p:sp>
        <p:nvSpPr>
          <p:cNvPr id="5" name="Titre 1">
            <a:extLst>
              <a:ext uri="{FF2B5EF4-FFF2-40B4-BE49-F238E27FC236}">
                <a16:creationId xmlns:a16="http://schemas.microsoft.com/office/drawing/2014/main" id="{D0581710-AA1B-493A-BFBA-1460E3D4C38E}"/>
              </a:ext>
            </a:extLst>
          </p:cNvPr>
          <p:cNvSpPr>
            <a:spLocks noGrp="1"/>
          </p:cNvSpPr>
          <p:nvPr>
            <p:ph type="ctrTitle" hasCustomPrompt="1"/>
          </p:nvPr>
        </p:nvSpPr>
        <p:spPr>
          <a:xfrm>
            <a:off x="2548608" y="2360258"/>
            <a:ext cx="3777671" cy="2085293"/>
          </a:xfrm>
          <a:prstGeom prst="rect">
            <a:avLst/>
          </a:prstGeom>
        </p:spPr>
        <p:txBody>
          <a:bodyPr anchor="t">
            <a:noAutofit/>
          </a:bodyPr>
          <a:lstStyle>
            <a:lvl1pPr algn="l">
              <a:defRPr kumimoji="0" lang="fr-FR" sz="5400" b="1" i="0" u="none" strike="noStrike" kern="1200" cap="none" spc="0" normalizeH="0" baseline="0" dirty="0">
                <a:ln>
                  <a:noFill/>
                </a:ln>
                <a:solidFill>
                  <a:prstClr val="white"/>
                </a:solidFill>
                <a:effectLst/>
                <a:uLnTx/>
                <a:uFillTx/>
                <a:latin typeface="Arial" panose="020B0604020202020204" pitchFamily="34" charset="0"/>
                <a:ea typeface="Arial"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Titre </a:t>
            </a:r>
            <a:r>
              <a:rPr lang="fr-FR" err="1"/>
              <a:t>lorem</a:t>
            </a:r>
            <a:r>
              <a:rPr lang="fr-FR"/>
              <a:t> </a:t>
            </a:r>
            <a:br>
              <a:rPr lang="fr-FR"/>
            </a:br>
            <a:r>
              <a:rPr lang="fr-FR"/>
              <a:t>ipsum</a:t>
            </a:r>
          </a:p>
        </p:txBody>
      </p:sp>
      <p:sp>
        <p:nvSpPr>
          <p:cNvPr id="15" name="Espace réservé du texte 14">
            <a:extLst>
              <a:ext uri="{FF2B5EF4-FFF2-40B4-BE49-F238E27FC236}">
                <a16:creationId xmlns:a16="http://schemas.microsoft.com/office/drawing/2014/main" id="{57954682-473A-4564-A864-BF745DBA7CD4}"/>
              </a:ext>
            </a:extLst>
          </p:cNvPr>
          <p:cNvSpPr>
            <a:spLocks noGrp="1"/>
          </p:cNvSpPr>
          <p:nvPr>
            <p:ph type="body" sz="quarter" idx="12" hasCustomPrompt="1"/>
          </p:nvPr>
        </p:nvSpPr>
        <p:spPr>
          <a:xfrm>
            <a:off x="2323745" y="602896"/>
            <a:ext cx="2775379" cy="1998662"/>
          </a:xfrm>
        </p:spPr>
        <p:txBody>
          <a:bodyPr/>
          <a:lstStyle>
            <a:lvl1pPr marL="0" indent="0">
              <a:buNone/>
              <a:defRPr lang="fr-FR" sz="14400" b="1" i="0" kern="1200" cap="none" spc="-30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90000"/>
              </a:lnSpc>
              <a:spcBef>
                <a:spcPct val="0"/>
              </a:spcBef>
              <a:buFont typeface="+mj-lt"/>
              <a:buNone/>
            </a:pPr>
            <a:r>
              <a:rPr lang="fr-FR"/>
              <a:t>01</a:t>
            </a:r>
          </a:p>
        </p:txBody>
      </p:sp>
    </p:spTree>
    <p:extLst>
      <p:ext uri="{BB962C8B-B14F-4D97-AF65-F5344CB8AC3E}">
        <p14:creationId xmlns:p14="http://schemas.microsoft.com/office/powerpoint/2010/main" val="1774035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itre - couleur 2">
    <p:bg>
      <p:bgPr>
        <a:solidFill>
          <a:srgbClr val="A954F3"/>
        </a:solidFill>
        <a:effectLst/>
      </p:bgPr>
    </p:bg>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08A66C0B-7A91-49D1-B6DC-75E2CABB243D}"/>
              </a:ext>
            </a:extLst>
          </p:cNvPr>
          <p:cNvSpPr/>
          <p:nvPr userDrawn="1"/>
        </p:nvSpPr>
        <p:spPr>
          <a:xfrm flipH="1">
            <a:off x="1555507" y="-1"/>
            <a:ext cx="3900488" cy="4758107"/>
          </a:xfrm>
          <a:custGeom>
            <a:avLst/>
            <a:gdLst>
              <a:gd name="connsiteX0" fmla="*/ 3900488 w 3900488"/>
              <a:gd name="connsiteY0" fmla="*/ 0 h 4758107"/>
              <a:gd name="connsiteX1" fmla="*/ 0 w 3900488"/>
              <a:gd name="connsiteY1" fmla="*/ 0 h 4758107"/>
              <a:gd name="connsiteX2" fmla="*/ 14 w 3900488"/>
              <a:gd name="connsiteY2" fmla="*/ 13718 h 4758107"/>
              <a:gd name="connsiteX3" fmla="*/ 4907 w 3900488"/>
              <a:gd name="connsiteY3" fmla="*/ 3785761 h 4758107"/>
              <a:gd name="connsiteX4" fmla="*/ 485655 w 3900488"/>
              <a:gd name="connsiteY4" fmla="*/ 4595035 h 4758107"/>
              <a:gd name="connsiteX5" fmla="*/ 1776162 w 3900488"/>
              <a:gd name="connsiteY5" fmla="*/ 4758107 h 4758107"/>
              <a:gd name="connsiteX6" fmla="*/ 3121899 w 3900488"/>
              <a:gd name="connsiteY6" fmla="*/ 4687177 h 4758107"/>
              <a:gd name="connsiteX7" fmla="*/ 3899490 w 3900488"/>
              <a:gd name="connsiteY7" fmla="*/ 3836857 h 47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0488" h="4758107">
                <a:moveTo>
                  <a:pt x="3900488" y="0"/>
                </a:moveTo>
                <a:lnTo>
                  <a:pt x="0" y="0"/>
                </a:lnTo>
                <a:lnTo>
                  <a:pt x="14" y="13718"/>
                </a:lnTo>
                <a:cubicBezTo>
                  <a:pt x="1645" y="1271066"/>
                  <a:pt x="4874" y="2494869"/>
                  <a:pt x="4907" y="3785761"/>
                </a:cubicBezTo>
                <a:cubicBezTo>
                  <a:pt x="24841" y="4123277"/>
                  <a:pt x="109081" y="4377139"/>
                  <a:pt x="485655" y="4595035"/>
                </a:cubicBezTo>
                <a:cubicBezTo>
                  <a:pt x="819273" y="4751623"/>
                  <a:pt x="1340313" y="4743506"/>
                  <a:pt x="1776162" y="4758107"/>
                </a:cubicBezTo>
                <a:cubicBezTo>
                  <a:pt x="2206535" y="4751258"/>
                  <a:pt x="2611757" y="4763607"/>
                  <a:pt x="3121899" y="4687177"/>
                </a:cubicBezTo>
                <a:cubicBezTo>
                  <a:pt x="3593018" y="4575838"/>
                  <a:pt x="3868926" y="4322154"/>
                  <a:pt x="3899490" y="3836857"/>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latin typeface="Arial" panose="020B0604020202020204" pitchFamily="34" charset="0"/>
              <a:cs typeface="Arial" panose="020B0604020202020204" pitchFamily="34" charset="0"/>
            </a:endParaRPr>
          </a:p>
        </p:txBody>
      </p:sp>
      <p:sp>
        <p:nvSpPr>
          <p:cNvPr id="10" name="Titre 1">
            <a:extLst>
              <a:ext uri="{FF2B5EF4-FFF2-40B4-BE49-F238E27FC236}">
                <a16:creationId xmlns:a16="http://schemas.microsoft.com/office/drawing/2014/main" id="{EE69A519-AD58-4C3A-B352-6640C7E8B143}"/>
              </a:ext>
            </a:extLst>
          </p:cNvPr>
          <p:cNvSpPr>
            <a:spLocks noGrp="1"/>
          </p:cNvSpPr>
          <p:nvPr>
            <p:ph type="ctrTitle" hasCustomPrompt="1"/>
          </p:nvPr>
        </p:nvSpPr>
        <p:spPr>
          <a:xfrm>
            <a:off x="2553987" y="2360258"/>
            <a:ext cx="3777671" cy="2086330"/>
          </a:xfrm>
          <a:prstGeom prst="rect">
            <a:avLst/>
          </a:prstGeom>
        </p:spPr>
        <p:txBody>
          <a:bodyPr anchor="t">
            <a:noAutofit/>
          </a:bodyPr>
          <a:lstStyle>
            <a:lvl1pPr marL="0" marR="0" indent="0" algn="l" defTabSz="914400" rtl="0" eaLnBrk="1" fontAlgn="auto" latinLnBrk="0" hangingPunct="1">
              <a:lnSpc>
                <a:spcPct val="100000"/>
              </a:lnSpc>
              <a:spcBef>
                <a:spcPts val="0"/>
              </a:spcBef>
              <a:spcAft>
                <a:spcPts val="0"/>
              </a:spcAft>
              <a:buClrTx/>
              <a:buSzTx/>
              <a:buFontTx/>
              <a:buNone/>
              <a:tabLst/>
              <a:defRPr sz="5400" b="1" i="0" spc="-3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Titre </a:t>
            </a:r>
            <a:r>
              <a:rPr kumimoji="0" lang="fr-FR" sz="5400" b="1" i="0" u="none" strike="noStrike" kern="1200" cap="none" spc="0" normalizeH="0" baseline="0" noProof="0" err="1">
                <a:ln>
                  <a:noFill/>
                </a:ln>
                <a:solidFill>
                  <a:prstClr val="white"/>
                </a:solidFill>
                <a:effectLst/>
                <a:uLnTx/>
                <a:uFillTx/>
                <a:latin typeface="Arial" panose="020B0604020202020204" pitchFamily="34" charset="0"/>
                <a:ea typeface="Arial" charset="0"/>
                <a:cs typeface="Arial" panose="020B0604020202020204" pitchFamily="34" charset="0"/>
              </a:rPr>
              <a:t>lorem</a:t>
            </a: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 </a:t>
            </a:r>
            <a:b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br>
            <a:r>
              <a:rPr kumimoji="0" lang="fr-FR" sz="5400" b="1" i="0" u="none" strike="noStrike" kern="1200" cap="none" spc="0" normalizeH="0" baseline="0" noProof="0">
                <a:ln>
                  <a:noFill/>
                </a:ln>
                <a:solidFill>
                  <a:prstClr val="white"/>
                </a:solidFill>
                <a:effectLst/>
                <a:uLnTx/>
                <a:uFillTx/>
                <a:latin typeface="Arial" panose="020B0604020202020204" pitchFamily="34" charset="0"/>
                <a:ea typeface="Arial" charset="0"/>
                <a:cs typeface="Arial" panose="020B0604020202020204" pitchFamily="34" charset="0"/>
              </a:rPr>
              <a:t>ipsum</a:t>
            </a:r>
          </a:p>
        </p:txBody>
      </p:sp>
      <p:sp>
        <p:nvSpPr>
          <p:cNvPr id="3" name="Espace réservé du texte 2">
            <a:extLst>
              <a:ext uri="{FF2B5EF4-FFF2-40B4-BE49-F238E27FC236}">
                <a16:creationId xmlns:a16="http://schemas.microsoft.com/office/drawing/2014/main" id="{E2D991CF-D89E-47DF-9E4C-C96B50AB65CA}"/>
              </a:ext>
            </a:extLst>
          </p:cNvPr>
          <p:cNvSpPr>
            <a:spLocks noGrp="1"/>
          </p:cNvSpPr>
          <p:nvPr>
            <p:ph type="body" sz="quarter" idx="10" hasCustomPrompt="1"/>
          </p:nvPr>
        </p:nvSpPr>
        <p:spPr>
          <a:xfrm>
            <a:off x="2323746" y="602896"/>
            <a:ext cx="2797175" cy="1998662"/>
          </a:xfrm>
        </p:spPr>
        <p:txBody>
          <a:bodyPr/>
          <a:lstStyle>
            <a:lvl1pPr marL="0" indent="0">
              <a:buNone/>
              <a:defRPr sz="14400">
                <a:solidFill>
                  <a:schemeClr val="bg1"/>
                </a:solidFill>
              </a:defRPr>
            </a:lvl1pPr>
          </a:lstStyle>
          <a:p>
            <a:pPr lvl="0"/>
            <a:r>
              <a:rPr lang="fr-FR"/>
              <a:t>02</a:t>
            </a:r>
          </a:p>
        </p:txBody>
      </p:sp>
    </p:spTree>
    <p:extLst>
      <p:ext uri="{BB962C8B-B14F-4D97-AF65-F5344CB8AC3E}">
        <p14:creationId xmlns:p14="http://schemas.microsoft.com/office/powerpoint/2010/main" val="65591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pied de page 4">
            <a:extLst>
              <a:ext uri="{FF2B5EF4-FFF2-40B4-BE49-F238E27FC236}">
                <a16:creationId xmlns:a16="http://schemas.microsoft.com/office/drawing/2014/main" id="{9F07089D-51ED-4AB4-9286-8248C8A0E4AB}"/>
              </a:ext>
            </a:extLst>
          </p:cNvPr>
          <p:cNvSpPr>
            <a:spLocks noGrp="1"/>
          </p:cNvSpPr>
          <p:nvPr>
            <p:ph type="ftr" sz="quarter" idx="3"/>
          </p:nvPr>
        </p:nvSpPr>
        <p:spPr>
          <a:xfrm>
            <a:off x="839788" y="6390938"/>
            <a:ext cx="8100530" cy="184666"/>
          </a:xfrm>
          <a:prstGeom prst="rect">
            <a:avLst/>
          </a:prstGeom>
        </p:spPr>
        <p:txBody>
          <a:bodyPr vert="horz" lIns="0" tIns="0" rIns="0" bIns="0" rtlCol="0" anchor="t">
            <a:spAutoFit/>
          </a:bodyPr>
          <a:lstStyle>
            <a:lvl1pPr algn="l">
              <a:defRPr sz="1200" b="1" cap="all" spc="0" baseline="0">
                <a:solidFill>
                  <a:srgbClr val="3F2381"/>
                </a:solidFill>
                <a:latin typeface="Arial" panose="020B0604020202020204" pitchFamily="34" charset="0"/>
                <a:ea typeface="Arial" panose="020B0604020202020204" pitchFamily="34" charset="0"/>
                <a:cs typeface="Arial" panose="020B0604020202020204" pitchFamily="34" charset="0"/>
              </a:defRPr>
            </a:lvl1pPr>
          </a:lstStyle>
          <a:p>
            <a:r>
              <a:rPr lang="fr-FR" cap="none">
                <a:solidFill>
                  <a:schemeClr val="tx2"/>
                </a:solidFill>
              </a:rPr>
              <a:t>Sujet de la présentation – V°001 | 27 juillet 2018</a:t>
            </a:r>
            <a:endParaRPr lang="fr-FR" cap="none">
              <a:solidFill>
                <a:schemeClr val="tx1"/>
              </a:solidFill>
            </a:endParaRPr>
          </a:p>
        </p:txBody>
      </p:sp>
      <p:sp>
        <p:nvSpPr>
          <p:cNvPr id="4" name="Espace réservé du titre 3">
            <a:extLst>
              <a:ext uri="{FF2B5EF4-FFF2-40B4-BE49-F238E27FC236}">
                <a16:creationId xmlns:a16="http://schemas.microsoft.com/office/drawing/2014/main" id="{19044148-8431-4774-8F99-F73470ED5988}"/>
              </a:ext>
            </a:extLst>
          </p:cNvPr>
          <p:cNvSpPr>
            <a:spLocks noGrp="1"/>
          </p:cNvSpPr>
          <p:nvPr>
            <p:ph type="title"/>
          </p:nvPr>
        </p:nvSpPr>
        <p:spPr>
          <a:xfrm>
            <a:off x="838200" y="329265"/>
            <a:ext cx="10442575" cy="276999"/>
          </a:xfrm>
          <a:prstGeom prst="rect">
            <a:avLst/>
          </a:prstGeom>
        </p:spPr>
        <p:txBody>
          <a:bodyPr vert="horz" wrap="square" lIns="0" tIns="0" rIns="0" bIns="0" rtlCol="0" anchor="t" anchorCtr="0">
            <a:spAutoFit/>
          </a:bodyPr>
          <a:lstStyle/>
          <a:p>
            <a:r>
              <a:rPr lang="fr-FR"/>
              <a:t>Modifiez le style du titre</a:t>
            </a:r>
          </a:p>
        </p:txBody>
      </p:sp>
      <p:sp>
        <p:nvSpPr>
          <p:cNvPr id="5" name="Espace réservé du texte 4">
            <a:extLst>
              <a:ext uri="{FF2B5EF4-FFF2-40B4-BE49-F238E27FC236}">
                <a16:creationId xmlns:a16="http://schemas.microsoft.com/office/drawing/2014/main" id="{837B06D0-C015-4E77-A0A3-CFA569D18468}"/>
              </a:ext>
            </a:extLst>
          </p:cNvPr>
          <p:cNvSpPr>
            <a:spLocks noGrp="1"/>
          </p:cNvSpPr>
          <p:nvPr>
            <p:ph type="body" idx="1"/>
          </p:nvPr>
        </p:nvSpPr>
        <p:spPr>
          <a:xfrm>
            <a:off x="838200" y="1021977"/>
            <a:ext cx="10442575" cy="4980846"/>
          </a:xfrm>
          <a:prstGeom prst="rect">
            <a:avLst/>
          </a:prstGeom>
        </p:spPr>
        <p:txBody>
          <a:bodyPr vert="horz" lIns="0" tIns="0" rIns="0" bIns="0" rtlCol="0">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numéro de diapositive 7">
            <a:extLst>
              <a:ext uri="{FF2B5EF4-FFF2-40B4-BE49-F238E27FC236}">
                <a16:creationId xmlns:a16="http://schemas.microsoft.com/office/drawing/2014/main" id="{FE855350-DE05-41EF-BA6F-33B75690F350}"/>
              </a:ext>
            </a:extLst>
          </p:cNvPr>
          <p:cNvSpPr>
            <a:spLocks noGrp="1"/>
          </p:cNvSpPr>
          <p:nvPr>
            <p:ph type="sldNum" sz="quarter" idx="4"/>
          </p:nvPr>
        </p:nvSpPr>
        <p:spPr>
          <a:xfrm>
            <a:off x="10620375" y="6390938"/>
            <a:ext cx="660400" cy="184666"/>
          </a:xfrm>
          <a:prstGeom prst="rect">
            <a:avLst/>
          </a:prstGeom>
        </p:spPr>
        <p:txBody>
          <a:bodyPr vert="horz" wrap="square" lIns="0" tIns="0" rIns="0" bIns="0" rtlCol="0" anchor="t" anchorCtr="0">
            <a:spAutoFit/>
          </a:bodyPr>
          <a:lstStyle>
            <a:lvl1pPr algn="r">
              <a:defRPr sz="1200" b="1">
                <a:solidFill>
                  <a:schemeClr val="tx1"/>
                </a:solidFill>
              </a:defRPr>
            </a:lvl1pPr>
          </a:lstStyle>
          <a:p>
            <a:fld id="{16F61B19-5FB1-451F-938F-D0B1FAC2BDF6}" type="slidenum">
              <a:rPr lang="fr-FR" smtClean="0"/>
              <a:pPr/>
              <a:t>‹#›</a:t>
            </a:fld>
            <a:endParaRPr lang="fr-FR"/>
          </a:p>
        </p:txBody>
      </p:sp>
    </p:spTree>
    <p:extLst>
      <p:ext uri="{BB962C8B-B14F-4D97-AF65-F5344CB8AC3E}">
        <p14:creationId xmlns:p14="http://schemas.microsoft.com/office/powerpoint/2010/main" val="3512842662"/>
      </p:ext>
    </p:extLst>
  </p:cSld>
  <p:clrMap bg1="lt1" tx1="dk1" bg2="lt2" tx2="dk2" accent1="accent1" accent2="accent2" accent3="accent3" accent4="accent4" accent5="accent5" accent6="accent6" hlink="hlink" folHlink="folHlink"/>
  <p:sldLayoutIdLst>
    <p:sldLayoutId id="2147483659" r:id="rId1"/>
    <p:sldLayoutId id="2147483916" r:id="rId2"/>
    <p:sldLayoutId id="2147483919" r:id="rId3"/>
    <p:sldLayoutId id="2147483658" r:id="rId4"/>
    <p:sldLayoutId id="2147483922" r:id="rId5"/>
    <p:sldLayoutId id="2147483923" r:id="rId6"/>
    <p:sldLayoutId id="2147483900" r:id="rId7"/>
    <p:sldLayoutId id="2147483907" r:id="rId8"/>
    <p:sldLayoutId id="2147483908" r:id="rId9"/>
    <p:sldLayoutId id="2147483909" r:id="rId10"/>
    <p:sldLayoutId id="2147483910" r:id="rId11"/>
    <p:sldLayoutId id="2147483911" r:id="rId12"/>
    <p:sldLayoutId id="2147483912" r:id="rId13"/>
    <p:sldLayoutId id="2147483913" r:id="rId14"/>
    <p:sldLayoutId id="2147483895" r:id="rId15"/>
    <p:sldLayoutId id="2147483897" r:id="rId16"/>
    <p:sldLayoutId id="2147483901" r:id="rId17"/>
    <p:sldLayoutId id="2147483663" r:id="rId18"/>
    <p:sldLayoutId id="2147483902" r:id="rId19"/>
    <p:sldLayoutId id="2147483906" r:id="rId20"/>
    <p:sldLayoutId id="2147483898" r:id="rId21"/>
    <p:sldLayoutId id="2147483899" r:id="rId22"/>
    <p:sldLayoutId id="2147483904" r:id="rId23"/>
    <p:sldLayoutId id="2147483905" r:id="rId24"/>
    <p:sldLayoutId id="2147483924" r:id="rId25"/>
  </p:sldLayoutIdLst>
  <p:hf hdr="0" dt="0"/>
  <p:txStyles>
    <p:titleStyle>
      <a:lvl1pPr algn="l" defTabSz="914400" rtl="0" eaLnBrk="1" latinLnBrk="0" hangingPunct="1">
        <a:lnSpc>
          <a:spcPct val="90000"/>
        </a:lnSpc>
        <a:spcBef>
          <a:spcPct val="0"/>
        </a:spcBef>
        <a:buNone/>
        <a:defRPr lang="fr-FR" sz="2000" b="0" kern="1200" cap="none" spc="40" baseline="0">
          <a:solidFill>
            <a:schemeClr val="accent1"/>
          </a:solidFill>
          <a:latin typeface="+mj-lt"/>
          <a:ea typeface="+mj-ea"/>
          <a:cs typeface="Calibri" panose="020F0502020204030204" pitchFamily="34" charset="0"/>
        </a:defRPr>
      </a:lvl1pPr>
    </p:titleStyle>
    <p:bodyStyle>
      <a:lvl1pPr marL="360000" indent="-360000" algn="l" defTabSz="914400" rtl="0" eaLnBrk="1" latinLnBrk="0" hangingPunct="1">
        <a:lnSpc>
          <a:spcPct val="90000"/>
        </a:lnSpc>
        <a:spcBef>
          <a:spcPts val="1000"/>
        </a:spcBef>
        <a:buFont typeface="+mj-lt"/>
        <a:buAutoNum type="arabicPeriod"/>
        <a:defRPr sz="2200" b="1"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84" userDrawn="1">
          <p15:clr>
            <a:srgbClr val="F26B43"/>
          </p15:clr>
        </p15:guide>
        <p15:guide id="2" pos="529" userDrawn="1">
          <p15:clr>
            <a:srgbClr val="F26B43"/>
          </p15:clr>
        </p15:guide>
        <p15:guide id="3" pos="7106" userDrawn="1">
          <p15:clr>
            <a:srgbClr val="F26B43"/>
          </p15:clr>
        </p15:guide>
        <p15:guide id="4" pos="1598" userDrawn="1">
          <p15:clr>
            <a:srgbClr val="F26B43"/>
          </p15:clr>
        </p15:guide>
        <p15:guide id="5" orient="horz" pos="1480" userDrawn="1">
          <p15:clr>
            <a:srgbClr val="F26B43"/>
          </p15:clr>
        </p15:guide>
        <p15:guide id="6" orient="horz" pos="2801" userDrawn="1">
          <p15:clr>
            <a:srgbClr val="F26B43"/>
          </p15:clr>
        </p15:guide>
        <p15:guide id="7" pos="1457" userDrawn="1">
          <p15:clr>
            <a:srgbClr val="F26B43"/>
          </p15:clr>
        </p15:guide>
        <p15:guide id="8" orient="horz" pos="373" userDrawn="1">
          <p15:clr>
            <a:srgbClr val="F26B43"/>
          </p15:clr>
        </p15:guide>
        <p15:guide id="9" orient="horz" pos="16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5.png"/><Relationship Id="rId26" Type="http://schemas.openxmlformats.org/officeDocument/2006/relationships/image" Target="../media/image8.png"/><Relationship Id="rId39" Type="http://schemas.openxmlformats.org/officeDocument/2006/relationships/image" Target="../media/image52.png"/><Relationship Id="rId21" Type="http://schemas.openxmlformats.org/officeDocument/2006/relationships/image" Target="../media/image38.png"/><Relationship Id="rId34" Type="http://schemas.openxmlformats.org/officeDocument/2006/relationships/image" Target="../media/image47.png"/><Relationship Id="rId42" Type="http://schemas.openxmlformats.org/officeDocument/2006/relationships/image" Target="../media/image12.png"/><Relationship Id="rId47" Type="http://schemas.openxmlformats.org/officeDocument/2006/relationships/image" Target="../media/image57.png"/><Relationship Id="rId50" Type="http://schemas.openxmlformats.org/officeDocument/2006/relationships/image" Target="../media/image60.jpeg"/><Relationship Id="rId7" Type="http://schemas.openxmlformats.org/officeDocument/2006/relationships/image" Target="../media/image26.png"/><Relationship Id="rId2" Type="http://schemas.openxmlformats.org/officeDocument/2006/relationships/image" Target="../media/image23.png"/><Relationship Id="rId16" Type="http://schemas.openxmlformats.org/officeDocument/2006/relationships/image" Target="../media/image33.png"/><Relationship Id="rId29" Type="http://schemas.openxmlformats.org/officeDocument/2006/relationships/image" Target="../media/image43.png"/><Relationship Id="rId11" Type="http://schemas.openxmlformats.org/officeDocument/2006/relationships/image" Target="../media/image30.png"/><Relationship Id="rId24" Type="http://schemas.openxmlformats.org/officeDocument/2006/relationships/image" Target="../media/image41.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6.png"/><Relationship Id="rId53" Type="http://schemas.openxmlformats.org/officeDocument/2006/relationships/image" Target="../media/image63.png"/><Relationship Id="rId5" Type="http://schemas.openxmlformats.org/officeDocument/2006/relationships/image" Target="../media/image24.png"/><Relationship Id="rId10" Type="http://schemas.openxmlformats.org/officeDocument/2006/relationships/image" Target="../media/image29.png"/><Relationship Id="rId19" Type="http://schemas.openxmlformats.org/officeDocument/2006/relationships/image" Target="../media/image36.png"/><Relationship Id="rId31" Type="http://schemas.openxmlformats.org/officeDocument/2006/relationships/image" Target="../media/image44.png"/><Relationship Id="rId44" Type="http://schemas.openxmlformats.org/officeDocument/2006/relationships/image" Target="../media/image55.png"/><Relationship Id="rId52" Type="http://schemas.openxmlformats.org/officeDocument/2006/relationships/image" Target="../media/image62.png"/><Relationship Id="rId4" Type="http://schemas.openxmlformats.org/officeDocument/2006/relationships/image" Target="../media/image6.png"/><Relationship Id="rId9" Type="http://schemas.openxmlformats.org/officeDocument/2006/relationships/image" Target="../media/image28.jpe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18.png"/><Relationship Id="rId30" Type="http://schemas.openxmlformats.org/officeDocument/2006/relationships/image" Target="../media/image20.png"/><Relationship Id="rId35" Type="http://schemas.openxmlformats.org/officeDocument/2006/relationships/image" Target="../media/image48.png"/><Relationship Id="rId43" Type="http://schemas.openxmlformats.org/officeDocument/2006/relationships/image" Target="../media/image15.png"/><Relationship Id="rId48" Type="http://schemas.openxmlformats.org/officeDocument/2006/relationships/image" Target="../media/image58.png"/><Relationship Id="rId8" Type="http://schemas.openxmlformats.org/officeDocument/2006/relationships/image" Target="../media/image27.png"/><Relationship Id="rId51" Type="http://schemas.openxmlformats.org/officeDocument/2006/relationships/image" Target="../media/image61.png"/><Relationship Id="rId3" Type="http://schemas.openxmlformats.org/officeDocument/2006/relationships/image" Target="../media/image5.png"/><Relationship Id="rId12" Type="http://schemas.openxmlformats.org/officeDocument/2006/relationships/image" Target="../media/image16.png"/><Relationship Id="rId17" Type="http://schemas.openxmlformats.org/officeDocument/2006/relationships/image" Target="../media/image34.png"/><Relationship Id="rId25" Type="http://schemas.openxmlformats.org/officeDocument/2006/relationships/image" Target="../media/image10.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13.png"/><Relationship Id="rId20" Type="http://schemas.openxmlformats.org/officeDocument/2006/relationships/image" Target="../media/image37.png"/><Relationship Id="rId41" Type="http://schemas.openxmlformats.org/officeDocument/2006/relationships/image" Target="../media/image54.png"/><Relationship Id="rId54" Type="http://schemas.openxmlformats.org/officeDocument/2006/relationships/image" Target="../media/image22.png"/><Relationship Id="rId1" Type="http://schemas.openxmlformats.org/officeDocument/2006/relationships/slideLayout" Target="../slideLayouts/slideLayout16.xml"/><Relationship Id="rId6" Type="http://schemas.openxmlformats.org/officeDocument/2006/relationships/image" Target="../media/image25.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2.png"/><Relationship Id="rId36" Type="http://schemas.openxmlformats.org/officeDocument/2006/relationships/image" Target="../media/image49.png"/><Relationship Id="rId49" Type="http://schemas.openxmlformats.org/officeDocument/2006/relationships/image" Target="../media/image59.png"/></Relationships>
</file>

<file path=ppt/slides/_rels/slide1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67.jpeg"/><Relationship Id="rId18" Type="http://schemas.openxmlformats.org/officeDocument/2006/relationships/image" Target="../media/image22.png"/><Relationship Id="rId3" Type="http://schemas.openxmlformats.org/officeDocument/2006/relationships/image" Target="../media/image5.png"/><Relationship Id="rId21" Type="http://schemas.openxmlformats.org/officeDocument/2006/relationships/image" Target="../media/image60.jpeg"/><Relationship Id="rId7" Type="http://schemas.openxmlformats.org/officeDocument/2006/relationships/image" Target="../media/image47.png"/><Relationship Id="rId12" Type="http://schemas.openxmlformats.org/officeDocument/2006/relationships/image" Target="../media/image18.png"/><Relationship Id="rId17" Type="http://schemas.openxmlformats.org/officeDocument/2006/relationships/image" Target="../media/image48.png"/><Relationship Id="rId2" Type="http://schemas.openxmlformats.org/officeDocument/2006/relationships/image" Target="../media/image27.png"/><Relationship Id="rId16" Type="http://schemas.openxmlformats.org/officeDocument/2006/relationships/image" Target="../media/image58.png"/><Relationship Id="rId20" Type="http://schemas.openxmlformats.org/officeDocument/2006/relationships/image" Target="../media/image49.png"/><Relationship Id="rId1" Type="http://schemas.openxmlformats.org/officeDocument/2006/relationships/slideLayout" Target="../slideLayouts/slideLayout16.xml"/><Relationship Id="rId6" Type="http://schemas.openxmlformats.org/officeDocument/2006/relationships/image" Target="../media/image66.png"/><Relationship Id="rId11" Type="http://schemas.openxmlformats.org/officeDocument/2006/relationships/image" Target="../media/image20.png"/><Relationship Id="rId5" Type="http://schemas.openxmlformats.org/officeDocument/2006/relationships/image" Target="../media/image65.png"/><Relationship Id="rId15" Type="http://schemas.openxmlformats.org/officeDocument/2006/relationships/image" Target="../media/image63.png"/><Relationship Id="rId10" Type="http://schemas.openxmlformats.org/officeDocument/2006/relationships/image" Target="../media/image31.png"/><Relationship Id="rId19" Type="http://schemas.openxmlformats.org/officeDocument/2006/relationships/image" Target="../media/image68.png"/><Relationship Id="rId4" Type="http://schemas.openxmlformats.org/officeDocument/2006/relationships/image" Target="../media/image15.png"/><Relationship Id="rId9" Type="http://schemas.openxmlformats.org/officeDocument/2006/relationships/image" Target="../media/image12.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hyperlink" Target="https://docs.ansible.com/ansible/latest/modules/user_module.html" TargetMode="Externa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hyperlink" Target="https://linuxize.com/post/how-to-install-jenkins-on-ubuntu-20-04/" TargetMode="Externa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hyperlink" Target="mailto:webadmin@192.168.56.106"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6.xml"/><Relationship Id="rId4" Type="http://schemas.openxmlformats.org/officeDocument/2006/relationships/image" Target="../media/image83.png"/></Relationships>
</file>

<file path=ppt/slides/_rels/slide4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1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1135373" y="3700890"/>
            <a:ext cx="2819468" cy="312478"/>
          </a:xfrm>
        </p:spPr>
        <p:txBody>
          <a:bodyPr/>
          <a:lstStyle/>
          <a:p>
            <a:r>
              <a:rPr lang="fr-FR"/>
              <a:t>Agence </a:t>
            </a:r>
            <a:r>
              <a:rPr lang="fr-FR" err="1"/>
              <a:t>OccitaniE</a:t>
            </a:r>
            <a:endParaRPr lang="fr-FR"/>
          </a:p>
        </p:txBody>
      </p:sp>
      <p:sp>
        <p:nvSpPr>
          <p:cNvPr id="3" name="Titre 2"/>
          <p:cNvSpPr>
            <a:spLocks noGrp="1"/>
          </p:cNvSpPr>
          <p:nvPr>
            <p:ph type="ctrTitle"/>
          </p:nvPr>
        </p:nvSpPr>
        <p:spPr>
          <a:xfrm>
            <a:off x="630652" y="2135955"/>
            <a:ext cx="10716617" cy="615553"/>
          </a:xfrm>
        </p:spPr>
        <p:txBody>
          <a:bodyPr/>
          <a:lstStyle/>
          <a:p>
            <a:r>
              <a:rPr lang="fr-FR"/>
              <a:t>Présentation OUTILS </a:t>
            </a:r>
            <a:r>
              <a:rPr lang="fr-FR" err="1"/>
              <a:t>DevOps</a:t>
            </a:r>
            <a:endParaRPr lang="fr-FR"/>
          </a:p>
        </p:txBody>
      </p:sp>
      <p:sp>
        <p:nvSpPr>
          <p:cNvPr id="4" name="Espace réservé du texte 3"/>
          <p:cNvSpPr>
            <a:spLocks noGrp="1"/>
          </p:cNvSpPr>
          <p:nvPr>
            <p:ph type="body" sz="quarter" idx="13"/>
          </p:nvPr>
        </p:nvSpPr>
        <p:spPr>
          <a:xfrm>
            <a:off x="1188000" y="4298950"/>
            <a:ext cx="1516441" cy="193899"/>
          </a:xfrm>
        </p:spPr>
        <p:txBody>
          <a:bodyPr vert="horz" wrap="none" lIns="0" tIns="0" rIns="0" bIns="0" rtlCol="0" anchor="t">
            <a:spAutoFit/>
          </a:bodyPr>
          <a:lstStyle/>
          <a:p>
            <a:r>
              <a:rPr lang="fr-FR">
                <a:latin typeface="Arial"/>
                <a:cs typeface="Arial"/>
              </a:rPr>
              <a:t>17 mai  2021</a:t>
            </a:r>
            <a:endParaRPr lang="en-US"/>
          </a:p>
        </p:txBody>
      </p:sp>
    </p:spTree>
    <p:extLst>
      <p:ext uri="{BB962C8B-B14F-4D97-AF65-F5344CB8AC3E}">
        <p14:creationId xmlns:p14="http://schemas.microsoft.com/office/powerpoint/2010/main" val="330127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10</a:t>
            </a:fld>
            <a:endParaRPr lang="fr-FR"/>
          </a:p>
        </p:txBody>
      </p:sp>
      <p:sp>
        <p:nvSpPr>
          <p:cNvPr id="4" name="Espace réservé du texte 3"/>
          <p:cNvSpPr>
            <a:spLocks noGrp="1"/>
          </p:cNvSpPr>
          <p:nvPr>
            <p:ph type="body" sz="quarter" idx="12"/>
          </p:nvPr>
        </p:nvSpPr>
        <p:spPr/>
        <p:txBody>
          <a:bodyPr/>
          <a:lstStyle/>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a:t>Les outils d’un pipeline </a:t>
            </a:r>
            <a:r>
              <a:rPr lang="fr-FR" err="1"/>
              <a:t>DevOps</a:t>
            </a:r>
            <a:endParaRPr lang="fr-FR"/>
          </a:p>
        </p:txBody>
      </p:sp>
      <p:grpSp>
        <p:nvGrpSpPr>
          <p:cNvPr id="6" name="Groupe 5">
            <a:extLst>
              <a:ext uri="{FF2B5EF4-FFF2-40B4-BE49-F238E27FC236}">
                <a16:creationId xmlns:a16="http://schemas.microsoft.com/office/drawing/2014/main" id="{D7401180-53D0-4D90-84F5-BA857272C3EA}"/>
              </a:ext>
            </a:extLst>
          </p:cNvPr>
          <p:cNvGrpSpPr/>
          <p:nvPr/>
        </p:nvGrpSpPr>
        <p:grpSpPr>
          <a:xfrm>
            <a:off x="2020694" y="706581"/>
            <a:ext cx="8395286" cy="5420633"/>
            <a:chOff x="1114474" y="1123226"/>
            <a:chExt cx="7489825" cy="5420633"/>
          </a:xfrm>
        </p:grpSpPr>
        <p:sp>
          <p:nvSpPr>
            <p:cNvPr id="7" name="Rectangle à coins arrondis 10">
              <a:extLst>
                <a:ext uri="{FF2B5EF4-FFF2-40B4-BE49-F238E27FC236}">
                  <a16:creationId xmlns:a16="http://schemas.microsoft.com/office/drawing/2014/main" id="{D89B69F6-01EA-4E8F-B485-343A5D86BAF3}"/>
                </a:ext>
              </a:extLst>
            </p:cNvPr>
            <p:cNvSpPr/>
            <p:nvPr/>
          </p:nvSpPr>
          <p:spPr>
            <a:xfrm>
              <a:off x="1114474" y="2681428"/>
              <a:ext cx="1657350" cy="1152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8" name="ZoneTexte 4">
              <a:extLst>
                <a:ext uri="{FF2B5EF4-FFF2-40B4-BE49-F238E27FC236}">
                  <a16:creationId xmlns:a16="http://schemas.microsoft.com/office/drawing/2014/main" id="{6D4E468D-D616-4FA6-A22F-065DB38990DE}"/>
                </a:ext>
              </a:extLst>
            </p:cNvPr>
            <p:cNvSpPr txBox="1">
              <a:spLocks noChangeArrowheads="1"/>
            </p:cNvSpPr>
            <p:nvPr/>
          </p:nvSpPr>
          <p:spPr bwMode="auto">
            <a:xfrm>
              <a:off x="1258936" y="2538553"/>
              <a:ext cx="1368425"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Gestionnaire de sources</a:t>
              </a:r>
            </a:p>
          </p:txBody>
        </p:sp>
        <p:pic>
          <p:nvPicPr>
            <p:cNvPr id="9" name="Image 5" descr="GitHub_Logo.png">
              <a:extLst>
                <a:ext uri="{FF2B5EF4-FFF2-40B4-BE49-F238E27FC236}">
                  <a16:creationId xmlns:a16="http://schemas.microsoft.com/office/drawing/2014/main" id="{283A54AD-9C60-403A-864D-703A48F1A7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99" y="2825891"/>
              <a:ext cx="6223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7" descr="Git.png">
              <a:extLst>
                <a:ext uri="{FF2B5EF4-FFF2-40B4-BE49-F238E27FC236}">
                  <a16:creationId xmlns:a16="http://schemas.microsoft.com/office/drawing/2014/main" id="{C628BE3B-2539-4CA8-96E3-FA2D3EA256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4836" y="3186253"/>
              <a:ext cx="5048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8" descr="Subversion_logo_hor-468x64.png">
              <a:extLst>
                <a:ext uri="{FF2B5EF4-FFF2-40B4-BE49-F238E27FC236}">
                  <a16:creationId xmlns:a16="http://schemas.microsoft.com/office/drawing/2014/main" id="{C681CDE5-BA96-47CC-AFED-B1A3BF8E7FE4}"/>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330374" y="3546616"/>
              <a:ext cx="1081087"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9" descr="New_Mercurial_logo.svg.png">
              <a:extLst>
                <a:ext uri="{FF2B5EF4-FFF2-40B4-BE49-F238E27FC236}">
                  <a16:creationId xmlns:a16="http://schemas.microsoft.com/office/drawing/2014/main" id="{E9E43845-A852-481A-9055-DAF50701B52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2536" y="2897328"/>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à coins arrondis 16">
              <a:extLst>
                <a:ext uri="{FF2B5EF4-FFF2-40B4-BE49-F238E27FC236}">
                  <a16:creationId xmlns:a16="http://schemas.microsoft.com/office/drawing/2014/main" id="{3969AB31-F0E1-43FE-9DB9-8C99391CD771}"/>
                </a:ext>
              </a:extLst>
            </p:cNvPr>
            <p:cNvSpPr/>
            <p:nvPr/>
          </p:nvSpPr>
          <p:spPr>
            <a:xfrm>
              <a:off x="2914699" y="2681428"/>
              <a:ext cx="1657350" cy="1152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pic>
          <p:nvPicPr>
            <p:cNvPr id="14" name="Image 12" descr="Ant_logo_large.png">
              <a:extLst>
                <a:ext uri="{FF2B5EF4-FFF2-40B4-BE49-F238E27FC236}">
                  <a16:creationId xmlns:a16="http://schemas.microsoft.com/office/drawing/2014/main" id="{B57FF4EC-9B7D-4B13-970F-C762C8A440D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7724" y="2897328"/>
              <a:ext cx="5699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 13" descr="Updated_logo_for_Gradle.png">
              <a:extLst>
                <a:ext uri="{FF2B5EF4-FFF2-40B4-BE49-F238E27FC236}">
                  <a16:creationId xmlns:a16="http://schemas.microsoft.com/office/drawing/2014/main" id="{F66D90A8-1F92-4B8E-BD47-E728B23D2C8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30599" y="3329128"/>
              <a:ext cx="8636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à coins arrondis 19">
              <a:extLst>
                <a:ext uri="{FF2B5EF4-FFF2-40B4-BE49-F238E27FC236}">
                  <a16:creationId xmlns:a16="http://schemas.microsoft.com/office/drawing/2014/main" id="{F13FD332-BD16-4BB2-87EB-1B2C725D54D6}"/>
                </a:ext>
              </a:extLst>
            </p:cNvPr>
            <p:cNvSpPr/>
            <p:nvPr/>
          </p:nvSpPr>
          <p:spPr>
            <a:xfrm>
              <a:off x="4643486" y="2681428"/>
              <a:ext cx="1584325" cy="1152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17" name="ZoneTexte 15">
              <a:extLst>
                <a:ext uri="{FF2B5EF4-FFF2-40B4-BE49-F238E27FC236}">
                  <a16:creationId xmlns:a16="http://schemas.microsoft.com/office/drawing/2014/main" id="{B74DF61A-9153-42E0-A8C6-1884A70C04BF}"/>
                </a:ext>
              </a:extLst>
            </p:cNvPr>
            <p:cNvSpPr txBox="1">
              <a:spLocks noChangeArrowheads="1"/>
            </p:cNvSpPr>
            <p:nvPr/>
          </p:nvSpPr>
          <p:spPr bwMode="auto">
            <a:xfrm>
              <a:off x="4787949" y="2538553"/>
              <a:ext cx="1223962"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Serveurs intégration</a:t>
              </a:r>
            </a:p>
          </p:txBody>
        </p:sp>
        <p:pic>
          <p:nvPicPr>
            <p:cNvPr id="18" name="Image 16" descr="jenkins.png">
              <a:extLst>
                <a:ext uri="{FF2B5EF4-FFF2-40B4-BE49-F238E27FC236}">
                  <a16:creationId xmlns:a16="http://schemas.microsoft.com/office/drawing/2014/main" id="{BDCDECCF-E49A-4126-9F36-12E345C5BFB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14924" y="2754453"/>
              <a:ext cx="115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 17" descr="logo_teamcity.jpg">
              <a:extLst>
                <a:ext uri="{FF2B5EF4-FFF2-40B4-BE49-F238E27FC236}">
                  <a16:creationId xmlns:a16="http://schemas.microsoft.com/office/drawing/2014/main" id="{13187729-AFC9-427A-962C-FB79CCBE3F8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714924" y="3257691"/>
              <a:ext cx="11525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age 18" descr="Cruise_Control_logo.png">
              <a:extLst>
                <a:ext uri="{FF2B5EF4-FFF2-40B4-BE49-F238E27FC236}">
                  <a16:creationId xmlns:a16="http://schemas.microsoft.com/office/drawing/2014/main" id="{AF3E5291-620C-49FF-8D9F-B5BAFBE4612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930824" y="3546616"/>
              <a:ext cx="1081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age 19" descr="Bamboo_Logo.png">
              <a:extLst>
                <a:ext uri="{FF2B5EF4-FFF2-40B4-BE49-F238E27FC236}">
                  <a16:creationId xmlns:a16="http://schemas.microsoft.com/office/drawing/2014/main" id="{9E81662E-871A-403F-93A0-C2EC81FDB242}"/>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364211" y="3113228"/>
              <a:ext cx="8636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à coins arrondis 25">
              <a:extLst>
                <a:ext uri="{FF2B5EF4-FFF2-40B4-BE49-F238E27FC236}">
                  <a16:creationId xmlns:a16="http://schemas.microsoft.com/office/drawing/2014/main" id="{FAF67C08-146F-4F8F-8E27-AEBF793D4CCA}"/>
                </a:ext>
              </a:extLst>
            </p:cNvPr>
            <p:cNvSpPr/>
            <p:nvPr/>
          </p:nvSpPr>
          <p:spPr>
            <a:xfrm>
              <a:off x="1114474" y="4049853"/>
              <a:ext cx="5113337" cy="1152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23" name="ZoneTexte 21">
              <a:extLst>
                <a:ext uri="{FF2B5EF4-FFF2-40B4-BE49-F238E27FC236}">
                  <a16:creationId xmlns:a16="http://schemas.microsoft.com/office/drawing/2014/main" id="{960D9BAD-AB58-4BE9-85FF-B76CE96E0DC4}"/>
                </a:ext>
              </a:extLst>
            </p:cNvPr>
            <p:cNvSpPr txBox="1">
              <a:spLocks noChangeArrowheads="1"/>
            </p:cNvSpPr>
            <p:nvPr/>
          </p:nvSpPr>
          <p:spPr bwMode="auto">
            <a:xfrm>
              <a:off x="1403399" y="3978416"/>
              <a:ext cx="647700" cy="230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Testing</a:t>
              </a:r>
            </a:p>
          </p:txBody>
        </p:sp>
        <p:pic>
          <p:nvPicPr>
            <p:cNvPr id="24" name="Image 22" descr="logo-squash-ta-150.png">
              <a:extLst>
                <a:ext uri="{FF2B5EF4-FFF2-40B4-BE49-F238E27FC236}">
                  <a16:creationId xmlns:a16="http://schemas.microsoft.com/office/drawing/2014/main" id="{DADC137C-07DE-4D5D-876E-D697C2F9C52F}"/>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714924" y="4481653"/>
              <a:ext cx="9636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age 23" descr="logo-squash-tm-150.png">
              <a:extLst>
                <a:ext uri="{FF2B5EF4-FFF2-40B4-BE49-F238E27FC236}">
                  <a16:creationId xmlns:a16="http://schemas.microsoft.com/office/drawing/2014/main" id="{E3B47FEF-B4EB-4A65-93D2-A9B1022EC70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203624" y="4770578"/>
              <a:ext cx="965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Image 24" descr="Selenium.png">
              <a:extLst>
                <a:ext uri="{FF2B5EF4-FFF2-40B4-BE49-F238E27FC236}">
                  <a16:creationId xmlns:a16="http://schemas.microsoft.com/office/drawing/2014/main" id="{848989BE-D85B-42E9-A9DB-C9B6AA59F13C}"/>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346499" y="4049853"/>
              <a:ext cx="4333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age 25" descr="fitnesse-logo.png">
              <a:extLst>
                <a:ext uri="{FF2B5EF4-FFF2-40B4-BE49-F238E27FC236}">
                  <a16:creationId xmlns:a16="http://schemas.microsoft.com/office/drawing/2014/main" id="{6DFA3101-8BAF-447F-8B78-1C2A9ACE2040}"/>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19524" y="4554678"/>
              <a:ext cx="936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Image 26" descr="junit-logo.png">
              <a:extLst>
                <a:ext uri="{FF2B5EF4-FFF2-40B4-BE49-F238E27FC236}">
                  <a16:creationId xmlns:a16="http://schemas.microsoft.com/office/drawing/2014/main" id="{9606EF37-49DD-4B38-95C8-C9EB4CD88654}"/>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58936" y="4265753"/>
              <a:ext cx="5762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Image 27" descr="cucumber-logo.png">
              <a:extLst>
                <a:ext uri="{FF2B5EF4-FFF2-40B4-BE49-F238E27FC236}">
                  <a16:creationId xmlns:a16="http://schemas.microsoft.com/office/drawing/2014/main" id="{4907C197-B381-4470-A0A4-D5ADA2270C0E}"/>
                </a:ext>
              </a:extLst>
            </p:cNvPr>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30374" y="4697553"/>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Image 28" descr="PHPUnit_logo.png">
              <a:extLst>
                <a:ext uri="{FF2B5EF4-FFF2-40B4-BE49-F238E27FC236}">
                  <a16:creationId xmlns:a16="http://schemas.microsoft.com/office/drawing/2014/main" id="{98A4D25F-AAF4-4F8F-8194-3D4CF99E2583}"/>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411461" y="4626116"/>
              <a:ext cx="504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Image 29" descr="arquillian_logo_600px.png">
              <a:extLst>
                <a:ext uri="{FF2B5EF4-FFF2-40B4-BE49-F238E27FC236}">
                  <a16:creationId xmlns:a16="http://schemas.microsoft.com/office/drawing/2014/main" id="{E02552FD-F963-42D7-8508-C80D1366EC3E}"/>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211686" y="4121291"/>
              <a:ext cx="86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Image 30" descr="saucelabs-logo.png">
              <a:extLst>
                <a:ext uri="{FF2B5EF4-FFF2-40B4-BE49-F238E27FC236}">
                  <a16:creationId xmlns:a16="http://schemas.microsoft.com/office/drawing/2014/main" id="{74FDF111-5668-4412-9A2B-AECA02371BE6}"/>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5364211" y="4194316"/>
              <a:ext cx="649288"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Image 31" descr="capybara_logo.png">
              <a:extLst>
                <a:ext uri="{FF2B5EF4-FFF2-40B4-BE49-F238E27FC236}">
                  <a16:creationId xmlns:a16="http://schemas.microsoft.com/office/drawing/2014/main" id="{D8DC708D-0D1A-4F7D-B1F2-988D31BF1E06}"/>
                </a:ext>
              </a:extLst>
            </p:cNvPr>
            <p:cNvPicPr>
              <a:picLocks noChangeAspect="1"/>
            </p:cNvPicPr>
            <p:nvPr/>
          </p:nvPicPr>
          <p:blipFill>
            <a:blip r:embed="rId21" cstate="hqprint">
              <a:extLst>
                <a:ext uri="{28A0092B-C50C-407E-A947-70E740481C1C}">
                  <a14:useLocalDpi xmlns:a14="http://schemas.microsoft.com/office/drawing/2010/main" val="0"/>
                </a:ext>
              </a:extLst>
            </a:blip>
            <a:srcRect/>
            <a:stretch>
              <a:fillRect/>
            </a:stretch>
          </p:blipFill>
          <p:spPr bwMode="auto">
            <a:xfrm>
              <a:off x="4787949" y="4842016"/>
              <a:ext cx="1296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Image 32" descr="CapistranoLogo.png">
              <a:extLst>
                <a:ext uri="{FF2B5EF4-FFF2-40B4-BE49-F238E27FC236}">
                  <a16:creationId xmlns:a16="http://schemas.microsoft.com/office/drawing/2014/main" id="{A9DD744A-BDC7-486D-8E47-BCC7C4BC8AFE}"/>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6731049" y="4824553"/>
              <a:ext cx="792162"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à coins arrondis 38">
              <a:extLst>
                <a:ext uri="{FF2B5EF4-FFF2-40B4-BE49-F238E27FC236}">
                  <a16:creationId xmlns:a16="http://schemas.microsoft.com/office/drawing/2014/main" id="{EF389C01-D27A-4D80-ACD4-B8DA634E2451}"/>
                </a:ext>
              </a:extLst>
            </p:cNvPr>
            <p:cNvSpPr/>
            <p:nvPr/>
          </p:nvSpPr>
          <p:spPr>
            <a:xfrm>
              <a:off x="6443711" y="2681428"/>
              <a:ext cx="2087563" cy="2520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36" name="ZoneTexte 34">
              <a:extLst>
                <a:ext uri="{FF2B5EF4-FFF2-40B4-BE49-F238E27FC236}">
                  <a16:creationId xmlns:a16="http://schemas.microsoft.com/office/drawing/2014/main" id="{34A2D5A8-A359-411B-82F3-D5F6094728DB}"/>
                </a:ext>
              </a:extLst>
            </p:cNvPr>
            <p:cNvSpPr txBox="1">
              <a:spLocks noChangeArrowheads="1"/>
            </p:cNvSpPr>
            <p:nvPr/>
          </p:nvSpPr>
          <p:spPr bwMode="auto">
            <a:xfrm>
              <a:off x="6731049" y="2538553"/>
              <a:ext cx="1512887"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Gestion de la configuration</a:t>
              </a:r>
            </a:p>
          </p:txBody>
        </p:sp>
        <p:pic>
          <p:nvPicPr>
            <p:cNvPr id="37" name="Image 35" descr="Fabric_logo.png">
              <a:extLst>
                <a:ext uri="{FF2B5EF4-FFF2-40B4-BE49-F238E27FC236}">
                  <a16:creationId xmlns:a16="http://schemas.microsoft.com/office/drawing/2014/main" id="{8640F637-2173-4580-AA96-37F035C9C84A}"/>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875613" y="4224963"/>
              <a:ext cx="387049" cy="30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à coins arrondis 41">
              <a:extLst>
                <a:ext uri="{FF2B5EF4-FFF2-40B4-BE49-F238E27FC236}">
                  <a16:creationId xmlns:a16="http://schemas.microsoft.com/office/drawing/2014/main" id="{F68CEDE3-B7BA-4162-A63D-0B4C4808AE98}"/>
                </a:ext>
              </a:extLst>
            </p:cNvPr>
            <p:cNvSpPr/>
            <p:nvPr/>
          </p:nvSpPr>
          <p:spPr>
            <a:xfrm>
              <a:off x="6588174" y="3762516"/>
              <a:ext cx="1790700" cy="13668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39" name="ZoneTexte 37">
              <a:extLst>
                <a:ext uri="{FF2B5EF4-FFF2-40B4-BE49-F238E27FC236}">
                  <a16:creationId xmlns:a16="http://schemas.microsoft.com/office/drawing/2014/main" id="{1DEDAACE-8995-4BC6-9AF2-C8878B36588C}"/>
                </a:ext>
              </a:extLst>
            </p:cNvPr>
            <p:cNvSpPr txBox="1">
              <a:spLocks noChangeArrowheads="1"/>
            </p:cNvSpPr>
            <p:nvPr/>
          </p:nvSpPr>
          <p:spPr bwMode="auto">
            <a:xfrm>
              <a:off x="7380336" y="3618053"/>
              <a:ext cx="863600"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Déploiement</a:t>
              </a:r>
            </a:p>
          </p:txBody>
        </p:sp>
        <p:pic>
          <p:nvPicPr>
            <p:cNvPr id="40" name="Image 38" descr="Vagrant.png">
              <a:extLst>
                <a:ext uri="{FF2B5EF4-FFF2-40B4-BE49-F238E27FC236}">
                  <a16:creationId xmlns:a16="http://schemas.microsoft.com/office/drawing/2014/main" id="{803A4FF2-D3E6-4B16-9AC0-5D38A6A6EC61}"/>
                </a:ext>
              </a:extLst>
            </p:cNvPr>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883574" y="4697553"/>
              <a:ext cx="2952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Image 39" descr="puppet-labs-logo-150x150.png">
              <a:extLst>
                <a:ext uri="{FF2B5EF4-FFF2-40B4-BE49-F238E27FC236}">
                  <a16:creationId xmlns:a16="http://schemas.microsoft.com/office/drawing/2014/main" id="{01BCCB8E-6D46-494B-B89F-80759225D206}"/>
                </a:ext>
              </a:extLst>
            </p:cNvPr>
            <p:cNvPicPr>
              <a:picLocks noChangeAspect="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091411" y="2754453"/>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Image 40" descr="Chef_Software_Inc._company_logo.png">
              <a:extLst>
                <a:ext uri="{FF2B5EF4-FFF2-40B4-BE49-F238E27FC236}">
                  <a16:creationId xmlns:a16="http://schemas.microsoft.com/office/drawing/2014/main" id="{E7E9657A-EC28-469B-A271-7C53150C5B08}"/>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7883574" y="2754453"/>
              <a:ext cx="5048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Image 41" descr="ansible_circleA_black_small.png">
              <a:extLst>
                <a:ext uri="{FF2B5EF4-FFF2-40B4-BE49-F238E27FC236}">
                  <a16:creationId xmlns:a16="http://schemas.microsoft.com/office/drawing/2014/main" id="{EBED2442-CBF9-4A77-ABC3-A305BFC38B19}"/>
                </a:ext>
              </a:extLst>
            </p:cNvPr>
            <p:cNvPicPr>
              <a:picLocks noChangeAspect="1"/>
            </p:cNvPicPr>
            <p:nvPr/>
          </p:nvPicPr>
          <p:blipFill>
            <a:blip r:embed="rId27" cstate="hqprint">
              <a:extLst>
                <a:ext uri="{28A0092B-C50C-407E-A947-70E740481C1C}">
                  <a14:useLocalDpi xmlns:a14="http://schemas.microsoft.com/office/drawing/2010/main" val="0"/>
                </a:ext>
              </a:extLst>
            </a:blip>
            <a:srcRect/>
            <a:stretch>
              <a:fillRect/>
            </a:stretch>
          </p:blipFill>
          <p:spPr bwMode="auto">
            <a:xfrm>
              <a:off x="6804074" y="3546616"/>
              <a:ext cx="358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Image 42" descr="saltstack_logo.png">
              <a:extLst>
                <a:ext uri="{FF2B5EF4-FFF2-40B4-BE49-F238E27FC236}">
                  <a16:creationId xmlns:a16="http://schemas.microsoft.com/office/drawing/2014/main" id="{358DE19E-F8A3-40C1-92AC-DD1B2F8E43C5}"/>
                </a:ext>
              </a:extLst>
            </p:cNvPr>
            <p:cNvPicPr>
              <a:picLocks noChangeAspect="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451774" y="3257691"/>
              <a:ext cx="5746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Image 43" descr="juju-logo.png">
              <a:extLst>
                <a:ext uri="{FF2B5EF4-FFF2-40B4-BE49-F238E27FC236}">
                  <a16:creationId xmlns:a16="http://schemas.microsoft.com/office/drawing/2014/main" id="{8ED9CF51-78DF-4C51-8601-1FBA2D961686}"/>
                </a:ext>
              </a:extLst>
            </p:cNvPr>
            <p:cNvPicPr>
              <a:picLocks noChangeAspect="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443711" y="2897328"/>
              <a:ext cx="647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à coins arrondis 49">
              <a:extLst>
                <a:ext uri="{FF2B5EF4-FFF2-40B4-BE49-F238E27FC236}">
                  <a16:creationId xmlns:a16="http://schemas.microsoft.com/office/drawing/2014/main" id="{D9B6DFF1-12B7-42A3-A140-C8D297CA416F}"/>
                </a:ext>
              </a:extLst>
            </p:cNvPr>
            <p:cNvSpPr/>
            <p:nvPr/>
          </p:nvSpPr>
          <p:spPr>
            <a:xfrm>
              <a:off x="1114474" y="1254629"/>
              <a:ext cx="2089150" cy="12239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pic>
          <p:nvPicPr>
            <p:cNvPr id="47" name="Image 46" descr="docker.png">
              <a:extLst>
                <a:ext uri="{FF2B5EF4-FFF2-40B4-BE49-F238E27FC236}">
                  <a16:creationId xmlns:a16="http://schemas.microsoft.com/office/drawing/2014/main" id="{8A9B266E-E61E-4E02-9540-267269CC88E6}"/>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403399" y="1470529"/>
              <a:ext cx="11525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Image 47" descr="elasticbox_logo.png">
              <a:extLst>
                <a:ext uri="{FF2B5EF4-FFF2-40B4-BE49-F238E27FC236}">
                  <a16:creationId xmlns:a16="http://schemas.microsoft.com/office/drawing/2014/main" id="{3AE963FE-DD1E-47F9-AD07-48D66997A4A0}"/>
                </a:ext>
              </a:extLst>
            </p:cNvPr>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1763761" y="1902329"/>
              <a:ext cx="1295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Image 48" descr="Logo-Octopus Deploy.png">
              <a:extLst>
                <a:ext uri="{FF2B5EF4-FFF2-40B4-BE49-F238E27FC236}">
                  <a16:creationId xmlns:a16="http://schemas.microsoft.com/office/drawing/2014/main" id="{FFF4C1E2-1065-4B32-A521-640A1DF670B8}"/>
                </a:ext>
              </a:extLst>
            </p:cNvPr>
            <p:cNvPicPr>
              <a:picLocks noChangeAspect="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659611" y="4468639"/>
              <a:ext cx="12239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Image 49" descr="RapidDeploy_logo.png">
              <a:extLst>
                <a:ext uri="{FF2B5EF4-FFF2-40B4-BE49-F238E27FC236}">
                  <a16:creationId xmlns:a16="http://schemas.microsoft.com/office/drawing/2014/main" id="{06955379-100D-4794-8F20-F6E4247E5077}"/>
                </a:ext>
              </a:extLst>
            </p:cNvPr>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7327949" y="3905391"/>
              <a:ext cx="844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Image 6" descr="maven-logo-black-on-white.png">
              <a:extLst>
                <a:ext uri="{FF2B5EF4-FFF2-40B4-BE49-F238E27FC236}">
                  <a16:creationId xmlns:a16="http://schemas.microsoft.com/office/drawing/2014/main" id="{D5D90A48-FE70-4FF9-A9F6-C0966A536857}"/>
                </a:ext>
              </a:extLst>
            </p:cNvPr>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3635424" y="3041791"/>
              <a:ext cx="8636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ZoneTexte 11">
              <a:extLst>
                <a:ext uri="{FF2B5EF4-FFF2-40B4-BE49-F238E27FC236}">
                  <a16:creationId xmlns:a16="http://schemas.microsoft.com/office/drawing/2014/main" id="{EF0A44A1-170C-4796-B1D4-A6B942CEDBE4}"/>
                </a:ext>
              </a:extLst>
            </p:cNvPr>
            <p:cNvSpPr txBox="1">
              <a:spLocks noChangeArrowheads="1"/>
            </p:cNvSpPr>
            <p:nvPr/>
          </p:nvSpPr>
          <p:spPr bwMode="auto">
            <a:xfrm>
              <a:off x="3203624" y="2538553"/>
              <a:ext cx="1079500"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Construction code</a:t>
              </a:r>
            </a:p>
          </p:txBody>
        </p:sp>
        <p:sp>
          <p:nvSpPr>
            <p:cNvPr id="53" name="Rectangle à coins arrondis 56">
              <a:extLst>
                <a:ext uri="{FF2B5EF4-FFF2-40B4-BE49-F238E27FC236}">
                  <a16:creationId xmlns:a16="http://schemas.microsoft.com/office/drawing/2014/main" id="{49B0B7AF-3370-4E6B-9D50-542F30161476}"/>
                </a:ext>
              </a:extLst>
            </p:cNvPr>
            <p:cNvSpPr/>
            <p:nvPr/>
          </p:nvSpPr>
          <p:spPr>
            <a:xfrm>
              <a:off x="3346499" y="1254629"/>
              <a:ext cx="5113337" cy="12239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pic>
          <p:nvPicPr>
            <p:cNvPr id="54" name="Image 59" descr="nagios_logo.png">
              <a:extLst>
                <a:ext uri="{FF2B5EF4-FFF2-40B4-BE49-F238E27FC236}">
                  <a16:creationId xmlns:a16="http://schemas.microsoft.com/office/drawing/2014/main" id="{B51D3AE6-7724-4EFE-9CC7-1D021737E0D0}"/>
                </a:ext>
              </a:extLst>
            </p:cNvPr>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3490961" y="1399091"/>
              <a:ext cx="7921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à coins arrondis 58">
              <a:extLst>
                <a:ext uri="{FF2B5EF4-FFF2-40B4-BE49-F238E27FC236}">
                  <a16:creationId xmlns:a16="http://schemas.microsoft.com/office/drawing/2014/main" id="{89FCD396-14FD-451A-B50A-1F3F7927AF29}"/>
                </a:ext>
              </a:extLst>
            </p:cNvPr>
            <p:cNvSpPr/>
            <p:nvPr/>
          </p:nvSpPr>
          <p:spPr>
            <a:xfrm>
              <a:off x="1114474" y="5319897"/>
              <a:ext cx="7489825" cy="12239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pic>
          <p:nvPicPr>
            <p:cNvPr id="56" name="Image 62" descr="Kibana_logo.png">
              <a:extLst>
                <a:ext uri="{FF2B5EF4-FFF2-40B4-BE49-F238E27FC236}">
                  <a16:creationId xmlns:a16="http://schemas.microsoft.com/office/drawing/2014/main" id="{0DE18627-F17C-492F-BB07-569B13F858BC}"/>
                </a:ext>
              </a:extLst>
            </p:cNvPr>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7380336" y="1470529"/>
              <a:ext cx="7223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Image 63" descr="elasticsearch_logo.png">
              <a:extLst>
                <a:ext uri="{FF2B5EF4-FFF2-40B4-BE49-F238E27FC236}">
                  <a16:creationId xmlns:a16="http://schemas.microsoft.com/office/drawing/2014/main" id="{E02FBA69-43E0-4E26-9AB1-DCF62A7CC238}"/>
                </a:ext>
              </a:extLst>
            </p:cNvPr>
            <p:cNvPicPr>
              <a:picLocks noChangeAspect="1"/>
            </p:cNvPicPr>
            <p:nvPr/>
          </p:nvPicPr>
          <p:blipFill>
            <a:blip r:embed="rId37">
              <a:extLst>
                <a:ext uri="{28A0092B-C50C-407E-A947-70E740481C1C}">
                  <a14:useLocalDpi xmlns:a14="http://schemas.microsoft.com/office/drawing/2010/main" val="0"/>
                </a:ext>
              </a:extLst>
            </a:blip>
            <a:srcRect/>
            <a:stretch>
              <a:fillRect/>
            </a:stretch>
          </p:blipFill>
          <p:spPr bwMode="auto">
            <a:xfrm>
              <a:off x="7523211" y="1830891"/>
              <a:ext cx="7635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Image 66" descr="bt_mantis.png">
              <a:extLst>
                <a:ext uri="{FF2B5EF4-FFF2-40B4-BE49-F238E27FC236}">
                  <a16:creationId xmlns:a16="http://schemas.microsoft.com/office/drawing/2014/main" id="{F0DA93ED-732C-4FB9-B681-3FD5992AF605}"/>
                </a:ext>
              </a:extLst>
            </p:cNvPr>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1258936" y="5421497"/>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Image 67" descr="graphite_logo.png">
              <a:extLst>
                <a:ext uri="{FF2B5EF4-FFF2-40B4-BE49-F238E27FC236}">
                  <a16:creationId xmlns:a16="http://schemas.microsoft.com/office/drawing/2014/main" id="{4BEBB415-D679-42EA-83A7-FD33FAE284FD}"/>
                </a:ext>
              </a:extLst>
            </p:cNvPr>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3490961" y="1614991"/>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Image 68" descr="ganglia_logo.png">
              <a:extLst>
                <a:ext uri="{FF2B5EF4-FFF2-40B4-BE49-F238E27FC236}">
                  <a16:creationId xmlns:a16="http://schemas.microsoft.com/office/drawing/2014/main" id="{3AB5E3DF-E981-41E1-82F2-A2D92B9AF17C}"/>
                </a:ext>
              </a:extLst>
            </p:cNvPr>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3581449" y="2020879"/>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Image 69" descr="grafana_logo.png">
              <a:extLst>
                <a:ext uri="{FF2B5EF4-FFF2-40B4-BE49-F238E27FC236}">
                  <a16:creationId xmlns:a16="http://schemas.microsoft.com/office/drawing/2014/main" id="{F5BD9529-EB37-4E97-B663-05A697EC1B5A}"/>
                </a:ext>
              </a:extLst>
            </p:cNvPr>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4499024" y="1543554"/>
              <a:ext cx="81438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Image 62" descr="sonarqube_logo.png">
              <a:extLst>
                <a:ext uri="{FF2B5EF4-FFF2-40B4-BE49-F238E27FC236}">
                  <a16:creationId xmlns:a16="http://schemas.microsoft.com/office/drawing/2014/main" id="{47C89672-0BF3-47A7-BAE2-AA7BADF84105}"/>
                </a:ext>
              </a:extLst>
            </p:cNvPr>
            <p:cNvPicPr>
              <a:picLocks noChangeAspect="1"/>
            </p:cNvPicPr>
            <p:nvPr/>
          </p:nvPicPr>
          <p:blipFill>
            <a:blip r:embed="rId42" cstate="hqprint">
              <a:extLst>
                <a:ext uri="{28A0092B-C50C-407E-A947-70E740481C1C}">
                  <a14:useLocalDpi xmlns:a14="http://schemas.microsoft.com/office/drawing/2010/main" val="0"/>
                </a:ext>
              </a:extLst>
            </a:blip>
            <a:srcRect/>
            <a:stretch>
              <a:fillRect/>
            </a:stretch>
          </p:blipFill>
          <p:spPr bwMode="auto">
            <a:xfrm>
              <a:off x="2016174" y="4221945"/>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Image 62" descr="nexus01.png">
              <a:extLst>
                <a:ext uri="{FF2B5EF4-FFF2-40B4-BE49-F238E27FC236}">
                  <a16:creationId xmlns:a16="http://schemas.microsoft.com/office/drawing/2014/main" id="{2F47E819-3024-4F75-81B5-C1D732854FC9}"/>
                </a:ext>
              </a:extLst>
            </p:cNvPr>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3706861" y="3546616"/>
              <a:ext cx="6350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Image 1">
              <a:extLst>
                <a:ext uri="{FF2B5EF4-FFF2-40B4-BE49-F238E27FC236}">
                  <a16:creationId xmlns:a16="http://schemas.microsoft.com/office/drawing/2014/main" id="{D985E5E2-5BD3-462F-996D-CBCF720F6998}"/>
                </a:ext>
              </a:extLst>
            </p:cNvPr>
            <p:cNvPicPr>
              <a:picLocks noChangeAspect="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6087822" y="5751796"/>
              <a:ext cx="716252" cy="71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ZoneTexte 61">
              <a:extLst>
                <a:ext uri="{FF2B5EF4-FFF2-40B4-BE49-F238E27FC236}">
                  <a16:creationId xmlns:a16="http://schemas.microsoft.com/office/drawing/2014/main" id="{4A189757-E3CC-4135-8820-7E15A63D7BF4}"/>
                </a:ext>
              </a:extLst>
            </p:cNvPr>
            <p:cNvSpPr txBox="1">
              <a:spLocks noChangeArrowheads="1"/>
            </p:cNvSpPr>
            <p:nvPr/>
          </p:nvSpPr>
          <p:spPr bwMode="auto">
            <a:xfrm>
              <a:off x="3779266" y="5177022"/>
              <a:ext cx="1971675" cy="230832"/>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Collaboration / Outils de </a:t>
              </a:r>
              <a:r>
                <a:rPr lang="fr-FR" altLang="en-US" sz="900" b="1" err="1">
                  <a:solidFill>
                    <a:schemeClr val="tx2"/>
                  </a:solidFill>
                </a:rPr>
                <a:t>tracking</a:t>
              </a:r>
              <a:endParaRPr lang="fr-FR" altLang="en-US" sz="900" b="1">
                <a:solidFill>
                  <a:schemeClr val="tx2"/>
                </a:solidFill>
              </a:endParaRPr>
            </a:p>
          </p:txBody>
        </p:sp>
        <p:pic>
          <p:nvPicPr>
            <p:cNvPr id="66" name="Image 2">
              <a:extLst>
                <a:ext uri="{FF2B5EF4-FFF2-40B4-BE49-F238E27FC236}">
                  <a16:creationId xmlns:a16="http://schemas.microsoft.com/office/drawing/2014/main" id="{6306C348-E23B-4D06-ADCF-C83263E2A0AC}"/>
                </a:ext>
              </a:extLst>
            </p:cNvPr>
            <p:cNvPicPr>
              <a:picLocks noChangeAspect="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4720480" y="5839443"/>
              <a:ext cx="6794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 4">
              <a:extLst>
                <a:ext uri="{FF2B5EF4-FFF2-40B4-BE49-F238E27FC236}">
                  <a16:creationId xmlns:a16="http://schemas.microsoft.com/office/drawing/2014/main" id="{9C81A969-B14C-497C-9628-ED4DA4534029}"/>
                </a:ext>
              </a:extLst>
            </p:cNvPr>
            <p:cNvPicPr>
              <a:picLocks noChangeAspect="1"/>
            </p:cNvPicPr>
            <p:nvPr/>
          </p:nvPicPr>
          <p:blipFill>
            <a:blip r:embed="rId46">
              <a:extLst>
                <a:ext uri="{28A0092B-C50C-407E-A947-70E740481C1C}">
                  <a14:useLocalDpi xmlns:a14="http://schemas.microsoft.com/office/drawing/2010/main" val="0"/>
                </a:ext>
              </a:extLst>
            </a:blip>
            <a:srcRect/>
            <a:stretch>
              <a:fillRect/>
            </a:stretch>
          </p:blipFill>
          <p:spPr bwMode="auto">
            <a:xfrm>
              <a:off x="1727248" y="6025540"/>
              <a:ext cx="809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 5">
              <a:extLst>
                <a:ext uri="{FF2B5EF4-FFF2-40B4-BE49-F238E27FC236}">
                  <a16:creationId xmlns:a16="http://schemas.microsoft.com/office/drawing/2014/main" id="{17CAEDCB-CDC5-44CA-AD76-FFE6EF9F6881}"/>
                </a:ext>
              </a:extLst>
            </p:cNvPr>
            <p:cNvPicPr>
              <a:picLocks noChangeAspect="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2938512" y="5735533"/>
              <a:ext cx="11287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Image 6">
              <a:extLst>
                <a:ext uri="{FF2B5EF4-FFF2-40B4-BE49-F238E27FC236}">
                  <a16:creationId xmlns:a16="http://schemas.microsoft.com/office/drawing/2014/main" id="{4B620E2B-9D21-45B8-9490-4E98FC30BCC2}"/>
                </a:ext>
              </a:extLst>
            </p:cNvPr>
            <p:cNvPicPr>
              <a:picLocks noChangeAspect="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6825000" y="5512562"/>
              <a:ext cx="14541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Image 7">
              <a:extLst>
                <a:ext uri="{FF2B5EF4-FFF2-40B4-BE49-F238E27FC236}">
                  <a16:creationId xmlns:a16="http://schemas.microsoft.com/office/drawing/2014/main" id="{7F6B9951-D960-4D2F-890E-1EB74526003C}"/>
                </a:ext>
              </a:extLst>
            </p:cNvPr>
            <p:cNvPicPr>
              <a:picLocks noChangeAspect="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4638579" y="5554993"/>
              <a:ext cx="12890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ZoneTexte 58">
              <a:extLst>
                <a:ext uri="{FF2B5EF4-FFF2-40B4-BE49-F238E27FC236}">
                  <a16:creationId xmlns:a16="http://schemas.microsoft.com/office/drawing/2014/main" id="{0870A389-AD1D-4497-92E7-C68F26F0EC72}"/>
                </a:ext>
              </a:extLst>
            </p:cNvPr>
            <p:cNvSpPr txBox="1">
              <a:spLocks noChangeArrowheads="1"/>
            </p:cNvSpPr>
            <p:nvPr/>
          </p:nvSpPr>
          <p:spPr bwMode="auto">
            <a:xfrm>
              <a:off x="4917761" y="1136292"/>
              <a:ext cx="2016125" cy="231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Monitoring / Business Intelligence</a:t>
              </a:r>
            </a:p>
          </p:txBody>
        </p:sp>
        <p:sp>
          <p:nvSpPr>
            <p:cNvPr id="72" name="ZoneTexte 45">
              <a:extLst>
                <a:ext uri="{FF2B5EF4-FFF2-40B4-BE49-F238E27FC236}">
                  <a16:creationId xmlns:a16="http://schemas.microsoft.com/office/drawing/2014/main" id="{12DBAC15-C6C3-4675-B06C-51977B546AE5}"/>
                </a:ext>
              </a:extLst>
            </p:cNvPr>
            <p:cNvSpPr txBox="1">
              <a:spLocks noChangeArrowheads="1"/>
            </p:cNvSpPr>
            <p:nvPr/>
          </p:nvSpPr>
          <p:spPr bwMode="auto">
            <a:xfrm>
              <a:off x="1750697" y="1123226"/>
              <a:ext cx="792163" cy="231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en-US" sz="900" b="1">
                  <a:solidFill>
                    <a:schemeClr val="tx2"/>
                  </a:solidFill>
                </a:rPr>
                <a:t>Containers</a:t>
              </a:r>
            </a:p>
          </p:txBody>
        </p:sp>
        <p:pic>
          <p:nvPicPr>
            <p:cNvPr id="73" name="Image 72">
              <a:extLst>
                <a:ext uri="{FF2B5EF4-FFF2-40B4-BE49-F238E27FC236}">
                  <a16:creationId xmlns:a16="http://schemas.microsoft.com/office/drawing/2014/main" id="{EA86B137-7359-4F51-BCDD-0BE4F79DFEC2}"/>
                </a:ext>
              </a:extLst>
            </p:cNvPr>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6410029" y="1905989"/>
              <a:ext cx="948279" cy="363507"/>
            </a:xfrm>
            <a:prstGeom prst="rect">
              <a:avLst/>
            </a:prstGeom>
          </p:spPr>
        </p:pic>
        <p:pic>
          <p:nvPicPr>
            <p:cNvPr id="74" name="Image 73">
              <a:extLst>
                <a:ext uri="{FF2B5EF4-FFF2-40B4-BE49-F238E27FC236}">
                  <a16:creationId xmlns:a16="http://schemas.microsoft.com/office/drawing/2014/main" id="{71F936CC-C523-4148-8D1A-EB85E6DFE70D}"/>
                </a:ext>
              </a:extLst>
            </p:cNvPr>
            <p:cNvPicPr>
              <a:picLocks noChangeAspect="1"/>
            </p:cNvPicPr>
            <p:nvPr/>
          </p:nvPicPr>
          <p:blipFill>
            <a:blip r:embed="rId51" cstate="hqprint">
              <a:extLst>
                <a:ext uri="{28A0092B-C50C-407E-A947-70E740481C1C}">
                  <a14:useLocalDpi xmlns:a14="http://schemas.microsoft.com/office/drawing/2010/main" val="0"/>
                </a:ext>
              </a:extLst>
            </a:blip>
            <a:stretch>
              <a:fillRect/>
            </a:stretch>
          </p:blipFill>
          <p:spPr>
            <a:xfrm>
              <a:off x="6691840" y="3915577"/>
              <a:ext cx="583858" cy="486549"/>
            </a:xfrm>
            <a:prstGeom prst="rect">
              <a:avLst/>
            </a:prstGeom>
          </p:spPr>
        </p:pic>
        <p:pic>
          <p:nvPicPr>
            <p:cNvPr id="75" name="Image 74">
              <a:extLst>
                <a:ext uri="{FF2B5EF4-FFF2-40B4-BE49-F238E27FC236}">
                  <a16:creationId xmlns:a16="http://schemas.microsoft.com/office/drawing/2014/main" id="{4D0EDE21-7627-4413-8048-302F579F9163}"/>
                </a:ext>
              </a:extLst>
            </p:cNvPr>
            <p:cNvPicPr>
              <a:picLocks noChangeAspect="1"/>
            </p:cNvPicPr>
            <p:nvPr/>
          </p:nvPicPr>
          <p:blipFill>
            <a:blip r:embed="rId52" cstate="hqprint">
              <a:extLst>
                <a:ext uri="{28A0092B-C50C-407E-A947-70E740481C1C}">
                  <a14:useLocalDpi xmlns:a14="http://schemas.microsoft.com/office/drawing/2010/main" val="0"/>
                </a:ext>
              </a:extLst>
            </a:blip>
            <a:stretch>
              <a:fillRect/>
            </a:stretch>
          </p:blipFill>
          <p:spPr>
            <a:xfrm>
              <a:off x="1235758" y="1959801"/>
              <a:ext cx="384225" cy="410784"/>
            </a:xfrm>
            <a:prstGeom prst="rect">
              <a:avLst/>
            </a:prstGeom>
          </p:spPr>
        </p:pic>
        <p:pic>
          <p:nvPicPr>
            <p:cNvPr id="76" name="Image 75">
              <a:extLst>
                <a:ext uri="{FF2B5EF4-FFF2-40B4-BE49-F238E27FC236}">
                  <a16:creationId xmlns:a16="http://schemas.microsoft.com/office/drawing/2014/main" id="{8BDB1E61-0C41-4B92-A7C2-CC23B17B070D}"/>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7092911" y="5913866"/>
              <a:ext cx="942926" cy="558311"/>
            </a:xfrm>
            <a:prstGeom prst="rect">
              <a:avLst/>
            </a:prstGeom>
          </p:spPr>
        </p:pic>
        <p:pic>
          <p:nvPicPr>
            <p:cNvPr id="77" name="Image 76">
              <a:extLst>
                <a:ext uri="{FF2B5EF4-FFF2-40B4-BE49-F238E27FC236}">
                  <a16:creationId xmlns:a16="http://schemas.microsoft.com/office/drawing/2014/main" id="{73E87676-236F-4A7D-B01C-6273EE2588AC}"/>
                </a:ext>
              </a:extLst>
            </p:cNvPr>
            <p:cNvPicPr>
              <a:picLocks noChangeAspect="1"/>
            </p:cNvPicPr>
            <p:nvPr/>
          </p:nvPicPr>
          <p:blipFill>
            <a:blip r:embed="rId54" cstate="hqprint">
              <a:extLst>
                <a:ext uri="{28A0092B-C50C-407E-A947-70E740481C1C}">
                  <a14:useLocalDpi xmlns:a14="http://schemas.microsoft.com/office/drawing/2010/main" val="0"/>
                </a:ext>
              </a:extLst>
            </a:blip>
            <a:stretch>
              <a:fillRect/>
            </a:stretch>
          </p:blipFill>
          <p:spPr>
            <a:xfrm>
              <a:off x="5576887" y="1491453"/>
              <a:ext cx="1011287" cy="304128"/>
            </a:xfrm>
            <a:prstGeom prst="rect">
              <a:avLst/>
            </a:prstGeom>
          </p:spPr>
        </p:pic>
      </p:grpSp>
    </p:spTree>
    <p:extLst>
      <p:ext uri="{BB962C8B-B14F-4D97-AF65-F5344CB8AC3E}">
        <p14:creationId xmlns:p14="http://schemas.microsoft.com/office/powerpoint/2010/main" val="223848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rPr>
              <a:t>Sujet de la présentation – V°001 | 27 juillet 2018</a:t>
            </a:r>
            <a:endParaRPr lang="fr-FR" cap="none">
              <a:solidFill>
                <a:schemeClr val="tx1"/>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11</a:t>
            </a:fld>
            <a:endParaRPr lang="fr-FR"/>
          </a:p>
        </p:txBody>
      </p:sp>
      <p:sp>
        <p:nvSpPr>
          <p:cNvPr id="4" name="Titre 3"/>
          <p:cNvSpPr>
            <a:spLocks noGrp="1"/>
          </p:cNvSpPr>
          <p:nvPr>
            <p:ph type="title"/>
          </p:nvPr>
        </p:nvSpPr>
        <p:spPr/>
        <p:txBody>
          <a:bodyPr/>
          <a:lstStyle/>
          <a:p>
            <a:endParaRPr lang="fr-FR"/>
          </a:p>
        </p:txBody>
      </p:sp>
      <p:pic>
        <p:nvPicPr>
          <p:cNvPr id="5" name="Image 4">
            <a:extLst>
              <a:ext uri="{FF2B5EF4-FFF2-40B4-BE49-F238E27FC236}">
                <a16:creationId xmlns:a16="http://schemas.microsoft.com/office/drawing/2014/main" id="{62DC0006-6C4F-4E54-A4FA-32CD4C13D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6142" cy="6858000"/>
          </a:xfrm>
          <a:prstGeom prst="rect">
            <a:avLst/>
          </a:prstGeom>
        </p:spPr>
      </p:pic>
    </p:spTree>
    <p:extLst>
      <p:ext uri="{BB962C8B-B14F-4D97-AF65-F5344CB8AC3E}">
        <p14:creationId xmlns:p14="http://schemas.microsoft.com/office/powerpoint/2010/main" val="107855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BC19DC-618E-4166-B165-6C70128FCE22}"/>
              </a:ext>
            </a:extLst>
          </p:cNvPr>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Slide Number Placeholder 2">
            <a:extLst>
              <a:ext uri="{FF2B5EF4-FFF2-40B4-BE49-F238E27FC236}">
                <a16:creationId xmlns:a16="http://schemas.microsoft.com/office/drawing/2014/main" id="{578BB54E-0F62-43A9-BEF9-6A5ED38B7AAA}"/>
              </a:ext>
            </a:extLst>
          </p:cNvPr>
          <p:cNvSpPr>
            <a:spLocks noGrp="1"/>
          </p:cNvSpPr>
          <p:nvPr>
            <p:ph type="sldNum" sz="quarter" idx="11"/>
          </p:nvPr>
        </p:nvSpPr>
        <p:spPr/>
        <p:txBody>
          <a:bodyPr/>
          <a:lstStyle/>
          <a:p>
            <a:fld id="{16F61B19-5FB1-451F-938F-D0B1FAC2BDF6}" type="slidenum">
              <a:rPr lang="fr-FR" smtClean="0"/>
              <a:pPr/>
              <a:t>12</a:t>
            </a:fld>
            <a:endParaRPr lang="fr-FR"/>
          </a:p>
        </p:txBody>
      </p:sp>
      <p:sp>
        <p:nvSpPr>
          <p:cNvPr id="4" name="Text Placeholder 3">
            <a:extLst>
              <a:ext uri="{FF2B5EF4-FFF2-40B4-BE49-F238E27FC236}">
                <a16:creationId xmlns:a16="http://schemas.microsoft.com/office/drawing/2014/main" id="{5EA575EB-1655-4905-AD01-3E879F5C332C}"/>
              </a:ext>
            </a:extLst>
          </p:cNvPr>
          <p:cNvSpPr>
            <a:spLocks noGrp="1"/>
          </p:cNvSpPr>
          <p:nvPr>
            <p:ph type="body" sz="quarter" idx="12"/>
          </p:nvPr>
        </p:nvSpPr>
        <p:spPr/>
        <p:txBody>
          <a:bodyPr vert="horz" lIns="0" tIns="0" rIns="0" bIns="0" rtlCol="0" anchor="t">
            <a:noAutofit/>
          </a:bodyPr>
          <a:lstStyle/>
          <a:p>
            <a:pPr marL="0" indent="0">
              <a:buNone/>
            </a:pPr>
            <a:r>
              <a:rPr lang="fr-FR">
                <a:ea typeface="+mn-lt"/>
                <a:cs typeface="+mn-lt"/>
              </a:rPr>
              <a:t>Une chaîne outillée DevOps est composée :</a:t>
            </a:r>
            <a:endParaRPr lang="en-US" b="0">
              <a:ea typeface="+mn-lt"/>
              <a:cs typeface="+mn-lt"/>
            </a:endParaRPr>
          </a:p>
          <a:p>
            <a:pPr marL="285750" lvl="1" indent="-285750">
              <a:buFont typeface="Wingdings,Sans-Serif"/>
              <a:buChar char="Ø"/>
            </a:pPr>
            <a:r>
              <a:rPr lang="fr-FR">
                <a:ea typeface="+mn-lt"/>
                <a:cs typeface="+mn-lt"/>
              </a:rPr>
              <a:t>Des outils de la chaîne d’intégration continue :</a:t>
            </a:r>
            <a:endParaRPr lang="en-US" b="0">
              <a:ea typeface="+mn-lt"/>
              <a:cs typeface="+mn-lt"/>
            </a:endParaRPr>
          </a:p>
          <a:p>
            <a:pPr marL="555625" lvl="3" indent="-285750">
              <a:buFont typeface="Wingdings,Sans-Serif"/>
              <a:buChar char="Ø"/>
            </a:pPr>
            <a:r>
              <a:rPr lang="fr-FR">
                <a:ea typeface="+mn-lt"/>
                <a:cs typeface="+mn-lt"/>
              </a:rPr>
              <a:t>Gestion des sources (SCM : Source Code Management)</a:t>
            </a:r>
            <a:endParaRPr lang="en-US">
              <a:ea typeface="+mn-lt"/>
              <a:cs typeface="+mn-lt"/>
            </a:endParaRPr>
          </a:p>
          <a:p>
            <a:pPr marL="555625" lvl="3" indent="-285750">
              <a:buFont typeface="Wingdings,Sans-Serif"/>
              <a:buChar char="Ø"/>
            </a:pPr>
            <a:r>
              <a:rPr lang="fr-FR">
                <a:ea typeface="+mn-lt"/>
                <a:cs typeface="+mn-lt"/>
              </a:rPr>
              <a:t>Outils de « </a:t>
            </a:r>
            <a:r>
              <a:rPr lang="fr-FR" err="1">
                <a:ea typeface="+mn-lt"/>
                <a:cs typeface="+mn-lt"/>
              </a:rPr>
              <a:t>build</a:t>
            </a:r>
            <a:r>
              <a:rPr lang="fr-FR">
                <a:ea typeface="+mn-lt"/>
                <a:cs typeface="+mn-lt"/>
              </a:rPr>
              <a:t> »</a:t>
            </a:r>
            <a:endParaRPr lang="en-US">
              <a:ea typeface="+mn-lt"/>
              <a:cs typeface="+mn-lt"/>
            </a:endParaRPr>
          </a:p>
          <a:p>
            <a:pPr marL="555625" lvl="3" indent="-285750">
              <a:buFont typeface="Wingdings,Sans-Serif"/>
              <a:buChar char="Ø"/>
            </a:pPr>
            <a:r>
              <a:rPr lang="fr-FR">
                <a:ea typeface="+mn-lt"/>
                <a:cs typeface="+mn-lt"/>
              </a:rPr>
              <a:t>Serveur d’Intégration Continue (CI : </a:t>
            </a:r>
            <a:r>
              <a:rPr lang="fr-FR" err="1">
                <a:ea typeface="+mn-lt"/>
                <a:cs typeface="+mn-lt"/>
              </a:rPr>
              <a:t>Continuous</a:t>
            </a:r>
            <a:r>
              <a:rPr lang="fr-FR">
                <a:ea typeface="+mn-lt"/>
                <a:cs typeface="+mn-lt"/>
              </a:rPr>
              <a:t> </a:t>
            </a:r>
            <a:r>
              <a:rPr lang="fr-FR" err="1">
                <a:ea typeface="+mn-lt"/>
                <a:cs typeface="+mn-lt"/>
              </a:rPr>
              <a:t>Integration</a:t>
            </a:r>
            <a:r>
              <a:rPr lang="fr-FR">
                <a:ea typeface="+mn-lt"/>
                <a:cs typeface="+mn-lt"/>
              </a:rPr>
              <a:t>)</a:t>
            </a:r>
            <a:endParaRPr lang="en-US">
              <a:ea typeface="+mn-lt"/>
              <a:cs typeface="+mn-lt"/>
            </a:endParaRPr>
          </a:p>
          <a:p>
            <a:pPr marL="555625" lvl="3" indent="-285750">
              <a:buFont typeface="Wingdings,Sans-Serif"/>
              <a:buChar char="Ø"/>
            </a:pPr>
            <a:r>
              <a:rPr lang="fr-FR">
                <a:ea typeface="+mn-lt"/>
                <a:cs typeface="+mn-lt"/>
              </a:rPr>
              <a:t>Tests de la qualité du code</a:t>
            </a:r>
            <a:endParaRPr lang="en-US">
              <a:ea typeface="+mn-lt"/>
              <a:cs typeface="+mn-lt"/>
            </a:endParaRPr>
          </a:p>
          <a:p>
            <a:pPr marL="285750" lvl="1" indent="-285750">
              <a:buFont typeface="Wingdings,Sans-Serif"/>
              <a:buChar char="Ø"/>
            </a:pPr>
            <a:r>
              <a:rPr lang="fr-FR">
                <a:ea typeface="+mn-lt"/>
                <a:cs typeface="+mn-lt"/>
              </a:rPr>
              <a:t>Des outils de la chaîne de déploiement continu :</a:t>
            </a:r>
            <a:endParaRPr lang="en-US" b="0">
              <a:ea typeface="+mn-lt"/>
              <a:cs typeface="+mn-lt"/>
            </a:endParaRPr>
          </a:p>
          <a:p>
            <a:pPr marL="555625" lvl="3" indent="-285750">
              <a:buFont typeface="Wingdings,Sans-Serif"/>
              <a:buChar char="Ø"/>
            </a:pPr>
            <a:r>
              <a:rPr lang="fr-FR" err="1">
                <a:ea typeface="+mn-lt"/>
                <a:cs typeface="+mn-lt"/>
              </a:rPr>
              <a:t>Provisionning</a:t>
            </a:r>
            <a:r>
              <a:rPr lang="fr-FR">
                <a:ea typeface="+mn-lt"/>
                <a:cs typeface="+mn-lt"/>
              </a:rPr>
              <a:t> et configuration des infrastructures</a:t>
            </a:r>
            <a:endParaRPr lang="en-US">
              <a:ea typeface="+mn-lt"/>
              <a:cs typeface="+mn-lt"/>
            </a:endParaRPr>
          </a:p>
          <a:p>
            <a:pPr marL="555625" lvl="3" indent="-285750">
              <a:buFont typeface="Wingdings,Sans-Serif"/>
              <a:buChar char="Ø"/>
            </a:pPr>
            <a:r>
              <a:rPr lang="fr-FR">
                <a:ea typeface="+mn-lt"/>
                <a:cs typeface="+mn-lt"/>
              </a:rPr>
              <a:t>Automatisation des tests</a:t>
            </a:r>
            <a:endParaRPr lang="en-US">
              <a:ea typeface="+mn-lt"/>
              <a:cs typeface="+mn-lt"/>
            </a:endParaRPr>
          </a:p>
          <a:p>
            <a:pPr marL="555625" lvl="3" indent="-285750">
              <a:buFont typeface="Wingdings,Sans-Serif"/>
              <a:buChar char="Ø"/>
            </a:pPr>
            <a:r>
              <a:rPr lang="fr-FR">
                <a:ea typeface="+mn-lt"/>
                <a:cs typeface="+mn-lt"/>
              </a:rPr>
              <a:t>Orchestration du déploiement</a:t>
            </a:r>
            <a:endParaRPr lang="en-US">
              <a:ea typeface="+mn-lt"/>
              <a:cs typeface="+mn-lt"/>
            </a:endParaRPr>
          </a:p>
          <a:p>
            <a:pPr marL="285750" lvl="1" indent="-285750">
              <a:buFont typeface="Wingdings,Sans-Serif"/>
              <a:buChar char="Ø"/>
            </a:pPr>
            <a:r>
              <a:rPr lang="fr-FR">
                <a:ea typeface="+mn-lt"/>
                <a:cs typeface="+mn-lt"/>
              </a:rPr>
              <a:t>Des outils de communication/collaboration/amélioration continue</a:t>
            </a:r>
            <a:endParaRPr lang="en-US" b="0">
              <a:ea typeface="+mn-lt"/>
              <a:cs typeface="+mn-lt"/>
            </a:endParaRPr>
          </a:p>
          <a:p>
            <a:pPr marL="555625" lvl="3" indent="-285750">
              <a:buFont typeface="Wingdings,Sans-Serif"/>
              <a:buChar char="Ø"/>
            </a:pPr>
            <a:r>
              <a:rPr lang="fr-FR">
                <a:ea typeface="+mn-lt"/>
                <a:cs typeface="+mn-lt"/>
              </a:rPr>
              <a:t>Gestion projet Agile, </a:t>
            </a:r>
            <a:r>
              <a:rPr lang="fr-FR" err="1">
                <a:ea typeface="+mn-lt"/>
                <a:cs typeface="+mn-lt"/>
              </a:rPr>
              <a:t>tracking</a:t>
            </a:r>
          </a:p>
          <a:p>
            <a:pPr marL="555625" lvl="3" indent="-285750">
              <a:buFont typeface="Wingdings,Sans-Serif"/>
              <a:buChar char="Ø"/>
            </a:pPr>
            <a:r>
              <a:rPr lang="fr-FR">
                <a:ea typeface="+mn-lt"/>
                <a:cs typeface="+mn-lt"/>
              </a:rPr>
              <a:t>Communication</a:t>
            </a:r>
            <a:endParaRPr lang="en-US"/>
          </a:p>
        </p:txBody>
      </p:sp>
      <p:sp>
        <p:nvSpPr>
          <p:cNvPr id="5" name="Title 4">
            <a:extLst>
              <a:ext uri="{FF2B5EF4-FFF2-40B4-BE49-F238E27FC236}">
                <a16:creationId xmlns:a16="http://schemas.microsoft.com/office/drawing/2014/main" id="{9E86F1FF-C395-4244-B7AF-DAC4F48C5110}"/>
              </a:ext>
            </a:extLst>
          </p:cNvPr>
          <p:cNvSpPr>
            <a:spLocks noGrp="1"/>
          </p:cNvSpPr>
          <p:nvPr>
            <p:ph type="title"/>
          </p:nvPr>
        </p:nvSpPr>
        <p:spPr/>
        <p:txBody>
          <a:bodyPr/>
          <a:lstStyle/>
          <a:p>
            <a:r>
              <a:rPr lang="fr-FR">
                <a:ea typeface="+mj-lt"/>
                <a:cs typeface="+mj-lt"/>
              </a:rPr>
              <a:t>Composants de la chaîne outillée DevOps</a:t>
            </a:r>
            <a:endParaRPr lang="en-US"/>
          </a:p>
        </p:txBody>
      </p:sp>
    </p:spTree>
    <p:extLst>
      <p:ext uri="{BB962C8B-B14F-4D97-AF65-F5344CB8AC3E}">
        <p14:creationId xmlns:p14="http://schemas.microsoft.com/office/powerpoint/2010/main" val="51063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184666"/>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13</a:t>
            </a:fld>
            <a:endParaRPr lang="fr-FR"/>
          </a:p>
        </p:txBody>
      </p:sp>
      <p:sp>
        <p:nvSpPr>
          <p:cNvPr id="4" name="Espace réservé du texte 3"/>
          <p:cNvSpPr>
            <a:spLocks noGrp="1"/>
          </p:cNvSpPr>
          <p:nvPr>
            <p:ph type="body" sz="quarter" idx="12"/>
          </p:nvPr>
        </p:nvSpPr>
        <p:spPr/>
        <p:txBody>
          <a:bodyPr/>
          <a:lstStyle/>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a:t>Jenkins: Un rôle central</a:t>
            </a:r>
          </a:p>
        </p:txBody>
      </p:sp>
      <p:grpSp>
        <p:nvGrpSpPr>
          <p:cNvPr id="6" name="Groupe 5">
            <a:extLst>
              <a:ext uri="{FF2B5EF4-FFF2-40B4-BE49-F238E27FC236}">
                <a16:creationId xmlns:a16="http://schemas.microsoft.com/office/drawing/2014/main" id="{029E5BB6-C9A2-41DD-A60F-F57F6705B529}"/>
              </a:ext>
            </a:extLst>
          </p:cNvPr>
          <p:cNvGrpSpPr/>
          <p:nvPr/>
        </p:nvGrpSpPr>
        <p:grpSpPr>
          <a:xfrm>
            <a:off x="1694646" y="1023393"/>
            <a:ext cx="8491295" cy="4950415"/>
            <a:chOff x="588772" y="1646762"/>
            <a:chExt cx="8491295" cy="4950415"/>
          </a:xfrm>
        </p:grpSpPr>
        <p:pic>
          <p:nvPicPr>
            <p:cNvPr id="7" name="Image 16" descr="jenkins.png">
              <a:extLst>
                <a:ext uri="{FF2B5EF4-FFF2-40B4-BE49-F238E27FC236}">
                  <a16:creationId xmlns:a16="http://schemas.microsoft.com/office/drawing/2014/main" id="{184E8959-B628-4610-A366-59B3CE8A45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4260" y="3464027"/>
              <a:ext cx="1303274" cy="4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descr="Git.png">
              <a:extLst>
                <a:ext uri="{FF2B5EF4-FFF2-40B4-BE49-F238E27FC236}">
                  <a16:creationId xmlns:a16="http://schemas.microsoft.com/office/drawing/2014/main" id="{56C19045-208F-4378-8C0D-9B317A9D69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5609" y="3568697"/>
              <a:ext cx="602044" cy="30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62" descr="nexus01.png">
              <a:extLst>
                <a:ext uri="{FF2B5EF4-FFF2-40B4-BE49-F238E27FC236}">
                  <a16:creationId xmlns:a16="http://schemas.microsoft.com/office/drawing/2014/main" id="{B0779A52-4F6E-4BE0-BC2D-EB8BCFAA9C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2088" y="2083849"/>
              <a:ext cx="855262" cy="27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a:extLst>
                <a:ext uri="{FF2B5EF4-FFF2-40B4-BE49-F238E27FC236}">
                  <a16:creationId xmlns:a16="http://schemas.microsoft.com/office/drawing/2014/main" id="{085B8C78-674B-4762-B891-4397858D3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4886" y="4796656"/>
              <a:ext cx="1008839" cy="707693"/>
            </a:xfrm>
            <a:prstGeom prst="rect">
              <a:avLst/>
            </a:prstGeom>
          </p:spPr>
        </p:pic>
        <p:cxnSp>
          <p:nvCxnSpPr>
            <p:cNvPr id="11" name="Connecteur droit avec flèche 10">
              <a:extLst>
                <a:ext uri="{FF2B5EF4-FFF2-40B4-BE49-F238E27FC236}">
                  <a16:creationId xmlns:a16="http://schemas.microsoft.com/office/drawing/2014/main" id="{2B1368D1-8B56-4F79-996B-2C33FAA5703D}"/>
                </a:ext>
              </a:extLst>
            </p:cNvPr>
            <p:cNvCxnSpPr>
              <a:stCxn id="18" idx="0"/>
            </p:cNvCxnSpPr>
            <p:nvPr/>
          </p:nvCxnSpPr>
          <p:spPr>
            <a:xfrm flipV="1">
              <a:off x="2535488" y="3983760"/>
              <a:ext cx="412915" cy="538840"/>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65C17056-6B8B-44B2-9D19-ADE0DC984A31}"/>
                </a:ext>
              </a:extLst>
            </p:cNvPr>
            <p:cNvCxnSpPr/>
            <p:nvPr/>
          </p:nvCxnSpPr>
          <p:spPr>
            <a:xfrm flipV="1">
              <a:off x="3710137" y="3695543"/>
              <a:ext cx="507851" cy="23069"/>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1757B85B-248C-4224-9246-6C636ACFA636}"/>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110605" y="3067767"/>
              <a:ext cx="511255" cy="472528"/>
            </a:xfrm>
            <a:prstGeom prst="rect">
              <a:avLst/>
            </a:prstGeom>
          </p:spPr>
        </p:pic>
        <p:sp>
          <p:nvSpPr>
            <p:cNvPr id="14" name="ZoneTexte 13">
              <a:extLst>
                <a:ext uri="{FF2B5EF4-FFF2-40B4-BE49-F238E27FC236}">
                  <a16:creationId xmlns:a16="http://schemas.microsoft.com/office/drawing/2014/main" id="{C2AA1956-F040-41A3-833B-3C8FE150B394}"/>
                </a:ext>
              </a:extLst>
            </p:cNvPr>
            <p:cNvSpPr txBox="1"/>
            <p:nvPr/>
          </p:nvSpPr>
          <p:spPr>
            <a:xfrm>
              <a:off x="4569327" y="3133989"/>
              <a:ext cx="564578" cy="307777"/>
            </a:xfrm>
            <a:prstGeom prst="rect">
              <a:avLst/>
            </a:prstGeom>
            <a:noFill/>
          </p:spPr>
          <p:txBody>
            <a:bodyPr wrap="none" rtlCol="0">
              <a:spAutoFit/>
            </a:bodyPr>
            <a:lstStyle/>
            <a:p>
              <a:r>
                <a:rPr lang="fr-FR" sz="1400" b="1" i="1" err="1">
                  <a:solidFill>
                    <a:schemeClr val="accent2">
                      <a:lumMod val="90000"/>
                      <a:lumOff val="10000"/>
                    </a:schemeClr>
                  </a:solidFill>
                </a:rPr>
                <a:t>Build</a:t>
              </a:r>
              <a:endParaRPr lang="fr-FR" sz="1400" b="1" i="1">
                <a:solidFill>
                  <a:schemeClr val="accent2">
                    <a:lumMod val="90000"/>
                    <a:lumOff val="10000"/>
                  </a:schemeClr>
                </a:solidFill>
              </a:endParaRPr>
            </a:p>
          </p:txBody>
        </p:sp>
        <p:cxnSp>
          <p:nvCxnSpPr>
            <p:cNvPr id="15" name="Connecteur droit avec flèche 14">
              <a:extLst>
                <a:ext uri="{FF2B5EF4-FFF2-40B4-BE49-F238E27FC236}">
                  <a16:creationId xmlns:a16="http://schemas.microsoft.com/office/drawing/2014/main" id="{DC28ED29-CA34-4E91-BE23-63A27E96D467}"/>
                </a:ext>
              </a:extLst>
            </p:cNvPr>
            <p:cNvCxnSpPr/>
            <p:nvPr/>
          </p:nvCxnSpPr>
          <p:spPr>
            <a:xfrm flipH="1" flipV="1">
              <a:off x="4561204" y="2361809"/>
              <a:ext cx="156191" cy="737188"/>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 6" descr="maven-logo-black-on-white.png">
              <a:extLst>
                <a:ext uri="{FF2B5EF4-FFF2-40B4-BE49-F238E27FC236}">
                  <a16:creationId xmlns:a16="http://schemas.microsoft.com/office/drawing/2014/main" id="{A4DC6CA5-5A18-4AA1-8C6E-016E369D7BC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6923" y="2113292"/>
              <a:ext cx="8636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avec flèche 16">
              <a:extLst>
                <a:ext uri="{FF2B5EF4-FFF2-40B4-BE49-F238E27FC236}">
                  <a16:creationId xmlns:a16="http://schemas.microsoft.com/office/drawing/2014/main" id="{FDD5B5C1-9FF1-462B-AD03-BC2B507796B5}"/>
                </a:ext>
              </a:extLst>
            </p:cNvPr>
            <p:cNvCxnSpPr>
              <a:stCxn id="16" idx="3"/>
              <a:endCxn id="9" idx="1"/>
            </p:cNvCxnSpPr>
            <p:nvPr/>
          </p:nvCxnSpPr>
          <p:spPr>
            <a:xfrm flipV="1">
              <a:off x="4930523" y="2222829"/>
              <a:ext cx="971565" cy="1"/>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DEC343B0-F85F-4614-B6D7-6FB9014AE7E0}"/>
                </a:ext>
              </a:extLst>
            </p:cNvPr>
            <p:cNvSpPr txBox="1"/>
            <p:nvPr/>
          </p:nvSpPr>
          <p:spPr>
            <a:xfrm>
              <a:off x="2151408" y="4522600"/>
              <a:ext cx="768159" cy="307777"/>
            </a:xfrm>
            <a:prstGeom prst="rect">
              <a:avLst/>
            </a:prstGeom>
            <a:noFill/>
          </p:spPr>
          <p:txBody>
            <a:bodyPr wrap="none" rtlCol="0">
              <a:spAutoFit/>
            </a:bodyPr>
            <a:lstStyle/>
            <a:p>
              <a:r>
                <a:rPr lang="fr-FR" sz="1400" b="1" i="1">
                  <a:solidFill>
                    <a:schemeClr val="accent2">
                      <a:lumMod val="90000"/>
                      <a:lumOff val="10000"/>
                    </a:schemeClr>
                  </a:solidFill>
                </a:rPr>
                <a:t>Commit</a:t>
              </a:r>
            </a:p>
          </p:txBody>
        </p:sp>
        <p:pic>
          <p:nvPicPr>
            <p:cNvPr id="19" name="Image 26" descr="junit-logo.png">
              <a:extLst>
                <a:ext uri="{FF2B5EF4-FFF2-40B4-BE49-F238E27FC236}">
                  <a16:creationId xmlns:a16="http://schemas.microsoft.com/office/drawing/2014/main" id="{14F08101-6AD9-4A34-96E2-B92AE321682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11543" y="2930873"/>
              <a:ext cx="5762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age 62" descr="sonarqube_logo.png">
              <a:extLst>
                <a:ext uri="{FF2B5EF4-FFF2-40B4-BE49-F238E27FC236}">
                  <a16:creationId xmlns:a16="http://schemas.microsoft.com/office/drawing/2014/main" id="{8EA44156-BC9E-469B-9ACF-628C7D6DBAF8}"/>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6661942" y="3339227"/>
              <a:ext cx="1302115" cy="3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cteur droit avec flèche 20">
              <a:extLst>
                <a:ext uri="{FF2B5EF4-FFF2-40B4-BE49-F238E27FC236}">
                  <a16:creationId xmlns:a16="http://schemas.microsoft.com/office/drawing/2014/main" id="{54197D9C-8B46-4107-95CC-0C7ACBB42DE3}"/>
                </a:ext>
              </a:extLst>
            </p:cNvPr>
            <p:cNvCxnSpPr/>
            <p:nvPr/>
          </p:nvCxnSpPr>
          <p:spPr>
            <a:xfrm flipV="1">
              <a:off x="5888583" y="3088063"/>
              <a:ext cx="910852" cy="365031"/>
            </a:xfrm>
            <a:prstGeom prst="straightConnector1">
              <a:avLst/>
            </a:prstGeom>
            <a:ln w="28575">
              <a:solidFill>
                <a:srgbClr val="3F245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A12D19F4-6F0D-442A-85BB-1CE84750FD21}"/>
                </a:ext>
              </a:extLst>
            </p:cNvPr>
            <p:cNvCxnSpPr>
              <a:endCxn id="20" idx="1"/>
            </p:cNvCxnSpPr>
            <p:nvPr/>
          </p:nvCxnSpPr>
          <p:spPr>
            <a:xfrm flipV="1">
              <a:off x="6026075" y="3536807"/>
              <a:ext cx="635867" cy="140662"/>
            </a:xfrm>
            <a:prstGeom prst="straightConnector1">
              <a:avLst/>
            </a:prstGeom>
            <a:ln w="28575">
              <a:solidFill>
                <a:srgbClr val="3F2456"/>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Image 24" descr="Selenium.png">
              <a:extLst>
                <a:ext uri="{FF2B5EF4-FFF2-40B4-BE49-F238E27FC236}">
                  <a16:creationId xmlns:a16="http://schemas.microsoft.com/office/drawing/2014/main" id="{CE0210AD-7F1D-4251-8DAB-C3C0E9F2C5CA}"/>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253270" y="3947820"/>
              <a:ext cx="4333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Connecteur droit avec flèche 23">
              <a:extLst>
                <a:ext uri="{FF2B5EF4-FFF2-40B4-BE49-F238E27FC236}">
                  <a16:creationId xmlns:a16="http://schemas.microsoft.com/office/drawing/2014/main" id="{ED92A132-B8AE-41A5-81C5-3ACF7062DECB}"/>
                </a:ext>
              </a:extLst>
            </p:cNvPr>
            <p:cNvCxnSpPr/>
            <p:nvPr/>
          </p:nvCxnSpPr>
          <p:spPr>
            <a:xfrm>
              <a:off x="5911383" y="3935907"/>
              <a:ext cx="264523" cy="181475"/>
            </a:xfrm>
            <a:prstGeom prst="straightConnector1">
              <a:avLst/>
            </a:prstGeom>
            <a:ln w="28575">
              <a:solidFill>
                <a:srgbClr val="3F2456"/>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Image 46" descr="docker.png">
              <a:extLst>
                <a:ext uri="{FF2B5EF4-FFF2-40B4-BE49-F238E27FC236}">
                  <a16:creationId xmlns:a16="http://schemas.microsoft.com/office/drawing/2014/main" id="{F06E4031-1DED-4D9A-9C8F-B9D9593F2F96}"/>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59956" y="5375793"/>
              <a:ext cx="1027267" cy="35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Image 41" descr="ansible_circleA_black_small.png">
              <a:extLst>
                <a:ext uri="{FF2B5EF4-FFF2-40B4-BE49-F238E27FC236}">
                  <a16:creationId xmlns:a16="http://schemas.microsoft.com/office/drawing/2014/main" id="{348CF121-6B00-43C6-A3A9-74F03F49BAE2}"/>
                </a:ext>
              </a:extLst>
            </p:cNvPr>
            <p:cNvPicPr>
              <a:picLocks noChangeAspect="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4867167" y="4493745"/>
              <a:ext cx="394764" cy="396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Connecteur droit avec flèche 26">
              <a:extLst>
                <a:ext uri="{FF2B5EF4-FFF2-40B4-BE49-F238E27FC236}">
                  <a16:creationId xmlns:a16="http://schemas.microsoft.com/office/drawing/2014/main" id="{4D6B8F09-D136-43FC-984F-99FAE58A00CF}"/>
                </a:ext>
              </a:extLst>
            </p:cNvPr>
            <p:cNvCxnSpPr/>
            <p:nvPr/>
          </p:nvCxnSpPr>
          <p:spPr>
            <a:xfrm>
              <a:off x="5065943" y="3927011"/>
              <a:ext cx="0" cy="533183"/>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08450960-8D7C-460A-87F8-3E6E9ED625FF}"/>
                </a:ext>
              </a:extLst>
            </p:cNvPr>
            <p:cNvCxnSpPr>
              <a:endCxn id="25" idx="0"/>
            </p:cNvCxnSpPr>
            <p:nvPr/>
          </p:nvCxnSpPr>
          <p:spPr>
            <a:xfrm>
              <a:off x="5073589" y="4939243"/>
              <a:ext cx="1" cy="436550"/>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pic>
          <p:nvPicPr>
            <p:cNvPr id="29" name="Image 28">
              <a:extLst>
                <a:ext uri="{FF2B5EF4-FFF2-40B4-BE49-F238E27FC236}">
                  <a16:creationId xmlns:a16="http://schemas.microsoft.com/office/drawing/2014/main" id="{DE16B2EC-6325-4CA8-B715-DE371C31AC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03635" y="4523900"/>
              <a:ext cx="914864" cy="685265"/>
            </a:xfrm>
            <a:prstGeom prst="rect">
              <a:avLst/>
            </a:prstGeom>
          </p:spPr>
        </p:pic>
        <p:pic>
          <p:nvPicPr>
            <p:cNvPr id="30" name="Image 29">
              <a:extLst>
                <a:ext uri="{FF2B5EF4-FFF2-40B4-BE49-F238E27FC236}">
                  <a16:creationId xmlns:a16="http://schemas.microsoft.com/office/drawing/2014/main" id="{D58669A9-3147-4B0C-91C5-D67D53EF1E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19001" y="5225216"/>
              <a:ext cx="914864" cy="685265"/>
            </a:xfrm>
            <a:prstGeom prst="rect">
              <a:avLst/>
            </a:prstGeom>
          </p:spPr>
        </p:pic>
        <p:pic>
          <p:nvPicPr>
            <p:cNvPr id="31" name="Image 30">
              <a:extLst>
                <a:ext uri="{FF2B5EF4-FFF2-40B4-BE49-F238E27FC236}">
                  <a16:creationId xmlns:a16="http://schemas.microsoft.com/office/drawing/2014/main" id="{638E2D68-78B5-4E4B-8242-48618B0CDEA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19001" y="5911912"/>
              <a:ext cx="914864" cy="685265"/>
            </a:xfrm>
            <a:prstGeom prst="rect">
              <a:avLst/>
            </a:prstGeom>
          </p:spPr>
        </p:pic>
        <p:cxnSp>
          <p:nvCxnSpPr>
            <p:cNvPr id="32" name="Connecteur droit avec flèche 31">
              <a:extLst>
                <a:ext uri="{FF2B5EF4-FFF2-40B4-BE49-F238E27FC236}">
                  <a16:creationId xmlns:a16="http://schemas.microsoft.com/office/drawing/2014/main" id="{97CD638C-DCE1-4032-8B52-AE42B6BFD74B}"/>
                </a:ext>
              </a:extLst>
            </p:cNvPr>
            <p:cNvCxnSpPr/>
            <p:nvPr/>
          </p:nvCxnSpPr>
          <p:spPr>
            <a:xfrm flipV="1">
              <a:off x="5666754" y="5071284"/>
              <a:ext cx="785858" cy="332887"/>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7B603385-C84B-4EAE-A494-9C5279506185}"/>
                </a:ext>
              </a:extLst>
            </p:cNvPr>
            <p:cNvCxnSpPr>
              <a:endCxn id="30" idx="1"/>
            </p:cNvCxnSpPr>
            <p:nvPr/>
          </p:nvCxnSpPr>
          <p:spPr>
            <a:xfrm flipV="1">
              <a:off x="5682984" y="5567849"/>
              <a:ext cx="836017" cy="19995"/>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BCDDF31B-DF7E-4D42-9F92-23EA90C15323}"/>
                </a:ext>
              </a:extLst>
            </p:cNvPr>
            <p:cNvCxnSpPr/>
            <p:nvPr/>
          </p:nvCxnSpPr>
          <p:spPr>
            <a:xfrm>
              <a:off x="5653612" y="5694837"/>
              <a:ext cx="865389" cy="376825"/>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647C615B-E62C-42BE-A835-23921CB142B3}"/>
                </a:ext>
              </a:extLst>
            </p:cNvPr>
            <p:cNvSpPr txBox="1"/>
            <p:nvPr/>
          </p:nvSpPr>
          <p:spPr>
            <a:xfrm>
              <a:off x="7103560" y="4682178"/>
              <a:ext cx="740331" cy="307777"/>
            </a:xfrm>
            <a:prstGeom prst="rect">
              <a:avLst/>
            </a:prstGeom>
            <a:noFill/>
          </p:spPr>
          <p:txBody>
            <a:bodyPr wrap="none" rtlCol="0">
              <a:spAutoFit/>
            </a:bodyPr>
            <a:lstStyle/>
            <a:p>
              <a:r>
                <a:rPr lang="fr-FR" sz="1400"/>
                <a:t>Recette</a:t>
              </a:r>
            </a:p>
          </p:txBody>
        </p:sp>
        <p:sp>
          <p:nvSpPr>
            <p:cNvPr id="36" name="ZoneTexte 35">
              <a:extLst>
                <a:ext uri="{FF2B5EF4-FFF2-40B4-BE49-F238E27FC236}">
                  <a16:creationId xmlns:a16="http://schemas.microsoft.com/office/drawing/2014/main" id="{6FB7AE18-9412-4C7E-8BEB-AB9223DCD1CF}"/>
                </a:ext>
              </a:extLst>
            </p:cNvPr>
            <p:cNvSpPr txBox="1"/>
            <p:nvPr/>
          </p:nvSpPr>
          <p:spPr>
            <a:xfrm>
              <a:off x="7114522" y="5415775"/>
              <a:ext cx="510204" cy="307777"/>
            </a:xfrm>
            <a:prstGeom prst="rect">
              <a:avLst/>
            </a:prstGeom>
            <a:noFill/>
          </p:spPr>
          <p:txBody>
            <a:bodyPr wrap="none" rtlCol="0">
              <a:spAutoFit/>
            </a:bodyPr>
            <a:lstStyle/>
            <a:p>
              <a:r>
                <a:rPr lang="fr-FR" sz="1400"/>
                <a:t>Perf.</a:t>
              </a:r>
            </a:p>
          </p:txBody>
        </p:sp>
        <p:sp>
          <p:nvSpPr>
            <p:cNvPr id="37" name="ZoneTexte 36">
              <a:extLst>
                <a:ext uri="{FF2B5EF4-FFF2-40B4-BE49-F238E27FC236}">
                  <a16:creationId xmlns:a16="http://schemas.microsoft.com/office/drawing/2014/main" id="{4C4B1F57-AFC1-4DDF-A8B7-2229A9E64BFB}"/>
                </a:ext>
              </a:extLst>
            </p:cNvPr>
            <p:cNvSpPr txBox="1"/>
            <p:nvPr/>
          </p:nvSpPr>
          <p:spPr>
            <a:xfrm>
              <a:off x="7135320" y="6131473"/>
              <a:ext cx="567784" cy="307777"/>
            </a:xfrm>
            <a:prstGeom prst="rect">
              <a:avLst/>
            </a:prstGeom>
            <a:noFill/>
          </p:spPr>
          <p:txBody>
            <a:bodyPr wrap="none" rtlCol="0">
              <a:spAutoFit/>
            </a:bodyPr>
            <a:lstStyle/>
            <a:p>
              <a:r>
                <a:rPr lang="fr-FR" sz="1400" err="1"/>
                <a:t>Prod</a:t>
              </a:r>
              <a:r>
                <a:rPr lang="fr-FR" sz="1400"/>
                <a:t>.</a:t>
              </a:r>
            </a:p>
          </p:txBody>
        </p:sp>
        <p:pic>
          <p:nvPicPr>
            <p:cNvPr id="38" name="Image 37">
              <a:extLst>
                <a:ext uri="{FF2B5EF4-FFF2-40B4-BE49-F238E27FC236}">
                  <a16:creationId xmlns:a16="http://schemas.microsoft.com/office/drawing/2014/main" id="{82FF67E5-FE74-4190-97AC-BA741D668A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2631" y="1646762"/>
              <a:ext cx="1008839" cy="707693"/>
            </a:xfrm>
            <a:prstGeom prst="rect">
              <a:avLst/>
            </a:prstGeom>
          </p:spPr>
        </p:pic>
        <p:cxnSp>
          <p:nvCxnSpPr>
            <p:cNvPr id="39" name="Connecteur droit avec flèche 38">
              <a:extLst>
                <a:ext uri="{FF2B5EF4-FFF2-40B4-BE49-F238E27FC236}">
                  <a16:creationId xmlns:a16="http://schemas.microsoft.com/office/drawing/2014/main" id="{F8C08769-38C6-41B8-B2F1-CC1BEDF6068A}"/>
                </a:ext>
              </a:extLst>
            </p:cNvPr>
            <p:cNvCxnSpPr/>
            <p:nvPr/>
          </p:nvCxnSpPr>
          <p:spPr>
            <a:xfrm>
              <a:off x="2467891" y="2544784"/>
              <a:ext cx="416480" cy="874774"/>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pic>
          <p:nvPicPr>
            <p:cNvPr id="40" name="Image 39">
              <a:extLst>
                <a:ext uri="{FF2B5EF4-FFF2-40B4-BE49-F238E27FC236}">
                  <a16:creationId xmlns:a16="http://schemas.microsoft.com/office/drawing/2014/main" id="{F3331F4C-F830-4BFE-803B-52AC06DBA8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3830" y="3138223"/>
              <a:ext cx="1008839" cy="707693"/>
            </a:xfrm>
            <a:prstGeom prst="rect">
              <a:avLst/>
            </a:prstGeom>
          </p:spPr>
        </p:pic>
        <p:cxnSp>
          <p:nvCxnSpPr>
            <p:cNvPr id="41" name="Connecteur droit avec flèche 40">
              <a:extLst>
                <a:ext uri="{FF2B5EF4-FFF2-40B4-BE49-F238E27FC236}">
                  <a16:creationId xmlns:a16="http://schemas.microsoft.com/office/drawing/2014/main" id="{ED418FF6-E33C-4F6A-B815-CB48753498EB}"/>
                </a:ext>
              </a:extLst>
            </p:cNvPr>
            <p:cNvCxnSpPr/>
            <p:nvPr/>
          </p:nvCxnSpPr>
          <p:spPr>
            <a:xfrm>
              <a:off x="2408137" y="3709702"/>
              <a:ext cx="385474" cy="0"/>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pic>
          <p:nvPicPr>
            <p:cNvPr id="42" name="Image 4">
              <a:extLst>
                <a:ext uri="{FF2B5EF4-FFF2-40B4-BE49-F238E27FC236}">
                  <a16:creationId xmlns:a16="http://schemas.microsoft.com/office/drawing/2014/main" id="{78F5A8F5-EC4D-40EA-96A4-F77729D77E47}"/>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416258" y="4854493"/>
              <a:ext cx="809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Connecteur droit avec flèche 42">
              <a:extLst>
                <a:ext uri="{FF2B5EF4-FFF2-40B4-BE49-F238E27FC236}">
                  <a16:creationId xmlns:a16="http://schemas.microsoft.com/office/drawing/2014/main" id="{D9657A8C-C0F0-46BA-8918-CA9E3551C377}"/>
                </a:ext>
              </a:extLst>
            </p:cNvPr>
            <p:cNvCxnSpPr/>
            <p:nvPr/>
          </p:nvCxnSpPr>
          <p:spPr>
            <a:xfrm flipH="1" flipV="1">
              <a:off x="2831397" y="2317906"/>
              <a:ext cx="1470339" cy="1093131"/>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AE2F2608-B5FC-44BE-97C7-A4B546652101}"/>
                </a:ext>
              </a:extLst>
            </p:cNvPr>
            <p:cNvCxnSpPr/>
            <p:nvPr/>
          </p:nvCxnSpPr>
          <p:spPr>
            <a:xfrm flipH="1">
              <a:off x="2755977" y="5137312"/>
              <a:ext cx="660281" cy="128"/>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DA8D7A7-2245-49B0-A792-48622ED1F2C0}"/>
                </a:ext>
              </a:extLst>
            </p:cNvPr>
            <p:cNvCxnSpPr>
              <a:endCxn id="42" idx="0"/>
            </p:cNvCxnSpPr>
            <p:nvPr/>
          </p:nvCxnSpPr>
          <p:spPr>
            <a:xfrm flipH="1">
              <a:off x="3821071" y="3997741"/>
              <a:ext cx="552723" cy="856752"/>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pic>
          <p:nvPicPr>
            <p:cNvPr id="46" name="Image 45">
              <a:extLst>
                <a:ext uri="{FF2B5EF4-FFF2-40B4-BE49-F238E27FC236}">
                  <a16:creationId xmlns:a16="http://schemas.microsoft.com/office/drawing/2014/main" id="{30DB7DFD-54B0-4200-BEF8-A240ED9F5BC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8772" y="2876327"/>
              <a:ext cx="917458" cy="543231"/>
            </a:xfrm>
            <a:prstGeom prst="rect">
              <a:avLst/>
            </a:prstGeom>
          </p:spPr>
        </p:pic>
        <p:cxnSp>
          <p:nvCxnSpPr>
            <p:cNvPr id="47" name="Connecteur droit avec flèche 46">
              <a:extLst>
                <a:ext uri="{FF2B5EF4-FFF2-40B4-BE49-F238E27FC236}">
                  <a16:creationId xmlns:a16="http://schemas.microsoft.com/office/drawing/2014/main" id="{CC6E6BFA-3082-45F0-AB0A-1248EA98AD37}"/>
                </a:ext>
              </a:extLst>
            </p:cNvPr>
            <p:cNvCxnSpPr/>
            <p:nvPr/>
          </p:nvCxnSpPr>
          <p:spPr>
            <a:xfrm flipH="1">
              <a:off x="1317870" y="2526935"/>
              <a:ext cx="578312" cy="449232"/>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F573F0FA-B5A1-4B46-8CA4-BA1DD53D9A39}"/>
                </a:ext>
              </a:extLst>
            </p:cNvPr>
            <p:cNvCxnSpPr/>
            <p:nvPr/>
          </p:nvCxnSpPr>
          <p:spPr>
            <a:xfrm flipH="1" flipV="1">
              <a:off x="1505572" y="3236513"/>
              <a:ext cx="389269" cy="140481"/>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pic>
          <p:nvPicPr>
            <p:cNvPr id="49" name="Image 6">
              <a:extLst>
                <a:ext uri="{FF2B5EF4-FFF2-40B4-BE49-F238E27FC236}">
                  <a16:creationId xmlns:a16="http://schemas.microsoft.com/office/drawing/2014/main" id="{650BCEF4-0F44-44D7-AA26-82878403B9BA}"/>
                </a:ext>
              </a:extLst>
            </p:cNvPr>
            <p:cNvPicPr>
              <a:picLocks noChangeAspect="1"/>
            </p:cNvPicPr>
            <p:nvPr/>
          </p:nvPicPr>
          <p:blipFill>
            <a:blip r:embed="rId16" cstate="hqprint">
              <a:extLst>
                <a:ext uri="{28A0092B-C50C-407E-A947-70E740481C1C}">
                  <a14:useLocalDpi xmlns:a14="http://schemas.microsoft.com/office/drawing/2010/main" val="0"/>
                </a:ext>
              </a:extLst>
            </a:blip>
            <a:srcRect/>
            <a:stretch>
              <a:fillRect/>
            </a:stretch>
          </p:blipFill>
          <p:spPr bwMode="auto">
            <a:xfrm>
              <a:off x="681897" y="4207778"/>
              <a:ext cx="1221965" cy="22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Connecteur droit avec flèche 49">
              <a:extLst>
                <a:ext uri="{FF2B5EF4-FFF2-40B4-BE49-F238E27FC236}">
                  <a16:creationId xmlns:a16="http://schemas.microsoft.com/office/drawing/2014/main" id="{B004D911-1955-454A-A91A-7E9F5ECF0C7D}"/>
                </a:ext>
              </a:extLst>
            </p:cNvPr>
            <p:cNvCxnSpPr/>
            <p:nvPr/>
          </p:nvCxnSpPr>
          <p:spPr>
            <a:xfrm flipH="1">
              <a:off x="1271851" y="3899808"/>
              <a:ext cx="299123" cy="235181"/>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A9ED06F6-4DC1-4AE4-8092-0944AC732E80}"/>
                </a:ext>
              </a:extLst>
            </p:cNvPr>
            <p:cNvCxnSpPr/>
            <p:nvPr/>
          </p:nvCxnSpPr>
          <p:spPr>
            <a:xfrm flipH="1" flipV="1">
              <a:off x="1782502" y="4691877"/>
              <a:ext cx="364126" cy="299618"/>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7E6541CD-66D4-497F-995B-749F37BE4560}"/>
                </a:ext>
              </a:extLst>
            </p:cNvPr>
            <p:cNvCxnSpPr/>
            <p:nvPr/>
          </p:nvCxnSpPr>
          <p:spPr>
            <a:xfrm flipV="1">
              <a:off x="5577321" y="2544784"/>
              <a:ext cx="507353" cy="561932"/>
            </a:xfrm>
            <a:prstGeom prst="straightConnector1">
              <a:avLst/>
            </a:prstGeom>
            <a:ln w="28575">
              <a:solidFill>
                <a:srgbClr val="3F2456"/>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52880D3E-063F-464E-8065-B90A11191601}"/>
                </a:ext>
              </a:extLst>
            </p:cNvPr>
            <p:cNvSpPr txBox="1"/>
            <p:nvPr/>
          </p:nvSpPr>
          <p:spPr>
            <a:xfrm>
              <a:off x="5603825" y="3525069"/>
              <a:ext cx="478401" cy="307777"/>
            </a:xfrm>
            <a:prstGeom prst="rect">
              <a:avLst/>
            </a:prstGeom>
            <a:noFill/>
          </p:spPr>
          <p:txBody>
            <a:bodyPr wrap="none" rtlCol="0">
              <a:spAutoFit/>
            </a:bodyPr>
            <a:lstStyle/>
            <a:p>
              <a:r>
                <a:rPr lang="fr-FR" sz="1400" b="1" i="1">
                  <a:solidFill>
                    <a:schemeClr val="accent2">
                      <a:lumMod val="90000"/>
                      <a:lumOff val="10000"/>
                    </a:schemeClr>
                  </a:solidFill>
                </a:rPr>
                <a:t>Test</a:t>
              </a:r>
            </a:p>
          </p:txBody>
        </p:sp>
        <p:sp>
          <p:nvSpPr>
            <p:cNvPr id="54" name="ZoneTexte 53">
              <a:extLst>
                <a:ext uri="{FF2B5EF4-FFF2-40B4-BE49-F238E27FC236}">
                  <a16:creationId xmlns:a16="http://schemas.microsoft.com/office/drawing/2014/main" id="{B9312FDE-3C49-4C3A-A421-1B98321F24AB}"/>
                </a:ext>
              </a:extLst>
            </p:cNvPr>
            <p:cNvSpPr txBox="1"/>
            <p:nvPr/>
          </p:nvSpPr>
          <p:spPr>
            <a:xfrm>
              <a:off x="5073589" y="4097088"/>
              <a:ext cx="704167" cy="307777"/>
            </a:xfrm>
            <a:prstGeom prst="rect">
              <a:avLst/>
            </a:prstGeom>
            <a:noFill/>
          </p:spPr>
          <p:txBody>
            <a:bodyPr wrap="none" rtlCol="0">
              <a:spAutoFit/>
            </a:bodyPr>
            <a:lstStyle/>
            <a:p>
              <a:r>
                <a:rPr lang="fr-FR" sz="1400" b="1" i="1" err="1">
                  <a:solidFill>
                    <a:schemeClr val="accent2">
                      <a:lumMod val="90000"/>
                      <a:lumOff val="10000"/>
                    </a:schemeClr>
                  </a:solidFill>
                </a:rPr>
                <a:t>Deploy</a:t>
              </a:r>
              <a:endParaRPr lang="fr-FR" sz="1400" b="1" i="1">
                <a:solidFill>
                  <a:schemeClr val="accent2">
                    <a:lumMod val="90000"/>
                    <a:lumOff val="10000"/>
                  </a:schemeClr>
                </a:solidFill>
              </a:endParaRPr>
            </a:p>
          </p:txBody>
        </p:sp>
        <p:sp>
          <p:nvSpPr>
            <p:cNvPr id="55" name="ZoneTexte 54">
              <a:extLst>
                <a:ext uri="{FF2B5EF4-FFF2-40B4-BE49-F238E27FC236}">
                  <a16:creationId xmlns:a16="http://schemas.microsoft.com/office/drawing/2014/main" id="{5DF95F33-E4A4-49BF-ACA8-F48891EDDD92}"/>
                </a:ext>
              </a:extLst>
            </p:cNvPr>
            <p:cNvSpPr txBox="1"/>
            <p:nvPr/>
          </p:nvSpPr>
          <p:spPr>
            <a:xfrm>
              <a:off x="627062" y="4430617"/>
              <a:ext cx="1051891" cy="307777"/>
            </a:xfrm>
            <a:prstGeom prst="rect">
              <a:avLst/>
            </a:prstGeom>
            <a:noFill/>
          </p:spPr>
          <p:txBody>
            <a:bodyPr wrap="none" rtlCol="0">
              <a:spAutoFit/>
            </a:bodyPr>
            <a:lstStyle/>
            <a:p>
              <a:r>
                <a:rPr lang="fr-FR" sz="1400" b="1" i="1">
                  <a:solidFill>
                    <a:schemeClr val="accent2">
                      <a:lumMod val="90000"/>
                      <a:lumOff val="10000"/>
                    </a:schemeClr>
                  </a:solidFill>
                </a:rPr>
                <a:t>Collaborate</a:t>
              </a:r>
            </a:p>
          </p:txBody>
        </p:sp>
        <p:pic>
          <p:nvPicPr>
            <p:cNvPr id="56" name="Image 59" descr="nagios_logo.png">
              <a:extLst>
                <a:ext uri="{FF2B5EF4-FFF2-40B4-BE49-F238E27FC236}">
                  <a16:creationId xmlns:a16="http://schemas.microsoft.com/office/drawing/2014/main" id="{4C7CD620-6933-415A-9776-87DF8939D319}"/>
                </a:ext>
              </a:extLst>
            </p:cNvPr>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49727" y="5748072"/>
              <a:ext cx="747652" cy="18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ZoneTexte 56">
              <a:extLst>
                <a:ext uri="{FF2B5EF4-FFF2-40B4-BE49-F238E27FC236}">
                  <a16:creationId xmlns:a16="http://schemas.microsoft.com/office/drawing/2014/main" id="{1F6CFF0C-4C86-4FCD-B22F-C7D3F9D3B362}"/>
                </a:ext>
              </a:extLst>
            </p:cNvPr>
            <p:cNvSpPr txBox="1"/>
            <p:nvPr/>
          </p:nvSpPr>
          <p:spPr>
            <a:xfrm>
              <a:off x="7843891" y="6285361"/>
              <a:ext cx="793807" cy="307777"/>
            </a:xfrm>
            <a:prstGeom prst="rect">
              <a:avLst/>
            </a:prstGeom>
            <a:noFill/>
          </p:spPr>
          <p:txBody>
            <a:bodyPr wrap="none" rtlCol="0">
              <a:spAutoFit/>
            </a:bodyPr>
            <a:lstStyle/>
            <a:p>
              <a:r>
                <a:rPr lang="fr-FR" sz="1400" b="1" i="1" err="1">
                  <a:solidFill>
                    <a:schemeClr val="accent2">
                      <a:lumMod val="90000"/>
                      <a:lumOff val="10000"/>
                    </a:schemeClr>
                  </a:solidFill>
                </a:rPr>
                <a:t>Operate</a:t>
              </a:r>
              <a:endParaRPr lang="fr-FR" sz="1400" b="1" i="1">
                <a:solidFill>
                  <a:schemeClr val="accent2">
                    <a:lumMod val="90000"/>
                    <a:lumOff val="10000"/>
                  </a:schemeClr>
                </a:solidFill>
              </a:endParaRPr>
            </a:p>
          </p:txBody>
        </p:sp>
        <p:pic>
          <p:nvPicPr>
            <p:cNvPr id="58" name="Image 57">
              <a:extLst>
                <a:ext uri="{FF2B5EF4-FFF2-40B4-BE49-F238E27FC236}">
                  <a16:creationId xmlns:a16="http://schemas.microsoft.com/office/drawing/2014/main" id="{963A971A-182A-4632-A4DB-7E84DCEA0B67}"/>
                </a:ext>
              </a:extLst>
            </p:cNvPr>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a:off x="8397379" y="5977226"/>
              <a:ext cx="682688" cy="205307"/>
            </a:xfrm>
            <a:prstGeom prst="rect">
              <a:avLst/>
            </a:prstGeom>
          </p:spPr>
        </p:pic>
        <p:pic>
          <p:nvPicPr>
            <p:cNvPr id="59" name="Image 63" descr="elasticsearch_logo.png">
              <a:extLst>
                <a:ext uri="{FF2B5EF4-FFF2-40B4-BE49-F238E27FC236}">
                  <a16:creationId xmlns:a16="http://schemas.microsoft.com/office/drawing/2014/main" id="{31F78569-BF37-405E-A794-41FCC4BE7B28}"/>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365643" y="5288964"/>
              <a:ext cx="627878" cy="43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Image 62" descr="Kibana_logo.png">
              <a:extLst>
                <a:ext uri="{FF2B5EF4-FFF2-40B4-BE49-F238E27FC236}">
                  <a16:creationId xmlns:a16="http://schemas.microsoft.com/office/drawing/2014/main" id="{F0A5074C-4D1C-4924-AEA4-D4755F2B95B9}"/>
                </a:ext>
              </a:extLst>
            </p:cNvPr>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06056" y="4767678"/>
              <a:ext cx="531200" cy="19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Image 60">
              <a:extLst>
                <a:ext uri="{FF2B5EF4-FFF2-40B4-BE49-F238E27FC236}">
                  <a16:creationId xmlns:a16="http://schemas.microsoft.com/office/drawing/2014/main" id="{2238219E-84FD-4877-BC5B-3482844BD9D5}"/>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823377" y="4950407"/>
              <a:ext cx="948279" cy="363507"/>
            </a:xfrm>
            <a:prstGeom prst="rect">
              <a:avLst/>
            </a:prstGeom>
          </p:spPr>
        </p:pic>
      </p:grpSp>
    </p:spTree>
    <p:extLst>
      <p:ext uri="{BB962C8B-B14F-4D97-AF65-F5344CB8AC3E}">
        <p14:creationId xmlns:p14="http://schemas.microsoft.com/office/powerpoint/2010/main" val="164735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48608" y="2360258"/>
            <a:ext cx="7218244" cy="2085293"/>
          </a:xfrm>
        </p:spPr>
        <p:txBody>
          <a:bodyPr/>
          <a:lstStyle/>
          <a:p>
            <a:r>
              <a:rPr lang="fr-FR"/>
              <a:t>Les outils du TP </a:t>
            </a:r>
          </a:p>
        </p:txBody>
      </p:sp>
      <p:sp>
        <p:nvSpPr>
          <p:cNvPr id="3" name="Espace réservé du texte 2"/>
          <p:cNvSpPr>
            <a:spLocks noGrp="1"/>
          </p:cNvSpPr>
          <p:nvPr>
            <p:ph type="body" sz="quarter" idx="12"/>
          </p:nvPr>
        </p:nvSpPr>
        <p:spPr/>
        <p:txBody>
          <a:bodyPr/>
          <a:lstStyle/>
          <a:p>
            <a:r>
              <a:rPr lang="fr-FR"/>
              <a:t>02</a:t>
            </a:r>
          </a:p>
        </p:txBody>
      </p:sp>
    </p:spTree>
    <p:extLst>
      <p:ext uri="{BB962C8B-B14F-4D97-AF65-F5344CB8AC3E}">
        <p14:creationId xmlns:p14="http://schemas.microsoft.com/office/powerpoint/2010/main" val="23077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Git </a:t>
            </a:r>
          </a:p>
        </p:txBody>
      </p:sp>
      <p:sp>
        <p:nvSpPr>
          <p:cNvPr id="3" name="Espace réservé du texte 2"/>
          <p:cNvSpPr>
            <a:spLocks noGrp="1"/>
          </p:cNvSpPr>
          <p:nvPr>
            <p:ph type="body" sz="quarter" idx="10"/>
          </p:nvPr>
        </p:nvSpPr>
        <p:spPr/>
        <p:txBody>
          <a:bodyPr/>
          <a:lstStyle/>
          <a:p>
            <a:r>
              <a:rPr lang="fr-FR"/>
              <a:t>a.</a:t>
            </a:r>
          </a:p>
        </p:txBody>
      </p:sp>
    </p:spTree>
    <p:extLst>
      <p:ext uri="{BB962C8B-B14F-4D97-AF65-F5344CB8AC3E}">
        <p14:creationId xmlns:p14="http://schemas.microsoft.com/office/powerpoint/2010/main" val="333166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16</a:t>
            </a:fld>
            <a:endParaRPr lang="fr-FR"/>
          </a:p>
        </p:txBody>
      </p:sp>
      <p:sp>
        <p:nvSpPr>
          <p:cNvPr id="4" name="Espace réservé du texte 3"/>
          <p:cNvSpPr>
            <a:spLocks noGrp="1"/>
          </p:cNvSpPr>
          <p:nvPr>
            <p:ph type="body" sz="quarter" idx="12"/>
          </p:nvPr>
        </p:nvSpPr>
        <p:spPr/>
        <p:txBody>
          <a:bodyPr/>
          <a:lstStyle/>
          <a:p>
            <a:pPr marL="342900" indent="-342900">
              <a:buFont typeface="Arial" panose="020B0604020202020204" pitchFamily="34" charset="0"/>
              <a:buChar char="•"/>
            </a:pPr>
            <a:r>
              <a:rPr lang="fr-FR" sz="2800">
                <a:solidFill>
                  <a:schemeClr val="accent2"/>
                </a:solidFill>
                <a:latin typeface="Calibri" panose="020F0502020204030204" pitchFamily="34" charset="0"/>
              </a:rPr>
              <a:t>Git est un système open source distribué (décentralisé) de gestion du </a:t>
            </a:r>
            <a:r>
              <a:rPr lang="fr-FR" sz="2800" err="1">
                <a:solidFill>
                  <a:schemeClr val="accent2"/>
                </a:solidFill>
                <a:latin typeface="Calibri" panose="020F0502020204030204" pitchFamily="34" charset="0"/>
              </a:rPr>
              <a:t>versioning</a:t>
            </a:r>
            <a:r>
              <a:rPr lang="fr-FR" sz="2800">
                <a:solidFill>
                  <a:schemeClr val="accent2"/>
                </a:solidFill>
                <a:latin typeface="Calibri" panose="020F0502020204030204" pitchFamily="34" charset="0"/>
              </a:rPr>
              <a:t> des développements et de leurs sources, via un modèle de branches. </a:t>
            </a:r>
          </a:p>
          <a:p>
            <a:pPr marL="342900" indent="-342900">
              <a:buFont typeface="Arial" panose="020B0604020202020204" pitchFamily="34" charset="0"/>
              <a:buChar char="•"/>
            </a:pPr>
            <a:endParaRPr lang="fr-FR" sz="2800">
              <a:solidFill>
                <a:schemeClr val="accent2"/>
              </a:solidFill>
              <a:latin typeface="Calibri" panose="020F0502020204030204" pitchFamily="34" charset="0"/>
            </a:endParaRPr>
          </a:p>
          <a:p>
            <a:pPr marL="342900" indent="-342900">
              <a:buFont typeface="Arial" panose="020B0604020202020204" pitchFamily="34" charset="0"/>
              <a:buChar char="•"/>
            </a:pPr>
            <a:r>
              <a:rPr lang="fr-FR" sz="2800" err="1">
                <a:solidFill>
                  <a:schemeClr val="accent2"/>
                </a:solidFill>
                <a:latin typeface="Calibri" panose="020F0502020204030204" pitchFamily="34" charset="0"/>
              </a:rPr>
              <a:t>Gitlab</a:t>
            </a:r>
            <a:r>
              <a:rPr lang="fr-FR" sz="2800">
                <a:solidFill>
                  <a:schemeClr val="accent2"/>
                </a:solidFill>
                <a:latin typeface="Calibri" panose="020F0502020204030204" pitchFamily="34" charset="0"/>
              </a:rPr>
              <a:t> est une surcouche à Git qui fournit une interface Web permettant d’interagir avec les dépôt Git.</a:t>
            </a:r>
          </a:p>
          <a:p>
            <a:pPr marL="342900" indent="-342900">
              <a:buFont typeface="Arial" panose="020B0604020202020204" pitchFamily="34" charset="0"/>
              <a:buChar char="•"/>
            </a:pPr>
            <a:endParaRPr lang="fr-FR" sz="2800">
              <a:solidFill>
                <a:schemeClr val="accent2"/>
              </a:solidFill>
              <a:latin typeface="Calibri" panose="020F0502020204030204" pitchFamily="34" charset="0"/>
            </a:endParaRPr>
          </a:p>
          <a:p>
            <a:pPr marL="342900" indent="-342900">
              <a:buFont typeface="Arial" panose="020B0604020202020204" pitchFamily="34" charset="0"/>
              <a:buChar char="•"/>
            </a:pPr>
            <a:r>
              <a:rPr lang="fr-FR" sz="2800" err="1">
                <a:solidFill>
                  <a:schemeClr val="accent2"/>
                </a:solidFill>
                <a:latin typeface="Calibri" panose="020F0502020204030204" pitchFamily="34" charset="0"/>
              </a:rPr>
              <a:t>Github</a:t>
            </a:r>
            <a:r>
              <a:rPr lang="fr-FR" sz="2800">
                <a:solidFill>
                  <a:schemeClr val="accent2"/>
                </a:solidFill>
                <a:latin typeface="Calibri" panose="020F0502020204030204" pitchFamily="34" charset="0"/>
              </a:rPr>
              <a:t> est un service web d’hébergement de Dépôts Git.</a:t>
            </a:r>
          </a:p>
          <a:p>
            <a:endParaRPr lang="fr-FR"/>
          </a:p>
        </p:txBody>
      </p:sp>
      <p:sp>
        <p:nvSpPr>
          <p:cNvPr id="5" name="Titre 4"/>
          <p:cNvSpPr>
            <a:spLocks noGrp="1"/>
          </p:cNvSpPr>
          <p:nvPr>
            <p:ph type="title"/>
          </p:nvPr>
        </p:nvSpPr>
        <p:spPr/>
        <p:txBody>
          <a:bodyPr/>
          <a:lstStyle/>
          <a:p>
            <a:r>
              <a:rPr lang="fr-FR" err="1"/>
              <a:t>Gitlab</a:t>
            </a:r>
            <a:endParaRPr lang="fr-FR"/>
          </a:p>
        </p:txBody>
      </p:sp>
    </p:spTree>
    <p:extLst>
      <p:ext uri="{BB962C8B-B14F-4D97-AF65-F5344CB8AC3E}">
        <p14:creationId xmlns:p14="http://schemas.microsoft.com/office/powerpoint/2010/main" val="381371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17</a:t>
            </a:fld>
            <a:endParaRPr lang="fr-FR"/>
          </a:p>
        </p:txBody>
      </p:sp>
      <p:sp>
        <p:nvSpPr>
          <p:cNvPr id="4" name="Espace réservé du texte 3"/>
          <p:cNvSpPr>
            <a:spLocks noGrp="1"/>
          </p:cNvSpPr>
          <p:nvPr>
            <p:ph type="body" sz="quarter" idx="12"/>
          </p:nvPr>
        </p:nvSpPr>
        <p:spPr/>
        <p:txBody>
          <a:bodyPr/>
          <a:lstStyle/>
          <a:p>
            <a:pPr marL="285750" indent="-285750">
              <a:buFont typeface="Arial" panose="020B0604020202020204" pitchFamily="34" charset="0"/>
              <a:buChar char="•"/>
            </a:pPr>
            <a:r>
              <a:rPr lang="fr-FR" sz="2400"/>
              <a:t>Avantages d’un logiciel de </a:t>
            </a:r>
            <a:r>
              <a:rPr lang="fr-FR" sz="2400" err="1"/>
              <a:t>versionning</a:t>
            </a:r>
            <a:r>
              <a:rPr lang="fr-FR" sz="2400"/>
              <a:t>:</a:t>
            </a:r>
          </a:p>
          <a:p>
            <a:pPr marL="285750" indent="-285750">
              <a:buFont typeface="Arial" panose="020B0604020202020204" pitchFamily="34" charset="0"/>
              <a:buChar char="•"/>
            </a:pPr>
            <a:endParaRPr lang="fr-FR" sz="2400"/>
          </a:p>
          <a:p>
            <a:pPr marL="742950" lvl="1" indent="-285750">
              <a:buFont typeface="Arial" panose="020B0604020202020204" pitchFamily="34" charset="0"/>
              <a:buChar char="•"/>
            </a:pPr>
            <a:r>
              <a:rPr lang="fr-FR" sz="2400">
                <a:solidFill>
                  <a:schemeClr val="accent2"/>
                </a:solidFill>
                <a:latin typeface="Calibri" panose="020F0502020204030204" pitchFamily="34" charset="0"/>
              </a:rPr>
              <a:t>Permet à un grand nombre de collaborateurs de travailler sur un même projet, en offrant une bonne gestion des modifications.</a:t>
            </a:r>
          </a:p>
          <a:p>
            <a:pPr marL="742950" lvl="1" indent="-285750">
              <a:buFont typeface="Arial" panose="020B0604020202020204" pitchFamily="34" charset="0"/>
              <a:buChar char="•"/>
            </a:pPr>
            <a:endParaRPr lang="fr-FR" sz="2400">
              <a:solidFill>
                <a:schemeClr val="accent2"/>
              </a:solidFill>
              <a:latin typeface="Calibri" panose="020F0502020204030204" pitchFamily="34" charset="0"/>
            </a:endParaRPr>
          </a:p>
          <a:p>
            <a:pPr marL="742950" lvl="1" indent="-285750">
              <a:buFont typeface="Arial" panose="020B0604020202020204" pitchFamily="34" charset="0"/>
              <a:buChar char="•"/>
            </a:pPr>
            <a:r>
              <a:rPr lang="fr-FR" sz="2400">
                <a:solidFill>
                  <a:schemeClr val="accent2"/>
                </a:solidFill>
                <a:latin typeface="Calibri" panose="020F0502020204030204" pitchFamily="34" charset="0"/>
              </a:rPr>
              <a:t>Permet de synchroniser un projet entre plusieurs collaborateurs, en ayant l’assurance que tous les fichiers soient à jour.</a:t>
            </a:r>
          </a:p>
          <a:p>
            <a:pPr marL="742950" lvl="1" indent="-285750">
              <a:buFont typeface="Arial" panose="020B0604020202020204" pitchFamily="34" charset="0"/>
              <a:buChar char="•"/>
            </a:pPr>
            <a:endParaRPr lang="fr-FR" sz="2400">
              <a:solidFill>
                <a:schemeClr val="accent2"/>
              </a:solidFill>
              <a:latin typeface="Calibri" panose="020F0502020204030204" pitchFamily="34" charset="0"/>
            </a:endParaRPr>
          </a:p>
          <a:p>
            <a:pPr marL="742950" lvl="1" indent="-285750">
              <a:buFont typeface="Arial" panose="020B0604020202020204" pitchFamily="34" charset="0"/>
              <a:buChar char="•"/>
            </a:pPr>
            <a:r>
              <a:rPr lang="fr-FR" sz="2400">
                <a:solidFill>
                  <a:schemeClr val="accent2"/>
                </a:solidFill>
                <a:latin typeface="Calibri" panose="020F0502020204030204" pitchFamily="34" charset="0"/>
              </a:rPr>
              <a:t>Permet d’avoir un historique précis de tous les changements et modifications d’un projet</a:t>
            </a:r>
          </a:p>
          <a:p>
            <a:endParaRPr lang="fr-FR"/>
          </a:p>
        </p:txBody>
      </p:sp>
      <p:sp>
        <p:nvSpPr>
          <p:cNvPr id="5" name="Titre 4"/>
          <p:cNvSpPr>
            <a:spLocks noGrp="1"/>
          </p:cNvSpPr>
          <p:nvPr>
            <p:ph type="title"/>
          </p:nvPr>
        </p:nvSpPr>
        <p:spPr/>
        <p:txBody>
          <a:bodyPr/>
          <a:lstStyle/>
          <a:p>
            <a:r>
              <a:rPr lang="fr-FR" err="1"/>
              <a:t>Gitlab</a:t>
            </a:r>
            <a:endParaRPr lang="fr-FR"/>
          </a:p>
        </p:txBody>
      </p:sp>
    </p:spTree>
    <p:extLst>
      <p:ext uri="{BB962C8B-B14F-4D97-AF65-F5344CB8AC3E}">
        <p14:creationId xmlns:p14="http://schemas.microsoft.com/office/powerpoint/2010/main" val="177724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18</a:t>
            </a:fld>
            <a:endParaRPr lang="fr-FR"/>
          </a:p>
        </p:txBody>
      </p:sp>
      <p:sp>
        <p:nvSpPr>
          <p:cNvPr id="4" name="Espace réservé du texte 3"/>
          <p:cNvSpPr>
            <a:spLocks noGrp="1"/>
          </p:cNvSpPr>
          <p:nvPr>
            <p:ph type="body" sz="quarter" idx="12"/>
          </p:nvPr>
        </p:nvSpPr>
        <p:spPr/>
        <p:txBody>
          <a:bodyPr/>
          <a:lstStyle/>
          <a:p>
            <a:pPr marL="0" indent="0">
              <a:buNone/>
            </a:pPr>
            <a:endParaRPr lang="fr-FR" sz="2400">
              <a:solidFill>
                <a:schemeClr val="accent2"/>
              </a:solidFill>
              <a:latin typeface="Calibri" panose="020F0502020204030204" pitchFamily="34" charset="0"/>
            </a:endParaRPr>
          </a:p>
          <a:p>
            <a:endParaRPr lang="fr-FR"/>
          </a:p>
        </p:txBody>
      </p:sp>
      <p:sp>
        <p:nvSpPr>
          <p:cNvPr id="5" name="Titre 4"/>
          <p:cNvSpPr>
            <a:spLocks noGrp="1"/>
          </p:cNvSpPr>
          <p:nvPr>
            <p:ph type="title"/>
          </p:nvPr>
        </p:nvSpPr>
        <p:spPr/>
        <p:txBody>
          <a:bodyPr/>
          <a:lstStyle/>
          <a:p>
            <a:r>
              <a:rPr lang="fr-FR" err="1"/>
              <a:t>Gitlab</a:t>
            </a:r>
            <a:endParaRPr lang="fr-F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52" y="727586"/>
            <a:ext cx="10533522" cy="5447072"/>
          </a:xfrm>
          <a:prstGeom prst="rect">
            <a:avLst/>
          </a:prstGeom>
        </p:spPr>
      </p:pic>
    </p:spTree>
    <p:extLst>
      <p:ext uri="{BB962C8B-B14F-4D97-AF65-F5344CB8AC3E}">
        <p14:creationId xmlns:p14="http://schemas.microsoft.com/office/powerpoint/2010/main" val="119748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19</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sz="2400"/>
              <a:t>Terminologie</a:t>
            </a:r>
          </a:p>
          <a:p>
            <a:pPr marL="285750" indent="-285750">
              <a:buFont typeface="Arial" panose="020B0604020202020204" pitchFamily="34" charset="0"/>
              <a:buChar char="•"/>
            </a:pPr>
            <a:endParaRPr lang="fr-FR" sz="2400"/>
          </a:p>
          <a:p>
            <a:pPr marL="742950" lvl="1" indent="-285750">
              <a:buFont typeface="Arial" panose="020B0604020202020204" pitchFamily="34" charset="0"/>
              <a:buChar char="•"/>
            </a:pPr>
            <a:r>
              <a:rPr lang="fr-FR" sz="2400">
                <a:solidFill>
                  <a:schemeClr val="accent2"/>
                </a:solidFill>
                <a:latin typeface="Calibri"/>
                <a:cs typeface="Calibri"/>
              </a:rPr>
              <a:t>Repository (parfois abrégé en “Repo”) : </a:t>
            </a:r>
            <a:r>
              <a:rPr lang="fr-FR" sz="2400" b="0">
                <a:solidFill>
                  <a:schemeClr val="accent2"/>
                </a:solidFill>
                <a:latin typeface="Calibri"/>
                <a:cs typeface="Calibri"/>
              </a:rPr>
              <a:t>c’est un “dépôt” (de code ou de fichiers). C’est le dossier de travail, contenant les fichiers d’un projet.</a:t>
            </a:r>
          </a:p>
          <a:p>
            <a:pPr marL="742950" lvl="1" indent="-285750">
              <a:buFont typeface="Arial" panose="020B0604020202020204" pitchFamily="34" charset="0"/>
              <a:buChar char="•"/>
            </a:pPr>
            <a:r>
              <a:rPr lang="fr-FR" sz="2400">
                <a:solidFill>
                  <a:schemeClr val="accent2"/>
                </a:solidFill>
                <a:latin typeface="Calibri"/>
                <a:cs typeface="Calibri"/>
              </a:rPr>
              <a:t>Commit : </a:t>
            </a:r>
            <a:r>
              <a:rPr lang="fr-FR" sz="2400" b="0">
                <a:solidFill>
                  <a:schemeClr val="accent2"/>
                </a:solidFill>
                <a:latin typeface="Calibri"/>
                <a:cs typeface="Calibri"/>
              </a:rPr>
              <a:t>l’action d’enregistrer vos modifications dans l’historique du projet. Un commit est un instantané de votre projet. Il faut l’accompagner d’un “commit message”.</a:t>
            </a:r>
          </a:p>
          <a:p>
            <a:pPr marL="742950" lvl="1" indent="-285750">
              <a:buFont typeface="Arial" panose="020B0604020202020204" pitchFamily="34" charset="0"/>
              <a:buChar char="•"/>
            </a:pPr>
            <a:r>
              <a:rPr lang="fr-FR" sz="2400">
                <a:solidFill>
                  <a:schemeClr val="accent2"/>
                </a:solidFill>
                <a:latin typeface="Calibri"/>
                <a:cs typeface="Calibri"/>
              </a:rPr>
              <a:t>Push : </a:t>
            </a:r>
            <a:r>
              <a:rPr lang="fr-FR" sz="2400" b="0">
                <a:solidFill>
                  <a:schemeClr val="accent2"/>
                </a:solidFill>
                <a:latin typeface="Calibri"/>
                <a:cs typeface="Calibri"/>
              </a:rPr>
              <a:t>permet d’envoyer vos </a:t>
            </a:r>
            <a:r>
              <a:rPr lang="fr-FR" sz="2400" b="0" err="1">
                <a:solidFill>
                  <a:schemeClr val="accent2"/>
                </a:solidFill>
                <a:latin typeface="Calibri"/>
                <a:cs typeface="Calibri"/>
              </a:rPr>
              <a:t>commits</a:t>
            </a:r>
            <a:r>
              <a:rPr lang="fr-FR" sz="2400" b="0">
                <a:solidFill>
                  <a:schemeClr val="accent2"/>
                </a:solidFill>
                <a:latin typeface="Calibri"/>
                <a:cs typeface="Calibri"/>
              </a:rPr>
              <a:t> vers un “</a:t>
            </a:r>
            <a:r>
              <a:rPr lang="fr-FR" sz="2400" b="0" err="1">
                <a:solidFill>
                  <a:schemeClr val="accent2"/>
                </a:solidFill>
                <a:latin typeface="Calibri"/>
                <a:cs typeface="Calibri"/>
              </a:rPr>
              <a:t>remote</a:t>
            </a:r>
            <a:r>
              <a:rPr lang="fr-FR" sz="2400" b="0">
                <a:solidFill>
                  <a:schemeClr val="accent2"/>
                </a:solidFill>
                <a:latin typeface="Calibri"/>
                <a:cs typeface="Calibri"/>
              </a:rPr>
              <a:t>” (un serveur git, p.ex. </a:t>
            </a:r>
            <a:r>
              <a:rPr lang="fr-FR" sz="2400" b="0" err="1">
                <a:solidFill>
                  <a:schemeClr val="accent2"/>
                </a:solidFill>
                <a:latin typeface="Calibri"/>
                <a:cs typeface="Calibri"/>
              </a:rPr>
              <a:t>Gitlab</a:t>
            </a:r>
            <a:r>
              <a:rPr lang="fr-FR" sz="2400" b="0">
                <a:solidFill>
                  <a:schemeClr val="accent2"/>
                </a:solidFill>
                <a:latin typeface="Calibri"/>
                <a:cs typeface="Calibri"/>
              </a:rPr>
              <a:t> ou </a:t>
            </a:r>
            <a:r>
              <a:rPr lang="fr-FR" sz="2400" b="0" err="1">
                <a:solidFill>
                  <a:schemeClr val="accent2"/>
                </a:solidFill>
                <a:latin typeface="Calibri"/>
                <a:cs typeface="Calibri"/>
              </a:rPr>
              <a:t>Github</a:t>
            </a:r>
            <a:r>
              <a:rPr lang="fr-FR" sz="2400" b="0">
                <a:solidFill>
                  <a:schemeClr val="accent2"/>
                </a:solidFill>
                <a:latin typeface="Calibri"/>
                <a:cs typeface="Calibri"/>
              </a:rPr>
              <a:t>).</a:t>
            </a:r>
          </a:p>
          <a:p>
            <a:pPr marL="742950" lvl="1" indent="-285750">
              <a:buFont typeface="Arial" panose="020B0604020202020204" pitchFamily="34" charset="0"/>
              <a:buChar char="•"/>
            </a:pPr>
            <a:r>
              <a:rPr lang="en-US" sz="2400">
                <a:solidFill>
                  <a:schemeClr val="accent2"/>
                </a:solidFill>
                <a:latin typeface="Calibri"/>
                <a:cs typeface="Calibri"/>
              </a:rPr>
              <a:t>Pull : </a:t>
            </a:r>
            <a:r>
              <a:rPr lang="en-US" sz="2400" b="0" err="1">
                <a:solidFill>
                  <a:schemeClr val="accent2"/>
                </a:solidFill>
                <a:latin typeface="Calibri"/>
                <a:cs typeface="Calibri"/>
              </a:rPr>
              <a:t>récupérer</a:t>
            </a:r>
            <a:r>
              <a:rPr lang="en-US" sz="2400" b="0">
                <a:solidFill>
                  <a:schemeClr val="accent2"/>
                </a:solidFill>
                <a:latin typeface="Calibri"/>
                <a:cs typeface="Calibri"/>
              </a:rPr>
              <a:t> les commits </a:t>
            </a:r>
            <a:r>
              <a:rPr lang="en-US" sz="2400" b="0" err="1">
                <a:solidFill>
                  <a:schemeClr val="accent2"/>
                </a:solidFill>
                <a:latin typeface="Calibri"/>
                <a:cs typeface="Calibri"/>
              </a:rPr>
              <a:t>depuis</a:t>
            </a:r>
            <a:r>
              <a:rPr lang="en-US" sz="2400" b="0">
                <a:solidFill>
                  <a:schemeClr val="accent2"/>
                </a:solidFill>
                <a:latin typeface="Calibri"/>
                <a:cs typeface="Calibri"/>
              </a:rPr>
              <a:t> un “remote”.</a:t>
            </a:r>
          </a:p>
          <a:p>
            <a:pPr marL="457200" lvl="1" indent="0">
              <a:buNone/>
            </a:pPr>
            <a:endParaRPr lang="fr-FR" sz="2400">
              <a:solidFill>
                <a:schemeClr val="accent2"/>
              </a:solidFill>
              <a:latin typeface="Calibri" panose="020F0502020204030204" pitchFamily="34" charset="0"/>
            </a:endParaRPr>
          </a:p>
          <a:p>
            <a:pPr marL="359410" indent="-359410"/>
            <a:endParaRPr lang="fr-FR">
              <a:cs typeface="Arial" panose="020B0604020202020204"/>
            </a:endParaRPr>
          </a:p>
        </p:txBody>
      </p:sp>
      <p:sp>
        <p:nvSpPr>
          <p:cNvPr id="5" name="Titre 4"/>
          <p:cNvSpPr>
            <a:spLocks noGrp="1"/>
          </p:cNvSpPr>
          <p:nvPr>
            <p:ph type="title"/>
          </p:nvPr>
        </p:nvSpPr>
        <p:spPr/>
        <p:txBody>
          <a:bodyPr/>
          <a:lstStyle/>
          <a:p>
            <a:r>
              <a:rPr lang="fr-FR" err="1"/>
              <a:t>Gitlab</a:t>
            </a:r>
            <a:endParaRPr lang="fr-FR"/>
          </a:p>
        </p:txBody>
      </p:sp>
    </p:spTree>
    <p:extLst>
      <p:ext uri="{BB962C8B-B14F-4D97-AF65-F5344CB8AC3E}">
        <p14:creationId xmlns:p14="http://schemas.microsoft.com/office/powerpoint/2010/main" val="419876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E047011-EDF9-4814-AD13-1AF8A1CE2950}"/>
              </a:ext>
            </a:extLst>
          </p:cNvPr>
          <p:cNvSpPr>
            <a:spLocks noGrp="1"/>
          </p:cNvSpPr>
          <p:nvPr>
            <p:ph type="body" sz="quarter" idx="10"/>
          </p:nvPr>
        </p:nvSpPr>
        <p:spPr>
          <a:xfrm>
            <a:off x="1428751" y="409074"/>
            <a:ext cx="8425112" cy="5086851"/>
          </a:xfrm>
        </p:spPr>
        <p:txBody>
          <a:bodyPr vert="horz" lIns="0" tIns="0" rIns="0" bIns="0" rtlCol="0" anchor="t">
            <a:noAutofit/>
          </a:bodyPr>
          <a:lstStyle/>
          <a:p>
            <a:r>
              <a:rPr lang="fr-FR"/>
              <a:t>Sommaire</a:t>
            </a:r>
            <a:endParaRPr lang="fr-FR">
              <a:cs typeface="Arial"/>
            </a:endParaRPr>
          </a:p>
          <a:p>
            <a:endParaRPr lang="fr-FR" sz="2800">
              <a:cs typeface="Arial"/>
            </a:endParaRPr>
          </a:p>
          <a:p>
            <a:r>
              <a:rPr lang="fr-FR" sz="2800"/>
              <a:t>01 - Les outils d’un pipeline DevOps </a:t>
            </a:r>
            <a:endParaRPr lang="fr-FR" sz="2800">
              <a:cs typeface="Arial"/>
            </a:endParaRPr>
          </a:p>
          <a:p>
            <a:endParaRPr lang="fr-FR" sz="2800"/>
          </a:p>
          <a:p>
            <a:r>
              <a:rPr lang="fr-FR" sz="2800"/>
              <a:t>02 - Focus sur les outils utilisés pour le TP</a:t>
            </a:r>
            <a:endParaRPr lang="fr-FR" sz="2800">
              <a:cs typeface="Arial"/>
            </a:endParaRPr>
          </a:p>
          <a:p>
            <a:r>
              <a:rPr lang="fr-FR" sz="2800"/>
              <a:t>	a. </a:t>
            </a:r>
            <a:r>
              <a:rPr lang="fr-FR" sz="2800" err="1"/>
              <a:t>GitLab</a:t>
            </a:r>
            <a:r>
              <a:rPr lang="fr-FR" sz="2800"/>
              <a:t> </a:t>
            </a:r>
          </a:p>
          <a:p>
            <a:r>
              <a:rPr lang="fr-FR" sz="2800"/>
              <a:t>	b. Ansible</a:t>
            </a:r>
            <a:endParaRPr lang="fr-FR" sz="2800">
              <a:cs typeface="Arial"/>
            </a:endParaRPr>
          </a:p>
          <a:p>
            <a:r>
              <a:rPr lang="fr-FR" sz="2800"/>
              <a:t>	c. Jenkins</a:t>
            </a:r>
            <a:endParaRPr lang="fr-FR" sz="2800">
              <a:cs typeface="Arial"/>
            </a:endParaRPr>
          </a:p>
          <a:p>
            <a:endParaRPr lang="fr-FR" sz="2800"/>
          </a:p>
          <a:p>
            <a:r>
              <a:rPr lang="fr-FR" sz="2800"/>
              <a:t>03 - Mise en pratique: Déploiement de Wordpress</a:t>
            </a:r>
            <a:endParaRPr lang="fr-FR" sz="2800">
              <a:cs typeface="Arial"/>
            </a:endParaRPr>
          </a:p>
          <a:p>
            <a:r>
              <a:rPr lang="fr-FR" sz="2800"/>
              <a:t>	a. Mise en place de l’</a:t>
            </a:r>
            <a:r>
              <a:rPr lang="fr-FR" sz="2800" err="1"/>
              <a:t>env</a:t>
            </a:r>
            <a:r>
              <a:rPr lang="fr-FR" sz="2800"/>
              <a:t> de 		Travail. </a:t>
            </a:r>
            <a:endParaRPr lang="fr-FR" sz="2800">
              <a:cs typeface="Arial"/>
            </a:endParaRPr>
          </a:p>
          <a:p>
            <a:r>
              <a:rPr lang="fr-FR" sz="2800"/>
              <a:t>	b. Déploiement de Wordpress</a:t>
            </a:r>
            <a:endParaRPr lang="fr-FR" sz="2800">
              <a:cs typeface="Arial"/>
            </a:endParaRPr>
          </a:p>
          <a:p>
            <a:endParaRPr lang="fr-FR"/>
          </a:p>
          <a:p>
            <a:endParaRPr lang="fr-FR"/>
          </a:p>
          <a:p>
            <a:endParaRPr lang="fr-FR"/>
          </a:p>
        </p:txBody>
      </p:sp>
    </p:spTree>
    <p:extLst>
      <p:ext uri="{BB962C8B-B14F-4D97-AF65-F5344CB8AC3E}">
        <p14:creationId xmlns:p14="http://schemas.microsoft.com/office/powerpoint/2010/main" val="1530496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20</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sz="2400"/>
              <a:t>Terminologie</a:t>
            </a:r>
          </a:p>
          <a:p>
            <a:pPr marL="285750" indent="-285750">
              <a:buFont typeface="Arial" panose="020B0604020202020204" pitchFamily="34" charset="0"/>
              <a:buChar char="•"/>
            </a:pPr>
            <a:endParaRPr lang="fr-FR" sz="2400"/>
          </a:p>
          <a:p>
            <a:pPr marL="742950" lvl="1" indent="-285750">
              <a:buFont typeface="Arial" panose="020B0604020202020204" pitchFamily="34" charset="0"/>
              <a:buChar char="•"/>
            </a:pPr>
            <a:r>
              <a:rPr lang="en-US" sz="2400">
                <a:solidFill>
                  <a:schemeClr val="accent2"/>
                </a:solidFill>
                <a:latin typeface="Calibri"/>
                <a:cs typeface="Calibri"/>
              </a:rPr>
              <a:t>Branch : </a:t>
            </a:r>
            <a:r>
              <a:rPr lang="en-US" sz="2400" b="0" err="1">
                <a:solidFill>
                  <a:schemeClr val="accent2"/>
                </a:solidFill>
                <a:latin typeface="Calibri"/>
                <a:cs typeface="Calibri"/>
              </a:rPr>
              <a:t>Création</a:t>
            </a:r>
            <a:r>
              <a:rPr lang="en-US" sz="2400" b="0">
                <a:solidFill>
                  <a:schemeClr val="accent2"/>
                </a:solidFill>
                <a:latin typeface="Calibri"/>
                <a:cs typeface="Calibri"/>
              </a:rPr>
              <a:t> </a:t>
            </a:r>
            <a:r>
              <a:rPr lang="en-US" sz="2400" b="0" err="1">
                <a:solidFill>
                  <a:schemeClr val="accent2"/>
                </a:solidFill>
                <a:latin typeface="Calibri"/>
                <a:cs typeface="Calibri"/>
              </a:rPr>
              <a:t>d’une</a:t>
            </a:r>
            <a:r>
              <a:rPr lang="en-US" sz="2400" b="0">
                <a:solidFill>
                  <a:schemeClr val="accent2"/>
                </a:solidFill>
                <a:latin typeface="Calibri"/>
                <a:cs typeface="Calibri"/>
              </a:rPr>
              <a:t> </a:t>
            </a:r>
            <a:r>
              <a:rPr lang="en-US" sz="2400" b="0" err="1">
                <a:solidFill>
                  <a:schemeClr val="accent2"/>
                </a:solidFill>
                <a:latin typeface="Calibri"/>
                <a:cs typeface="Calibri"/>
              </a:rPr>
              <a:t>branche</a:t>
            </a:r>
            <a:r>
              <a:rPr lang="en-US" sz="2400" b="0">
                <a:solidFill>
                  <a:schemeClr val="accent2"/>
                </a:solidFill>
                <a:latin typeface="Calibri"/>
                <a:cs typeface="Calibri"/>
              </a:rPr>
              <a:t> à </a:t>
            </a:r>
            <a:r>
              <a:rPr lang="en-US" sz="2400" b="0" err="1">
                <a:solidFill>
                  <a:schemeClr val="accent2"/>
                </a:solidFill>
                <a:latin typeface="Calibri"/>
                <a:cs typeface="Calibri"/>
              </a:rPr>
              <a:t>partir</a:t>
            </a:r>
            <a:r>
              <a:rPr lang="en-US" sz="2400" b="0">
                <a:solidFill>
                  <a:schemeClr val="accent2"/>
                </a:solidFill>
                <a:latin typeface="Calibri"/>
                <a:cs typeface="Calibri"/>
              </a:rPr>
              <a:t> d’un commit (fork)</a:t>
            </a:r>
          </a:p>
          <a:p>
            <a:pPr marL="742950" lvl="1" indent="-285750">
              <a:buFont typeface="Arial" panose="020B0604020202020204" pitchFamily="34" charset="0"/>
              <a:buChar char="•"/>
            </a:pPr>
            <a:endParaRPr lang="en-US" sz="2400">
              <a:solidFill>
                <a:schemeClr val="accent2"/>
              </a:solidFill>
              <a:latin typeface="Calibri" panose="020F0502020204030204" pitchFamily="34" charset="0"/>
            </a:endParaRPr>
          </a:p>
          <a:p>
            <a:pPr marL="742950" lvl="1" indent="-285750">
              <a:buFont typeface="Arial" panose="020B0604020202020204" pitchFamily="34" charset="0"/>
              <a:buChar char="•"/>
            </a:pPr>
            <a:r>
              <a:rPr lang="fr-FR" sz="2400">
                <a:solidFill>
                  <a:schemeClr val="accent2"/>
                </a:solidFill>
                <a:latin typeface="Calibri"/>
                <a:cs typeface="Calibri"/>
              </a:rPr>
              <a:t>Merge : </a:t>
            </a:r>
            <a:r>
              <a:rPr lang="fr-FR" sz="2400" b="0">
                <a:solidFill>
                  <a:schemeClr val="accent2"/>
                </a:solidFill>
                <a:latin typeface="Calibri"/>
                <a:cs typeface="Calibri"/>
              </a:rPr>
              <a:t>Fusion de deux branches. Une action critique: le “merge” est le fusionnement de deux versions d’un projet (branche alternative vers branche principale). Si cela se passe bien, les modifications de la branche A seront proprement intégrées par la branche B. Si cela se passe mal, vous pouvez rencontrer un “merge </a:t>
            </a:r>
            <a:r>
              <a:rPr lang="fr-FR" sz="2400" b="0" err="1">
                <a:solidFill>
                  <a:schemeClr val="accent2"/>
                </a:solidFill>
                <a:latin typeface="Calibri"/>
                <a:cs typeface="Calibri"/>
              </a:rPr>
              <a:t>conflict</a:t>
            </a:r>
            <a:r>
              <a:rPr lang="fr-FR" sz="2400" b="0">
                <a:solidFill>
                  <a:schemeClr val="accent2"/>
                </a:solidFill>
                <a:latin typeface="Calibri"/>
                <a:cs typeface="Calibri"/>
              </a:rPr>
              <a:t>”.</a:t>
            </a:r>
          </a:p>
          <a:p>
            <a:pPr marL="742950" lvl="1" indent="-285750">
              <a:buFont typeface="Arial" panose="020B0604020202020204" pitchFamily="34" charset="0"/>
              <a:buChar char="•"/>
            </a:pPr>
            <a:endParaRPr lang="fr-FR" sz="2400">
              <a:solidFill>
                <a:schemeClr val="accent2"/>
              </a:solidFill>
              <a:latin typeface="Calibri" panose="020F0502020204030204" pitchFamily="34" charset="0"/>
            </a:endParaRPr>
          </a:p>
          <a:p>
            <a:pPr marL="742950" lvl="1" indent="-285750">
              <a:buFont typeface="Arial" panose="020B0604020202020204" pitchFamily="34" charset="0"/>
              <a:buChar char="•"/>
            </a:pPr>
            <a:r>
              <a:rPr lang="fr-FR" sz="2400" err="1">
                <a:solidFill>
                  <a:schemeClr val="accent2"/>
                </a:solidFill>
                <a:latin typeface="Calibri"/>
                <a:cs typeface="Calibri"/>
              </a:rPr>
              <a:t>Fetch</a:t>
            </a:r>
            <a:r>
              <a:rPr lang="fr-FR" sz="2400">
                <a:solidFill>
                  <a:schemeClr val="accent2"/>
                </a:solidFill>
                <a:latin typeface="Calibri"/>
                <a:cs typeface="Calibri"/>
              </a:rPr>
              <a:t> puis rebase:</a:t>
            </a:r>
            <a:r>
              <a:rPr lang="fr-FR" sz="2400" b="0">
                <a:solidFill>
                  <a:schemeClr val="accent2"/>
                </a:solidFill>
                <a:latin typeface="Calibri"/>
                <a:cs typeface="Calibri"/>
              </a:rPr>
              <a:t> Permet de ramener dans le repo local les évolutions du repository central présentes depuis notre dernière synchronisation.</a:t>
            </a:r>
          </a:p>
          <a:p>
            <a:pPr marL="359410" indent="-359410"/>
            <a:endParaRPr lang="fr-FR">
              <a:cs typeface="Arial" panose="020B0604020202020204"/>
            </a:endParaRPr>
          </a:p>
        </p:txBody>
      </p:sp>
      <p:sp>
        <p:nvSpPr>
          <p:cNvPr id="5" name="Titre 4"/>
          <p:cNvSpPr>
            <a:spLocks noGrp="1"/>
          </p:cNvSpPr>
          <p:nvPr>
            <p:ph type="title"/>
          </p:nvPr>
        </p:nvSpPr>
        <p:spPr/>
        <p:txBody>
          <a:bodyPr/>
          <a:lstStyle/>
          <a:p>
            <a:r>
              <a:rPr lang="fr-FR" err="1"/>
              <a:t>Gitlab</a:t>
            </a:r>
            <a:endParaRPr lang="fr-FR"/>
          </a:p>
        </p:txBody>
      </p:sp>
    </p:spTree>
    <p:extLst>
      <p:ext uri="{BB962C8B-B14F-4D97-AF65-F5344CB8AC3E}">
        <p14:creationId xmlns:p14="http://schemas.microsoft.com/office/powerpoint/2010/main" val="131070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21</a:t>
            </a:fld>
            <a:endParaRPr lang="fr-FR"/>
          </a:p>
        </p:txBody>
      </p:sp>
      <p:sp>
        <p:nvSpPr>
          <p:cNvPr id="4" name="Espace réservé du texte 3"/>
          <p:cNvSpPr>
            <a:spLocks noGrp="1"/>
          </p:cNvSpPr>
          <p:nvPr>
            <p:ph type="body" sz="quarter" idx="12"/>
          </p:nvPr>
        </p:nvSpPr>
        <p:spPr/>
        <p:txBody>
          <a:bodyPr/>
          <a:lstStyle/>
          <a:p>
            <a:pPr marL="0" indent="0">
              <a:buNone/>
            </a:pPr>
            <a:r>
              <a:rPr lang="fr-FR" err="1"/>
              <a:t>Versionning</a:t>
            </a:r>
            <a:r>
              <a:rPr lang="fr-FR"/>
              <a:t> : </a:t>
            </a:r>
            <a:r>
              <a:rPr lang="fr-FR" err="1"/>
              <a:t>Gitflow</a:t>
            </a:r>
            <a:endParaRPr lang="fr-FR"/>
          </a:p>
          <a:p>
            <a:pPr marL="0" indent="0">
              <a:buNone/>
            </a:pPr>
            <a:endParaRPr lang="fr-FR"/>
          </a:p>
        </p:txBody>
      </p:sp>
      <p:sp>
        <p:nvSpPr>
          <p:cNvPr id="5" name="Titre 4"/>
          <p:cNvSpPr>
            <a:spLocks noGrp="1"/>
          </p:cNvSpPr>
          <p:nvPr>
            <p:ph type="title"/>
          </p:nvPr>
        </p:nvSpPr>
        <p:spPr>
          <a:xfrm>
            <a:off x="838199" y="195577"/>
            <a:ext cx="10442575" cy="276999"/>
          </a:xfrm>
        </p:spPr>
        <p:txBody>
          <a:bodyPr/>
          <a:lstStyle/>
          <a:p>
            <a:r>
              <a:rPr lang="fr-FR" err="1"/>
              <a:t>Gitlab</a:t>
            </a:r>
            <a:endParaRPr lang="fr-FR"/>
          </a:p>
        </p:txBody>
      </p:sp>
      <p:pic>
        <p:nvPicPr>
          <p:cNvPr id="6" name="Espace réservé pour une image  11"/>
          <p:cNvPicPr>
            <a:picLocks noChangeAspect="1"/>
          </p:cNvPicPr>
          <p:nvPr/>
        </p:nvPicPr>
        <p:blipFill rotWithShape="1">
          <a:blip r:embed="rId2">
            <a:extLst>
              <a:ext uri="{28A0092B-C50C-407E-A947-70E740481C1C}">
                <a14:useLocalDpi xmlns:a14="http://schemas.microsoft.com/office/drawing/2010/main" val="0"/>
              </a:ext>
            </a:extLst>
          </a:blip>
          <a:srcRect l="465" r="239"/>
          <a:stretch/>
        </p:blipFill>
        <p:spPr>
          <a:xfrm>
            <a:off x="416688" y="1708149"/>
            <a:ext cx="5837185" cy="4147365"/>
          </a:xfrm>
          <a:prstGeom prst="rect">
            <a:avLst/>
          </a:prstGeom>
        </p:spPr>
      </p:pic>
      <p:sp>
        <p:nvSpPr>
          <p:cNvPr id="8" name="Espace réservé du texte 8"/>
          <p:cNvSpPr txBox="1">
            <a:spLocks/>
          </p:cNvSpPr>
          <p:nvPr/>
        </p:nvSpPr>
        <p:spPr>
          <a:xfrm>
            <a:off x="6420125" y="200307"/>
            <a:ext cx="5453227" cy="5368794"/>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fr-FR" sz="1800" b="1">
                <a:solidFill>
                  <a:schemeClr val="tx2"/>
                </a:solidFill>
                <a:latin typeface="Calibri" panose="020F0502020204030204" pitchFamily="34" charset="0"/>
              </a:rPr>
              <a:t>master </a:t>
            </a:r>
          </a:p>
          <a:p>
            <a:pPr marL="893763" indent="-263525"/>
            <a:r>
              <a:rPr lang="fr-FR" sz="1800">
                <a:solidFill>
                  <a:schemeClr val="tx2"/>
                </a:solidFill>
                <a:latin typeface="Calibri" panose="020F0502020204030204" pitchFamily="34" charset="0"/>
              </a:rPr>
              <a:t>	Branche principale correspondant à la version de l'application en production. Cette branche est « protégée ».</a:t>
            </a:r>
          </a:p>
          <a:p>
            <a:pPr marL="342900" indent="-342900">
              <a:buFont typeface="Wingdings" panose="05000000000000000000" pitchFamily="2" charset="2"/>
              <a:buChar char="q"/>
            </a:pPr>
            <a:r>
              <a:rPr lang="fr-FR" sz="1800" b="1" err="1">
                <a:solidFill>
                  <a:schemeClr val="tx2"/>
                </a:solidFill>
                <a:latin typeface="Calibri" panose="020F0502020204030204" pitchFamily="34" charset="0"/>
              </a:rPr>
              <a:t>develop</a:t>
            </a:r>
            <a:r>
              <a:rPr lang="fr-FR" sz="1800" b="1">
                <a:solidFill>
                  <a:schemeClr val="tx2"/>
                </a:solidFill>
                <a:latin typeface="Calibri" panose="020F0502020204030204" pitchFamily="34" charset="0"/>
              </a:rPr>
              <a:t> </a:t>
            </a:r>
          </a:p>
          <a:p>
            <a:pPr marL="893763"/>
            <a:r>
              <a:rPr lang="fr-FR" sz="1800">
                <a:solidFill>
                  <a:schemeClr val="tx2"/>
                </a:solidFill>
                <a:latin typeface="Calibri" panose="020F0502020204030204" pitchFamily="34" charset="0"/>
              </a:rPr>
              <a:t>	branche de développement principale. Elle contient tous les développements terminés</a:t>
            </a:r>
          </a:p>
          <a:p>
            <a:pPr marL="342900" indent="-342900">
              <a:buFont typeface="Wingdings" panose="05000000000000000000" pitchFamily="2" charset="2"/>
              <a:buChar char="q"/>
            </a:pPr>
            <a:r>
              <a:rPr lang="fr-FR" sz="1800" b="1" err="1">
                <a:solidFill>
                  <a:schemeClr val="tx2"/>
                </a:solidFill>
                <a:latin typeface="Calibri" panose="020F0502020204030204" pitchFamily="34" charset="0"/>
              </a:rPr>
              <a:t>feature</a:t>
            </a:r>
            <a:r>
              <a:rPr lang="fr-FR" sz="1800" b="1">
                <a:solidFill>
                  <a:schemeClr val="tx2"/>
                </a:solidFill>
                <a:latin typeface="Calibri" panose="020F0502020204030204" pitchFamily="34" charset="0"/>
              </a:rPr>
              <a:t>/xxx</a:t>
            </a:r>
          </a:p>
          <a:p>
            <a:pPr marL="893763"/>
            <a:r>
              <a:rPr lang="fr-FR" sz="1800">
                <a:solidFill>
                  <a:schemeClr val="tx2"/>
                </a:solidFill>
                <a:latin typeface="Calibri" panose="020F0502020204030204" pitchFamily="34" charset="0"/>
              </a:rPr>
              <a:t>chaque fonctionnalité de l'application a une branche nommée </a:t>
            </a:r>
            <a:r>
              <a:rPr lang="fr-FR" sz="1800" err="1">
                <a:solidFill>
                  <a:schemeClr val="tx2"/>
                </a:solidFill>
                <a:latin typeface="Calibri" panose="020F0502020204030204" pitchFamily="34" charset="0"/>
              </a:rPr>
              <a:t>feature</a:t>
            </a:r>
            <a:r>
              <a:rPr lang="fr-FR" sz="1800">
                <a:solidFill>
                  <a:schemeClr val="tx2"/>
                </a:solidFill>
                <a:latin typeface="Calibri" panose="020F0502020204030204" pitchFamily="34" charset="0"/>
              </a:rPr>
              <a:t>/</a:t>
            </a:r>
            <a:r>
              <a:rPr lang="fr-FR" sz="1800" err="1">
                <a:solidFill>
                  <a:schemeClr val="tx2"/>
                </a:solidFill>
                <a:latin typeface="Calibri" panose="020F0502020204030204" pitchFamily="34" charset="0"/>
              </a:rPr>
              <a:t>fonctionnalitéToto</a:t>
            </a:r>
            <a:r>
              <a:rPr lang="fr-FR" sz="1800">
                <a:solidFill>
                  <a:schemeClr val="tx2"/>
                </a:solidFill>
                <a:latin typeface="Calibri" panose="020F0502020204030204" pitchFamily="34" charset="0"/>
              </a:rPr>
              <a:t>, à partir de la branche </a:t>
            </a:r>
            <a:r>
              <a:rPr lang="fr-FR" sz="1800" err="1">
                <a:solidFill>
                  <a:schemeClr val="tx2"/>
                </a:solidFill>
                <a:latin typeface="Calibri" panose="020F0502020204030204" pitchFamily="34" charset="0"/>
              </a:rPr>
              <a:t>develop</a:t>
            </a:r>
            <a:r>
              <a:rPr lang="fr-FR" sz="1800">
                <a:solidFill>
                  <a:schemeClr val="tx2"/>
                </a:solidFill>
                <a:latin typeface="Calibri" panose="020F0502020204030204" pitchFamily="34" charset="0"/>
              </a:rPr>
              <a:t>. Une fois le développement terminé, la branche est </a:t>
            </a:r>
            <a:r>
              <a:rPr lang="fr-FR" sz="1800" err="1">
                <a:solidFill>
                  <a:schemeClr val="tx2"/>
                </a:solidFill>
                <a:latin typeface="Calibri" panose="020F0502020204030204" pitchFamily="34" charset="0"/>
              </a:rPr>
              <a:t>mergée</a:t>
            </a:r>
            <a:r>
              <a:rPr lang="fr-FR" sz="1800">
                <a:solidFill>
                  <a:schemeClr val="tx2"/>
                </a:solidFill>
                <a:latin typeface="Calibri" panose="020F0502020204030204" pitchFamily="34" charset="0"/>
              </a:rPr>
              <a:t> dans la branche </a:t>
            </a:r>
            <a:r>
              <a:rPr lang="fr-FR" sz="1800" err="1">
                <a:solidFill>
                  <a:schemeClr val="tx2"/>
                </a:solidFill>
                <a:latin typeface="Calibri" panose="020F0502020204030204" pitchFamily="34" charset="0"/>
              </a:rPr>
              <a:t>develop</a:t>
            </a:r>
            <a:r>
              <a:rPr lang="fr-FR">
                <a:solidFill>
                  <a:schemeClr val="tx2"/>
                </a:solidFill>
                <a:latin typeface="Calibri" panose="020F0502020204030204" pitchFamily="34" charset="0"/>
              </a:rPr>
              <a:t>.</a:t>
            </a:r>
          </a:p>
          <a:p>
            <a:endParaRPr lang="fr-FR" sz="1400">
              <a:solidFill>
                <a:schemeClr val="tx2"/>
              </a:solidFill>
            </a:endParaRPr>
          </a:p>
        </p:txBody>
      </p:sp>
    </p:spTree>
    <p:extLst>
      <p:ext uri="{BB962C8B-B14F-4D97-AF65-F5344CB8AC3E}">
        <p14:creationId xmlns:p14="http://schemas.microsoft.com/office/powerpoint/2010/main" val="361122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184666"/>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22</a:t>
            </a:fld>
            <a:endParaRPr lang="fr-FR"/>
          </a:p>
        </p:txBody>
      </p:sp>
      <p:sp>
        <p:nvSpPr>
          <p:cNvPr id="4" name="Espace réservé du texte 3"/>
          <p:cNvSpPr>
            <a:spLocks noGrp="1"/>
          </p:cNvSpPr>
          <p:nvPr>
            <p:ph type="body" sz="quarter" idx="12"/>
          </p:nvPr>
        </p:nvSpPr>
        <p:spPr/>
        <p:txBody>
          <a:bodyPr/>
          <a:lstStyle/>
          <a:p>
            <a:pPr marL="0" indent="0">
              <a:buNone/>
            </a:pPr>
            <a:r>
              <a:rPr lang="fr-FR" err="1"/>
              <a:t>Versionning</a:t>
            </a:r>
            <a:r>
              <a:rPr lang="fr-FR"/>
              <a:t> : </a:t>
            </a:r>
            <a:r>
              <a:rPr lang="fr-FR" err="1"/>
              <a:t>Gitflow</a:t>
            </a:r>
            <a:endParaRPr lang="fr-FR"/>
          </a:p>
          <a:p>
            <a:pPr marL="0" indent="0">
              <a:buNone/>
            </a:pPr>
            <a:endParaRPr lang="fr-FR"/>
          </a:p>
        </p:txBody>
      </p:sp>
      <p:sp>
        <p:nvSpPr>
          <p:cNvPr id="5" name="Titre 4"/>
          <p:cNvSpPr>
            <a:spLocks noGrp="1"/>
          </p:cNvSpPr>
          <p:nvPr>
            <p:ph type="title"/>
          </p:nvPr>
        </p:nvSpPr>
        <p:spPr/>
        <p:txBody>
          <a:bodyPr/>
          <a:lstStyle/>
          <a:p>
            <a:r>
              <a:rPr lang="fr-FR" err="1"/>
              <a:t>Gitlab</a:t>
            </a:r>
            <a:endParaRPr lang="fr-FR"/>
          </a:p>
        </p:txBody>
      </p:sp>
      <p:pic>
        <p:nvPicPr>
          <p:cNvPr id="6" name="Espace réservé pour une image  11"/>
          <p:cNvPicPr>
            <a:picLocks noChangeAspect="1"/>
          </p:cNvPicPr>
          <p:nvPr/>
        </p:nvPicPr>
        <p:blipFill rotWithShape="1">
          <a:blip r:embed="rId2">
            <a:extLst>
              <a:ext uri="{28A0092B-C50C-407E-A947-70E740481C1C}">
                <a14:useLocalDpi xmlns:a14="http://schemas.microsoft.com/office/drawing/2010/main" val="0"/>
              </a:ext>
            </a:extLst>
          </a:blip>
          <a:srcRect l="465" r="239"/>
          <a:stretch/>
        </p:blipFill>
        <p:spPr>
          <a:xfrm>
            <a:off x="416688" y="1708149"/>
            <a:ext cx="5837185" cy="4147365"/>
          </a:xfrm>
          <a:prstGeom prst="rect">
            <a:avLst/>
          </a:prstGeom>
        </p:spPr>
      </p:pic>
      <p:sp>
        <p:nvSpPr>
          <p:cNvPr id="8" name="Espace réservé du texte 8"/>
          <p:cNvSpPr txBox="1">
            <a:spLocks/>
          </p:cNvSpPr>
          <p:nvPr/>
        </p:nvSpPr>
        <p:spPr>
          <a:xfrm>
            <a:off x="6380796" y="624162"/>
            <a:ext cx="5453227" cy="5368794"/>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fr-FR" b="1">
                <a:solidFill>
                  <a:schemeClr val="tx2"/>
                </a:solidFill>
                <a:latin typeface="Calibri" panose="020F0502020204030204" pitchFamily="34" charset="0"/>
              </a:rPr>
              <a:t>release/VV.EE.MM</a:t>
            </a:r>
          </a:p>
          <a:p>
            <a:pPr marL="893763"/>
            <a:r>
              <a:rPr lang="fr-FR" sz="1600">
                <a:solidFill>
                  <a:schemeClr val="tx2"/>
                </a:solidFill>
                <a:latin typeface="Calibri" panose="020F0502020204030204" pitchFamily="34" charset="0"/>
              </a:rPr>
              <a:t>pour chaque mise en production d'un lot de fonctionnalités, une branche nommée release/VV.EE.MM va être créée à partir de la branche </a:t>
            </a:r>
            <a:r>
              <a:rPr lang="fr-FR" sz="1600" err="1">
                <a:solidFill>
                  <a:schemeClr val="tx2"/>
                </a:solidFill>
                <a:latin typeface="Calibri" panose="020F0502020204030204" pitchFamily="34" charset="0"/>
              </a:rPr>
              <a:t>develop</a:t>
            </a:r>
            <a:r>
              <a:rPr lang="fr-FR" sz="1600">
                <a:solidFill>
                  <a:schemeClr val="tx2"/>
                </a:solidFill>
                <a:latin typeface="Calibri" panose="020F0502020204030204" pitchFamily="34" charset="0"/>
              </a:rPr>
              <a:t>. </a:t>
            </a:r>
          </a:p>
          <a:p>
            <a:pPr marL="893763"/>
            <a:r>
              <a:rPr lang="fr-FR" sz="1600" b="1">
                <a:solidFill>
                  <a:schemeClr val="tx2"/>
                </a:solidFill>
                <a:latin typeface="Calibri" panose="020F0502020204030204" pitchFamily="34" charset="0"/>
              </a:rPr>
              <a:t>Branche pour les étapes d’IQ, SR et MEP</a:t>
            </a:r>
          </a:p>
          <a:p>
            <a:pPr marL="342900" indent="-342900">
              <a:buFont typeface="Wingdings" panose="05000000000000000000" pitchFamily="2" charset="2"/>
              <a:buChar char="q"/>
            </a:pPr>
            <a:r>
              <a:rPr lang="fr-FR" b="1" err="1">
                <a:solidFill>
                  <a:schemeClr val="tx2"/>
                </a:solidFill>
                <a:latin typeface="Calibri" panose="020F0502020204030204" pitchFamily="34" charset="0"/>
              </a:rPr>
              <a:t>hotfix</a:t>
            </a:r>
            <a:r>
              <a:rPr lang="fr-FR" b="1">
                <a:solidFill>
                  <a:schemeClr val="tx2"/>
                </a:solidFill>
                <a:latin typeface="Calibri" panose="020F0502020204030204" pitchFamily="34" charset="0"/>
              </a:rPr>
              <a:t>/xxx</a:t>
            </a:r>
          </a:p>
          <a:p>
            <a:pPr marL="893763"/>
            <a:r>
              <a:rPr lang="fr-FR" sz="1600">
                <a:solidFill>
                  <a:schemeClr val="tx2"/>
                </a:solidFill>
                <a:latin typeface="Calibri" panose="020F0502020204030204" pitchFamily="34" charset="0"/>
              </a:rPr>
              <a:t>les branches de type </a:t>
            </a:r>
            <a:r>
              <a:rPr lang="fr-FR" sz="1600" err="1">
                <a:solidFill>
                  <a:schemeClr val="tx2"/>
                </a:solidFill>
                <a:latin typeface="Calibri" panose="020F0502020204030204" pitchFamily="34" charset="0"/>
              </a:rPr>
              <a:t>hotfix</a:t>
            </a:r>
            <a:r>
              <a:rPr lang="fr-FR" sz="1600">
                <a:solidFill>
                  <a:schemeClr val="tx2"/>
                </a:solidFill>
                <a:latin typeface="Calibri" panose="020F0502020204030204" pitchFamily="34" charset="0"/>
              </a:rPr>
              <a:t>/</a:t>
            </a:r>
            <a:r>
              <a:rPr lang="fr-FR" sz="1600" err="1">
                <a:solidFill>
                  <a:schemeClr val="tx2"/>
                </a:solidFill>
                <a:latin typeface="Calibri" panose="020F0502020204030204" pitchFamily="34" charset="0"/>
              </a:rPr>
              <a:t>foo</a:t>
            </a:r>
            <a:r>
              <a:rPr lang="fr-FR" sz="1600">
                <a:solidFill>
                  <a:schemeClr val="tx2"/>
                </a:solidFill>
                <a:latin typeface="Calibri" panose="020F0502020204030204" pitchFamily="34" charset="0"/>
              </a:rPr>
              <a:t> fonctionnent de manière identique aux branches release/xxx mais à partir de la branche master. Elles servent à corriger des bugs de production pendant que les autres développeurs peuvent continuer à travailler sur leurs fonctionnalités. </a:t>
            </a:r>
          </a:p>
          <a:p>
            <a:endParaRPr lang="fr-FR" sz="1400">
              <a:solidFill>
                <a:schemeClr val="tx2"/>
              </a:solidFill>
            </a:endParaRPr>
          </a:p>
        </p:txBody>
      </p:sp>
    </p:spTree>
    <p:extLst>
      <p:ext uri="{BB962C8B-B14F-4D97-AF65-F5344CB8AC3E}">
        <p14:creationId xmlns:p14="http://schemas.microsoft.com/office/powerpoint/2010/main" val="4091909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err="1"/>
              <a:t>Ansible</a:t>
            </a:r>
            <a:r>
              <a:rPr lang="fr-FR"/>
              <a:t> </a:t>
            </a:r>
          </a:p>
        </p:txBody>
      </p:sp>
      <p:sp>
        <p:nvSpPr>
          <p:cNvPr id="3" name="Espace réservé du texte 2"/>
          <p:cNvSpPr>
            <a:spLocks noGrp="1"/>
          </p:cNvSpPr>
          <p:nvPr>
            <p:ph type="body" sz="quarter" idx="10"/>
          </p:nvPr>
        </p:nvSpPr>
        <p:spPr/>
        <p:txBody>
          <a:bodyPr/>
          <a:lstStyle/>
          <a:p>
            <a:r>
              <a:rPr lang="fr-FR"/>
              <a:t>b.</a:t>
            </a:r>
          </a:p>
        </p:txBody>
      </p:sp>
    </p:spTree>
    <p:extLst>
      <p:ext uri="{BB962C8B-B14F-4D97-AF65-F5344CB8AC3E}">
        <p14:creationId xmlns:p14="http://schemas.microsoft.com/office/powerpoint/2010/main" val="284230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24</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a:t>Présentation</a:t>
            </a:r>
          </a:p>
          <a:p>
            <a:pPr marL="0" indent="0">
              <a:buNone/>
            </a:pPr>
            <a:endParaRPr lang="fr-FR"/>
          </a:p>
          <a:p>
            <a:pPr marL="342900" indent="-342900">
              <a:buFont typeface="Arial" panose="020B0604020202020204" pitchFamily="34" charset="0"/>
              <a:buChar char="•"/>
            </a:pPr>
            <a:r>
              <a:rPr lang="fr-FR" b="0">
                <a:solidFill>
                  <a:schemeClr val="accent2"/>
                </a:solidFill>
                <a:latin typeface="Calibri"/>
                <a:cs typeface="Calibri"/>
              </a:rPr>
              <a:t>Ansible est un </a:t>
            </a:r>
            <a:r>
              <a:rPr lang="fr-FR">
                <a:solidFill>
                  <a:schemeClr val="accent2"/>
                </a:solidFill>
                <a:latin typeface="Calibri"/>
                <a:cs typeface="Calibri"/>
              </a:rPr>
              <a:t>outil d’automatisation</a:t>
            </a:r>
            <a:r>
              <a:rPr lang="fr-FR" b="0">
                <a:solidFill>
                  <a:schemeClr val="accent2"/>
                </a:solidFill>
                <a:latin typeface="Calibri"/>
                <a:cs typeface="Calibri"/>
              </a:rPr>
              <a:t> permettant de faire du </a:t>
            </a:r>
            <a:r>
              <a:rPr lang="fr-FR" b="0" err="1">
                <a:solidFill>
                  <a:schemeClr val="accent2"/>
                </a:solidFill>
                <a:latin typeface="Calibri"/>
                <a:cs typeface="Calibri"/>
              </a:rPr>
              <a:t>provisionning</a:t>
            </a:r>
            <a:r>
              <a:rPr lang="fr-FR" b="0">
                <a:solidFill>
                  <a:schemeClr val="accent2"/>
                </a:solidFill>
                <a:latin typeface="Calibri"/>
                <a:cs typeface="Calibri"/>
              </a:rPr>
              <a:t>, de la gestion de configuration, du déploiement applicatif, de l’orchestration et bien d’autres choses encore.</a:t>
            </a:r>
          </a:p>
          <a:p>
            <a:pPr marL="342900" indent="-342900">
              <a:buFont typeface="Arial" panose="020B0604020202020204" pitchFamily="34" charset="0"/>
              <a:buChar char="•"/>
            </a:pPr>
            <a:endParaRPr lang="fr-FR">
              <a:solidFill>
                <a:schemeClr val="accent2"/>
              </a:solidFill>
              <a:latin typeface="Calibri" panose="020F0502020204030204" pitchFamily="34" charset="0"/>
            </a:endParaRPr>
          </a:p>
          <a:p>
            <a:pPr marL="342900" indent="-342900">
              <a:buFont typeface="Arial" panose="020B0604020202020204" pitchFamily="34" charset="0"/>
              <a:buChar char="•"/>
            </a:pPr>
            <a:r>
              <a:rPr lang="fr-FR" b="0">
                <a:solidFill>
                  <a:schemeClr val="accent2"/>
                </a:solidFill>
                <a:latin typeface="Calibri"/>
                <a:cs typeface="Calibri"/>
              </a:rPr>
              <a:t>Ansible est un</a:t>
            </a:r>
            <a:r>
              <a:rPr lang="fr-FR">
                <a:solidFill>
                  <a:schemeClr val="accent2"/>
                </a:solidFill>
                <a:latin typeface="Calibri"/>
                <a:cs typeface="Calibri"/>
              </a:rPr>
              <a:t> gestionnaire de configuration</a:t>
            </a:r>
            <a:r>
              <a:rPr lang="fr-FR" b="0">
                <a:solidFill>
                  <a:schemeClr val="accent2"/>
                </a:solidFill>
                <a:latin typeface="Calibri"/>
                <a:cs typeface="Calibri"/>
              </a:rPr>
              <a:t>, c'est à dire que l'utilisateur décrit la configuration cible souhaitée du serveur, et Ansible traduit cette configuration en commandes techniques pour arriver à cette configuration.</a:t>
            </a:r>
          </a:p>
          <a:p>
            <a:pPr marL="0" indent="0">
              <a:buNone/>
            </a:pPr>
            <a:endParaRPr lang="fr-FR"/>
          </a:p>
        </p:txBody>
      </p:sp>
      <p:sp>
        <p:nvSpPr>
          <p:cNvPr id="5" name="Titre 4"/>
          <p:cNvSpPr>
            <a:spLocks noGrp="1"/>
          </p:cNvSpPr>
          <p:nvPr>
            <p:ph type="title"/>
          </p:nvPr>
        </p:nvSpPr>
        <p:spPr/>
        <p:txBody>
          <a:bodyPr/>
          <a:lstStyle/>
          <a:p>
            <a:r>
              <a:rPr lang="fr-FR" err="1"/>
              <a:t>Ansible</a:t>
            </a:r>
            <a:r>
              <a:rPr lang="fr-FR"/>
              <a:t> </a:t>
            </a:r>
          </a:p>
        </p:txBody>
      </p:sp>
    </p:spTree>
    <p:extLst>
      <p:ext uri="{BB962C8B-B14F-4D97-AF65-F5344CB8AC3E}">
        <p14:creationId xmlns:p14="http://schemas.microsoft.com/office/powerpoint/2010/main" val="205684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25</a:t>
            </a:fld>
            <a:endParaRPr lang="fr-FR"/>
          </a:p>
        </p:txBody>
      </p:sp>
      <p:sp>
        <p:nvSpPr>
          <p:cNvPr id="4" name="Espace réservé du texte 3"/>
          <p:cNvSpPr>
            <a:spLocks noGrp="1"/>
          </p:cNvSpPr>
          <p:nvPr>
            <p:ph type="body" sz="quarter" idx="12"/>
          </p:nvPr>
        </p:nvSpPr>
        <p:spPr/>
        <p:txBody>
          <a:bodyPr/>
          <a:lstStyle/>
          <a:p>
            <a:pPr marL="0" indent="0">
              <a:buNone/>
            </a:pPr>
            <a:r>
              <a:rPr lang="fr-FR"/>
              <a:t>2 grands principes </a:t>
            </a:r>
          </a:p>
          <a:p>
            <a:pPr marL="0" indent="0">
              <a:buNone/>
            </a:pPr>
            <a:endParaRPr lang="fr-FR"/>
          </a:p>
          <a:p>
            <a:pPr marL="342900" lvl="1" indent="-342900">
              <a:lnSpc>
                <a:spcPct val="150000"/>
              </a:lnSpc>
              <a:spcBef>
                <a:spcPts val="1000"/>
              </a:spcBef>
              <a:buFont typeface="Arial" panose="020B0604020202020204" pitchFamily="34" charset="0"/>
              <a:buChar char="•"/>
            </a:pPr>
            <a:r>
              <a:rPr lang="fr-FR" sz="2400">
                <a:solidFill>
                  <a:schemeClr val="accent2"/>
                </a:solidFill>
                <a:latin typeface="Calibri" panose="020F0502020204030204" pitchFamily="34" charset="0"/>
              </a:rPr>
              <a:t>Idempotence</a:t>
            </a:r>
          </a:p>
          <a:p>
            <a:pPr marL="712788" lvl="3" indent="0">
              <a:lnSpc>
                <a:spcPct val="150000"/>
              </a:lnSpc>
              <a:buNone/>
            </a:pPr>
            <a:r>
              <a:rPr lang="fr-FR" sz="2000">
                <a:solidFill>
                  <a:schemeClr val="accent2"/>
                </a:solidFill>
                <a:latin typeface="Calibri" panose="020F0502020204030204" pitchFamily="34" charset="0"/>
              </a:rPr>
              <a:t>Cela signifie qu'une opération a le même effet qu'on l'applique une ou plusieurs fois.</a:t>
            </a:r>
          </a:p>
          <a:p>
            <a:pPr marL="342900" lvl="1" indent="-342900">
              <a:lnSpc>
                <a:spcPct val="150000"/>
              </a:lnSpc>
              <a:spcBef>
                <a:spcPts val="1000"/>
              </a:spcBef>
              <a:buFont typeface="Arial" panose="020B0604020202020204" pitchFamily="34" charset="0"/>
              <a:buChar char="•"/>
            </a:pPr>
            <a:endParaRPr lang="fr-FR" sz="2400" b="0">
              <a:solidFill>
                <a:schemeClr val="accent2"/>
              </a:solidFill>
              <a:latin typeface="Calibri" panose="020F0502020204030204" pitchFamily="34" charset="0"/>
            </a:endParaRPr>
          </a:p>
          <a:p>
            <a:pPr marL="342900" lvl="1" indent="-342900">
              <a:lnSpc>
                <a:spcPct val="150000"/>
              </a:lnSpc>
              <a:spcBef>
                <a:spcPts val="1000"/>
              </a:spcBef>
              <a:buFont typeface="Arial" panose="020B0604020202020204" pitchFamily="34" charset="0"/>
              <a:buChar char="•"/>
            </a:pPr>
            <a:r>
              <a:rPr lang="fr-FR" sz="2400">
                <a:solidFill>
                  <a:schemeClr val="accent2"/>
                </a:solidFill>
                <a:latin typeface="Calibri" panose="020F0502020204030204" pitchFamily="34" charset="0"/>
              </a:rPr>
              <a:t>Etat cible</a:t>
            </a:r>
          </a:p>
          <a:p>
            <a:pPr marL="712788" lvl="1" indent="0">
              <a:lnSpc>
                <a:spcPct val="150000"/>
              </a:lnSpc>
              <a:spcBef>
                <a:spcPts val="1000"/>
              </a:spcBef>
              <a:buNone/>
            </a:pPr>
            <a:r>
              <a:rPr lang="fr-FR" sz="2000" b="0" err="1">
                <a:solidFill>
                  <a:schemeClr val="accent2"/>
                </a:solidFill>
                <a:latin typeface="Calibri" panose="020F0502020204030204" pitchFamily="34" charset="0"/>
              </a:rPr>
              <a:t>Ansible</a:t>
            </a:r>
            <a:r>
              <a:rPr lang="fr-FR" sz="2000" b="0">
                <a:solidFill>
                  <a:schemeClr val="accent2"/>
                </a:solidFill>
                <a:latin typeface="Calibri" panose="020F0502020204030204" pitchFamily="34" charset="0"/>
              </a:rPr>
              <a:t> décide des actions à effectuer pour atteindre l’état cible (vérifications, actions)</a:t>
            </a:r>
          </a:p>
          <a:p>
            <a:pPr marL="0" indent="0">
              <a:buNone/>
            </a:pPr>
            <a:endParaRPr lang="fr-FR"/>
          </a:p>
        </p:txBody>
      </p:sp>
      <p:sp>
        <p:nvSpPr>
          <p:cNvPr id="5" name="Titre 4"/>
          <p:cNvSpPr>
            <a:spLocks noGrp="1"/>
          </p:cNvSpPr>
          <p:nvPr>
            <p:ph type="title"/>
          </p:nvPr>
        </p:nvSpPr>
        <p:spPr/>
        <p:txBody>
          <a:bodyPr/>
          <a:lstStyle/>
          <a:p>
            <a:r>
              <a:rPr lang="fr-FR" err="1"/>
              <a:t>Ansible</a:t>
            </a:r>
            <a:r>
              <a:rPr lang="fr-FR"/>
              <a:t> </a:t>
            </a:r>
          </a:p>
        </p:txBody>
      </p:sp>
    </p:spTree>
    <p:extLst>
      <p:ext uri="{BB962C8B-B14F-4D97-AF65-F5344CB8AC3E}">
        <p14:creationId xmlns:p14="http://schemas.microsoft.com/office/powerpoint/2010/main" val="3765966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26</a:t>
            </a:fld>
            <a:endParaRPr lang="fr-FR"/>
          </a:p>
        </p:txBody>
      </p:sp>
      <p:sp>
        <p:nvSpPr>
          <p:cNvPr id="4" name="Espace réservé du texte 3"/>
          <p:cNvSpPr>
            <a:spLocks noGrp="1"/>
          </p:cNvSpPr>
          <p:nvPr>
            <p:ph type="body" sz="quarter" idx="12"/>
          </p:nvPr>
        </p:nvSpPr>
        <p:spPr/>
        <p:txBody>
          <a:bodyPr/>
          <a:lstStyle/>
          <a:p>
            <a:pPr marL="0" indent="0">
              <a:buNone/>
            </a:pPr>
            <a:r>
              <a:rPr lang="fr-FR"/>
              <a:t>Notions de base </a:t>
            </a:r>
          </a:p>
          <a:p>
            <a:pPr marL="0" indent="0">
              <a:buNone/>
            </a:pPr>
            <a:endParaRPr lang="fr-FR"/>
          </a:p>
          <a:p>
            <a:pPr marL="702900" lvl="1" indent="-342900">
              <a:buFont typeface="Arial" panose="020B0604020202020204" pitchFamily="34" charset="0"/>
              <a:buChar char="•"/>
            </a:pPr>
            <a:r>
              <a:rPr lang="fr-FR" sz="2000" err="1">
                <a:solidFill>
                  <a:schemeClr val="accent2"/>
                </a:solidFill>
                <a:latin typeface="Calibri" panose="020F0502020204030204" pitchFamily="34" charset="0"/>
              </a:rPr>
              <a:t>Playbook</a:t>
            </a:r>
            <a:endParaRPr lang="fr-FR" sz="2000">
              <a:solidFill>
                <a:schemeClr val="accent2"/>
              </a:solidFill>
              <a:latin typeface="Calibri" panose="020F0502020204030204" pitchFamily="34" charset="0"/>
            </a:endParaRPr>
          </a:p>
          <a:p>
            <a:pPr lvl="3" indent="0">
              <a:buNone/>
            </a:pPr>
            <a:r>
              <a:rPr lang="fr-FR">
                <a:solidFill>
                  <a:schemeClr val="accent2"/>
                </a:solidFill>
                <a:latin typeface="Calibri" panose="020F0502020204030204" pitchFamily="34" charset="0"/>
              </a:rPr>
              <a:t>	</a:t>
            </a:r>
            <a:r>
              <a:rPr lang="fr-FR" sz="1800">
                <a:solidFill>
                  <a:schemeClr val="accent2"/>
                </a:solidFill>
                <a:latin typeface="Calibri" panose="020F0502020204030204" pitchFamily="34" charset="0"/>
              </a:rPr>
              <a:t>Script exécutable écrit en YAML qui gère l’ordonnancement des taches à réaliser</a:t>
            </a:r>
          </a:p>
          <a:p>
            <a:pPr marL="702900" lvl="1" indent="-342900">
              <a:buFont typeface="Arial" panose="020B0604020202020204" pitchFamily="34" charset="0"/>
              <a:buChar char="•"/>
            </a:pPr>
            <a:r>
              <a:rPr lang="fr-FR" sz="2000">
                <a:solidFill>
                  <a:schemeClr val="accent2"/>
                </a:solidFill>
                <a:latin typeface="Calibri" panose="020F0502020204030204" pitchFamily="34" charset="0"/>
              </a:rPr>
              <a:t>Rôle</a:t>
            </a:r>
          </a:p>
          <a:p>
            <a:pPr marL="1181100" lvl="3" indent="-285750">
              <a:buFont typeface="Wingdings" panose="05000000000000000000" pitchFamily="2" charset="2"/>
              <a:buChar char="q"/>
            </a:pPr>
            <a:r>
              <a:rPr lang="fr-FR" sz="1800">
                <a:solidFill>
                  <a:schemeClr val="accent2"/>
                </a:solidFill>
                <a:latin typeface="Calibri" panose="020F0502020204030204" pitchFamily="34" charset="0"/>
              </a:rPr>
              <a:t>Un rôle est  un ensemble de tâches et de variables qui permettent d’exécuter une tâche complexe. Equivalent à une fonction</a:t>
            </a:r>
          </a:p>
          <a:p>
            <a:pPr marL="1181100" lvl="3" indent="-285750">
              <a:buFont typeface="Wingdings" panose="05000000000000000000" pitchFamily="2" charset="2"/>
              <a:buChar char="q"/>
            </a:pPr>
            <a:r>
              <a:rPr lang="fr-FR" sz="1800">
                <a:solidFill>
                  <a:schemeClr val="accent2"/>
                </a:solidFill>
                <a:latin typeface="Calibri" panose="020F0502020204030204" pitchFamily="34" charset="0"/>
              </a:rPr>
              <a:t>Un rôle peut être présent localement dans le Projet ou dans une « </a:t>
            </a:r>
            <a:r>
              <a:rPr lang="fr-FR" sz="1800" err="1">
                <a:solidFill>
                  <a:schemeClr val="accent2"/>
                </a:solidFill>
                <a:latin typeface="Calibri" panose="020F0502020204030204" pitchFamily="34" charset="0"/>
              </a:rPr>
              <a:t>Galaxy</a:t>
            </a:r>
            <a:r>
              <a:rPr lang="fr-FR" sz="1800">
                <a:solidFill>
                  <a:schemeClr val="accent2"/>
                </a:solidFill>
                <a:latin typeface="Calibri" panose="020F0502020204030204" pitchFamily="34" charset="0"/>
              </a:rPr>
              <a:t> »</a:t>
            </a:r>
          </a:p>
          <a:p>
            <a:pPr marL="702900" lvl="1" indent="-342900">
              <a:buFont typeface="Arial" panose="020B0604020202020204" pitchFamily="34" charset="0"/>
              <a:buChar char="•"/>
            </a:pPr>
            <a:r>
              <a:rPr lang="fr-FR" sz="2000">
                <a:solidFill>
                  <a:schemeClr val="accent2"/>
                </a:solidFill>
                <a:latin typeface="Calibri" panose="020F0502020204030204" pitchFamily="34" charset="0"/>
              </a:rPr>
              <a:t>Template</a:t>
            </a:r>
          </a:p>
          <a:p>
            <a:pPr marL="893763" lvl="3" indent="0">
              <a:buNone/>
            </a:pPr>
            <a:r>
              <a:rPr lang="fr-FR" sz="1800">
                <a:solidFill>
                  <a:schemeClr val="accent2"/>
                </a:solidFill>
                <a:latin typeface="Calibri" panose="020F0502020204030204" pitchFamily="34" charset="0"/>
              </a:rPr>
              <a:t>Fichiers modèles écrit en Jinja2 contenant des variables qui seront valorisées lors du déploiement</a:t>
            </a:r>
          </a:p>
          <a:p>
            <a:pPr marL="702900" lvl="1" indent="-342900">
              <a:buFont typeface="Arial" panose="020B0604020202020204" pitchFamily="34" charset="0"/>
              <a:buChar char="•"/>
            </a:pPr>
            <a:r>
              <a:rPr lang="fr-FR" sz="2000">
                <a:solidFill>
                  <a:schemeClr val="accent2"/>
                </a:solidFill>
                <a:latin typeface="Calibri" panose="020F0502020204030204" pitchFamily="34" charset="0"/>
              </a:rPr>
              <a:t>Module</a:t>
            </a:r>
          </a:p>
          <a:p>
            <a:pPr marL="1179513" lvl="3" indent="-285750">
              <a:buFont typeface="Wingdings" panose="05000000000000000000" pitchFamily="2" charset="2"/>
              <a:buChar char="q"/>
            </a:pPr>
            <a:r>
              <a:rPr lang="fr-FR" sz="1800">
                <a:solidFill>
                  <a:schemeClr val="accent2"/>
                </a:solidFill>
                <a:latin typeface="Calibri" panose="020F0502020204030204" pitchFamily="34" charset="0"/>
              </a:rPr>
              <a:t>Tâche unitaire. Equivalent aux commandes en </a:t>
            </a:r>
            <a:r>
              <a:rPr lang="fr-FR" sz="1800" err="1">
                <a:solidFill>
                  <a:schemeClr val="accent2"/>
                </a:solidFill>
                <a:latin typeface="Calibri" panose="020F0502020204030204" pitchFamily="34" charset="0"/>
              </a:rPr>
              <a:t>ksh</a:t>
            </a:r>
            <a:r>
              <a:rPr lang="fr-FR" sz="1800">
                <a:solidFill>
                  <a:schemeClr val="accent2"/>
                </a:solidFill>
                <a:latin typeface="Calibri" panose="020F0502020204030204" pitchFamily="34" charset="0"/>
              </a:rPr>
              <a:t> (</a:t>
            </a:r>
            <a:r>
              <a:rPr lang="fr-FR" sz="1800" err="1">
                <a:solidFill>
                  <a:schemeClr val="accent2"/>
                </a:solidFill>
                <a:latin typeface="Calibri" panose="020F0502020204030204" pitchFamily="34" charset="0"/>
              </a:rPr>
              <a:t>ls</a:t>
            </a:r>
            <a:r>
              <a:rPr lang="fr-FR" sz="1800">
                <a:solidFill>
                  <a:schemeClr val="accent2"/>
                </a:solidFill>
                <a:latin typeface="Calibri" panose="020F0502020204030204" pitchFamily="34" charset="0"/>
              </a:rPr>
              <a:t>, cd, </a:t>
            </a:r>
            <a:r>
              <a:rPr lang="fr-FR" sz="1800" err="1">
                <a:solidFill>
                  <a:schemeClr val="accent2"/>
                </a:solidFill>
                <a:latin typeface="Calibri" panose="020F0502020204030204" pitchFamily="34" charset="0"/>
              </a:rPr>
              <a:t>etc</a:t>
            </a:r>
            <a:r>
              <a:rPr lang="fr-FR" sz="1800">
                <a:solidFill>
                  <a:schemeClr val="accent2"/>
                </a:solidFill>
                <a:latin typeface="Calibri" panose="020F0502020204030204" pitchFamily="34" charset="0"/>
              </a:rPr>
              <a:t> …)</a:t>
            </a:r>
          </a:p>
          <a:p>
            <a:pPr marL="1179513" lvl="3" indent="-285750">
              <a:buFont typeface="Wingdings" panose="05000000000000000000" pitchFamily="2" charset="2"/>
              <a:buChar char="q"/>
            </a:pPr>
            <a:r>
              <a:rPr lang="fr-FR" sz="1800">
                <a:solidFill>
                  <a:schemeClr val="accent2"/>
                </a:solidFill>
                <a:latin typeface="Calibri" panose="020F0502020204030204" pitchFamily="34" charset="0"/>
              </a:rPr>
              <a:t>Exemple : </a:t>
            </a:r>
            <a:r>
              <a:rPr lang="fr-FR" sz="1800">
                <a:solidFill>
                  <a:schemeClr val="accent2"/>
                </a:solidFill>
                <a:latin typeface="Calibri" panose="020F0502020204030204" pitchFamily="34" charset="0"/>
                <a:hlinkClick r:id="rId2"/>
              </a:rPr>
              <a:t>Module user</a:t>
            </a:r>
            <a:r>
              <a:rPr lang="fr-FR" sz="1800">
                <a:solidFill>
                  <a:schemeClr val="accent2"/>
                </a:solidFill>
                <a:latin typeface="Calibri" panose="020F0502020204030204" pitchFamily="34" charset="0"/>
              </a:rPr>
              <a:t> qui permet de gérer les </a:t>
            </a:r>
            <a:r>
              <a:rPr lang="fr-FR" sz="1800" err="1">
                <a:solidFill>
                  <a:schemeClr val="accent2"/>
                </a:solidFill>
                <a:latin typeface="Calibri" panose="020F0502020204030204" pitchFamily="34" charset="0"/>
              </a:rPr>
              <a:t>users</a:t>
            </a:r>
            <a:r>
              <a:rPr lang="fr-FR" sz="1800">
                <a:solidFill>
                  <a:schemeClr val="accent2"/>
                </a:solidFill>
                <a:latin typeface="Calibri" panose="020F0502020204030204" pitchFamily="34" charset="0"/>
              </a:rPr>
              <a:t> système (combine </a:t>
            </a:r>
            <a:r>
              <a:rPr lang="fr-FR" sz="1800" err="1">
                <a:solidFill>
                  <a:schemeClr val="accent2"/>
                </a:solidFill>
                <a:latin typeface="Calibri" panose="020F0502020204030204" pitchFamily="34" charset="0"/>
              </a:rPr>
              <a:t>userdel</a:t>
            </a:r>
            <a:r>
              <a:rPr lang="fr-FR" sz="1800">
                <a:solidFill>
                  <a:schemeClr val="accent2"/>
                </a:solidFill>
                <a:latin typeface="Calibri" panose="020F0502020204030204" pitchFamily="34" charset="0"/>
              </a:rPr>
              <a:t>, </a:t>
            </a:r>
            <a:r>
              <a:rPr lang="fr-FR" sz="1800" err="1">
                <a:solidFill>
                  <a:schemeClr val="accent2"/>
                </a:solidFill>
                <a:latin typeface="Calibri" panose="020F0502020204030204" pitchFamily="34" charset="0"/>
              </a:rPr>
              <a:t>useradd</a:t>
            </a:r>
            <a:r>
              <a:rPr lang="fr-FR" sz="1800">
                <a:solidFill>
                  <a:schemeClr val="accent2"/>
                </a:solidFill>
                <a:latin typeface="Calibri" panose="020F0502020204030204" pitchFamily="34" charset="0"/>
              </a:rPr>
              <a:t>, </a:t>
            </a:r>
            <a:r>
              <a:rPr lang="fr-FR" sz="1800" err="1">
                <a:solidFill>
                  <a:schemeClr val="accent2"/>
                </a:solidFill>
                <a:latin typeface="Calibri" panose="020F0502020204030204" pitchFamily="34" charset="0"/>
              </a:rPr>
              <a:t>usermod</a:t>
            </a:r>
            <a:r>
              <a:rPr lang="fr-FR" sz="1800">
                <a:solidFill>
                  <a:schemeClr val="accent2"/>
                </a:solidFill>
                <a:latin typeface="Calibri" panose="020F0502020204030204" pitchFamily="34" charset="0"/>
              </a:rPr>
              <a:t>)</a:t>
            </a:r>
          </a:p>
          <a:p>
            <a:pPr marL="0" indent="0">
              <a:buNone/>
            </a:pPr>
            <a:endParaRPr lang="fr-FR"/>
          </a:p>
        </p:txBody>
      </p:sp>
      <p:sp>
        <p:nvSpPr>
          <p:cNvPr id="5" name="Titre 4"/>
          <p:cNvSpPr>
            <a:spLocks noGrp="1"/>
          </p:cNvSpPr>
          <p:nvPr>
            <p:ph type="title"/>
          </p:nvPr>
        </p:nvSpPr>
        <p:spPr/>
        <p:txBody>
          <a:bodyPr/>
          <a:lstStyle/>
          <a:p>
            <a:r>
              <a:rPr lang="fr-FR" err="1"/>
              <a:t>Ansible</a:t>
            </a:r>
            <a:endParaRPr lang="fr-FR"/>
          </a:p>
        </p:txBody>
      </p:sp>
    </p:spTree>
    <p:extLst>
      <p:ext uri="{BB962C8B-B14F-4D97-AF65-F5344CB8AC3E}">
        <p14:creationId xmlns:p14="http://schemas.microsoft.com/office/powerpoint/2010/main" val="181020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27</a:t>
            </a:fld>
            <a:endParaRPr lang="fr-FR"/>
          </a:p>
        </p:txBody>
      </p:sp>
      <p:sp>
        <p:nvSpPr>
          <p:cNvPr id="4" name="Espace réservé du texte 3"/>
          <p:cNvSpPr>
            <a:spLocks noGrp="1"/>
          </p:cNvSpPr>
          <p:nvPr>
            <p:ph type="body" sz="quarter" idx="12"/>
          </p:nvPr>
        </p:nvSpPr>
        <p:spPr/>
        <p:txBody>
          <a:bodyPr/>
          <a:lstStyle/>
          <a:p>
            <a:pPr marL="0" indent="0">
              <a:buNone/>
            </a:pPr>
            <a:r>
              <a:rPr lang="fr-FR"/>
              <a:t>Architecture Projet </a:t>
            </a:r>
            <a:r>
              <a:rPr lang="fr-FR" err="1"/>
              <a:t>Ansible</a:t>
            </a:r>
            <a:endParaRPr lang="fr-FR"/>
          </a:p>
          <a:p>
            <a:pPr marL="342900" indent="-342900">
              <a:buFont typeface="Arial" panose="020B0604020202020204" pitchFamily="34" charset="0"/>
              <a:buChar char="•"/>
            </a:pPr>
            <a:r>
              <a:rPr lang="fr-FR">
                <a:solidFill>
                  <a:schemeClr val="accent2"/>
                </a:solidFill>
                <a:latin typeface="Calibri" panose="020F0502020204030204" pitchFamily="34" charset="0"/>
              </a:rPr>
              <a:t>Un projet </a:t>
            </a:r>
            <a:r>
              <a:rPr lang="fr-FR" err="1">
                <a:solidFill>
                  <a:schemeClr val="accent2"/>
                </a:solidFill>
                <a:latin typeface="Calibri" panose="020F0502020204030204" pitchFamily="34" charset="0"/>
              </a:rPr>
              <a:t>Ansible</a:t>
            </a:r>
            <a:r>
              <a:rPr lang="fr-FR">
                <a:solidFill>
                  <a:schemeClr val="accent2"/>
                </a:solidFill>
                <a:latin typeface="Calibri" panose="020F0502020204030204" pitchFamily="34" charset="0"/>
              </a:rPr>
              <a:t> est hébergé dans un </a:t>
            </a:r>
            <a:r>
              <a:rPr lang="fr-FR" err="1">
                <a:solidFill>
                  <a:schemeClr val="accent2"/>
                </a:solidFill>
                <a:latin typeface="Calibri" panose="020F0502020204030204" pitchFamily="34" charset="0"/>
              </a:rPr>
              <a:t>repository</a:t>
            </a:r>
            <a:r>
              <a:rPr lang="fr-FR">
                <a:solidFill>
                  <a:schemeClr val="accent2"/>
                </a:solidFill>
                <a:latin typeface="Calibri" panose="020F0502020204030204" pitchFamily="34" charset="0"/>
              </a:rPr>
              <a:t> </a:t>
            </a:r>
            <a:r>
              <a:rPr lang="fr-FR" err="1">
                <a:solidFill>
                  <a:schemeClr val="accent2"/>
                </a:solidFill>
                <a:latin typeface="Calibri" panose="020F0502020204030204" pitchFamily="34" charset="0"/>
              </a:rPr>
              <a:t>Gitlab</a:t>
            </a:r>
            <a:endParaRPr lang="fr-FR">
              <a:solidFill>
                <a:schemeClr val="accent2"/>
              </a:solidFill>
              <a:latin typeface="Calibri" panose="020F0502020204030204" pitchFamily="34" charset="0"/>
            </a:endParaRPr>
          </a:p>
          <a:p>
            <a:pPr marL="342900" indent="-342900">
              <a:buFont typeface="Arial" panose="020B0604020202020204" pitchFamily="34" charset="0"/>
              <a:buChar char="•"/>
            </a:pPr>
            <a:r>
              <a:rPr lang="fr-FR">
                <a:solidFill>
                  <a:schemeClr val="accent2"/>
                </a:solidFill>
                <a:latin typeface="Calibri" panose="020F0502020204030204" pitchFamily="34" charset="0"/>
              </a:rPr>
              <a:t>Un projet </a:t>
            </a:r>
            <a:r>
              <a:rPr lang="fr-FR" err="1">
                <a:solidFill>
                  <a:schemeClr val="accent2"/>
                </a:solidFill>
                <a:latin typeface="Calibri" panose="020F0502020204030204" pitchFamily="34" charset="0"/>
              </a:rPr>
              <a:t>Ansible</a:t>
            </a:r>
            <a:r>
              <a:rPr lang="fr-FR">
                <a:solidFill>
                  <a:schemeClr val="accent2"/>
                </a:solidFill>
                <a:latin typeface="Calibri" panose="020F0502020204030204" pitchFamily="34" charset="0"/>
              </a:rPr>
              <a:t> contient </a:t>
            </a:r>
          </a:p>
          <a:p>
            <a:pPr marL="1012950" lvl="3" indent="-285750">
              <a:buFont typeface="Wingdings" panose="05000000000000000000" pitchFamily="2" charset="2"/>
              <a:buChar char="q"/>
            </a:pPr>
            <a:r>
              <a:rPr lang="fr-FR" sz="1800">
                <a:solidFill>
                  <a:schemeClr val="accent2"/>
                </a:solidFill>
                <a:latin typeface="Calibri" panose="020F0502020204030204" pitchFamily="34" charset="0"/>
              </a:rPr>
              <a:t>Les scripts </a:t>
            </a:r>
            <a:r>
              <a:rPr lang="fr-FR" sz="1800" err="1">
                <a:solidFill>
                  <a:schemeClr val="accent2"/>
                </a:solidFill>
                <a:latin typeface="Calibri" panose="020F0502020204030204" pitchFamily="34" charset="0"/>
              </a:rPr>
              <a:t>Ansible</a:t>
            </a:r>
            <a:r>
              <a:rPr lang="fr-FR" sz="1800">
                <a:solidFill>
                  <a:schemeClr val="accent2"/>
                </a:solidFill>
                <a:latin typeface="Calibri" panose="020F0502020204030204" pitchFamily="34" charset="0"/>
              </a:rPr>
              <a:t> (</a:t>
            </a:r>
            <a:r>
              <a:rPr lang="fr-FR" sz="1800" err="1">
                <a:solidFill>
                  <a:schemeClr val="accent2"/>
                </a:solidFill>
                <a:latin typeface="Calibri" panose="020F0502020204030204" pitchFamily="34" charset="0"/>
              </a:rPr>
              <a:t>playbooks</a:t>
            </a:r>
            <a:r>
              <a:rPr lang="fr-FR" sz="1800">
                <a:solidFill>
                  <a:schemeClr val="accent2"/>
                </a:solidFill>
                <a:latin typeface="Calibri" panose="020F0502020204030204" pitchFamily="34" charset="0"/>
              </a:rPr>
              <a:t>)</a:t>
            </a:r>
          </a:p>
          <a:p>
            <a:pPr marL="1012950" lvl="3" indent="-285750">
              <a:buFont typeface="Wingdings" panose="05000000000000000000" pitchFamily="2" charset="2"/>
              <a:buChar char="q"/>
            </a:pPr>
            <a:r>
              <a:rPr lang="fr-FR" sz="1800">
                <a:solidFill>
                  <a:schemeClr val="accent2"/>
                </a:solidFill>
                <a:latin typeface="Calibri" panose="020F0502020204030204" pitchFamily="34" charset="0"/>
              </a:rPr>
              <a:t>Le paramétrage</a:t>
            </a:r>
          </a:p>
          <a:p>
            <a:pPr marL="1012950" lvl="3" indent="-285750">
              <a:buFont typeface="Wingdings" panose="05000000000000000000" pitchFamily="2" charset="2"/>
              <a:buChar char="q"/>
            </a:pPr>
            <a:r>
              <a:rPr lang="fr-FR" sz="1800">
                <a:solidFill>
                  <a:schemeClr val="accent2"/>
                </a:solidFill>
                <a:latin typeface="Calibri" panose="020F0502020204030204" pitchFamily="34" charset="0"/>
              </a:rPr>
              <a:t>Les </a:t>
            </a:r>
            <a:r>
              <a:rPr lang="fr-FR" sz="1800" err="1">
                <a:solidFill>
                  <a:schemeClr val="accent2"/>
                </a:solidFill>
                <a:latin typeface="Calibri" panose="020F0502020204030204" pitchFamily="34" charset="0"/>
              </a:rPr>
              <a:t>templates</a:t>
            </a:r>
            <a:endParaRPr lang="fr-FR" sz="1800">
              <a:solidFill>
                <a:schemeClr val="accent2"/>
              </a:solidFill>
              <a:latin typeface="Calibri" panose="020F0502020204030204" pitchFamily="34" charset="0"/>
            </a:endParaRPr>
          </a:p>
          <a:p>
            <a:pPr marL="1012950" lvl="3" indent="-285750">
              <a:buFont typeface="Wingdings" panose="05000000000000000000" pitchFamily="2" charset="2"/>
              <a:buChar char="q"/>
            </a:pPr>
            <a:r>
              <a:rPr lang="fr-FR" sz="1800">
                <a:solidFill>
                  <a:schemeClr val="accent2"/>
                </a:solidFill>
                <a:latin typeface="Calibri" panose="020F0502020204030204" pitchFamily="34" charset="0"/>
              </a:rPr>
              <a:t>Les rôles locaux</a:t>
            </a:r>
          </a:p>
          <a:p>
            <a:pPr marL="1012950" lvl="3" indent="-285750">
              <a:buFont typeface="Wingdings" panose="05000000000000000000" pitchFamily="2" charset="2"/>
              <a:buChar char="q"/>
            </a:pPr>
            <a:r>
              <a:rPr lang="fr-FR" sz="1800">
                <a:solidFill>
                  <a:schemeClr val="accent2"/>
                </a:solidFill>
                <a:latin typeface="Calibri" panose="020F0502020204030204" pitchFamily="34" charset="0"/>
              </a:rPr>
              <a:t>Les </a:t>
            </a:r>
            <a:r>
              <a:rPr lang="fr-FR" sz="1800" err="1">
                <a:solidFill>
                  <a:schemeClr val="accent2"/>
                </a:solidFill>
                <a:latin typeface="Calibri" panose="020F0502020204030204" pitchFamily="34" charset="0"/>
              </a:rPr>
              <a:t>jenkinsfile</a:t>
            </a:r>
            <a:r>
              <a:rPr lang="fr-FR" sz="1800">
                <a:solidFill>
                  <a:schemeClr val="accent2"/>
                </a:solidFill>
                <a:latin typeface="Calibri" panose="020F0502020204030204" pitchFamily="34" charset="0"/>
              </a:rPr>
              <a:t> des pipelines</a:t>
            </a:r>
          </a:p>
          <a:p>
            <a:pPr marL="1012950" lvl="3" indent="-285750">
              <a:buFont typeface="Wingdings" panose="05000000000000000000" pitchFamily="2" charset="2"/>
              <a:buChar char="q"/>
            </a:pPr>
            <a:r>
              <a:rPr lang="fr-FR" sz="1800" err="1">
                <a:solidFill>
                  <a:schemeClr val="accent2"/>
                </a:solidFill>
                <a:latin typeface="Calibri" panose="020F0502020204030204" pitchFamily="34" charset="0"/>
              </a:rPr>
              <a:t>etc</a:t>
            </a:r>
            <a:r>
              <a:rPr lang="fr-FR" sz="1800">
                <a:solidFill>
                  <a:schemeClr val="accent2"/>
                </a:solidFill>
                <a:latin typeface="Calibri" panose="020F0502020204030204" pitchFamily="34" charset="0"/>
              </a:rPr>
              <a:t> …</a:t>
            </a:r>
          </a:p>
          <a:p>
            <a:pPr marL="342900" indent="-342900">
              <a:buFont typeface="Arial" panose="020B0604020202020204" pitchFamily="34" charset="0"/>
              <a:buChar char="•"/>
            </a:pPr>
            <a:r>
              <a:rPr lang="fr-FR">
                <a:solidFill>
                  <a:schemeClr val="accent2"/>
                </a:solidFill>
                <a:latin typeface="Calibri" panose="020F0502020204030204" pitchFamily="34" charset="0"/>
              </a:rPr>
              <a:t>L’arborescence doit respecter la structure inhérente à </a:t>
            </a:r>
            <a:r>
              <a:rPr lang="fr-FR" err="1">
                <a:solidFill>
                  <a:schemeClr val="accent2"/>
                </a:solidFill>
                <a:latin typeface="Calibri" panose="020F0502020204030204" pitchFamily="34" charset="0"/>
              </a:rPr>
              <a:t>Ansible</a:t>
            </a:r>
            <a:endParaRPr lang="fr-FR">
              <a:solidFill>
                <a:schemeClr val="accent2"/>
              </a:solidFill>
              <a:latin typeface="Calibri" panose="020F0502020204030204" pitchFamily="34" charset="0"/>
            </a:endParaRPr>
          </a:p>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err="1"/>
              <a:t>Ansible</a:t>
            </a:r>
            <a:endParaRPr lang="fr-FR"/>
          </a:p>
        </p:txBody>
      </p:sp>
    </p:spTree>
    <p:extLst>
      <p:ext uri="{BB962C8B-B14F-4D97-AF65-F5344CB8AC3E}">
        <p14:creationId xmlns:p14="http://schemas.microsoft.com/office/powerpoint/2010/main" val="390781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28</a:t>
            </a:fld>
            <a:endParaRPr lang="fr-FR"/>
          </a:p>
        </p:txBody>
      </p:sp>
      <p:sp>
        <p:nvSpPr>
          <p:cNvPr id="4" name="Espace réservé du texte 3"/>
          <p:cNvSpPr>
            <a:spLocks noGrp="1"/>
          </p:cNvSpPr>
          <p:nvPr>
            <p:ph type="body" sz="quarter" idx="12"/>
          </p:nvPr>
        </p:nvSpPr>
        <p:spPr/>
        <p:txBody>
          <a:bodyPr/>
          <a:lstStyle/>
          <a:p>
            <a:pPr marL="0" indent="0">
              <a:buNone/>
            </a:pPr>
            <a:r>
              <a:rPr lang="fr-FR"/>
              <a:t>Gestion des serveurs </a:t>
            </a:r>
          </a:p>
          <a:p>
            <a:pPr marL="0" indent="0">
              <a:buNone/>
            </a:pPr>
            <a:endParaRPr lang="fr-FR"/>
          </a:p>
          <a:p>
            <a:pPr marL="342900" indent="-342900">
              <a:buFont typeface="Arial" panose="020B0604020202020204" pitchFamily="34" charset="0"/>
              <a:buChar char="•"/>
            </a:pPr>
            <a:r>
              <a:rPr lang="fr-FR" sz="2400" err="1">
                <a:solidFill>
                  <a:schemeClr val="accent2"/>
                </a:solidFill>
                <a:latin typeface="Calibri" panose="020F0502020204030204" pitchFamily="34" charset="0"/>
              </a:rPr>
              <a:t>Ansible</a:t>
            </a:r>
            <a:r>
              <a:rPr lang="fr-FR" sz="2400">
                <a:solidFill>
                  <a:schemeClr val="accent2"/>
                </a:solidFill>
                <a:latin typeface="Calibri" panose="020F0502020204030204" pitchFamily="34" charset="0"/>
              </a:rPr>
              <a:t> est un gestionnaire de configuration </a:t>
            </a:r>
            <a:r>
              <a:rPr lang="fr-FR" sz="2400" b="0">
                <a:solidFill>
                  <a:schemeClr val="accent2"/>
                </a:solidFill>
                <a:latin typeface="Calibri" panose="020F0502020204030204" pitchFamily="34" charset="0"/>
              </a:rPr>
              <a:t>qui se base sur des groupes de serveurs pour exécuter ses taches sur l’ensemble des serveurs ciblés.</a:t>
            </a:r>
          </a:p>
          <a:p>
            <a:pPr marL="342900" indent="-342900">
              <a:buFont typeface="Arial" panose="020B0604020202020204" pitchFamily="34" charset="0"/>
              <a:buChar char="•"/>
            </a:pPr>
            <a:r>
              <a:rPr lang="fr-FR" sz="2400" b="0">
                <a:solidFill>
                  <a:schemeClr val="accent2"/>
                </a:solidFill>
                <a:latin typeface="Calibri" panose="020F0502020204030204" pitchFamily="34" charset="0"/>
              </a:rPr>
              <a:t>Ces groupes de serveurs </a:t>
            </a:r>
            <a:r>
              <a:rPr lang="fr-FR" sz="2400">
                <a:solidFill>
                  <a:schemeClr val="accent2"/>
                </a:solidFill>
                <a:latin typeface="Calibri" panose="020F0502020204030204" pitchFamily="34" charset="0"/>
              </a:rPr>
              <a:t>dépendent de l’architecture de l’application </a:t>
            </a:r>
            <a:r>
              <a:rPr lang="fr-FR" sz="2400" b="0">
                <a:solidFill>
                  <a:schemeClr val="accent2"/>
                </a:solidFill>
                <a:latin typeface="Calibri" panose="020F0502020204030204" pitchFamily="34" charset="0"/>
              </a:rPr>
              <a:t>(web, data, </a:t>
            </a:r>
            <a:r>
              <a:rPr lang="fr-FR" sz="2400" b="0" err="1">
                <a:solidFill>
                  <a:schemeClr val="accent2"/>
                </a:solidFill>
                <a:latin typeface="Calibri" panose="020F0502020204030204" pitchFamily="34" charset="0"/>
              </a:rPr>
              <a:t>etc</a:t>
            </a:r>
            <a:r>
              <a:rPr lang="fr-FR" sz="2400" b="0">
                <a:solidFill>
                  <a:schemeClr val="accent2"/>
                </a:solidFill>
                <a:latin typeface="Calibri" panose="020F0502020204030204" pitchFamily="34" charset="0"/>
              </a:rPr>
              <a:t> …)</a:t>
            </a:r>
          </a:p>
          <a:p>
            <a:pPr marL="342900" indent="-342900">
              <a:buFont typeface="Arial" panose="020B0604020202020204" pitchFamily="34" charset="0"/>
              <a:buChar char="•"/>
            </a:pPr>
            <a:r>
              <a:rPr lang="fr-FR" sz="2400" b="0">
                <a:solidFill>
                  <a:schemeClr val="accent2"/>
                </a:solidFill>
                <a:latin typeface="Calibri" panose="020F0502020204030204" pitchFamily="34" charset="0"/>
              </a:rPr>
              <a:t>Ces groupes de serveurs </a:t>
            </a:r>
            <a:r>
              <a:rPr lang="fr-FR" sz="2400">
                <a:solidFill>
                  <a:schemeClr val="accent2"/>
                </a:solidFill>
                <a:latin typeface="Calibri" panose="020F0502020204030204" pitchFamily="34" charset="0"/>
              </a:rPr>
              <a:t>définissent également la manière dont seront classées et définies les variables</a:t>
            </a:r>
            <a:endParaRPr lang="fr-FR" sz="2400" b="0">
              <a:solidFill>
                <a:schemeClr val="accent2"/>
              </a:solidFill>
              <a:latin typeface="Calibri" panose="020F0502020204030204" pitchFamily="34" charset="0"/>
            </a:endParaRPr>
          </a:p>
          <a:p>
            <a:pPr marL="342900" indent="-342900">
              <a:buFont typeface="Arial" panose="020B0604020202020204" pitchFamily="34" charset="0"/>
              <a:buChar char="•"/>
            </a:pPr>
            <a:r>
              <a:rPr lang="fr-FR" sz="2400" b="0">
                <a:solidFill>
                  <a:schemeClr val="accent2"/>
                </a:solidFill>
                <a:latin typeface="Calibri" panose="020F0502020204030204" pitchFamily="34" charset="0"/>
              </a:rPr>
              <a:t>Ces groupes de serveurs sont </a:t>
            </a:r>
            <a:r>
              <a:rPr lang="fr-FR" sz="2400">
                <a:solidFill>
                  <a:schemeClr val="accent2"/>
                </a:solidFill>
                <a:latin typeface="Calibri" panose="020F0502020204030204" pitchFamily="34" charset="0"/>
              </a:rPr>
              <a:t>définis dans un fichier « </a:t>
            </a:r>
            <a:r>
              <a:rPr lang="fr-FR" sz="2000">
                <a:solidFill>
                  <a:schemeClr val="accent2"/>
                </a:solidFill>
                <a:latin typeface="Courier New" panose="02070309020205020404" pitchFamily="49" charset="0"/>
                <a:cs typeface="Courier New" panose="02070309020205020404" pitchFamily="49" charset="0"/>
              </a:rPr>
              <a:t>hosts</a:t>
            </a:r>
            <a:r>
              <a:rPr lang="fr-FR" sz="2400">
                <a:solidFill>
                  <a:schemeClr val="accent2"/>
                </a:solidFill>
                <a:latin typeface="Calibri" panose="020F0502020204030204" pitchFamily="34" charset="0"/>
              </a:rPr>
              <a:t> » </a:t>
            </a:r>
            <a:r>
              <a:rPr lang="fr-FR" sz="2400" b="0">
                <a:solidFill>
                  <a:schemeClr val="accent2"/>
                </a:solidFill>
                <a:latin typeface="Calibri" panose="020F0502020204030204" pitchFamily="34" charset="0"/>
              </a:rPr>
              <a:t>présent dans le </a:t>
            </a:r>
            <a:r>
              <a:rPr lang="fr-FR" sz="2400" b="0" err="1">
                <a:solidFill>
                  <a:schemeClr val="accent2"/>
                </a:solidFill>
                <a:latin typeface="Calibri" panose="020F0502020204030204" pitchFamily="34" charset="0"/>
              </a:rPr>
              <a:t>repository</a:t>
            </a:r>
            <a:r>
              <a:rPr lang="fr-FR" sz="2400" b="0">
                <a:solidFill>
                  <a:schemeClr val="accent2"/>
                </a:solidFill>
                <a:latin typeface="Calibri" panose="020F0502020204030204" pitchFamily="34" charset="0"/>
              </a:rPr>
              <a:t> </a:t>
            </a:r>
            <a:r>
              <a:rPr lang="fr-FR" sz="2400" b="0" err="1">
                <a:solidFill>
                  <a:schemeClr val="accent2"/>
                </a:solidFill>
                <a:latin typeface="Calibri" panose="020F0502020204030204" pitchFamily="34" charset="0"/>
              </a:rPr>
              <a:t>GitLab</a:t>
            </a:r>
            <a:r>
              <a:rPr lang="fr-FR" sz="2400" b="0">
                <a:solidFill>
                  <a:schemeClr val="accent2"/>
                </a:solidFill>
                <a:latin typeface="Calibri" panose="020F0502020204030204" pitchFamily="34" charset="0"/>
              </a:rPr>
              <a:t> dans le répertoire </a:t>
            </a:r>
            <a:r>
              <a:rPr lang="fr-FR" sz="2000" b="0">
                <a:solidFill>
                  <a:schemeClr val="accent2"/>
                </a:solidFill>
                <a:latin typeface="Courier New" panose="02070309020205020404" pitchFamily="49" charset="0"/>
                <a:cs typeface="Courier New" panose="02070309020205020404" pitchFamily="49" charset="0"/>
              </a:rPr>
              <a:t>/inventories/</a:t>
            </a:r>
            <a:r>
              <a:rPr lang="fr-FR" sz="2000">
                <a:solidFill>
                  <a:schemeClr val="accent2"/>
                </a:solidFill>
                <a:latin typeface="Courier New" panose="02070309020205020404" pitchFamily="49" charset="0"/>
                <a:cs typeface="Courier New" panose="02070309020205020404" pitchFamily="49" charset="0"/>
              </a:rPr>
              <a:t>&lt;ENV&gt;</a:t>
            </a:r>
            <a:endParaRPr lang="fr-FR" sz="2400">
              <a:latin typeface="Calibri" panose="020F0502020204030204" pitchFamily="34" charset="0"/>
            </a:endParaRPr>
          </a:p>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err="1"/>
              <a:t>Ansible</a:t>
            </a:r>
            <a:endParaRPr lang="fr-FR"/>
          </a:p>
        </p:txBody>
      </p:sp>
    </p:spTree>
    <p:extLst>
      <p:ext uri="{BB962C8B-B14F-4D97-AF65-F5344CB8AC3E}">
        <p14:creationId xmlns:p14="http://schemas.microsoft.com/office/powerpoint/2010/main" val="1354022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DevOpsAcademie Outils TP – V°002 | 17 mai 2021</a:t>
            </a:r>
            <a:endParaRPr lang="en-US"/>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29</a:t>
            </a:fld>
            <a:endParaRPr lang="fr-FR"/>
          </a:p>
        </p:txBody>
      </p:sp>
      <p:sp>
        <p:nvSpPr>
          <p:cNvPr id="4" name="Espace réservé du texte 3"/>
          <p:cNvSpPr>
            <a:spLocks noGrp="1"/>
          </p:cNvSpPr>
          <p:nvPr>
            <p:ph type="body" sz="quarter" idx="12"/>
          </p:nvPr>
        </p:nvSpPr>
        <p:spPr>
          <a:xfrm>
            <a:off x="817347" y="695339"/>
            <a:ext cx="10440987" cy="4984545"/>
          </a:xfrm>
        </p:spPr>
        <p:txBody>
          <a:bodyPr/>
          <a:lstStyle/>
          <a:p>
            <a:pPr marL="0" indent="0">
              <a:buNone/>
            </a:pPr>
            <a:r>
              <a:rPr lang="fr-FR"/>
              <a:t>Fichier Hosts</a:t>
            </a:r>
          </a:p>
          <a:p>
            <a:pPr marL="0" indent="0">
              <a:buNone/>
            </a:pPr>
            <a:endParaRPr lang="fr-FR"/>
          </a:p>
          <a:p>
            <a:pPr marL="0" indent="0">
              <a:buNone/>
            </a:pPr>
            <a:endParaRPr lang="fr-FR"/>
          </a:p>
          <a:p>
            <a:pPr marL="0" indent="0">
              <a:buNone/>
            </a:pPr>
            <a:endParaRPr lang="fr-FR"/>
          </a:p>
        </p:txBody>
      </p:sp>
      <p:sp>
        <p:nvSpPr>
          <p:cNvPr id="7" name="Titre 2"/>
          <p:cNvSpPr>
            <a:spLocks noGrp="1"/>
          </p:cNvSpPr>
          <p:nvPr/>
        </p:nvSpPr>
        <p:spPr>
          <a:xfrm>
            <a:off x="508000" y="201313"/>
            <a:ext cx="10442575"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lang="fr-FR" sz="2000" b="0" kern="1200" cap="none" spc="40" baseline="0">
                <a:solidFill>
                  <a:schemeClr val="accent1"/>
                </a:solidFill>
                <a:latin typeface="+mj-lt"/>
                <a:ea typeface="+mj-ea"/>
                <a:cs typeface="Calibri" panose="020F0502020204030204" pitchFamily="34" charset="0"/>
              </a:defRPr>
            </a:lvl1pPr>
          </a:lstStyle>
          <a:p>
            <a:r>
              <a:rPr lang="fr-FR" err="1"/>
              <a:t>Ansible</a:t>
            </a:r>
            <a:endParaRPr lang="fr-FR"/>
          </a:p>
        </p:txBody>
      </p:sp>
      <p:grpSp>
        <p:nvGrpSpPr>
          <p:cNvPr id="8" name="Groupe 7"/>
          <p:cNvGrpSpPr/>
          <p:nvPr/>
        </p:nvGrpSpPr>
        <p:grpSpPr>
          <a:xfrm>
            <a:off x="839788" y="1246802"/>
            <a:ext cx="9223149" cy="4154984"/>
            <a:chOff x="862239" y="1856320"/>
            <a:chExt cx="9223149" cy="4154984"/>
          </a:xfrm>
        </p:grpSpPr>
        <p:grpSp>
          <p:nvGrpSpPr>
            <p:cNvPr id="9" name="Groupe 8"/>
            <p:cNvGrpSpPr/>
            <p:nvPr/>
          </p:nvGrpSpPr>
          <p:grpSpPr>
            <a:xfrm>
              <a:off x="6136959" y="2102276"/>
              <a:ext cx="3948429" cy="3805690"/>
              <a:chOff x="4345757" y="1800520"/>
              <a:chExt cx="3948429" cy="3805690"/>
            </a:xfrm>
          </p:grpSpPr>
          <p:sp>
            <p:nvSpPr>
              <p:cNvPr id="11" name="ZoneTexte 5"/>
              <p:cNvSpPr txBox="1"/>
              <p:nvPr/>
            </p:nvSpPr>
            <p:spPr>
              <a:xfrm>
                <a:off x="5017277" y="1947892"/>
                <a:ext cx="3276907" cy="738664"/>
              </a:xfrm>
              <a:prstGeom prst="rect">
                <a:avLst/>
              </a:prstGeom>
              <a:solidFill>
                <a:schemeClr val="tx2"/>
              </a:solidFill>
              <a:ln w="12700">
                <a:solidFill>
                  <a:schemeClr val="tx1"/>
                </a:solidFill>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a:solidFill>
                      <a:schemeClr val="bg1"/>
                    </a:solidFill>
                    <a:latin typeface="Calibri" panose="020F0502020204030204" pitchFamily="34" charset="0"/>
                  </a:rPr>
                  <a:t>Le groupe [all] contient tous les serveurs de l’application </a:t>
                </a:r>
              </a:p>
              <a:p>
                <a:pPr algn="ctr"/>
                <a:r>
                  <a:rPr lang="fr-FR" sz="1400" b="1">
                    <a:ln w="3175">
                      <a:noFill/>
                    </a:ln>
                    <a:solidFill>
                      <a:srgbClr val="FF0000"/>
                    </a:solidFill>
                    <a:latin typeface="Calibri" panose="020F0502020204030204" pitchFamily="34" charset="0"/>
                  </a:rPr>
                  <a:t>OBLIGATOIRE</a:t>
                </a:r>
              </a:p>
            </p:txBody>
          </p:sp>
          <p:sp>
            <p:nvSpPr>
              <p:cNvPr id="12" name="ZoneTexte 7"/>
              <p:cNvSpPr txBox="1"/>
              <p:nvPr/>
            </p:nvSpPr>
            <p:spPr>
              <a:xfrm>
                <a:off x="5017279" y="4857466"/>
                <a:ext cx="3276907" cy="738664"/>
              </a:xfrm>
              <a:prstGeom prst="rect">
                <a:avLst/>
              </a:prstGeom>
              <a:solidFill>
                <a:schemeClr val="tx2"/>
              </a:solidFill>
              <a:ln w="12700">
                <a:solidFill>
                  <a:schemeClr val="tx1"/>
                </a:solidFill>
              </a:ln>
            </p:spPr>
            <p:txBody>
              <a:bodyPr wrap="square" rtlCol="0" anchor="ctr" anchorCtr="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a:solidFill>
                      <a:schemeClr val="bg1"/>
                    </a:solidFill>
                    <a:latin typeface="Calibri" panose="020F0502020204030204" pitchFamily="34" charset="0"/>
                  </a:rPr>
                  <a:t>Le groupe [</a:t>
                </a:r>
                <a:r>
                  <a:rPr lang="fr-FR" sz="1400" err="1">
                    <a:solidFill>
                      <a:schemeClr val="bg1"/>
                    </a:solidFill>
                    <a:latin typeface="Calibri" panose="020F0502020204030204" pitchFamily="34" charset="0"/>
                  </a:rPr>
                  <a:t>nna_web:children</a:t>
                </a:r>
                <a:r>
                  <a:rPr lang="fr-FR" sz="1400">
                    <a:solidFill>
                      <a:schemeClr val="bg1"/>
                    </a:solidFill>
                    <a:latin typeface="Calibri" panose="020F0502020204030204" pitchFamily="34" charset="0"/>
                  </a:rPr>
                  <a:t>] contient tous les serveurs qui sont contenus dans les groupes [</a:t>
                </a:r>
                <a:r>
                  <a:rPr lang="fr-FR" sz="1400" err="1">
                    <a:solidFill>
                      <a:schemeClr val="bg1"/>
                    </a:solidFill>
                    <a:latin typeface="Calibri" panose="020F0502020204030204" pitchFamily="34" charset="0"/>
                  </a:rPr>
                  <a:t>nna_pres</a:t>
                </a:r>
                <a:r>
                  <a:rPr lang="fr-FR" sz="1400">
                    <a:solidFill>
                      <a:schemeClr val="bg1"/>
                    </a:solidFill>
                    <a:latin typeface="Calibri" panose="020F0502020204030204" pitchFamily="34" charset="0"/>
                  </a:rPr>
                  <a:t>] et [</a:t>
                </a:r>
                <a:r>
                  <a:rPr lang="fr-FR" sz="1400" err="1">
                    <a:solidFill>
                      <a:schemeClr val="bg1"/>
                    </a:solidFill>
                    <a:latin typeface="Calibri" panose="020F0502020204030204" pitchFamily="34" charset="0"/>
                  </a:rPr>
                  <a:t>nna_dmgr</a:t>
                </a:r>
                <a:r>
                  <a:rPr lang="fr-FR" sz="1400">
                    <a:solidFill>
                      <a:schemeClr val="bg1"/>
                    </a:solidFill>
                    <a:latin typeface="Calibri" panose="020F0502020204030204" pitchFamily="34" charset="0"/>
                  </a:rPr>
                  <a:t>]</a:t>
                </a:r>
              </a:p>
            </p:txBody>
          </p:sp>
          <p:sp>
            <p:nvSpPr>
              <p:cNvPr id="13" name="ZoneTexte 9"/>
              <p:cNvSpPr txBox="1"/>
              <p:nvPr/>
            </p:nvSpPr>
            <p:spPr>
              <a:xfrm>
                <a:off x="5017278" y="3540823"/>
                <a:ext cx="3276907" cy="738664"/>
              </a:xfrm>
              <a:prstGeom prst="rect">
                <a:avLst/>
              </a:prstGeom>
              <a:solidFill>
                <a:schemeClr val="tx2"/>
              </a:solidFill>
              <a:ln w="12700">
                <a:solidFill>
                  <a:schemeClr val="tx1"/>
                </a:solidFill>
              </a:ln>
            </p:spPr>
            <p:txBody>
              <a:bodyPr wrap="square" rtlCol="0" anchor="ctr" anchorCtr="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a:solidFill>
                      <a:schemeClr val="bg1"/>
                    </a:solidFill>
                    <a:latin typeface="Calibri" panose="020F0502020204030204" pitchFamily="34" charset="0"/>
                  </a:rPr>
                  <a:t>Les groupes [</a:t>
                </a:r>
                <a:r>
                  <a:rPr lang="fr-FR" sz="1400" err="1">
                    <a:solidFill>
                      <a:schemeClr val="bg1"/>
                    </a:solidFill>
                    <a:latin typeface="Calibri" panose="020F0502020204030204" pitchFamily="34" charset="0"/>
                  </a:rPr>
                  <a:t>nna_data</a:t>
                </a:r>
                <a:r>
                  <a:rPr lang="fr-FR" sz="1400">
                    <a:solidFill>
                      <a:schemeClr val="bg1"/>
                    </a:solidFill>
                    <a:latin typeface="Calibri" panose="020F0502020204030204" pitchFamily="34" charset="0"/>
                  </a:rPr>
                  <a:t>], [</a:t>
                </a:r>
                <a:r>
                  <a:rPr lang="fr-FR" sz="1400" err="1">
                    <a:solidFill>
                      <a:schemeClr val="bg1"/>
                    </a:solidFill>
                    <a:latin typeface="Calibri" panose="020F0502020204030204" pitchFamily="34" charset="0"/>
                  </a:rPr>
                  <a:t>nna_pres</a:t>
                </a:r>
                <a:r>
                  <a:rPr lang="fr-FR" sz="1400">
                    <a:solidFill>
                      <a:schemeClr val="bg1"/>
                    </a:solidFill>
                    <a:latin typeface="Calibri" panose="020F0502020204030204" pitchFamily="34" charset="0"/>
                  </a:rPr>
                  <a:t>] et [</a:t>
                </a:r>
                <a:r>
                  <a:rPr lang="fr-FR" sz="1400" err="1">
                    <a:solidFill>
                      <a:schemeClr val="bg1"/>
                    </a:solidFill>
                    <a:latin typeface="Calibri" panose="020F0502020204030204" pitchFamily="34" charset="0"/>
                  </a:rPr>
                  <a:t>nna_dmgr</a:t>
                </a:r>
                <a:r>
                  <a:rPr lang="fr-FR" sz="1400">
                    <a:solidFill>
                      <a:schemeClr val="bg1"/>
                    </a:solidFill>
                    <a:latin typeface="Calibri" panose="020F0502020204030204" pitchFamily="34" charset="0"/>
                  </a:rPr>
                  <a:t>] sont composés des serveur de même type</a:t>
                </a:r>
              </a:p>
            </p:txBody>
          </p:sp>
          <p:sp>
            <p:nvSpPr>
              <p:cNvPr id="14" name="Accolade fermante 13"/>
              <p:cNvSpPr/>
              <p:nvPr/>
            </p:nvSpPr>
            <p:spPr>
              <a:xfrm>
                <a:off x="4345757" y="1800520"/>
                <a:ext cx="461913" cy="9898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a:p>
            </p:txBody>
          </p:sp>
          <p:sp>
            <p:nvSpPr>
              <p:cNvPr id="15" name="Accolade fermante 14"/>
              <p:cNvSpPr/>
              <p:nvPr/>
            </p:nvSpPr>
            <p:spPr>
              <a:xfrm>
                <a:off x="4345757" y="3012642"/>
                <a:ext cx="461913" cy="1795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a:p>
            </p:txBody>
          </p:sp>
          <p:sp>
            <p:nvSpPr>
              <p:cNvPr id="16" name="Accolade fermante 15"/>
              <p:cNvSpPr/>
              <p:nvPr/>
            </p:nvSpPr>
            <p:spPr>
              <a:xfrm>
                <a:off x="4345757" y="4912477"/>
                <a:ext cx="461913" cy="6937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a:p>
            </p:txBody>
          </p:sp>
        </p:grpSp>
        <p:sp>
          <p:nvSpPr>
            <p:cNvPr id="10" name="ZoneTexte 15"/>
            <p:cNvSpPr txBox="1"/>
            <p:nvPr/>
          </p:nvSpPr>
          <p:spPr>
            <a:xfrm>
              <a:off x="862239" y="1856320"/>
              <a:ext cx="5203081" cy="4154984"/>
            </a:xfrm>
            <a:prstGeom prst="rect">
              <a:avLst/>
            </a:prstGeom>
            <a:solidFill>
              <a:schemeClr val="bg1">
                <a:lumMod val="85000"/>
              </a:schemeClr>
            </a:solidFill>
            <a:ln w="12700">
              <a:solidFill>
                <a:schemeClr val="tx1"/>
              </a:solidFill>
            </a:ln>
          </p:spPr>
          <p:txBody>
            <a:bodyPr wrap="square" rtlCol="0" anchor="ctr" anchorCtr="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b="1">
                  <a:solidFill>
                    <a:schemeClr val="accent2"/>
                  </a:solidFill>
                </a:rPr>
                <a:t>[all]</a:t>
              </a:r>
            </a:p>
            <a:p>
              <a:r>
                <a:rPr lang="fr-FR" sz="1200" b="1">
                  <a:solidFill>
                    <a:schemeClr val="accent2"/>
                  </a:solidFill>
                </a:rPr>
                <a:t>nna_serv_pres_1 </a:t>
              </a:r>
              <a:r>
                <a:rPr lang="fr-FR" sz="1200" b="1" err="1">
                  <a:solidFill>
                    <a:schemeClr val="accent2"/>
                  </a:solidFill>
                </a:rPr>
                <a:t>ansible_host</a:t>
              </a:r>
              <a:r>
                <a:rPr lang="fr-FR" sz="1200" b="1">
                  <a:solidFill>
                    <a:schemeClr val="accent2"/>
                  </a:solidFill>
                </a:rPr>
                <a:t>=10.5.169.12 </a:t>
              </a:r>
              <a:r>
                <a:rPr lang="fr-FR" sz="1200" b="1" err="1">
                  <a:solidFill>
                    <a:schemeClr val="accent2"/>
                  </a:solidFill>
                </a:rPr>
                <a:t>ansible_user</a:t>
              </a:r>
              <a:r>
                <a:rPr lang="fr-FR" sz="1200" b="1">
                  <a:solidFill>
                    <a:schemeClr val="accent2"/>
                  </a:solidFill>
                </a:rPr>
                <a:t>=</a:t>
              </a:r>
              <a:r>
                <a:rPr lang="fr-FR" sz="1200" b="1" err="1">
                  <a:solidFill>
                    <a:schemeClr val="accent2"/>
                  </a:solidFill>
                </a:rPr>
                <a:t>root</a:t>
              </a:r>
              <a:endParaRPr lang="fr-FR" sz="1200" b="1">
                <a:solidFill>
                  <a:schemeClr val="accent2"/>
                </a:solidFill>
              </a:endParaRPr>
            </a:p>
            <a:p>
              <a:r>
                <a:rPr lang="fr-FR" sz="1200" b="1">
                  <a:solidFill>
                    <a:schemeClr val="accent2"/>
                  </a:solidFill>
                </a:rPr>
                <a:t>nna_serv_pres_2 </a:t>
              </a:r>
              <a:r>
                <a:rPr lang="fr-FR" sz="1200" b="1" err="1">
                  <a:solidFill>
                    <a:schemeClr val="accent2"/>
                  </a:solidFill>
                </a:rPr>
                <a:t>ansible_host</a:t>
              </a:r>
              <a:r>
                <a:rPr lang="fr-FR" sz="1200" b="1">
                  <a:solidFill>
                    <a:schemeClr val="accent2"/>
                  </a:solidFill>
                </a:rPr>
                <a:t>=10.5.169.13 </a:t>
              </a:r>
              <a:r>
                <a:rPr lang="fr-FR" sz="1200" b="1" err="1">
                  <a:solidFill>
                    <a:schemeClr val="accent2"/>
                  </a:solidFill>
                </a:rPr>
                <a:t>ansible_user</a:t>
              </a:r>
              <a:r>
                <a:rPr lang="fr-FR" sz="1200" b="1">
                  <a:solidFill>
                    <a:schemeClr val="accent2"/>
                  </a:solidFill>
                </a:rPr>
                <a:t>=</a:t>
              </a:r>
              <a:r>
                <a:rPr lang="fr-FR" sz="1200" b="1" err="1">
                  <a:solidFill>
                    <a:schemeClr val="accent2"/>
                  </a:solidFill>
                </a:rPr>
                <a:t>root</a:t>
              </a:r>
              <a:endParaRPr lang="fr-FR" sz="1200" b="1">
                <a:solidFill>
                  <a:schemeClr val="accent2"/>
                </a:solidFill>
              </a:endParaRPr>
            </a:p>
            <a:p>
              <a:r>
                <a:rPr lang="fr-FR" sz="1200" b="1" err="1">
                  <a:solidFill>
                    <a:schemeClr val="accent2"/>
                  </a:solidFill>
                </a:rPr>
                <a:t>nna_serv_data_primary</a:t>
              </a:r>
              <a:r>
                <a:rPr lang="fr-FR" sz="1200" b="1">
                  <a:solidFill>
                    <a:schemeClr val="accent2"/>
                  </a:solidFill>
                </a:rPr>
                <a:t> </a:t>
              </a:r>
              <a:r>
                <a:rPr lang="fr-FR" sz="1200" b="1" err="1">
                  <a:solidFill>
                    <a:schemeClr val="accent2"/>
                  </a:solidFill>
                </a:rPr>
                <a:t>ansible_host</a:t>
              </a:r>
              <a:r>
                <a:rPr lang="fr-FR" sz="1200" b="1">
                  <a:solidFill>
                    <a:schemeClr val="accent2"/>
                  </a:solidFill>
                </a:rPr>
                <a:t>=10.5.169.14 </a:t>
              </a:r>
              <a:r>
                <a:rPr lang="fr-FR" sz="1200" b="1" err="1">
                  <a:solidFill>
                    <a:schemeClr val="accent2"/>
                  </a:solidFill>
                </a:rPr>
                <a:t>ansible_user</a:t>
              </a:r>
              <a:r>
                <a:rPr lang="fr-FR" sz="1200" b="1">
                  <a:solidFill>
                    <a:schemeClr val="accent2"/>
                  </a:solidFill>
                </a:rPr>
                <a:t>=</a:t>
              </a:r>
              <a:r>
                <a:rPr lang="fr-FR" sz="1200" b="1" err="1">
                  <a:solidFill>
                    <a:schemeClr val="accent2"/>
                  </a:solidFill>
                </a:rPr>
                <a:t>root</a:t>
              </a:r>
              <a:endParaRPr lang="fr-FR" sz="1200" b="1">
                <a:solidFill>
                  <a:schemeClr val="accent2"/>
                </a:solidFill>
              </a:endParaRPr>
            </a:p>
            <a:p>
              <a:r>
                <a:rPr lang="fr-FR" sz="1200" b="1" err="1">
                  <a:solidFill>
                    <a:schemeClr val="accent2"/>
                  </a:solidFill>
                </a:rPr>
                <a:t>nna_serv_data_standby</a:t>
              </a:r>
              <a:r>
                <a:rPr lang="fr-FR" sz="1200" b="1">
                  <a:solidFill>
                    <a:schemeClr val="accent2"/>
                  </a:solidFill>
                </a:rPr>
                <a:t> </a:t>
              </a:r>
              <a:r>
                <a:rPr lang="fr-FR" sz="1200" b="1" err="1">
                  <a:solidFill>
                    <a:schemeClr val="accent2"/>
                  </a:solidFill>
                </a:rPr>
                <a:t>ansible_host</a:t>
              </a:r>
              <a:r>
                <a:rPr lang="fr-FR" sz="1200" b="1">
                  <a:solidFill>
                    <a:schemeClr val="accent2"/>
                  </a:solidFill>
                </a:rPr>
                <a:t>=10.5.169.15 </a:t>
              </a:r>
              <a:r>
                <a:rPr lang="fr-FR" sz="1200" b="1" err="1">
                  <a:solidFill>
                    <a:schemeClr val="accent2"/>
                  </a:solidFill>
                </a:rPr>
                <a:t>ansible_user</a:t>
              </a:r>
              <a:r>
                <a:rPr lang="fr-FR" sz="1200" b="1">
                  <a:solidFill>
                    <a:schemeClr val="accent2"/>
                  </a:solidFill>
                </a:rPr>
                <a:t>=</a:t>
              </a:r>
              <a:r>
                <a:rPr lang="fr-FR" sz="1200" b="1" err="1">
                  <a:solidFill>
                    <a:schemeClr val="accent2"/>
                  </a:solidFill>
                </a:rPr>
                <a:t>root</a:t>
              </a:r>
              <a:endParaRPr lang="fr-FR" sz="1200" b="1">
                <a:solidFill>
                  <a:schemeClr val="accent2"/>
                </a:solidFill>
              </a:endParaRPr>
            </a:p>
            <a:p>
              <a:r>
                <a:rPr lang="fr-FR" sz="1200" b="1" err="1">
                  <a:solidFill>
                    <a:schemeClr val="accent2"/>
                  </a:solidFill>
                </a:rPr>
                <a:t>nna_serv_dmgr</a:t>
              </a:r>
              <a:r>
                <a:rPr lang="fr-FR" sz="1200" b="1">
                  <a:solidFill>
                    <a:schemeClr val="accent2"/>
                  </a:solidFill>
                </a:rPr>
                <a:t> </a:t>
              </a:r>
              <a:r>
                <a:rPr lang="fr-FR" sz="1200" b="1" err="1">
                  <a:solidFill>
                    <a:schemeClr val="accent2"/>
                  </a:solidFill>
                </a:rPr>
                <a:t>ansible_host</a:t>
              </a:r>
              <a:r>
                <a:rPr lang="fr-FR" sz="1200" b="1">
                  <a:solidFill>
                    <a:schemeClr val="accent2"/>
                  </a:solidFill>
                </a:rPr>
                <a:t>=10.5.169.16 </a:t>
              </a:r>
              <a:r>
                <a:rPr lang="fr-FR" sz="1200" b="1" err="1">
                  <a:solidFill>
                    <a:schemeClr val="accent2"/>
                  </a:solidFill>
                </a:rPr>
                <a:t>ansible_user</a:t>
              </a:r>
              <a:r>
                <a:rPr lang="fr-FR" sz="1200" b="1">
                  <a:solidFill>
                    <a:schemeClr val="accent2"/>
                  </a:solidFill>
                </a:rPr>
                <a:t>=</a:t>
              </a:r>
              <a:r>
                <a:rPr lang="fr-FR" sz="1200" b="1" err="1">
                  <a:solidFill>
                    <a:schemeClr val="accent2"/>
                  </a:solidFill>
                </a:rPr>
                <a:t>root</a:t>
              </a:r>
              <a:endParaRPr lang="fr-FR" sz="1200" b="1">
                <a:solidFill>
                  <a:schemeClr val="accent2"/>
                </a:solidFill>
              </a:endParaRPr>
            </a:p>
            <a:p>
              <a:endParaRPr lang="fr-FR" sz="1200" b="1">
                <a:solidFill>
                  <a:schemeClr val="accent2"/>
                </a:solidFill>
              </a:endParaRPr>
            </a:p>
            <a:p>
              <a:r>
                <a:rPr lang="fr-FR" sz="1200" b="1">
                  <a:solidFill>
                    <a:schemeClr val="accent2"/>
                  </a:solidFill>
                </a:rPr>
                <a:t>  </a:t>
              </a:r>
            </a:p>
            <a:p>
              <a:r>
                <a:rPr lang="fr-FR" sz="1200" b="1">
                  <a:solidFill>
                    <a:schemeClr val="accent2"/>
                  </a:solidFill>
                </a:rPr>
                <a:t>[</a:t>
              </a:r>
              <a:r>
                <a:rPr lang="fr-FR" sz="1200" b="1" err="1">
                  <a:solidFill>
                    <a:schemeClr val="accent2"/>
                  </a:solidFill>
                </a:rPr>
                <a:t>nna_pres</a:t>
              </a:r>
              <a:r>
                <a:rPr lang="fr-FR" sz="1200" b="1">
                  <a:solidFill>
                    <a:schemeClr val="accent2"/>
                  </a:solidFill>
                </a:rPr>
                <a:t>]</a:t>
              </a:r>
            </a:p>
            <a:p>
              <a:r>
                <a:rPr lang="fr-FR" sz="1200" b="1">
                  <a:solidFill>
                    <a:schemeClr val="accent2"/>
                  </a:solidFill>
                </a:rPr>
                <a:t>nna_serv_pres_1 </a:t>
              </a:r>
            </a:p>
            <a:p>
              <a:r>
                <a:rPr lang="fr-FR" sz="1200" b="1">
                  <a:solidFill>
                    <a:schemeClr val="accent2"/>
                  </a:solidFill>
                </a:rPr>
                <a:t>nna_serv_pres_2  </a:t>
              </a:r>
            </a:p>
            <a:p>
              <a:endParaRPr lang="fr-FR" sz="1200" b="1">
                <a:solidFill>
                  <a:schemeClr val="accent2"/>
                </a:solidFill>
              </a:endParaRPr>
            </a:p>
            <a:p>
              <a:r>
                <a:rPr lang="fr-FR" sz="1200" b="1">
                  <a:solidFill>
                    <a:schemeClr val="accent2"/>
                  </a:solidFill>
                </a:rPr>
                <a:t>[</a:t>
              </a:r>
              <a:r>
                <a:rPr lang="fr-FR" sz="1200" b="1" err="1">
                  <a:solidFill>
                    <a:schemeClr val="accent2"/>
                  </a:solidFill>
                </a:rPr>
                <a:t>nna_dmgr</a:t>
              </a:r>
              <a:r>
                <a:rPr lang="fr-FR" sz="1200" b="1">
                  <a:solidFill>
                    <a:schemeClr val="accent2"/>
                  </a:solidFill>
                </a:rPr>
                <a:t>]</a:t>
              </a:r>
            </a:p>
            <a:p>
              <a:r>
                <a:rPr lang="fr-FR" sz="1200" b="1" err="1">
                  <a:solidFill>
                    <a:schemeClr val="accent2"/>
                  </a:solidFill>
                </a:rPr>
                <a:t>nna_serv_dmgr</a:t>
              </a:r>
              <a:endParaRPr lang="fr-FR" sz="1200" b="1">
                <a:solidFill>
                  <a:schemeClr val="accent2"/>
                </a:solidFill>
              </a:endParaRPr>
            </a:p>
            <a:p>
              <a:endParaRPr lang="fr-FR" sz="1200" b="1">
                <a:solidFill>
                  <a:schemeClr val="accent2"/>
                </a:solidFill>
              </a:endParaRPr>
            </a:p>
            <a:p>
              <a:r>
                <a:rPr lang="fr-FR" sz="1200" b="1">
                  <a:solidFill>
                    <a:schemeClr val="accent2"/>
                  </a:solidFill>
                </a:rPr>
                <a:t>[</a:t>
              </a:r>
              <a:r>
                <a:rPr lang="fr-FR" sz="1200" b="1" err="1">
                  <a:solidFill>
                    <a:schemeClr val="accent2"/>
                  </a:solidFill>
                </a:rPr>
                <a:t>nna_data</a:t>
              </a:r>
              <a:r>
                <a:rPr lang="fr-FR" sz="1200" b="1">
                  <a:solidFill>
                    <a:schemeClr val="accent2"/>
                  </a:solidFill>
                </a:rPr>
                <a:t>]</a:t>
              </a:r>
            </a:p>
            <a:p>
              <a:r>
                <a:rPr lang="fr-FR" sz="1200" b="1" err="1">
                  <a:solidFill>
                    <a:schemeClr val="accent2"/>
                  </a:solidFill>
                </a:rPr>
                <a:t>nna_serv_data_primary</a:t>
              </a:r>
              <a:endParaRPr lang="fr-FR" sz="1200" b="1">
                <a:solidFill>
                  <a:schemeClr val="accent2"/>
                </a:solidFill>
              </a:endParaRPr>
            </a:p>
            <a:p>
              <a:r>
                <a:rPr lang="fr-FR" sz="1200" b="1" err="1">
                  <a:solidFill>
                    <a:schemeClr val="accent2"/>
                  </a:solidFill>
                </a:rPr>
                <a:t>nna_serv_data_standby</a:t>
              </a:r>
              <a:endParaRPr lang="fr-FR" sz="1200" b="1">
                <a:solidFill>
                  <a:schemeClr val="accent2"/>
                </a:solidFill>
              </a:endParaRPr>
            </a:p>
            <a:p>
              <a:r>
                <a:rPr lang="fr-FR" sz="1200" b="1">
                  <a:solidFill>
                    <a:schemeClr val="accent2"/>
                  </a:solidFill>
                </a:rPr>
                <a:t> </a:t>
              </a:r>
            </a:p>
            <a:p>
              <a:r>
                <a:rPr lang="fr-FR" sz="1200" b="1">
                  <a:solidFill>
                    <a:schemeClr val="accent2"/>
                  </a:solidFill>
                </a:rPr>
                <a:t>[</a:t>
              </a:r>
              <a:r>
                <a:rPr lang="fr-FR" sz="1200" b="1" err="1">
                  <a:solidFill>
                    <a:schemeClr val="accent2"/>
                  </a:solidFill>
                </a:rPr>
                <a:t>nna_web:children</a:t>
              </a:r>
              <a:r>
                <a:rPr lang="fr-FR" sz="1200" b="1">
                  <a:solidFill>
                    <a:schemeClr val="accent2"/>
                  </a:solidFill>
                </a:rPr>
                <a:t>]</a:t>
              </a:r>
            </a:p>
            <a:p>
              <a:r>
                <a:rPr lang="fr-FR" sz="1200" b="1" err="1">
                  <a:solidFill>
                    <a:schemeClr val="accent2"/>
                  </a:solidFill>
                </a:rPr>
                <a:t>nna_pres</a:t>
              </a:r>
              <a:endParaRPr lang="fr-FR" sz="1200" b="1">
                <a:solidFill>
                  <a:schemeClr val="accent2"/>
                </a:solidFill>
              </a:endParaRPr>
            </a:p>
            <a:p>
              <a:r>
                <a:rPr lang="fr-FR" sz="1200" b="1" err="1">
                  <a:solidFill>
                    <a:schemeClr val="accent2"/>
                  </a:solidFill>
                </a:rPr>
                <a:t>nna_dmgr</a:t>
              </a:r>
              <a:endParaRPr lang="fr-FR" sz="1200" b="1">
                <a:solidFill>
                  <a:schemeClr val="accent2"/>
                </a:solidFill>
              </a:endParaRPr>
            </a:p>
          </p:txBody>
        </p:sp>
      </p:grpSp>
    </p:spTree>
    <p:extLst>
      <p:ext uri="{BB962C8B-B14F-4D97-AF65-F5344CB8AC3E}">
        <p14:creationId xmlns:p14="http://schemas.microsoft.com/office/powerpoint/2010/main" val="228301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DE3E94-2B30-4500-8EA2-0D6763C87078}"/>
              </a:ext>
            </a:extLst>
          </p:cNvPr>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Slide Number Placeholder 2">
            <a:extLst>
              <a:ext uri="{FF2B5EF4-FFF2-40B4-BE49-F238E27FC236}">
                <a16:creationId xmlns:a16="http://schemas.microsoft.com/office/drawing/2014/main" id="{BB4C6591-BC0F-4C12-A7A1-B2D0F7E20CCD}"/>
              </a:ext>
            </a:extLst>
          </p:cNvPr>
          <p:cNvSpPr>
            <a:spLocks noGrp="1"/>
          </p:cNvSpPr>
          <p:nvPr>
            <p:ph type="sldNum" sz="quarter" idx="11"/>
          </p:nvPr>
        </p:nvSpPr>
        <p:spPr/>
        <p:txBody>
          <a:bodyPr/>
          <a:lstStyle/>
          <a:p>
            <a:fld id="{16F61B19-5FB1-451F-938F-D0B1FAC2BDF6}" type="slidenum">
              <a:rPr lang="fr-FR" smtClean="0"/>
              <a:pPr/>
              <a:t>3</a:t>
            </a:fld>
            <a:endParaRPr lang="fr-FR"/>
          </a:p>
        </p:txBody>
      </p:sp>
      <p:sp>
        <p:nvSpPr>
          <p:cNvPr id="4" name="Text Placeholder 3">
            <a:extLst>
              <a:ext uri="{FF2B5EF4-FFF2-40B4-BE49-F238E27FC236}">
                <a16:creationId xmlns:a16="http://schemas.microsoft.com/office/drawing/2014/main" id="{ACB88B63-E315-4AB9-9BE9-1E6E8BB1A15D}"/>
              </a:ext>
            </a:extLst>
          </p:cNvPr>
          <p:cNvSpPr>
            <a:spLocks noGrp="1"/>
          </p:cNvSpPr>
          <p:nvPr>
            <p:ph type="body" sz="quarter" idx="12"/>
          </p:nvPr>
        </p:nvSpPr>
        <p:spPr/>
        <p:txBody>
          <a:bodyPr vert="horz" lIns="0" tIns="0" rIns="0" bIns="0" rtlCol="0" anchor="t">
            <a:noAutofit/>
          </a:bodyPr>
          <a:lstStyle/>
          <a:p>
            <a:pPr marL="0" indent="0">
              <a:buNone/>
            </a:pPr>
            <a:endParaRPr lang="fr-FR" sz="2400">
              <a:ea typeface="+mn-lt"/>
              <a:cs typeface="+mn-lt"/>
            </a:endParaRPr>
          </a:p>
          <a:p>
            <a:pPr marL="0" indent="0">
              <a:buNone/>
            </a:pPr>
            <a:r>
              <a:rPr lang="fr-FR" sz="2400">
                <a:ea typeface="+mn-lt"/>
                <a:cs typeface="+mn-lt"/>
              </a:rPr>
              <a:t>Répondre au besoin de « Time To </a:t>
            </a:r>
            <a:r>
              <a:rPr lang="fr-FR" sz="2400" err="1">
                <a:ea typeface="+mn-lt"/>
                <a:cs typeface="+mn-lt"/>
              </a:rPr>
              <a:t>Market</a:t>
            </a:r>
            <a:r>
              <a:rPr lang="fr-FR" sz="2400">
                <a:ea typeface="+mn-lt"/>
                <a:cs typeface="+mn-lt"/>
              </a:rPr>
              <a:t> » en accélérant le cycle de vie de l’application</a:t>
            </a:r>
            <a:endParaRPr lang="en-US" sz="2400" b="0">
              <a:ea typeface="+mn-lt"/>
              <a:cs typeface="+mn-lt"/>
            </a:endParaRPr>
          </a:p>
          <a:p>
            <a:pPr marL="342900" lvl="1" indent="-342900">
              <a:buFont typeface="Wingdings,Sans-Serif" panose="020B0604020202020204"/>
              <a:buChar char="Ø"/>
            </a:pPr>
            <a:r>
              <a:rPr lang="fr-FR" sz="2000">
                <a:ea typeface="+mn-lt"/>
                <a:cs typeface="+mn-lt"/>
              </a:rPr>
              <a:t>Extension des méthodes Agiles pour une approche de bout en bout, « de l’idée à la mise en production »</a:t>
            </a:r>
            <a:endParaRPr lang="en-US" sz="2000" b="0">
              <a:ea typeface="+mn-lt"/>
              <a:cs typeface="+mn-lt"/>
            </a:endParaRPr>
          </a:p>
          <a:p>
            <a:pPr marL="359410" indent="-359410"/>
            <a:endParaRPr lang="fr-FR" sz="2400" b="0">
              <a:ea typeface="+mn-lt"/>
              <a:cs typeface="+mn-lt"/>
            </a:endParaRPr>
          </a:p>
          <a:p>
            <a:pPr marL="0" indent="0">
              <a:buNone/>
            </a:pPr>
            <a:r>
              <a:rPr lang="fr-FR" sz="2400">
                <a:ea typeface="+mn-lt"/>
                <a:cs typeface="+mn-lt"/>
              </a:rPr>
              <a:t>Décloisonner les organisations en silos</a:t>
            </a:r>
            <a:endParaRPr lang="en-US" sz="2400" b="0">
              <a:ea typeface="+mn-lt"/>
              <a:cs typeface="+mn-lt"/>
            </a:endParaRPr>
          </a:p>
          <a:p>
            <a:pPr marL="342900" lvl="1" indent="-342900">
              <a:buFont typeface="Wingdings,Sans-Serif" panose="020B0604020202020204"/>
              <a:buChar char="Ø"/>
            </a:pPr>
            <a:r>
              <a:rPr lang="fr-FR" sz="2000">
                <a:ea typeface="+mn-lt"/>
                <a:cs typeface="+mn-lt"/>
              </a:rPr>
              <a:t>Mouvement culturel qui vise à améliorer la communication et la collaboration entre les Dev et les Ops afin d’aligner leurs objectifs sur les besoins de l’entreprise</a:t>
            </a:r>
            <a:endParaRPr lang="en-US" sz="2000" b="0">
              <a:ea typeface="+mn-lt"/>
              <a:cs typeface="+mn-lt"/>
            </a:endParaRPr>
          </a:p>
          <a:p>
            <a:pPr marL="359410" indent="-359410">
              <a:buAutoNum type="alphaUcPeriod"/>
            </a:pPr>
            <a:endParaRPr lang="fr-FR" b="0">
              <a:ea typeface="+mn-lt"/>
              <a:cs typeface="+mn-lt"/>
            </a:endParaRPr>
          </a:p>
          <a:p>
            <a:pPr marL="359410" indent="-359410"/>
            <a:endParaRPr lang="en-US">
              <a:cs typeface="Arial"/>
            </a:endParaRPr>
          </a:p>
        </p:txBody>
      </p:sp>
      <p:sp>
        <p:nvSpPr>
          <p:cNvPr id="5" name="Title 4">
            <a:extLst>
              <a:ext uri="{FF2B5EF4-FFF2-40B4-BE49-F238E27FC236}">
                <a16:creationId xmlns:a16="http://schemas.microsoft.com/office/drawing/2014/main" id="{1B8580A2-022C-4671-8A07-6FE7AA26FA30}"/>
              </a:ext>
            </a:extLst>
          </p:cNvPr>
          <p:cNvSpPr>
            <a:spLocks noGrp="1"/>
          </p:cNvSpPr>
          <p:nvPr>
            <p:ph type="title"/>
          </p:nvPr>
        </p:nvSpPr>
        <p:spPr/>
        <p:txBody>
          <a:bodyPr/>
          <a:lstStyle/>
          <a:p>
            <a:r>
              <a:rPr lang="fr-FR">
                <a:ea typeface="+mj-lt"/>
                <a:cs typeface="+mj-lt"/>
              </a:rPr>
              <a:t>Les enjeux de DevOps</a:t>
            </a:r>
            <a:endParaRPr lang="en-US">
              <a:ea typeface="+mj-lt"/>
              <a:cs typeface="+mj-lt"/>
            </a:endParaRPr>
          </a:p>
        </p:txBody>
      </p:sp>
    </p:spTree>
    <p:extLst>
      <p:ext uri="{BB962C8B-B14F-4D97-AF65-F5344CB8AC3E}">
        <p14:creationId xmlns:p14="http://schemas.microsoft.com/office/powerpoint/2010/main" val="2841131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30</a:t>
            </a:fld>
            <a:endParaRPr lang="fr-FR"/>
          </a:p>
        </p:txBody>
      </p:sp>
      <p:sp>
        <p:nvSpPr>
          <p:cNvPr id="4" name="Espace réservé du texte 3"/>
          <p:cNvSpPr>
            <a:spLocks noGrp="1"/>
          </p:cNvSpPr>
          <p:nvPr>
            <p:ph type="body" sz="quarter" idx="12"/>
          </p:nvPr>
        </p:nvSpPr>
        <p:spPr/>
        <p:txBody>
          <a:bodyPr/>
          <a:lstStyle/>
          <a:p>
            <a:pPr marL="0" indent="0">
              <a:buNone/>
            </a:pPr>
            <a:r>
              <a:rPr lang="fr-FR"/>
              <a:t>Gestion des variables</a:t>
            </a:r>
          </a:p>
          <a:p>
            <a:pPr marL="0" indent="0">
              <a:buNone/>
            </a:pPr>
            <a:endParaRPr lang="fr-FR"/>
          </a:p>
          <a:p>
            <a:pPr marL="285750" lvl="0" indent="-285750">
              <a:spcBef>
                <a:spcPct val="0"/>
              </a:spcBef>
              <a:buFont typeface="Arial" panose="020B0604020202020204" pitchFamily="34" charset="0"/>
              <a:buChar char="•"/>
            </a:pPr>
            <a:r>
              <a:rPr lang="fr-FR" err="1">
                <a:solidFill>
                  <a:srgbClr val="3E0D81"/>
                </a:solidFill>
                <a:latin typeface="Calibri" panose="020F0502020204030204" pitchFamily="34" charset="0"/>
                <a:cs typeface="Arial" panose="020B0604020202020204" pitchFamily="34" charset="0"/>
              </a:rPr>
              <a:t>Ansible</a:t>
            </a:r>
            <a:r>
              <a:rPr lang="fr-FR">
                <a:solidFill>
                  <a:srgbClr val="3E0D81"/>
                </a:solidFill>
                <a:latin typeface="Calibri" panose="020F0502020204030204" pitchFamily="34" charset="0"/>
                <a:cs typeface="Arial" panose="020B0604020202020204" pitchFamily="34" charset="0"/>
              </a:rPr>
              <a:t> doit son succès (en partie) à sa gestion des variables qui permet de très facilement capitaliser toutes les variables de tous les environnements d’une application en se basant sur</a:t>
            </a:r>
          </a:p>
          <a:p>
            <a:pPr marL="285750" lvl="0" indent="-285750">
              <a:spcBef>
                <a:spcPct val="0"/>
              </a:spcBef>
              <a:buFont typeface="Arial" panose="020B0604020202020204" pitchFamily="34" charset="0"/>
              <a:buChar char="•"/>
            </a:pPr>
            <a:endParaRPr lang="fr-FR">
              <a:solidFill>
                <a:srgbClr val="3E0D81"/>
              </a:solidFill>
              <a:latin typeface="Calibri" panose="020F0502020204030204" pitchFamily="34" charset="0"/>
              <a:cs typeface="Arial" panose="020B0604020202020204" pitchFamily="34" charset="0"/>
            </a:endParaRPr>
          </a:p>
          <a:p>
            <a:pPr marL="285750" indent="-285750">
              <a:spcBef>
                <a:spcPct val="0"/>
              </a:spcBef>
              <a:buFont typeface="Arial" panose="020B0604020202020204" pitchFamily="34" charset="0"/>
              <a:buChar char="•"/>
            </a:pPr>
            <a:r>
              <a:rPr lang="fr-FR" err="1">
                <a:solidFill>
                  <a:srgbClr val="3E0D81"/>
                </a:solidFill>
                <a:latin typeface="Calibri" panose="020F0502020204030204" pitchFamily="34" charset="0"/>
                <a:cs typeface="Arial" panose="020B0604020202020204" pitchFamily="34" charset="0"/>
              </a:rPr>
              <a:t>Ansible</a:t>
            </a:r>
            <a:r>
              <a:rPr lang="fr-FR">
                <a:solidFill>
                  <a:srgbClr val="3E0D81"/>
                </a:solidFill>
                <a:latin typeface="Calibri" panose="020F0502020204030204" pitchFamily="34" charset="0"/>
                <a:cs typeface="Arial" panose="020B0604020202020204" pitchFamily="34" charset="0"/>
              </a:rPr>
              <a:t> permet de gérer les variables en fonction de :</a:t>
            </a:r>
          </a:p>
          <a:p>
            <a:pPr marL="915750" lvl="3" indent="-285750">
              <a:spcBef>
                <a:spcPct val="0"/>
              </a:spcBef>
              <a:buFont typeface="Wingdings" panose="05000000000000000000" pitchFamily="2" charset="2"/>
              <a:buChar char="q"/>
            </a:pPr>
            <a:r>
              <a:rPr lang="fr-FR" sz="1800">
                <a:solidFill>
                  <a:srgbClr val="3E0D81"/>
                </a:solidFill>
                <a:latin typeface="Calibri" panose="020F0502020204030204" pitchFamily="34" charset="0"/>
                <a:cs typeface="Arial" panose="020B0604020202020204" pitchFamily="34" charset="0"/>
              </a:rPr>
              <a:t>Environnement</a:t>
            </a:r>
          </a:p>
          <a:p>
            <a:pPr marL="915750" lvl="3" indent="-285750">
              <a:spcBef>
                <a:spcPct val="0"/>
              </a:spcBef>
              <a:buFont typeface="Wingdings" panose="05000000000000000000" pitchFamily="2" charset="2"/>
              <a:buChar char="q"/>
            </a:pPr>
            <a:r>
              <a:rPr lang="fr-FR" sz="1800">
                <a:solidFill>
                  <a:srgbClr val="3E0D81"/>
                </a:solidFill>
                <a:latin typeface="Calibri" panose="020F0502020204030204" pitchFamily="34" charset="0"/>
                <a:cs typeface="Arial" panose="020B0604020202020204" pitchFamily="34" charset="0"/>
              </a:rPr>
              <a:t>Groupe de serveurs (hosts group)</a:t>
            </a:r>
          </a:p>
          <a:p>
            <a:pPr marL="915750" lvl="3" indent="-285750">
              <a:spcBef>
                <a:spcPct val="0"/>
              </a:spcBef>
              <a:buFont typeface="Wingdings" panose="05000000000000000000" pitchFamily="2" charset="2"/>
              <a:buChar char="q"/>
            </a:pPr>
            <a:r>
              <a:rPr lang="fr-FR" sz="1800">
                <a:solidFill>
                  <a:srgbClr val="3E0D81"/>
                </a:solidFill>
                <a:latin typeface="Calibri" panose="020F0502020204030204" pitchFamily="34" charset="0"/>
                <a:cs typeface="Arial" panose="020B0604020202020204" pitchFamily="34" charset="0"/>
              </a:rPr>
              <a:t>Serveurs (host)</a:t>
            </a:r>
          </a:p>
          <a:p>
            <a:pPr marL="285750" lvl="0" indent="-285750">
              <a:spcBef>
                <a:spcPct val="0"/>
              </a:spcBef>
              <a:buFont typeface="Arial" panose="020B0604020202020204" pitchFamily="34" charset="0"/>
              <a:buChar char="•"/>
            </a:pPr>
            <a:endParaRPr lang="fr-FR">
              <a:solidFill>
                <a:srgbClr val="3E0D81"/>
              </a:solidFill>
              <a:latin typeface="Calibri" panose="020F0502020204030204" pitchFamily="34" charset="0"/>
              <a:cs typeface="Arial" panose="020B0604020202020204" pitchFamily="34" charset="0"/>
            </a:endParaRPr>
          </a:p>
          <a:p>
            <a:pPr marL="285750" indent="-285750">
              <a:spcBef>
                <a:spcPct val="0"/>
              </a:spcBef>
              <a:buFont typeface="Arial" panose="020B0604020202020204" pitchFamily="34" charset="0"/>
              <a:buChar char="•"/>
            </a:pPr>
            <a:r>
              <a:rPr lang="fr-FR" err="1">
                <a:solidFill>
                  <a:srgbClr val="3E0D81"/>
                </a:solidFill>
                <a:latin typeface="Calibri" panose="020F0502020204030204" pitchFamily="34" charset="0"/>
                <a:cs typeface="Arial" panose="020B0604020202020204" pitchFamily="34" charset="0"/>
              </a:rPr>
              <a:t>Ansible</a:t>
            </a:r>
            <a:r>
              <a:rPr lang="fr-FR">
                <a:solidFill>
                  <a:srgbClr val="3E0D81"/>
                </a:solidFill>
                <a:latin typeface="Calibri" panose="020F0502020204030204" pitchFamily="34" charset="0"/>
                <a:cs typeface="Arial" panose="020B0604020202020204" pitchFamily="34" charset="0"/>
              </a:rPr>
              <a:t> se base sur :</a:t>
            </a:r>
          </a:p>
          <a:p>
            <a:pPr marL="915750" lvl="3" indent="-285750">
              <a:spcBef>
                <a:spcPct val="0"/>
              </a:spcBef>
              <a:buFont typeface="Wingdings" panose="05000000000000000000" pitchFamily="2" charset="2"/>
              <a:buChar char="q"/>
            </a:pPr>
            <a:r>
              <a:rPr lang="fr-FR" sz="1800">
                <a:solidFill>
                  <a:srgbClr val="3E0D81"/>
                </a:solidFill>
                <a:latin typeface="Calibri" panose="020F0502020204030204" pitchFamily="34" charset="0"/>
                <a:cs typeface="Arial" panose="020B0604020202020204" pitchFamily="34" charset="0"/>
              </a:rPr>
              <a:t>Les hosts groups et les hosts définis dans le fichier hosts</a:t>
            </a:r>
          </a:p>
          <a:p>
            <a:pPr marL="915750" lvl="3" indent="-285750">
              <a:spcBef>
                <a:spcPct val="0"/>
              </a:spcBef>
              <a:buFont typeface="Wingdings" panose="05000000000000000000" pitchFamily="2" charset="2"/>
              <a:buChar char="q"/>
            </a:pPr>
            <a:r>
              <a:rPr lang="fr-FR" sz="1800">
                <a:solidFill>
                  <a:srgbClr val="3E0D81"/>
                </a:solidFill>
                <a:latin typeface="Calibri" panose="020F0502020204030204" pitchFamily="34" charset="0"/>
                <a:cs typeface="Arial" panose="020B0604020202020204" pitchFamily="34" charset="0"/>
              </a:rPr>
              <a:t>L’environnement passé en paramètre</a:t>
            </a:r>
          </a:p>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err="1"/>
              <a:t>Ansible</a:t>
            </a:r>
            <a:endParaRPr lang="fr-FR"/>
          </a:p>
        </p:txBody>
      </p:sp>
    </p:spTree>
    <p:extLst>
      <p:ext uri="{BB962C8B-B14F-4D97-AF65-F5344CB8AC3E}">
        <p14:creationId xmlns:p14="http://schemas.microsoft.com/office/powerpoint/2010/main" val="469261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Jenkins</a:t>
            </a:r>
          </a:p>
        </p:txBody>
      </p:sp>
      <p:sp>
        <p:nvSpPr>
          <p:cNvPr id="3" name="Espace réservé du texte 2"/>
          <p:cNvSpPr>
            <a:spLocks noGrp="1"/>
          </p:cNvSpPr>
          <p:nvPr>
            <p:ph type="body" sz="quarter" idx="10"/>
          </p:nvPr>
        </p:nvSpPr>
        <p:spPr/>
        <p:txBody>
          <a:bodyPr/>
          <a:lstStyle/>
          <a:p>
            <a:r>
              <a:rPr lang="fr-FR"/>
              <a:t>c.</a:t>
            </a:r>
          </a:p>
        </p:txBody>
      </p:sp>
    </p:spTree>
    <p:extLst>
      <p:ext uri="{BB962C8B-B14F-4D97-AF65-F5344CB8AC3E}">
        <p14:creationId xmlns:p14="http://schemas.microsoft.com/office/powerpoint/2010/main" val="1706208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184666"/>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32</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a:t>Présentation</a:t>
            </a:r>
          </a:p>
          <a:p>
            <a:pPr marL="0" indent="0">
              <a:buNone/>
            </a:pPr>
            <a:endParaRPr lang="fr-FR"/>
          </a:p>
          <a:p>
            <a:pPr marL="342900" indent="-342900">
              <a:buFont typeface="Arial" panose="020B0604020202020204" pitchFamily="34" charset="0"/>
              <a:buChar char="•"/>
            </a:pPr>
            <a:r>
              <a:rPr lang="fr-FR">
                <a:solidFill>
                  <a:schemeClr val="accent2"/>
                </a:solidFill>
                <a:latin typeface="Calibri"/>
                <a:cs typeface="Calibri"/>
              </a:rPr>
              <a:t>Jenkins est l'élément central du DA : </a:t>
            </a:r>
            <a:r>
              <a:rPr lang="fr-FR" b="0">
                <a:solidFill>
                  <a:schemeClr val="accent2"/>
                </a:solidFill>
                <a:latin typeface="Calibri"/>
                <a:cs typeface="Calibri"/>
              </a:rPr>
              <a:t>Il sert de boite à outils au projet DevOps, c’est un logiciel open source d’intégration continue. </a:t>
            </a:r>
            <a:endParaRPr lang="fr-FR" b="0">
              <a:solidFill>
                <a:schemeClr val="accent2"/>
              </a:solidFill>
              <a:latin typeface="Calibri" panose="020F0502020204030204" pitchFamily="34" charset="0"/>
              <a:cs typeface="Calibri"/>
            </a:endParaRPr>
          </a:p>
          <a:p>
            <a:pPr marL="342900" indent="-342900">
              <a:buFont typeface="Arial" panose="020B0604020202020204" pitchFamily="34" charset="0"/>
              <a:buChar char="•"/>
            </a:pPr>
            <a:r>
              <a:rPr lang="fr-FR">
                <a:solidFill>
                  <a:schemeClr val="accent2"/>
                </a:solidFill>
                <a:latin typeface="Calibri" panose="020F0502020204030204" pitchFamily="34" charset="0"/>
              </a:rPr>
              <a:t>Jenkins est aussi souvent qualifié d’orchestrateur car le principe de l’outil est uniquement de lancer des taches qui sont exécutées à l’aide des nombreux plugins existants.</a:t>
            </a:r>
          </a:p>
          <a:p>
            <a:pPr marL="342900" indent="-342900">
              <a:buFont typeface="Arial" panose="020B0604020202020204" pitchFamily="34" charset="0"/>
              <a:buChar char="•"/>
            </a:pPr>
            <a:r>
              <a:rPr lang="fr-FR">
                <a:solidFill>
                  <a:schemeClr val="accent2"/>
                </a:solidFill>
                <a:latin typeface="Calibri"/>
                <a:cs typeface="Calibri"/>
              </a:rPr>
              <a:t>Il s'interface avec des systèmes de gestion de versions (Git, SVN, </a:t>
            </a:r>
            <a:r>
              <a:rPr lang="fr-FR" err="1">
                <a:solidFill>
                  <a:schemeClr val="accent2"/>
                </a:solidFill>
                <a:latin typeface="Calibri"/>
                <a:cs typeface="Calibri"/>
              </a:rPr>
              <a:t>etc</a:t>
            </a:r>
            <a:r>
              <a:rPr lang="fr-FR">
                <a:solidFill>
                  <a:schemeClr val="accent2"/>
                </a:solidFill>
                <a:latin typeface="Calibri"/>
                <a:cs typeface="Calibri"/>
              </a:rPr>
              <a:t> …) et exécute des projets basés sur Apache Maven ou Ansible aussi bien que des scripts en </a:t>
            </a:r>
            <a:r>
              <a:rPr lang="fr-FR" err="1">
                <a:solidFill>
                  <a:schemeClr val="accent2"/>
                </a:solidFill>
                <a:latin typeface="Calibri"/>
                <a:cs typeface="Calibri"/>
              </a:rPr>
              <a:t>shell</a:t>
            </a:r>
            <a:r>
              <a:rPr lang="fr-FR">
                <a:solidFill>
                  <a:schemeClr val="accent2"/>
                </a:solidFill>
                <a:latin typeface="Calibri"/>
                <a:cs typeface="Calibri"/>
              </a:rPr>
              <a:t> Unix ou batch Windows.</a:t>
            </a:r>
          </a:p>
          <a:p>
            <a:pPr marL="0" indent="0">
              <a:buNone/>
            </a:pPr>
            <a:endParaRPr lang="fr-FR"/>
          </a:p>
        </p:txBody>
      </p:sp>
      <p:sp>
        <p:nvSpPr>
          <p:cNvPr id="5" name="Titre 4"/>
          <p:cNvSpPr>
            <a:spLocks noGrp="1"/>
          </p:cNvSpPr>
          <p:nvPr>
            <p:ph type="title"/>
          </p:nvPr>
        </p:nvSpPr>
        <p:spPr/>
        <p:txBody>
          <a:bodyPr/>
          <a:lstStyle/>
          <a:p>
            <a:r>
              <a:rPr lang="fr-FR"/>
              <a:t>Jenkins</a:t>
            </a:r>
          </a:p>
        </p:txBody>
      </p:sp>
      <p:sp>
        <p:nvSpPr>
          <p:cNvPr id="8" name="Espace réservé du texte 8"/>
          <p:cNvSpPr txBox="1">
            <a:spLocks/>
          </p:cNvSpPr>
          <p:nvPr/>
        </p:nvSpPr>
        <p:spPr>
          <a:xfrm>
            <a:off x="1789471" y="1550540"/>
            <a:ext cx="9094839" cy="4624117"/>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400">
              <a:solidFill>
                <a:schemeClr val="tx2"/>
              </a:solidFill>
            </a:endParaRPr>
          </a:p>
        </p:txBody>
      </p:sp>
    </p:spTree>
    <p:extLst>
      <p:ext uri="{BB962C8B-B14F-4D97-AF65-F5344CB8AC3E}">
        <p14:creationId xmlns:p14="http://schemas.microsoft.com/office/powerpoint/2010/main" val="673701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184666"/>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33</a:t>
            </a:fld>
            <a:endParaRPr lang="fr-FR"/>
          </a:p>
        </p:txBody>
      </p:sp>
      <p:sp>
        <p:nvSpPr>
          <p:cNvPr id="4" name="Espace réservé du texte 3"/>
          <p:cNvSpPr>
            <a:spLocks noGrp="1"/>
          </p:cNvSpPr>
          <p:nvPr>
            <p:ph type="body" sz="quarter" idx="12"/>
          </p:nvPr>
        </p:nvSpPr>
        <p:spPr/>
        <p:txBody>
          <a:bodyPr/>
          <a:lstStyle/>
          <a:p>
            <a:pPr marL="0" indent="0">
              <a:buNone/>
            </a:pPr>
            <a:r>
              <a:rPr lang="fr-FR"/>
              <a:t>Notions de base</a:t>
            </a:r>
          </a:p>
          <a:p>
            <a:pPr marL="0" indent="0">
              <a:buNone/>
            </a:pPr>
            <a:endParaRPr lang="fr-FR"/>
          </a:p>
          <a:p>
            <a:pPr marL="342900" indent="-342900">
              <a:buFont typeface="Arial" panose="020B0604020202020204" pitchFamily="34" charset="0"/>
              <a:buChar char="•"/>
            </a:pPr>
            <a:r>
              <a:rPr lang="fr-FR">
                <a:solidFill>
                  <a:schemeClr val="accent2"/>
                </a:solidFill>
                <a:latin typeface="Calibri" panose="020F0502020204030204" pitchFamily="34" charset="0"/>
              </a:rPr>
              <a:t>Job</a:t>
            </a:r>
          </a:p>
          <a:p>
            <a:pPr marL="972900" lvl="3" indent="-342900">
              <a:buFont typeface="Wingdings" panose="05000000000000000000" pitchFamily="2" charset="2"/>
              <a:buChar char="q"/>
            </a:pPr>
            <a:r>
              <a:rPr lang="fr-FR" sz="1800">
                <a:solidFill>
                  <a:schemeClr val="accent2"/>
                </a:solidFill>
                <a:latin typeface="Calibri" panose="020F0502020204030204" pitchFamily="34" charset="0"/>
              </a:rPr>
              <a:t>Objet permettant d’exécuter une ou plusieurs taches prédéfinies dans la configuration du job (</a:t>
            </a:r>
            <a:r>
              <a:rPr lang="fr-FR" sz="1800" err="1">
                <a:solidFill>
                  <a:schemeClr val="accent2"/>
                </a:solidFill>
                <a:latin typeface="Calibri" panose="020F0502020204030204" pitchFamily="34" charset="0"/>
              </a:rPr>
              <a:t>playbook</a:t>
            </a:r>
            <a:r>
              <a:rPr lang="fr-FR" sz="1800">
                <a:solidFill>
                  <a:schemeClr val="accent2"/>
                </a:solidFill>
                <a:latin typeface="Calibri" panose="020F0502020204030204" pitchFamily="34" charset="0"/>
              </a:rPr>
              <a:t> </a:t>
            </a:r>
            <a:r>
              <a:rPr lang="fr-FR" sz="1800" err="1">
                <a:solidFill>
                  <a:schemeClr val="accent2"/>
                </a:solidFill>
                <a:latin typeface="Calibri" panose="020F0502020204030204" pitchFamily="34" charset="0"/>
              </a:rPr>
              <a:t>ansible</a:t>
            </a:r>
            <a:r>
              <a:rPr lang="fr-FR" sz="1800">
                <a:solidFill>
                  <a:schemeClr val="accent2"/>
                </a:solidFill>
                <a:latin typeface="Calibri" panose="020F0502020204030204" pitchFamily="34" charset="0"/>
              </a:rPr>
              <a:t>, compilation, test unitaire, </a:t>
            </a:r>
            <a:r>
              <a:rPr lang="fr-FR" sz="1800" err="1">
                <a:solidFill>
                  <a:schemeClr val="accent2"/>
                </a:solidFill>
                <a:latin typeface="Calibri" panose="020F0502020204030204" pitchFamily="34" charset="0"/>
              </a:rPr>
              <a:t>etc</a:t>
            </a:r>
            <a:r>
              <a:rPr lang="fr-FR" sz="1800">
                <a:solidFill>
                  <a:schemeClr val="accent2"/>
                </a:solidFill>
                <a:latin typeface="Calibri" panose="020F0502020204030204" pitchFamily="34" charset="0"/>
              </a:rPr>
              <a:t> …)</a:t>
            </a:r>
          </a:p>
          <a:p>
            <a:pPr lvl="2" indent="0">
              <a:buNone/>
            </a:pPr>
            <a:endParaRPr lang="fr-FR" sz="2000">
              <a:solidFill>
                <a:schemeClr val="accent2"/>
              </a:solidFill>
              <a:latin typeface="Calibri" panose="020F0502020204030204" pitchFamily="34" charset="0"/>
            </a:endParaRPr>
          </a:p>
          <a:p>
            <a:pPr marL="342900" indent="-342900">
              <a:buFont typeface="Arial" panose="020B0604020202020204" pitchFamily="34" charset="0"/>
              <a:buChar char="•"/>
            </a:pPr>
            <a:r>
              <a:rPr lang="fr-FR" err="1">
                <a:solidFill>
                  <a:schemeClr val="accent2"/>
                </a:solidFill>
                <a:latin typeface="Calibri" panose="020F0502020204030204" pitchFamily="34" charset="0"/>
              </a:rPr>
              <a:t>Build</a:t>
            </a:r>
            <a:endParaRPr lang="fr-FR">
              <a:solidFill>
                <a:schemeClr val="accent2"/>
              </a:solidFill>
              <a:latin typeface="Calibri" panose="020F0502020204030204" pitchFamily="34" charset="0"/>
            </a:endParaRPr>
          </a:p>
          <a:p>
            <a:pPr marL="972900" lvl="3" indent="-342900">
              <a:buFont typeface="Wingdings" panose="05000000000000000000" pitchFamily="2" charset="2"/>
              <a:buChar char="q"/>
            </a:pPr>
            <a:r>
              <a:rPr lang="fr-FR" sz="1800">
                <a:solidFill>
                  <a:schemeClr val="accent2"/>
                </a:solidFill>
                <a:latin typeface="Calibri" panose="020F0502020204030204" pitchFamily="34" charset="0"/>
              </a:rPr>
              <a:t>Exécution d’un job dont un historique regroupant toutes les informations de l’exécution d’un job (log, paramètre d’exécution, temps, etc…) est disponible dans Jenkins</a:t>
            </a:r>
          </a:p>
          <a:p>
            <a:pPr lvl="2" indent="0">
              <a:buNone/>
            </a:pPr>
            <a:endParaRPr lang="fr-FR" sz="2000">
              <a:solidFill>
                <a:schemeClr val="accent2"/>
              </a:solidFill>
              <a:latin typeface="Calibri" panose="020F0502020204030204" pitchFamily="34" charset="0"/>
            </a:endParaRPr>
          </a:p>
          <a:p>
            <a:pPr marL="342900" indent="-342900">
              <a:buFont typeface="Arial" panose="020B0604020202020204" pitchFamily="34" charset="0"/>
              <a:buChar char="•"/>
            </a:pPr>
            <a:r>
              <a:rPr lang="fr-FR">
                <a:solidFill>
                  <a:schemeClr val="accent2"/>
                </a:solidFill>
                <a:latin typeface="Calibri" panose="020F0502020204030204" pitchFamily="34" charset="0"/>
              </a:rPr>
              <a:t>Pipeline</a:t>
            </a:r>
          </a:p>
          <a:p>
            <a:pPr marL="972900" lvl="3" indent="-342900">
              <a:buFont typeface="Wingdings" panose="05000000000000000000" pitchFamily="2" charset="2"/>
              <a:buChar char="q"/>
            </a:pPr>
            <a:r>
              <a:rPr lang="fr-FR" sz="1800">
                <a:solidFill>
                  <a:schemeClr val="accent2"/>
                </a:solidFill>
                <a:latin typeface="Calibri" panose="020F0502020204030204" pitchFamily="34" charset="0"/>
              </a:rPr>
              <a:t>Type de job défini dans un script (</a:t>
            </a:r>
            <a:r>
              <a:rPr lang="fr-FR" sz="1800" err="1">
                <a:solidFill>
                  <a:schemeClr val="accent2"/>
                </a:solidFill>
                <a:latin typeface="Calibri" panose="020F0502020204030204" pitchFamily="34" charset="0"/>
              </a:rPr>
              <a:t>jenkinsfile</a:t>
            </a:r>
            <a:r>
              <a:rPr lang="fr-FR" sz="1800">
                <a:solidFill>
                  <a:schemeClr val="accent2"/>
                </a:solidFill>
                <a:latin typeface="Calibri" panose="020F0502020204030204" pitchFamily="34" charset="0"/>
              </a:rPr>
              <a:t>)</a:t>
            </a:r>
          </a:p>
          <a:p>
            <a:pPr marL="0" indent="0">
              <a:buNone/>
            </a:pPr>
            <a:endParaRPr lang="fr-FR"/>
          </a:p>
        </p:txBody>
      </p:sp>
      <p:sp>
        <p:nvSpPr>
          <p:cNvPr id="5" name="Titre 4"/>
          <p:cNvSpPr>
            <a:spLocks noGrp="1"/>
          </p:cNvSpPr>
          <p:nvPr>
            <p:ph type="title"/>
          </p:nvPr>
        </p:nvSpPr>
        <p:spPr/>
        <p:txBody>
          <a:bodyPr/>
          <a:lstStyle/>
          <a:p>
            <a:r>
              <a:rPr lang="fr-FR"/>
              <a:t>Jenkins</a:t>
            </a:r>
          </a:p>
        </p:txBody>
      </p:sp>
      <p:sp>
        <p:nvSpPr>
          <p:cNvPr id="8" name="Espace réservé du texte 8"/>
          <p:cNvSpPr txBox="1">
            <a:spLocks/>
          </p:cNvSpPr>
          <p:nvPr/>
        </p:nvSpPr>
        <p:spPr>
          <a:xfrm>
            <a:off x="1789471" y="1550540"/>
            <a:ext cx="9094839" cy="4624117"/>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400">
              <a:solidFill>
                <a:schemeClr val="tx2"/>
              </a:solidFill>
            </a:endParaRPr>
          </a:p>
        </p:txBody>
      </p:sp>
    </p:spTree>
    <p:extLst>
      <p:ext uri="{BB962C8B-B14F-4D97-AF65-F5344CB8AC3E}">
        <p14:creationId xmlns:p14="http://schemas.microsoft.com/office/powerpoint/2010/main" val="1604810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48608" y="2360258"/>
            <a:ext cx="9550627" cy="2085293"/>
          </a:xfrm>
        </p:spPr>
        <p:txBody>
          <a:bodyPr/>
          <a:lstStyle/>
          <a:p>
            <a:r>
              <a:rPr lang="fr-FR"/>
              <a:t>Mise en pratique: </a:t>
            </a:r>
            <a:br>
              <a:rPr lang="fr-FR"/>
            </a:br>
            <a:r>
              <a:rPr lang="fr-FR"/>
              <a:t>Déploiement d’un </a:t>
            </a:r>
            <a:r>
              <a:rPr lang="fr-FR" err="1"/>
              <a:t>Wordpress</a:t>
            </a:r>
            <a:br>
              <a:rPr lang="fr-FR"/>
            </a:br>
            <a:endParaRPr lang="fr-FR"/>
          </a:p>
        </p:txBody>
      </p:sp>
      <p:sp>
        <p:nvSpPr>
          <p:cNvPr id="3" name="Espace réservé du texte 2"/>
          <p:cNvSpPr>
            <a:spLocks noGrp="1"/>
          </p:cNvSpPr>
          <p:nvPr>
            <p:ph type="body" sz="quarter" idx="12"/>
          </p:nvPr>
        </p:nvSpPr>
        <p:spPr>
          <a:xfrm>
            <a:off x="2257484" y="616148"/>
            <a:ext cx="2775379" cy="1998662"/>
          </a:xfrm>
        </p:spPr>
        <p:txBody>
          <a:bodyPr/>
          <a:lstStyle/>
          <a:p>
            <a:r>
              <a:rPr lang="fr-FR"/>
              <a:t>03</a:t>
            </a:r>
          </a:p>
        </p:txBody>
      </p:sp>
    </p:spTree>
    <p:extLst>
      <p:ext uri="{BB962C8B-B14F-4D97-AF65-F5344CB8AC3E}">
        <p14:creationId xmlns:p14="http://schemas.microsoft.com/office/powerpoint/2010/main" val="599017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184666"/>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35</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sz="2000"/>
              <a:t>Prérequis:</a:t>
            </a:r>
            <a:endParaRPr lang="fr-FR" sz="2000">
              <a:cs typeface="Arial"/>
            </a:endParaRPr>
          </a:p>
          <a:p>
            <a:pPr marL="0" indent="0">
              <a:buNone/>
            </a:pPr>
            <a:r>
              <a:rPr lang="fr-FR" sz="2000"/>
              <a:t>GIT: </a:t>
            </a:r>
            <a:endParaRPr lang="fr-FR" sz="2000">
              <a:cs typeface="Arial" panose="020B0604020202020204"/>
            </a:endParaRPr>
          </a:p>
          <a:p>
            <a:pPr marL="0" lvl="2" indent="0">
              <a:buNone/>
            </a:pPr>
            <a:r>
              <a:rPr lang="fr-FR" sz="1600"/>
              <a:t>Compte </a:t>
            </a:r>
            <a:r>
              <a:rPr lang="fr-FR" sz="1600" err="1"/>
              <a:t>github</a:t>
            </a:r>
            <a:r>
              <a:rPr lang="fr-FR" sz="1600"/>
              <a:t> </a:t>
            </a:r>
            <a:endParaRPr lang="fr-FR" sz="1600">
              <a:cs typeface="Arial" panose="020B0604020202020204"/>
            </a:endParaRPr>
          </a:p>
          <a:p>
            <a:pPr marL="0" lvl="2" indent="0">
              <a:buNone/>
            </a:pPr>
            <a:r>
              <a:rPr lang="fr-FR" sz="1600" err="1"/>
              <a:t>Github</a:t>
            </a:r>
            <a:r>
              <a:rPr lang="fr-FR" sz="1600"/>
              <a:t> Desktop sur son poste </a:t>
            </a:r>
            <a:endParaRPr lang="fr-FR" sz="1600">
              <a:cs typeface="Arial" panose="020B0604020202020204"/>
            </a:endParaRPr>
          </a:p>
          <a:p>
            <a:pPr marL="0" lvl="2" indent="0">
              <a:buNone/>
            </a:pPr>
            <a:r>
              <a:rPr lang="fr-FR" sz="1600"/>
              <a:t>Atom ou autre</a:t>
            </a:r>
          </a:p>
          <a:p>
            <a:pPr marL="0" lvl="2" indent="0">
              <a:buNone/>
            </a:pPr>
            <a:endParaRPr lang="fr-FR" sz="1600">
              <a:cs typeface="Arial" panose="020B0604020202020204"/>
            </a:endParaRPr>
          </a:p>
          <a:p>
            <a:pPr marL="0" indent="0">
              <a:buNone/>
            </a:pPr>
            <a:r>
              <a:rPr lang="fr-FR" sz="2000" b="0">
                <a:solidFill>
                  <a:srgbClr val="573EEF"/>
                </a:solidFill>
                <a:cs typeface="Arial"/>
              </a:rPr>
              <a:t>Import des machines </a:t>
            </a:r>
          </a:p>
          <a:p>
            <a:pPr marL="0" indent="0">
              <a:buNone/>
            </a:pPr>
            <a:r>
              <a:rPr lang="fr-FR" sz="1600" b="0">
                <a:solidFill>
                  <a:schemeClr val="tx2"/>
                </a:solidFill>
              </a:rPr>
              <a:t>/!\ "Inclure toutes les adresses MAC de l'interface réseau" &gt; Puis importer.</a:t>
            </a:r>
          </a:p>
          <a:p>
            <a:pPr marL="0" indent="0">
              <a:buNone/>
            </a:pPr>
            <a:endParaRPr lang="fr-FR" sz="1600" b="0">
              <a:solidFill>
                <a:schemeClr val="tx2"/>
              </a:solidFill>
              <a:cs typeface="Arial"/>
            </a:endParaRPr>
          </a:p>
          <a:p>
            <a:pPr marL="0" indent="0">
              <a:buNone/>
            </a:pPr>
            <a:r>
              <a:rPr lang="fr-FR" sz="1600" b="0">
                <a:solidFill>
                  <a:schemeClr val="tx2"/>
                </a:solidFill>
                <a:cs typeface="Arial"/>
              </a:rPr>
              <a:t>Installation netconfig</a:t>
            </a:r>
          </a:p>
          <a:p>
            <a:pPr marL="0" indent="0">
              <a:buNone/>
            </a:pPr>
            <a:r>
              <a:rPr lang="fr-FR" sz="1600" b="0">
                <a:solidFill>
                  <a:schemeClr val="tx2"/>
                </a:solidFill>
                <a:cs typeface="Arial"/>
              </a:rPr>
              <a:t>Sudo apt install net-tools</a:t>
            </a:r>
          </a:p>
          <a:p>
            <a:pPr marL="0" indent="0">
              <a:buNone/>
            </a:pPr>
            <a:endParaRPr lang="fr-FR" sz="1600" b="0">
              <a:solidFill>
                <a:schemeClr val="tx2"/>
              </a:solidFill>
              <a:cs typeface="Arial"/>
            </a:endParaRPr>
          </a:p>
        </p:txBody>
      </p:sp>
      <p:sp>
        <p:nvSpPr>
          <p:cNvPr id="5" name="Titre 4"/>
          <p:cNvSpPr>
            <a:spLocks noGrp="1"/>
          </p:cNvSpPr>
          <p:nvPr>
            <p:ph type="title"/>
          </p:nvPr>
        </p:nvSpPr>
        <p:spPr/>
        <p:txBody>
          <a:bodyPr/>
          <a:lstStyle/>
          <a:p>
            <a:r>
              <a:rPr lang="fr-FR"/>
              <a:t>Projet </a:t>
            </a:r>
            <a:r>
              <a:rPr lang="fr-FR" err="1"/>
              <a:t>Wordpress</a:t>
            </a:r>
            <a:endParaRPr lang="fr-FR"/>
          </a:p>
        </p:txBody>
      </p:sp>
      <p:sp>
        <p:nvSpPr>
          <p:cNvPr id="8" name="Espace réservé du texte 8"/>
          <p:cNvSpPr txBox="1">
            <a:spLocks/>
          </p:cNvSpPr>
          <p:nvPr/>
        </p:nvSpPr>
        <p:spPr>
          <a:xfrm>
            <a:off x="1789471" y="1550540"/>
            <a:ext cx="9094839" cy="4624117"/>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400">
              <a:solidFill>
                <a:schemeClr val="tx2"/>
              </a:solidFill>
            </a:endParaRPr>
          </a:p>
        </p:txBody>
      </p:sp>
    </p:spTree>
    <p:extLst>
      <p:ext uri="{BB962C8B-B14F-4D97-AF65-F5344CB8AC3E}">
        <p14:creationId xmlns:p14="http://schemas.microsoft.com/office/powerpoint/2010/main" val="103461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184666"/>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36</a:t>
            </a:fld>
            <a:endParaRPr lang="fr-FR"/>
          </a:p>
        </p:txBody>
      </p:sp>
      <p:sp>
        <p:nvSpPr>
          <p:cNvPr id="4" name="Espace réservé du texte 3"/>
          <p:cNvSpPr>
            <a:spLocks noGrp="1"/>
          </p:cNvSpPr>
          <p:nvPr>
            <p:ph type="body" sz="quarter" idx="12"/>
          </p:nvPr>
        </p:nvSpPr>
        <p:spPr>
          <a:xfrm>
            <a:off x="1354384" y="869455"/>
            <a:ext cx="10440987" cy="4999100"/>
          </a:xfrm>
        </p:spPr>
        <p:txBody>
          <a:bodyPr vert="horz" lIns="0" tIns="0" rIns="0" bIns="0" rtlCol="0" anchor="t">
            <a:noAutofit/>
          </a:bodyPr>
          <a:lstStyle/>
          <a:p>
            <a:pPr marL="0" indent="0">
              <a:buNone/>
            </a:pPr>
            <a:r>
              <a:rPr lang="fr-FR" sz="2000"/>
              <a:t>Installation de Jenkins </a:t>
            </a:r>
            <a:endParaRPr lang="en-US"/>
          </a:p>
          <a:p>
            <a:pPr marL="0" indent="0">
              <a:buNone/>
            </a:pPr>
            <a:r>
              <a:rPr lang="fr-FR" sz="2000" b="0">
                <a:ea typeface="+mn-lt"/>
                <a:cs typeface="+mn-lt"/>
                <a:hlinkClick r:id="rId2"/>
              </a:rPr>
              <a:t>https://linuxize.com/post/how-to-install-jenkins-on-ubuntu-20-04/</a:t>
            </a:r>
            <a:endParaRPr lang="fr-FR"/>
          </a:p>
          <a:p>
            <a:pPr marL="0" indent="0">
              <a:buNone/>
            </a:pPr>
            <a:endParaRPr lang="fr-FR" sz="2000" b="0">
              <a:ea typeface="+mn-lt"/>
              <a:cs typeface="+mn-lt"/>
            </a:endParaRPr>
          </a:p>
          <a:p>
            <a:pPr marL="359410" indent="-359410">
              <a:buNone/>
            </a:pPr>
            <a:r>
              <a:rPr lang="fr-FR" sz="2000" b="0">
                <a:ea typeface="+mn-lt"/>
                <a:cs typeface="+mn-lt"/>
              </a:rPr>
              <a:t>=&gt; Installation des plugins recommandés</a:t>
            </a:r>
            <a:endParaRPr lang="fr-FR">
              <a:cs typeface="Arial" panose="020B0604020202020204"/>
            </a:endParaRPr>
          </a:p>
          <a:p>
            <a:pPr marL="0" indent="0">
              <a:buNone/>
            </a:pPr>
            <a:r>
              <a:rPr lang="fr-FR" sz="2000" b="0">
                <a:ea typeface="+mn-lt"/>
                <a:cs typeface="+mn-lt"/>
              </a:rPr>
              <a:t>=&gt; Attention URL: mettre l'IP de l'adresse interne </a:t>
            </a:r>
            <a:endParaRPr lang="fr-FR">
              <a:ea typeface="+mn-lt"/>
              <a:cs typeface="+mn-lt"/>
            </a:endParaRPr>
          </a:p>
          <a:p>
            <a:pPr marL="0" indent="0">
              <a:buNone/>
            </a:pPr>
            <a:endParaRPr lang="fr-FR" sz="2000" b="0">
              <a:cs typeface="Arial"/>
            </a:endParaRPr>
          </a:p>
          <a:p>
            <a:pPr marL="0" indent="0">
              <a:buNone/>
            </a:pPr>
            <a:r>
              <a:rPr lang="fr-FR" sz="2000" b="0">
                <a:ea typeface="+mn-lt"/>
                <a:cs typeface="+mn-lt"/>
              </a:rPr>
              <a:t>=&gt; installation plugin supplémentaire: </a:t>
            </a:r>
            <a:endParaRPr lang="fr-FR">
              <a:ea typeface="+mn-lt"/>
              <a:cs typeface="+mn-lt"/>
            </a:endParaRPr>
          </a:p>
          <a:p>
            <a:pPr marL="359410" indent="-359410">
              <a:buNone/>
            </a:pPr>
            <a:r>
              <a:rPr lang="fr-FR" sz="2000" b="0">
                <a:ea typeface="+mn-lt"/>
                <a:cs typeface="+mn-lt"/>
              </a:rPr>
              <a:t>-&gt; ansible</a:t>
            </a:r>
            <a:endParaRPr lang="fr-FR">
              <a:ea typeface="+mn-lt"/>
              <a:cs typeface="+mn-lt"/>
            </a:endParaRPr>
          </a:p>
          <a:p>
            <a:pPr marL="0" indent="0">
              <a:buNone/>
            </a:pPr>
            <a:r>
              <a:rPr lang="fr-FR" sz="2000" b="0">
                <a:ea typeface="+mn-lt"/>
                <a:cs typeface="+mn-lt"/>
              </a:rPr>
              <a:t>-&gt; </a:t>
            </a:r>
            <a:r>
              <a:rPr lang="fr-FR" sz="2000" b="0" err="1">
                <a:ea typeface="+mn-lt"/>
                <a:cs typeface="+mn-lt"/>
              </a:rPr>
              <a:t>AnsiColor</a:t>
            </a:r>
            <a:endParaRPr lang="fr-FR" err="1">
              <a:ea typeface="+mn-lt"/>
              <a:cs typeface="+mn-lt"/>
            </a:endParaRPr>
          </a:p>
          <a:p>
            <a:pPr marL="0" indent="0">
              <a:buNone/>
            </a:pPr>
            <a:endParaRPr lang="fr-FR" sz="2000"/>
          </a:p>
          <a:p>
            <a:pPr marL="0" indent="0">
              <a:buNone/>
            </a:pPr>
            <a:endParaRPr lang="fr-FR" sz="2000">
              <a:ea typeface="+mn-lt"/>
              <a:cs typeface="+mn-lt"/>
            </a:endParaRPr>
          </a:p>
          <a:p>
            <a:pPr marL="0" indent="0">
              <a:buNone/>
            </a:pPr>
            <a:endParaRPr lang="fr-FR" sz="2000" b="0">
              <a:ea typeface="+mn-lt"/>
              <a:cs typeface="+mn-lt"/>
            </a:endParaRPr>
          </a:p>
          <a:p>
            <a:pPr marL="0" indent="0">
              <a:buNone/>
            </a:pPr>
            <a:endParaRPr lang="fr-FR" sz="2000" b="0">
              <a:cs typeface="Arial"/>
            </a:endParaRPr>
          </a:p>
          <a:p>
            <a:pPr marL="0" indent="0">
              <a:buNone/>
            </a:pPr>
            <a:endParaRPr lang="fr-FR" sz="2000" b="0">
              <a:cs typeface="Arial"/>
            </a:endParaRPr>
          </a:p>
          <a:p>
            <a:pPr marL="0" indent="0">
              <a:buNone/>
            </a:pPr>
            <a:endParaRPr lang="fr-FR" sz="2000">
              <a:cs typeface="Arial"/>
            </a:endParaRPr>
          </a:p>
        </p:txBody>
      </p:sp>
      <p:sp>
        <p:nvSpPr>
          <p:cNvPr id="5" name="Titre 4"/>
          <p:cNvSpPr>
            <a:spLocks noGrp="1"/>
          </p:cNvSpPr>
          <p:nvPr>
            <p:ph type="title"/>
          </p:nvPr>
        </p:nvSpPr>
        <p:spPr/>
        <p:txBody>
          <a:bodyPr/>
          <a:lstStyle/>
          <a:p>
            <a:r>
              <a:rPr lang="fr-FR"/>
              <a:t>Projet </a:t>
            </a:r>
            <a:r>
              <a:rPr lang="fr-FR" err="1"/>
              <a:t>Wordpress</a:t>
            </a:r>
            <a:endParaRPr lang="fr-FR"/>
          </a:p>
        </p:txBody>
      </p:sp>
      <p:sp>
        <p:nvSpPr>
          <p:cNvPr id="8" name="Espace réservé du texte 8"/>
          <p:cNvSpPr txBox="1">
            <a:spLocks/>
          </p:cNvSpPr>
          <p:nvPr/>
        </p:nvSpPr>
        <p:spPr>
          <a:xfrm>
            <a:off x="-5349788" y="1665029"/>
            <a:ext cx="9094839" cy="4624117"/>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400">
              <a:solidFill>
                <a:schemeClr val="tx2"/>
              </a:solidFill>
            </a:endParaRPr>
          </a:p>
        </p:txBody>
      </p:sp>
    </p:spTree>
    <p:extLst>
      <p:ext uri="{BB962C8B-B14F-4D97-AF65-F5344CB8AC3E}">
        <p14:creationId xmlns:p14="http://schemas.microsoft.com/office/powerpoint/2010/main" val="331797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37</a:t>
            </a:fld>
            <a:endParaRPr lang="fr-FR"/>
          </a:p>
        </p:txBody>
      </p:sp>
      <p:sp>
        <p:nvSpPr>
          <p:cNvPr id="4" name="Espace réservé du texte 3"/>
          <p:cNvSpPr>
            <a:spLocks noGrp="1"/>
          </p:cNvSpPr>
          <p:nvPr>
            <p:ph type="body" sz="quarter" idx="12"/>
          </p:nvPr>
        </p:nvSpPr>
        <p:spPr>
          <a:xfrm>
            <a:off x="1314475" y="1082951"/>
            <a:ext cx="10440987" cy="4999100"/>
          </a:xfrm>
        </p:spPr>
        <p:txBody>
          <a:bodyPr vert="horz" lIns="0" tIns="0" rIns="0" bIns="0" rtlCol="0" anchor="t">
            <a:noAutofit/>
          </a:bodyPr>
          <a:lstStyle/>
          <a:p>
            <a:pPr marL="0" indent="0">
              <a:buNone/>
            </a:pPr>
            <a:r>
              <a:rPr lang="fr-FR">
                <a:solidFill>
                  <a:srgbClr val="573EEF"/>
                </a:solidFill>
              </a:rPr>
              <a:t>GITHUB</a:t>
            </a:r>
            <a:endParaRPr lang="en-US">
              <a:solidFill>
                <a:srgbClr val="573EEF"/>
              </a:solidFill>
            </a:endParaRPr>
          </a:p>
          <a:p>
            <a:pPr marL="0" indent="0">
              <a:buNone/>
            </a:pPr>
            <a:r>
              <a:rPr lang="fr-FR" sz="1800" b="0">
                <a:solidFill>
                  <a:schemeClr val="tx2"/>
                </a:solidFill>
              </a:rPr>
              <a:t>      Création d'un repo publique (+branche </a:t>
            </a:r>
            <a:r>
              <a:rPr lang="fr-FR" sz="1800" b="0" err="1">
                <a:solidFill>
                  <a:schemeClr val="tx2"/>
                </a:solidFill>
              </a:rPr>
              <a:t>develop</a:t>
            </a:r>
            <a:r>
              <a:rPr lang="fr-FR" sz="1800" b="0">
                <a:solidFill>
                  <a:schemeClr val="tx2"/>
                </a:solidFill>
              </a:rPr>
              <a:t>)</a:t>
            </a:r>
            <a:endParaRPr lang="fr-FR" sz="1800" b="0">
              <a:solidFill>
                <a:schemeClr val="tx2"/>
              </a:solidFill>
              <a:cs typeface="Arial"/>
            </a:endParaRPr>
          </a:p>
          <a:p>
            <a:pPr marL="0" indent="0">
              <a:buNone/>
            </a:pPr>
            <a:r>
              <a:rPr lang="fr-FR">
                <a:solidFill>
                  <a:srgbClr val="573EEF"/>
                </a:solidFill>
              </a:rPr>
              <a:t>JENKINS</a:t>
            </a:r>
            <a:endParaRPr lang="fr-FR"/>
          </a:p>
          <a:p>
            <a:pPr marL="0" lvl="2" indent="0">
              <a:buNone/>
            </a:pPr>
            <a:r>
              <a:rPr lang="fr-FR"/>
              <a:t>       Création d'un premier job freestyle </a:t>
            </a:r>
            <a:endParaRPr lang="fr-FR">
              <a:cs typeface="Arial"/>
            </a:endParaRPr>
          </a:p>
          <a:p>
            <a:pPr marL="0" lvl="2" indent="0">
              <a:buNone/>
            </a:pPr>
            <a:r>
              <a:rPr lang="fr-FR"/>
              <a:t>       Configuration pour cloner le repo Git. (on pointe sur la branche </a:t>
            </a:r>
            <a:r>
              <a:rPr lang="fr-FR" err="1"/>
              <a:t>develop</a:t>
            </a:r>
            <a:r>
              <a:rPr lang="fr-FR"/>
              <a:t>)</a:t>
            </a:r>
            <a:endParaRPr lang="fr-FR">
              <a:cs typeface="Arial"/>
            </a:endParaRPr>
          </a:p>
          <a:p>
            <a:pPr marL="0" lvl="2" indent="0">
              <a:buNone/>
            </a:pPr>
            <a:r>
              <a:rPr lang="fr-FR"/>
              <a:t>            Création d'un </a:t>
            </a:r>
            <a:r>
              <a:rPr lang="fr-FR" err="1"/>
              <a:t>credentials</a:t>
            </a:r>
            <a:r>
              <a:rPr lang="fr-FR"/>
              <a:t> pour le compte </a:t>
            </a:r>
            <a:r>
              <a:rPr lang="fr-FR" err="1"/>
              <a:t>github</a:t>
            </a:r>
            <a:endParaRPr lang="fr-FR" err="1">
              <a:cs typeface="Arial"/>
            </a:endParaRPr>
          </a:p>
          <a:p>
            <a:pPr marL="0" lvl="2" indent="0">
              <a:buNone/>
            </a:pPr>
            <a:r>
              <a:rPr lang="fr-FR">
                <a:solidFill>
                  <a:schemeClr val="tx1"/>
                </a:solidFill>
              </a:rPr>
              <a:t>ANSIBLE</a:t>
            </a:r>
            <a:endParaRPr lang="fr-FR">
              <a:solidFill>
                <a:schemeClr val="tx1"/>
              </a:solidFill>
              <a:cs typeface="Arial"/>
            </a:endParaRPr>
          </a:p>
          <a:p>
            <a:pPr marL="0" lvl="2" indent="0">
              <a:buNone/>
            </a:pPr>
            <a:r>
              <a:rPr lang="fr-FR"/>
              <a:t>          Fichier d'inventaire </a:t>
            </a:r>
            <a:endParaRPr lang="fr-FR">
              <a:cs typeface="Arial"/>
            </a:endParaRPr>
          </a:p>
          <a:p>
            <a:pPr marL="0" lvl="2" indent="0">
              <a:buNone/>
            </a:pPr>
            <a:r>
              <a:rPr lang="fr-FR"/>
              <a:t>          Premier </a:t>
            </a:r>
            <a:r>
              <a:rPr lang="fr-FR" err="1"/>
              <a:t>playbook</a:t>
            </a:r>
            <a:endParaRPr lang="fr-FR" err="1">
              <a:cs typeface="Arial"/>
            </a:endParaRPr>
          </a:p>
          <a:p>
            <a:pPr marL="0" indent="0">
              <a:buNone/>
            </a:pPr>
            <a:r>
              <a:rPr lang="fr-FR">
                <a:solidFill>
                  <a:srgbClr val="573EEF"/>
                </a:solidFill>
                <a:cs typeface="Arial"/>
              </a:rPr>
              <a:t>JENKINS</a:t>
            </a:r>
            <a:endParaRPr lang="en-US" b="0">
              <a:solidFill>
                <a:srgbClr val="573EEF"/>
              </a:solidFill>
              <a:cs typeface="Arial"/>
            </a:endParaRPr>
          </a:p>
          <a:p>
            <a:pPr marL="0" lvl="2" indent="0">
              <a:buNone/>
            </a:pPr>
            <a:r>
              <a:rPr lang="fr-FR">
                <a:cs typeface="Arial"/>
              </a:rPr>
              <a:t>       Appel du </a:t>
            </a:r>
            <a:r>
              <a:rPr lang="fr-FR" err="1">
                <a:cs typeface="Arial"/>
              </a:rPr>
              <a:t>playbook</a:t>
            </a:r>
            <a:r>
              <a:rPr lang="fr-FR">
                <a:cs typeface="Arial"/>
              </a:rPr>
              <a:t> </a:t>
            </a:r>
            <a:r>
              <a:rPr lang="fr-FR" err="1">
                <a:cs typeface="Arial"/>
              </a:rPr>
              <a:t>ping.yml</a:t>
            </a:r>
          </a:p>
          <a:p>
            <a:pPr marL="0" lvl="2" indent="0">
              <a:buNone/>
            </a:pPr>
            <a:endParaRPr lang="fr-FR">
              <a:cs typeface="Arial"/>
            </a:endParaRPr>
          </a:p>
          <a:p>
            <a:pPr marL="0" lvl="2" indent="0">
              <a:buNone/>
            </a:pPr>
            <a:endParaRPr lang="fr-FR">
              <a:cs typeface="Arial"/>
            </a:endParaRPr>
          </a:p>
          <a:p>
            <a:pPr marL="0" lvl="2" indent="0">
              <a:buNone/>
            </a:pPr>
            <a:endParaRPr lang="fr-FR">
              <a:cs typeface="Arial"/>
            </a:endParaRPr>
          </a:p>
          <a:p>
            <a:pPr marL="0" lvl="2" indent="0">
              <a:buNone/>
            </a:pPr>
            <a:endParaRPr lang="fr-FR">
              <a:cs typeface="Arial"/>
            </a:endParaRPr>
          </a:p>
          <a:p>
            <a:pPr marL="0" lvl="2" indent="0">
              <a:buNone/>
            </a:pPr>
            <a:endParaRPr lang="fr-FR">
              <a:cs typeface="Arial"/>
            </a:endParaRPr>
          </a:p>
          <a:p>
            <a:pPr marL="0" lvl="2" indent="0">
              <a:buNone/>
            </a:pPr>
            <a:endParaRPr lang="fr-FR">
              <a:cs typeface="Arial"/>
            </a:endParaRPr>
          </a:p>
          <a:p>
            <a:pPr marL="0" lvl="2" indent="0">
              <a:buNone/>
            </a:pPr>
            <a:endParaRPr lang="fr-FR" b="0">
              <a:solidFill>
                <a:srgbClr val="3E0D81"/>
              </a:solidFill>
              <a:ea typeface="+mn-lt"/>
              <a:cs typeface="+mn-lt"/>
            </a:endParaRPr>
          </a:p>
          <a:p>
            <a:pPr marL="0" indent="0">
              <a:buNone/>
            </a:pPr>
            <a:endParaRPr lang="fr-FR">
              <a:solidFill>
                <a:srgbClr val="573EEF"/>
              </a:solidFill>
              <a:cs typeface="Arial"/>
            </a:endParaRPr>
          </a:p>
        </p:txBody>
      </p:sp>
      <p:sp>
        <p:nvSpPr>
          <p:cNvPr id="5" name="Titre 4"/>
          <p:cNvSpPr>
            <a:spLocks noGrp="1"/>
          </p:cNvSpPr>
          <p:nvPr>
            <p:ph type="title"/>
          </p:nvPr>
        </p:nvSpPr>
        <p:spPr/>
        <p:txBody>
          <a:bodyPr/>
          <a:lstStyle/>
          <a:p>
            <a:r>
              <a:rPr lang="fr-FR"/>
              <a:t>Projet </a:t>
            </a:r>
            <a:r>
              <a:rPr lang="fr-FR" err="1"/>
              <a:t>Wordpress</a:t>
            </a:r>
            <a:endParaRPr lang="fr-FR"/>
          </a:p>
        </p:txBody>
      </p:sp>
    </p:spTree>
    <p:extLst>
      <p:ext uri="{BB962C8B-B14F-4D97-AF65-F5344CB8AC3E}">
        <p14:creationId xmlns:p14="http://schemas.microsoft.com/office/powerpoint/2010/main" val="688579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38</a:t>
            </a:fld>
            <a:endParaRPr lang="fr-FR"/>
          </a:p>
        </p:txBody>
      </p:sp>
      <p:sp>
        <p:nvSpPr>
          <p:cNvPr id="4" name="Espace réservé du texte 3"/>
          <p:cNvSpPr>
            <a:spLocks noGrp="1"/>
          </p:cNvSpPr>
          <p:nvPr>
            <p:ph type="body" sz="quarter" idx="12"/>
          </p:nvPr>
        </p:nvSpPr>
        <p:spPr>
          <a:xfrm>
            <a:off x="1314475" y="1082951"/>
            <a:ext cx="10440987" cy="4999100"/>
          </a:xfrm>
        </p:spPr>
        <p:txBody>
          <a:bodyPr vert="horz" lIns="0" tIns="0" rIns="0" bIns="0" rtlCol="0" anchor="t">
            <a:noAutofit/>
          </a:bodyPr>
          <a:lstStyle/>
          <a:p>
            <a:pPr marL="0" indent="0">
              <a:buNone/>
            </a:pPr>
            <a:r>
              <a:rPr lang="fr-FR" sz="2200" b="1"/>
              <a:t>ANSIBLE</a:t>
            </a:r>
            <a:endParaRPr lang="fr-FR" sz="2200" b="1">
              <a:cs typeface="Arial"/>
            </a:endParaRPr>
          </a:p>
          <a:p>
            <a:pPr marL="0" lvl="2" indent="0">
              <a:buNone/>
            </a:pPr>
            <a:r>
              <a:rPr lang="fr-FR">
                <a:cs typeface="Arial"/>
              </a:rPr>
              <a:t>          Fichier d'inventaire </a:t>
            </a:r>
          </a:p>
          <a:p>
            <a:pPr marL="0" lvl="2" indent="0">
              <a:buNone/>
            </a:pPr>
            <a:endParaRPr lang="fr-FR">
              <a:cs typeface="Arial"/>
            </a:endParaRPr>
          </a:p>
          <a:p>
            <a:pPr marL="0" lvl="2" indent="0">
              <a:buNone/>
            </a:pPr>
            <a:endParaRPr lang="fr-FR">
              <a:cs typeface="Arial"/>
            </a:endParaRPr>
          </a:p>
          <a:p>
            <a:pPr marL="0" lvl="2" indent="0">
              <a:buNone/>
            </a:pPr>
            <a:endParaRPr lang="fr-FR">
              <a:cs typeface="Arial"/>
            </a:endParaRPr>
          </a:p>
          <a:p>
            <a:pPr marL="0" lvl="2" indent="0">
              <a:buNone/>
            </a:pPr>
            <a:r>
              <a:rPr lang="fr-FR">
                <a:cs typeface="Arial"/>
              </a:rPr>
              <a:t>          Premier playbook</a:t>
            </a:r>
          </a:p>
          <a:p>
            <a:pPr marL="0" indent="0">
              <a:buNone/>
            </a:pPr>
            <a:endParaRPr lang="fr-FR">
              <a:solidFill>
                <a:srgbClr val="573EEF"/>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indent="0">
              <a:buNone/>
            </a:pPr>
            <a:endParaRPr lang="fr-FR">
              <a:solidFill>
                <a:srgbClr val="573EEF"/>
              </a:solidFill>
              <a:cs typeface="Arial"/>
            </a:endParaRPr>
          </a:p>
        </p:txBody>
      </p:sp>
      <p:sp>
        <p:nvSpPr>
          <p:cNvPr id="5" name="Titre 4"/>
          <p:cNvSpPr>
            <a:spLocks noGrp="1"/>
          </p:cNvSpPr>
          <p:nvPr>
            <p:ph type="title"/>
          </p:nvPr>
        </p:nvSpPr>
        <p:spPr/>
        <p:txBody>
          <a:bodyPr/>
          <a:lstStyle/>
          <a:p>
            <a:r>
              <a:rPr lang="fr-FR"/>
              <a:t>Projet </a:t>
            </a:r>
            <a:r>
              <a:rPr lang="fr-FR" err="1"/>
              <a:t>Wordpress</a:t>
            </a:r>
            <a:endParaRPr lang="fr-FR"/>
          </a:p>
        </p:txBody>
      </p:sp>
      <p:pic>
        <p:nvPicPr>
          <p:cNvPr id="6" name="Picture 6" descr="Text&#10;&#10;Description automatically generated">
            <a:extLst>
              <a:ext uri="{FF2B5EF4-FFF2-40B4-BE49-F238E27FC236}">
                <a16:creationId xmlns:a16="http://schemas.microsoft.com/office/drawing/2014/main" id="{28CE809D-6564-41B9-9A45-F0FDDD9477C2}"/>
              </a:ext>
            </a:extLst>
          </p:cNvPr>
          <p:cNvPicPr>
            <a:picLocks noChangeAspect="1"/>
          </p:cNvPicPr>
          <p:nvPr/>
        </p:nvPicPr>
        <p:blipFill>
          <a:blip r:embed="rId2"/>
          <a:stretch>
            <a:fillRect/>
          </a:stretch>
        </p:blipFill>
        <p:spPr>
          <a:xfrm>
            <a:off x="669985" y="1996491"/>
            <a:ext cx="6179388" cy="1010338"/>
          </a:xfrm>
          <a:prstGeom prst="rect">
            <a:avLst/>
          </a:prstGeom>
        </p:spPr>
      </p:pic>
      <p:pic>
        <p:nvPicPr>
          <p:cNvPr id="8" name="Picture 8" descr="Text&#10;&#10;Description automatically generated">
            <a:extLst>
              <a:ext uri="{FF2B5EF4-FFF2-40B4-BE49-F238E27FC236}">
                <a16:creationId xmlns:a16="http://schemas.microsoft.com/office/drawing/2014/main" id="{B47A5A8B-13E1-404D-8D17-56FB0C015FDB}"/>
              </a:ext>
            </a:extLst>
          </p:cNvPr>
          <p:cNvPicPr>
            <a:picLocks noChangeAspect="1"/>
          </p:cNvPicPr>
          <p:nvPr/>
        </p:nvPicPr>
        <p:blipFill>
          <a:blip r:embed="rId3"/>
          <a:stretch>
            <a:fillRect/>
          </a:stretch>
        </p:blipFill>
        <p:spPr>
          <a:xfrm>
            <a:off x="834337" y="3477344"/>
            <a:ext cx="2673290" cy="2663765"/>
          </a:xfrm>
          <a:prstGeom prst="rect">
            <a:avLst/>
          </a:prstGeom>
        </p:spPr>
      </p:pic>
    </p:spTree>
    <p:extLst>
      <p:ext uri="{BB962C8B-B14F-4D97-AF65-F5344CB8AC3E}">
        <p14:creationId xmlns:p14="http://schemas.microsoft.com/office/powerpoint/2010/main" val="460206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39</a:t>
            </a:fld>
            <a:endParaRPr lang="fr-FR"/>
          </a:p>
        </p:txBody>
      </p:sp>
      <p:sp>
        <p:nvSpPr>
          <p:cNvPr id="4" name="Espace réservé du texte 3"/>
          <p:cNvSpPr>
            <a:spLocks noGrp="1"/>
          </p:cNvSpPr>
          <p:nvPr>
            <p:ph type="body" sz="quarter" idx="12"/>
          </p:nvPr>
        </p:nvSpPr>
        <p:spPr>
          <a:xfrm>
            <a:off x="1314475" y="1082951"/>
            <a:ext cx="10440987" cy="4999100"/>
          </a:xfrm>
        </p:spPr>
        <p:txBody>
          <a:bodyPr vert="horz" lIns="0" tIns="0" rIns="0" bIns="0" rtlCol="0" anchor="t">
            <a:noAutofit/>
          </a:bodyPr>
          <a:lstStyle/>
          <a:p>
            <a:pPr marL="0" indent="0">
              <a:buNone/>
            </a:pPr>
            <a:r>
              <a:rPr lang="fr-FR"/>
              <a:t>Serveur JENKINS</a:t>
            </a:r>
            <a:endParaRPr lang="en-US"/>
          </a:p>
          <a:p>
            <a:pPr marL="359410" indent="-359410">
              <a:buNone/>
            </a:pPr>
            <a:r>
              <a:rPr lang="fr-FR" sz="1800" b="0">
                <a:solidFill>
                  <a:schemeClr val="tx2"/>
                </a:solidFill>
              </a:rPr>
              <a:t>Installation de ansible</a:t>
            </a:r>
            <a:endParaRPr lang="fr-FR" sz="1800" b="0">
              <a:solidFill>
                <a:schemeClr val="tx2"/>
              </a:solidFill>
              <a:cs typeface="Arial"/>
            </a:endParaRPr>
          </a:p>
          <a:p>
            <a:pPr marL="359410" indent="-359410">
              <a:buNone/>
            </a:pPr>
            <a:r>
              <a:rPr lang="fr-FR" sz="1600" b="0">
                <a:solidFill>
                  <a:schemeClr val="tx2"/>
                </a:solidFill>
                <a:cs typeface="Arial"/>
              </a:rPr>
              <a:t>apt install ansible</a:t>
            </a:r>
            <a:endParaRPr lang="fr-FR" sz="1600" b="0">
              <a:solidFill>
                <a:schemeClr val="tx2"/>
              </a:solidFill>
            </a:endParaRPr>
          </a:p>
          <a:p>
            <a:pPr marL="359410" indent="-359410">
              <a:buNone/>
            </a:pPr>
            <a:endParaRPr lang="fr-FR" sz="1600" b="0">
              <a:solidFill>
                <a:schemeClr val="tx2"/>
              </a:solidFill>
            </a:endParaRPr>
          </a:p>
          <a:p>
            <a:pPr marL="359410" indent="-359410">
              <a:buNone/>
            </a:pPr>
            <a:r>
              <a:rPr lang="fr-FR" sz="1800" b="0">
                <a:solidFill>
                  <a:schemeClr val="tx2"/>
                </a:solidFill>
              </a:rPr>
              <a:t>Création des clés et échanges entre user jenkins sur vmjenkins et user webadmin sur vmcible</a:t>
            </a:r>
            <a:endParaRPr lang="fr-FR" sz="1800" b="0">
              <a:solidFill>
                <a:schemeClr val="tx2"/>
              </a:solidFill>
              <a:cs typeface="Arial"/>
            </a:endParaRPr>
          </a:p>
          <a:p>
            <a:pPr marL="359410" indent="-359410">
              <a:buNone/>
            </a:pPr>
            <a:r>
              <a:rPr lang="fr-FR" sz="1600" b="0">
                <a:solidFill>
                  <a:schemeClr val="tx2"/>
                </a:solidFill>
              </a:rPr>
              <a:t>ssh-keygen</a:t>
            </a:r>
            <a:endParaRPr lang="fr-FR" sz="1600" b="0">
              <a:solidFill>
                <a:schemeClr val="tx2"/>
              </a:solidFill>
              <a:cs typeface="Arial"/>
            </a:endParaRPr>
          </a:p>
          <a:p>
            <a:pPr marL="0" indent="0">
              <a:buNone/>
            </a:pPr>
            <a:r>
              <a:rPr lang="fr-FR" sz="1600" b="0">
                <a:solidFill>
                  <a:schemeClr val="tx2"/>
                </a:solidFill>
              </a:rPr>
              <a:t>ssh-copy-id </a:t>
            </a:r>
            <a:r>
              <a:rPr lang="fr-FR" sz="1600" b="0">
                <a:solidFill>
                  <a:schemeClr val="tx2"/>
                </a:solidFill>
                <a:hlinkClick r:id="rId2">
                  <a:extLst>
                    <a:ext uri="{A12FA001-AC4F-418D-AE19-62706E023703}">
                      <ahyp:hlinkClr xmlns:ahyp="http://schemas.microsoft.com/office/drawing/2018/hyperlinkcolor" val="tx"/>
                    </a:ext>
                  </a:extLst>
                </a:hlinkClick>
              </a:rPr>
              <a:t>webadmin@192.168.56.106</a:t>
            </a:r>
            <a:endParaRPr lang="fr-FR" sz="1600" b="0">
              <a:solidFill>
                <a:schemeClr val="tx2"/>
              </a:solidFill>
              <a:cs typeface="Arial"/>
            </a:endParaRPr>
          </a:p>
          <a:p>
            <a:pPr marL="0" indent="0">
              <a:buNone/>
            </a:pPr>
            <a:endParaRPr lang="fr-FR" sz="1600" b="0">
              <a:solidFill>
                <a:schemeClr val="tx2"/>
              </a:solidFill>
              <a:cs typeface="Arial"/>
            </a:endParaRPr>
          </a:p>
          <a:p>
            <a:pPr marL="0" indent="0">
              <a:buNone/>
            </a:pPr>
            <a:r>
              <a:rPr lang="fr-FR"/>
              <a:t>JENKINS</a:t>
            </a:r>
          </a:p>
          <a:p>
            <a:pPr marL="359410" indent="-359410">
              <a:buNone/>
            </a:pPr>
            <a:r>
              <a:rPr lang="fr-FR" sz="1600" b="0">
                <a:solidFill>
                  <a:schemeClr val="tx2"/>
                </a:solidFill>
              </a:rPr>
              <a:t>Lancement du </a:t>
            </a:r>
            <a:r>
              <a:rPr lang="fr-FR" sz="1600" b="0" err="1">
                <a:solidFill>
                  <a:schemeClr val="tx2"/>
                </a:solidFill>
              </a:rPr>
              <a:t>playbook</a:t>
            </a:r>
            <a:r>
              <a:rPr lang="fr-FR" sz="1600" b="0">
                <a:solidFill>
                  <a:schemeClr val="tx2"/>
                </a:solidFill>
              </a:rPr>
              <a:t> ping.yml </a:t>
            </a:r>
            <a:endParaRPr lang="fr-FR" sz="1600" b="0">
              <a:solidFill>
                <a:schemeClr val="tx2"/>
              </a:solidFill>
              <a:cs typeface="Arial"/>
            </a:endParaRPr>
          </a:p>
          <a:p>
            <a:pPr marL="359410" indent="-359410">
              <a:buNone/>
            </a:pPr>
            <a:r>
              <a:rPr lang="fr-FR" sz="1600" b="0">
                <a:solidFill>
                  <a:schemeClr val="tx2"/>
                </a:solidFill>
                <a:cs typeface="Arial"/>
              </a:rPr>
              <a:t>Colorisation</a:t>
            </a:r>
            <a:r>
              <a:rPr lang="fr-FR" sz="1600" b="0">
                <a:solidFill>
                  <a:schemeClr val="tx2"/>
                </a:solidFill>
              </a:rPr>
              <a:t> du output:</a:t>
            </a:r>
            <a:endParaRPr lang="fr-FR" sz="1600" b="0">
              <a:solidFill>
                <a:schemeClr val="tx2"/>
              </a:solidFill>
              <a:cs typeface="Arial"/>
            </a:endParaRPr>
          </a:p>
          <a:p>
            <a:pPr marL="359410" indent="-359410">
              <a:buNone/>
            </a:pPr>
            <a:r>
              <a:rPr lang="fr-FR" sz="1600" b="0">
                <a:solidFill>
                  <a:schemeClr val="tx2"/>
                </a:solidFill>
              </a:rPr>
              <a:t>cocher:</a:t>
            </a:r>
          </a:p>
          <a:p>
            <a:pPr marL="359410" indent="-359410">
              <a:buNone/>
            </a:pPr>
            <a:r>
              <a:rPr lang="fr-FR" sz="1600" b="0">
                <a:solidFill>
                  <a:schemeClr val="tx2"/>
                </a:solidFill>
              </a:rPr>
              <a:t>- Color ansi console output</a:t>
            </a:r>
            <a:endParaRPr lang="fr-FR" sz="1600" b="0">
              <a:solidFill>
                <a:schemeClr val="tx2"/>
              </a:solidFill>
              <a:cs typeface="Arial"/>
            </a:endParaRPr>
          </a:p>
          <a:p>
            <a:pPr marL="359410" indent="-359410">
              <a:buNone/>
            </a:pPr>
            <a:r>
              <a:rPr lang="fr-FR" sz="1600" b="0">
                <a:solidFill>
                  <a:schemeClr val="tx2"/>
                </a:solidFill>
              </a:rPr>
              <a:t>- Colorized stdout (sur la partie ansible)</a:t>
            </a:r>
          </a:p>
          <a:p>
            <a:pPr marL="359410" indent="-359410">
              <a:buNone/>
            </a:pPr>
            <a:endParaRPr lang="fr-FR" sz="1600" b="0">
              <a:solidFill>
                <a:schemeClr val="tx2"/>
              </a:solidFill>
            </a:endParaRPr>
          </a:p>
          <a:p>
            <a:pPr marL="359410" indent="-359410">
              <a:buNone/>
            </a:pPr>
            <a:endParaRPr lang="fr-FR" sz="1600" b="0">
              <a:solidFill>
                <a:schemeClr val="tx2"/>
              </a:solidFill>
            </a:endParaRPr>
          </a:p>
          <a:p>
            <a:pPr marL="359410" indent="-359410">
              <a:buNone/>
            </a:pPr>
            <a:endParaRPr lang="fr-FR" sz="1600" b="0">
              <a:solidFill>
                <a:schemeClr val="tx2"/>
              </a:solidFill>
            </a:endParaRPr>
          </a:p>
          <a:p>
            <a:pPr marL="359410" indent="-359410">
              <a:buNone/>
            </a:pPr>
            <a:endParaRPr lang="fr-FR" sz="1600" b="0">
              <a:solidFill>
                <a:schemeClr val="tx2"/>
              </a:solidFil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indent="0">
              <a:buNone/>
            </a:pPr>
            <a:endParaRPr lang="fr-FR">
              <a:solidFill>
                <a:srgbClr val="573EEF"/>
              </a:solidFill>
              <a:cs typeface="Arial"/>
            </a:endParaRPr>
          </a:p>
        </p:txBody>
      </p:sp>
      <p:sp>
        <p:nvSpPr>
          <p:cNvPr id="5" name="Titre 4"/>
          <p:cNvSpPr>
            <a:spLocks noGrp="1"/>
          </p:cNvSpPr>
          <p:nvPr>
            <p:ph type="title"/>
          </p:nvPr>
        </p:nvSpPr>
        <p:spPr/>
        <p:txBody>
          <a:bodyPr/>
          <a:lstStyle/>
          <a:p>
            <a:r>
              <a:rPr lang="fr-FR"/>
              <a:t>Projet </a:t>
            </a:r>
            <a:r>
              <a:rPr lang="fr-FR" err="1"/>
              <a:t>Wordpress</a:t>
            </a:r>
            <a:endParaRPr lang="fr-FR"/>
          </a:p>
        </p:txBody>
      </p:sp>
    </p:spTree>
    <p:extLst>
      <p:ext uri="{BB962C8B-B14F-4D97-AF65-F5344CB8AC3E}">
        <p14:creationId xmlns:p14="http://schemas.microsoft.com/office/powerpoint/2010/main" val="131634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BCB782-FEC1-4E03-9FEC-D841D3FC56FC}"/>
              </a:ext>
            </a:extLst>
          </p:cNvPr>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Slide Number Placeholder 2">
            <a:extLst>
              <a:ext uri="{FF2B5EF4-FFF2-40B4-BE49-F238E27FC236}">
                <a16:creationId xmlns:a16="http://schemas.microsoft.com/office/drawing/2014/main" id="{6004A3AF-83B2-4F3B-89F6-A4038ED29232}"/>
              </a:ext>
            </a:extLst>
          </p:cNvPr>
          <p:cNvSpPr>
            <a:spLocks noGrp="1"/>
          </p:cNvSpPr>
          <p:nvPr>
            <p:ph type="sldNum" sz="quarter" idx="11"/>
          </p:nvPr>
        </p:nvSpPr>
        <p:spPr/>
        <p:txBody>
          <a:bodyPr/>
          <a:lstStyle/>
          <a:p>
            <a:fld id="{16F61B19-5FB1-451F-938F-D0B1FAC2BDF6}" type="slidenum">
              <a:rPr lang="fr-FR" smtClean="0"/>
              <a:pPr/>
              <a:t>4</a:t>
            </a:fld>
            <a:endParaRPr lang="fr-FR"/>
          </a:p>
        </p:txBody>
      </p:sp>
      <p:sp>
        <p:nvSpPr>
          <p:cNvPr id="4" name="Text Placeholder 3">
            <a:extLst>
              <a:ext uri="{FF2B5EF4-FFF2-40B4-BE49-F238E27FC236}">
                <a16:creationId xmlns:a16="http://schemas.microsoft.com/office/drawing/2014/main" id="{B31AD86E-4720-4D88-A25B-2D1655ACC2A0}"/>
              </a:ext>
            </a:extLst>
          </p:cNvPr>
          <p:cNvSpPr>
            <a:spLocks noGrp="1"/>
          </p:cNvSpPr>
          <p:nvPr>
            <p:ph type="body" sz="quarter" idx="12"/>
          </p:nvPr>
        </p:nvSpPr>
        <p:spPr/>
        <p:txBody>
          <a:bodyPr vert="horz" lIns="0" tIns="0" rIns="0" bIns="0" rtlCol="0" anchor="t">
            <a:noAutofit/>
          </a:bodyPr>
          <a:lstStyle/>
          <a:p>
            <a:pPr marL="0" indent="0">
              <a:buNone/>
            </a:pPr>
            <a:r>
              <a:rPr lang="fr-FR" sz="2400">
                <a:ea typeface="+mn-lt"/>
                <a:cs typeface="+mn-lt"/>
              </a:rPr>
              <a:t>DevOps repose sur les piliers suivants :</a:t>
            </a:r>
            <a:endParaRPr lang="en-US" sz="2400" b="0">
              <a:ea typeface="+mn-lt"/>
              <a:cs typeface="+mn-lt"/>
            </a:endParaRPr>
          </a:p>
          <a:p>
            <a:pPr marL="285750" lvl="2" indent="-285750">
              <a:buFont typeface="Wingdings,Sans-Serif"/>
              <a:buChar char="Ø"/>
            </a:pPr>
            <a:r>
              <a:rPr lang="fr-FR" sz="2000" b="1">
                <a:solidFill>
                  <a:schemeClr val="tx2">
                    <a:lumMod val="90000"/>
                    <a:lumOff val="10000"/>
                  </a:schemeClr>
                </a:solidFill>
                <a:ea typeface="+mn-lt"/>
                <a:cs typeface="+mn-lt"/>
              </a:rPr>
              <a:t>C</a:t>
            </a:r>
            <a:r>
              <a:rPr lang="fr-FR" sz="2000" b="1">
                <a:ea typeface="+mn-lt"/>
                <a:cs typeface="+mn-lt"/>
              </a:rPr>
              <a:t>ulture</a:t>
            </a:r>
            <a:r>
              <a:rPr lang="fr-FR" sz="2000">
                <a:ea typeface="+mn-lt"/>
                <a:cs typeface="+mn-lt"/>
              </a:rPr>
              <a:t> : l’humain au centre de tout; encourage l’expérimentation en apportant une vision positive de l’échec (« fail fast, </a:t>
            </a:r>
            <a:r>
              <a:rPr lang="fr-FR" sz="2000" err="1">
                <a:ea typeface="+mn-lt"/>
                <a:cs typeface="+mn-lt"/>
              </a:rPr>
              <a:t>learn</a:t>
            </a:r>
            <a:r>
              <a:rPr lang="fr-FR" sz="2000">
                <a:ea typeface="+mn-lt"/>
                <a:cs typeface="+mn-lt"/>
              </a:rPr>
              <a:t> fast »)</a:t>
            </a:r>
            <a:endParaRPr lang="en-US" sz="2000">
              <a:ea typeface="+mn-lt"/>
              <a:cs typeface="+mn-lt"/>
            </a:endParaRPr>
          </a:p>
          <a:p>
            <a:pPr marL="285750" lvl="2" indent="-285750">
              <a:buFont typeface="Wingdings,Sans-Serif"/>
              <a:buChar char="Ø"/>
            </a:pPr>
            <a:r>
              <a:rPr lang="fr-FR" sz="2000" b="1">
                <a:solidFill>
                  <a:schemeClr val="tx2">
                    <a:lumMod val="90000"/>
                    <a:lumOff val="10000"/>
                  </a:schemeClr>
                </a:solidFill>
                <a:ea typeface="+mn-lt"/>
                <a:cs typeface="+mn-lt"/>
              </a:rPr>
              <a:t>A</a:t>
            </a:r>
            <a:r>
              <a:rPr lang="fr-FR" sz="2000" b="1">
                <a:ea typeface="+mn-lt"/>
                <a:cs typeface="+mn-lt"/>
              </a:rPr>
              <a:t>utomation</a:t>
            </a:r>
            <a:r>
              <a:rPr lang="fr-FR" sz="2000">
                <a:ea typeface="+mn-lt"/>
                <a:cs typeface="+mn-lt"/>
              </a:rPr>
              <a:t> : limiter les interventions manuelles sur les machines, les configurations, les déploiements. Outiller pour accélérer le flux de mise en production.</a:t>
            </a:r>
            <a:endParaRPr lang="en-US" sz="2000">
              <a:ea typeface="+mn-lt"/>
              <a:cs typeface="+mn-lt"/>
            </a:endParaRPr>
          </a:p>
          <a:p>
            <a:pPr marL="285750" lvl="2" indent="-285750">
              <a:buFont typeface="Wingdings,Sans-Serif"/>
              <a:buChar char="Ø"/>
            </a:pPr>
            <a:r>
              <a:rPr lang="fr-FR" sz="2000" b="1">
                <a:solidFill>
                  <a:schemeClr val="tx2">
                    <a:lumMod val="90000"/>
                    <a:lumOff val="10000"/>
                  </a:schemeClr>
                </a:solidFill>
                <a:ea typeface="+mn-lt"/>
                <a:cs typeface="+mn-lt"/>
              </a:rPr>
              <a:t>L</a:t>
            </a:r>
            <a:r>
              <a:rPr lang="fr-FR" sz="2000" b="1">
                <a:ea typeface="+mn-lt"/>
                <a:cs typeface="+mn-lt"/>
              </a:rPr>
              <a:t>ean </a:t>
            </a:r>
            <a:r>
              <a:rPr lang="fr-FR" sz="2000">
                <a:ea typeface="+mn-lt"/>
                <a:cs typeface="+mn-lt"/>
              </a:rPr>
              <a:t>: éliminer les activités sans valeur ajoutée, optimiser dans un but d’efficacité. Il faut optimiser l’ensemble du flux et pas seulement une partie du pipeline de production. </a:t>
            </a:r>
            <a:endParaRPr lang="en-US" sz="2000">
              <a:ea typeface="+mn-lt"/>
              <a:cs typeface="+mn-lt"/>
            </a:endParaRPr>
          </a:p>
          <a:p>
            <a:pPr marL="285750" lvl="2" indent="-285750">
              <a:buFont typeface="Wingdings,Sans-Serif"/>
              <a:buChar char="Ø"/>
            </a:pPr>
            <a:r>
              <a:rPr lang="fr-FR" sz="2000" b="1" err="1">
                <a:solidFill>
                  <a:schemeClr val="tx2">
                    <a:lumMod val="90000"/>
                    <a:lumOff val="10000"/>
                  </a:schemeClr>
                </a:solidFill>
                <a:ea typeface="+mn-lt"/>
                <a:cs typeface="+mn-lt"/>
              </a:rPr>
              <a:t>M</a:t>
            </a:r>
            <a:r>
              <a:rPr lang="fr-FR" sz="2000" b="1" err="1">
                <a:ea typeface="+mn-lt"/>
                <a:cs typeface="+mn-lt"/>
              </a:rPr>
              <a:t>easure</a:t>
            </a:r>
            <a:r>
              <a:rPr lang="fr-FR" sz="2000">
                <a:ea typeface="+mn-lt"/>
                <a:cs typeface="+mn-lt"/>
              </a:rPr>
              <a:t> : exploitation des métriques techniques/métier afin de comprendre et d’évaluer les changements</a:t>
            </a:r>
            <a:endParaRPr lang="en-US" sz="2000">
              <a:ea typeface="+mn-lt"/>
              <a:cs typeface="+mn-lt"/>
            </a:endParaRPr>
          </a:p>
          <a:p>
            <a:pPr marL="285750" lvl="2" indent="-285750">
              <a:buFont typeface="Wingdings,Sans-Serif"/>
              <a:buChar char="Ø"/>
            </a:pPr>
            <a:r>
              <a:rPr lang="fr-FR" sz="2000" b="1">
                <a:solidFill>
                  <a:schemeClr val="tx2">
                    <a:lumMod val="90000"/>
                    <a:lumOff val="10000"/>
                  </a:schemeClr>
                </a:solidFill>
                <a:ea typeface="+mn-lt"/>
                <a:cs typeface="+mn-lt"/>
              </a:rPr>
              <a:t>S</a:t>
            </a:r>
            <a:r>
              <a:rPr lang="fr-FR" sz="2000" b="1">
                <a:ea typeface="+mn-lt"/>
                <a:cs typeface="+mn-lt"/>
              </a:rPr>
              <a:t>haring </a:t>
            </a:r>
            <a:r>
              <a:rPr lang="fr-FR" sz="2000">
                <a:ea typeface="+mn-lt"/>
                <a:cs typeface="+mn-lt"/>
              </a:rPr>
              <a:t> : partager les connaissances, les succès, les échecs, … Communiquer et collaborer entre équipes</a:t>
            </a:r>
            <a:endParaRPr lang="en-US" sz="2000">
              <a:ea typeface="+mn-lt"/>
              <a:cs typeface="+mn-lt"/>
            </a:endParaRPr>
          </a:p>
          <a:p>
            <a:pPr marL="359410" indent="-359410"/>
            <a:endParaRPr lang="fr-FR" b="0">
              <a:ea typeface="+mn-lt"/>
              <a:cs typeface="+mn-lt"/>
            </a:endParaRPr>
          </a:p>
          <a:p>
            <a:pPr marL="0" indent="0">
              <a:buNone/>
            </a:pPr>
            <a:endParaRPr lang="en-US">
              <a:cs typeface="Arial" panose="020B0604020202020204"/>
            </a:endParaRPr>
          </a:p>
        </p:txBody>
      </p:sp>
      <p:sp>
        <p:nvSpPr>
          <p:cNvPr id="5" name="Title 4">
            <a:extLst>
              <a:ext uri="{FF2B5EF4-FFF2-40B4-BE49-F238E27FC236}">
                <a16:creationId xmlns:a16="http://schemas.microsoft.com/office/drawing/2014/main" id="{AC33D05D-3C76-442D-B5EC-B98C277150A2}"/>
              </a:ext>
            </a:extLst>
          </p:cNvPr>
          <p:cNvSpPr>
            <a:spLocks noGrp="1"/>
          </p:cNvSpPr>
          <p:nvPr>
            <p:ph type="title"/>
          </p:nvPr>
        </p:nvSpPr>
        <p:spPr>
          <a:xfrm>
            <a:off x="838200" y="329265"/>
            <a:ext cx="10442575" cy="553998"/>
          </a:xfrm>
        </p:spPr>
        <p:txBody>
          <a:bodyPr/>
          <a:lstStyle/>
          <a:p>
            <a:r>
              <a:rPr lang="fr-FR">
                <a:ea typeface="+mj-lt"/>
                <a:cs typeface="+mj-lt"/>
              </a:rPr>
              <a:t>Les principes du DevOps</a:t>
            </a:r>
            <a:endParaRPr lang="en-US"/>
          </a:p>
          <a:p>
            <a:endParaRPr lang="en-US"/>
          </a:p>
        </p:txBody>
      </p:sp>
      <p:sp>
        <p:nvSpPr>
          <p:cNvPr id="6" name="TextBox 5">
            <a:extLst>
              <a:ext uri="{FF2B5EF4-FFF2-40B4-BE49-F238E27FC236}">
                <a16:creationId xmlns:a16="http://schemas.microsoft.com/office/drawing/2014/main" id="{457DBB0F-4291-4B1A-824B-F4139B7DFD2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a:t>
            </a:r>
          </a:p>
        </p:txBody>
      </p:sp>
      <p:pic>
        <p:nvPicPr>
          <p:cNvPr id="7" name="Picture 7">
            <a:extLst>
              <a:ext uri="{FF2B5EF4-FFF2-40B4-BE49-F238E27FC236}">
                <a16:creationId xmlns:a16="http://schemas.microsoft.com/office/drawing/2014/main" id="{3C791C99-1B71-47EA-92BA-735F2D2E976F}"/>
              </a:ext>
            </a:extLst>
          </p:cNvPr>
          <p:cNvPicPr>
            <a:picLocks noChangeAspect="1"/>
          </p:cNvPicPr>
          <p:nvPr/>
        </p:nvPicPr>
        <p:blipFill>
          <a:blip r:embed="rId2"/>
          <a:stretch>
            <a:fillRect/>
          </a:stretch>
        </p:blipFill>
        <p:spPr>
          <a:xfrm>
            <a:off x="10432256" y="4536281"/>
            <a:ext cx="1828800" cy="2381250"/>
          </a:xfrm>
          <a:prstGeom prst="rect">
            <a:avLst/>
          </a:prstGeom>
        </p:spPr>
      </p:pic>
    </p:spTree>
    <p:extLst>
      <p:ext uri="{BB962C8B-B14F-4D97-AF65-F5344CB8AC3E}">
        <p14:creationId xmlns:p14="http://schemas.microsoft.com/office/powerpoint/2010/main" val="2200144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40</a:t>
            </a:fld>
            <a:endParaRPr lang="fr-FR"/>
          </a:p>
        </p:txBody>
      </p:sp>
      <p:sp>
        <p:nvSpPr>
          <p:cNvPr id="4" name="Espace réservé du texte 3"/>
          <p:cNvSpPr>
            <a:spLocks noGrp="1"/>
          </p:cNvSpPr>
          <p:nvPr>
            <p:ph type="body" sz="quarter" idx="12"/>
          </p:nvPr>
        </p:nvSpPr>
        <p:spPr>
          <a:xfrm>
            <a:off x="1990616" y="1136613"/>
            <a:ext cx="10440987" cy="4999100"/>
          </a:xfrm>
        </p:spPr>
        <p:txBody>
          <a:bodyPr vert="horz" lIns="0" tIns="0" rIns="0" bIns="0" rtlCol="0" anchor="t">
            <a:noAutofit/>
          </a:bodyPr>
          <a:lstStyle/>
          <a:p>
            <a:pPr marL="0" indent="0">
              <a:buNone/>
            </a:pPr>
            <a:r>
              <a:rPr lang="fr-FR"/>
              <a:t>Serveur CIBLE</a:t>
            </a:r>
            <a:endParaRPr lang="en-US">
              <a:solidFill>
                <a:srgbClr val="573EEF"/>
              </a:solidFill>
              <a:cs typeface="Arial" panose="020B0604020202020204"/>
            </a:endParaRPr>
          </a:p>
          <a:p>
            <a:pPr marL="0" indent="0">
              <a:buNone/>
            </a:pPr>
            <a:endParaRPr lang="fr-FR">
              <a:solidFill>
                <a:srgbClr val="573EEF"/>
              </a:solidFill>
              <a:cs typeface="Arial"/>
            </a:endParaRPr>
          </a:p>
          <a:p>
            <a:pPr marL="0" indent="0">
              <a:buNone/>
            </a:pPr>
            <a:r>
              <a:rPr lang="fr-FR" sz="1800" b="0">
                <a:solidFill>
                  <a:schemeClr val="tx2"/>
                </a:solidFill>
              </a:rPr>
              <a:t>Pour que ansible puisse exécuter des commandes en tant que root, il faut ajouter le user de deploiment (webadmin) aux sudoers</a:t>
            </a:r>
            <a:endParaRPr lang="fr-FR" sz="1800" b="0">
              <a:solidFill>
                <a:schemeClr val="tx2"/>
              </a:solidFill>
              <a:cs typeface="Arial"/>
            </a:endParaRPr>
          </a:p>
          <a:p>
            <a:pPr marL="359410" indent="-359410">
              <a:buNone/>
            </a:pPr>
            <a:endParaRPr lang="fr-FR" b="0">
              <a:cs typeface="Arial"/>
            </a:endParaRPr>
          </a:p>
          <a:p>
            <a:pPr marL="359410" indent="-359410">
              <a:buNone/>
            </a:pPr>
            <a:r>
              <a:rPr lang="fr-FR" sz="1800" b="0" err="1">
                <a:solidFill>
                  <a:schemeClr val="tx2"/>
                </a:solidFill>
              </a:rPr>
              <a:t>sudo</a:t>
            </a:r>
            <a:r>
              <a:rPr lang="fr-FR" sz="1800" b="0">
                <a:solidFill>
                  <a:schemeClr val="tx2"/>
                </a:solidFill>
              </a:rPr>
              <a:t> </a:t>
            </a:r>
            <a:r>
              <a:rPr lang="fr-FR" sz="1800" b="0" err="1">
                <a:solidFill>
                  <a:schemeClr val="tx2"/>
                </a:solidFill>
              </a:rPr>
              <a:t>visudo</a:t>
            </a:r>
            <a:endParaRPr lang="fr-FR" sz="1800" b="0" err="1">
              <a:solidFill>
                <a:schemeClr val="tx2"/>
              </a:solidFill>
              <a:cs typeface="Arial"/>
            </a:endParaRPr>
          </a:p>
          <a:p>
            <a:pPr marL="359410" indent="-359410">
              <a:buNone/>
            </a:pPr>
            <a:endParaRPr lang="fr-FR" sz="1800" b="0">
              <a:solidFill>
                <a:schemeClr val="tx2"/>
              </a:solidFill>
            </a:endParaRPr>
          </a:p>
          <a:p>
            <a:pPr marL="0" indent="0">
              <a:buNone/>
            </a:pPr>
            <a:r>
              <a:rPr lang="fr-FR" sz="1800" b="0">
                <a:solidFill>
                  <a:schemeClr val="tx2"/>
                </a:solidFill>
              </a:rPr>
              <a:t>webadmin ALL=(ALL:ALL) NOPASSWD:ALL</a:t>
            </a:r>
          </a:p>
          <a:p>
            <a:pPr marL="0" indent="0">
              <a:buNone/>
            </a:pPr>
            <a:endParaRPr lang="fr-FR" sz="1800" b="0">
              <a:solidFill>
                <a:schemeClr val="tx2"/>
              </a:solidFill>
              <a:cs typeface="Arial"/>
            </a:endParaRPr>
          </a:p>
          <a:p>
            <a:pPr marL="0" indent="0">
              <a:buNone/>
            </a:pPr>
            <a:r>
              <a:rPr lang="fr-FR"/>
              <a:t>VIRTUAL BOX</a:t>
            </a:r>
          </a:p>
          <a:p>
            <a:pPr marL="0" indent="0">
              <a:buNone/>
            </a:pPr>
            <a:endParaRPr lang="fr-FR" sz="1800" b="0">
              <a:solidFill>
                <a:schemeClr val="tx2"/>
              </a:solidFill>
            </a:endParaRPr>
          </a:p>
          <a:p>
            <a:pPr marL="0" indent="0">
              <a:buNone/>
            </a:pPr>
            <a:r>
              <a:rPr lang="fr-FR" sz="1800" b="0">
                <a:solidFill>
                  <a:schemeClr val="tx2"/>
                </a:solidFill>
              </a:rPr>
              <a:t>SNAP de la VM cible !</a:t>
            </a:r>
          </a:p>
          <a:p>
            <a:pPr marL="0" indent="0">
              <a:buNone/>
            </a:pPr>
            <a:endParaRPr lang="fr-FR">
              <a:solidFill>
                <a:srgbClr val="573EEF"/>
              </a:solidFill>
              <a:cs typeface="Arial"/>
            </a:endParaRPr>
          </a:p>
          <a:p>
            <a:pPr marL="0" indent="0">
              <a:buNone/>
            </a:pPr>
            <a:r>
              <a:rPr lang="fr-FR">
                <a:solidFill>
                  <a:srgbClr val="573EEF"/>
                </a:solidFill>
                <a:cs typeface="Arial"/>
              </a:rPr>
              <a:t>/!\ lien </a:t>
            </a:r>
            <a:r>
              <a:rPr lang="fr-FR" b="0">
                <a:ea typeface="+mn-lt"/>
                <a:cs typeface="+mn-lt"/>
              </a:rPr>
              <a:t>https://justpaste.it/</a:t>
            </a:r>
            <a:endParaRPr lang="fr-FR">
              <a:solidFill>
                <a:srgbClr val="573EEF"/>
              </a:solidFill>
              <a:cs typeface="Arial"/>
            </a:endParaRPr>
          </a:p>
          <a:p>
            <a:pPr marL="0" indent="0">
              <a:buNone/>
            </a:pPr>
            <a:endParaRPr lang="fr-FR">
              <a:solidFill>
                <a:srgbClr val="573EEF"/>
              </a:solidFill>
              <a:cs typeface="Arial"/>
            </a:endParaRPr>
          </a:p>
          <a:p>
            <a:pPr marL="0" indent="0">
              <a:buNone/>
            </a:pPr>
            <a:endParaRPr lang="fr-FR">
              <a:solidFill>
                <a:srgbClr val="573EEF"/>
              </a:solidFill>
              <a:cs typeface="Arial"/>
            </a:endParaRPr>
          </a:p>
          <a:p>
            <a:pPr marL="0" indent="0">
              <a:buNone/>
            </a:pPr>
            <a:endParaRPr lang="fr-FR">
              <a:solidFill>
                <a:srgbClr val="573EEF"/>
              </a:solidFill>
              <a:cs typeface="Arial"/>
            </a:endParaRPr>
          </a:p>
          <a:p>
            <a:pPr marL="359410" indent="-359410">
              <a:buNone/>
            </a:pPr>
            <a:endParaRPr lang="fr-FR" sz="1600" b="0">
              <a:solidFill>
                <a:srgbClr val="3E0D81"/>
              </a:solidFill>
              <a:cs typeface="Arial"/>
            </a:endParaRPr>
          </a:p>
          <a:p>
            <a:pPr marL="359410" indent="-359410">
              <a:buNone/>
            </a:pPr>
            <a:endParaRPr lang="fr-FR" sz="1600" b="0">
              <a:solidFill>
                <a:srgbClr val="3E0D81"/>
              </a:solidFill>
              <a:cs typeface="Arial"/>
            </a:endParaRPr>
          </a:p>
          <a:p>
            <a:pPr marL="359410" indent="-359410">
              <a:buNone/>
            </a:pPr>
            <a:endParaRPr lang="fr-FR" sz="1600" b="0">
              <a:solidFill>
                <a:srgbClr val="3E0D81"/>
              </a:solidFill>
              <a:cs typeface="Arial"/>
            </a:endParaRPr>
          </a:p>
          <a:p>
            <a:pPr marL="359410" indent="-359410">
              <a:buNone/>
            </a:pPr>
            <a:endParaRPr lang="fr-FR" sz="1600" b="0">
              <a:solidFill>
                <a:srgbClr val="3E0D81"/>
              </a:solidFill>
              <a:cs typeface="Arial"/>
            </a:endParaRPr>
          </a:p>
          <a:p>
            <a:pPr marL="359410" indent="-359410">
              <a:buNone/>
            </a:pPr>
            <a:endParaRPr lang="fr-FR" sz="1600" b="0">
              <a:solidFill>
                <a:srgbClr val="3E0D81"/>
              </a:solidFill>
              <a:cs typeface="Arial"/>
            </a:endParaRPr>
          </a:p>
          <a:p>
            <a:pPr marL="359410" indent="-359410">
              <a:buNone/>
            </a:pPr>
            <a:endParaRPr lang="fr-FR" sz="1600" b="0">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lvl="2" indent="0">
              <a:buNone/>
            </a:pPr>
            <a:endParaRPr lang="fr-FR">
              <a:solidFill>
                <a:srgbClr val="3E0D81"/>
              </a:solidFill>
              <a:cs typeface="Arial"/>
            </a:endParaRPr>
          </a:p>
          <a:p>
            <a:pPr marL="0" indent="0">
              <a:buNone/>
            </a:pPr>
            <a:endParaRPr lang="fr-FR">
              <a:solidFill>
                <a:srgbClr val="573EEF"/>
              </a:solidFill>
              <a:cs typeface="Arial"/>
            </a:endParaRPr>
          </a:p>
        </p:txBody>
      </p:sp>
      <p:sp>
        <p:nvSpPr>
          <p:cNvPr id="5" name="Titre 4"/>
          <p:cNvSpPr>
            <a:spLocks noGrp="1"/>
          </p:cNvSpPr>
          <p:nvPr>
            <p:ph type="title"/>
          </p:nvPr>
        </p:nvSpPr>
        <p:spPr/>
        <p:txBody>
          <a:bodyPr/>
          <a:lstStyle/>
          <a:p>
            <a:r>
              <a:rPr lang="fr-FR"/>
              <a:t>Projet </a:t>
            </a:r>
            <a:r>
              <a:rPr lang="fr-FR" err="1"/>
              <a:t>Wordpress</a:t>
            </a:r>
            <a:endParaRPr lang="fr-FR"/>
          </a:p>
        </p:txBody>
      </p:sp>
    </p:spTree>
    <p:extLst>
      <p:ext uri="{BB962C8B-B14F-4D97-AF65-F5344CB8AC3E}">
        <p14:creationId xmlns:p14="http://schemas.microsoft.com/office/powerpoint/2010/main" val="4175114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DevOpsAcademie Outils TP – V°002 | 17 mai 2021</a:t>
            </a:r>
            <a:endParaRPr lang="en-US" b="0" cap="none">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41</a:t>
            </a:fld>
            <a:endParaRPr lang="fr-FR"/>
          </a:p>
        </p:txBody>
      </p:sp>
      <p:sp>
        <p:nvSpPr>
          <p:cNvPr id="5" name="Titre 4"/>
          <p:cNvSpPr>
            <a:spLocks noGrp="1"/>
          </p:cNvSpPr>
          <p:nvPr>
            <p:ph type="title"/>
          </p:nvPr>
        </p:nvSpPr>
        <p:spPr>
          <a:xfrm>
            <a:off x="838200" y="119137"/>
            <a:ext cx="10442575" cy="276999"/>
          </a:xfrm>
        </p:spPr>
        <p:txBody>
          <a:bodyPr/>
          <a:lstStyle/>
          <a:p>
            <a:r>
              <a:rPr lang="fr-FR"/>
              <a:t>Projet </a:t>
            </a:r>
            <a:r>
              <a:rPr lang="fr-FR" err="1"/>
              <a:t>Wordpress</a:t>
            </a:r>
            <a:endParaRPr lang="fr-FR"/>
          </a:p>
        </p:txBody>
      </p:sp>
      <p:sp>
        <p:nvSpPr>
          <p:cNvPr id="56" name="Espace réservé du texte 55"/>
          <p:cNvSpPr>
            <a:spLocks noGrp="1"/>
          </p:cNvSpPr>
          <p:nvPr>
            <p:ph type="body" sz="quarter" idx="12"/>
          </p:nvPr>
        </p:nvSpPr>
        <p:spPr>
          <a:xfrm>
            <a:off x="839788" y="606264"/>
            <a:ext cx="10440987" cy="5251754"/>
          </a:xfrm>
        </p:spPr>
        <p:txBody>
          <a:bodyPr/>
          <a:lstStyle/>
          <a:p>
            <a:pPr marL="0" indent="0">
              <a:buNone/>
            </a:pPr>
            <a:r>
              <a:rPr lang="fr-FR"/>
              <a:t> Installation de PHP</a:t>
            </a:r>
          </a:p>
          <a:p>
            <a:pPr marL="0" indent="0">
              <a:buNone/>
            </a:pPr>
            <a:endParaRPr lang="fr-FR"/>
          </a:p>
        </p:txBody>
      </p:sp>
      <p:sp>
        <p:nvSpPr>
          <p:cNvPr id="114" name="ZoneTexte 113"/>
          <p:cNvSpPr txBox="1"/>
          <p:nvPr/>
        </p:nvSpPr>
        <p:spPr>
          <a:xfrm>
            <a:off x="4923118" y="1138468"/>
            <a:ext cx="6583854" cy="3139321"/>
          </a:xfrm>
          <a:prstGeom prst="rect">
            <a:avLst/>
          </a:prstGeom>
          <a:noFill/>
        </p:spPr>
        <p:txBody>
          <a:bodyPr wrap="none" lIns="91440" tIns="45720" rIns="91440" bIns="45720" rtlCol="0" anchor="t">
            <a:spAutoFit/>
          </a:bodyPr>
          <a:lstStyle/>
          <a:p>
            <a:r>
              <a:rPr lang="fr-FR" b="1"/>
              <a:t>Ajout du repo </a:t>
            </a:r>
            <a:r>
              <a:rPr lang="fr-FR" b="1" err="1"/>
              <a:t>ondrej</a:t>
            </a:r>
            <a:r>
              <a:rPr lang="fr-FR" b="1"/>
              <a:t> PHP PPA</a:t>
            </a:r>
          </a:p>
          <a:p>
            <a:r>
              <a:rPr lang="fr-FR"/>
              <a:t>Installation de PHP et des modules nécessaires</a:t>
            </a:r>
          </a:p>
          <a:p>
            <a:r>
              <a:rPr lang="fr-FR"/>
              <a:t>Suppression de apache 2 (installé automatiquement avec </a:t>
            </a:r>
            <a:r>
              <a:rPr lang="fr-FR" err="1"/>
              <a:t>php</a:t>
            </a:r>
            <a:r>
              <a:rPr lang="fr-FR"/>
              <a:t>)</a:t>
            </a:r>
          </a:p>
          <a:p>
            <a:endParaRPr lang="fr-FR"/>
          </a:p>
          <a:p>
            <a:endParaRPr lang="fr-FR"/>
          </a:p>
          <a:p>
            <a:r>
              <a:rPr lang="fr-FR" b="1"/>
              <a:t>Notion de module</a:t>
            </a:r>
            <a:endParaRPr lang="fr-FR" b="1">
              <a:cs typeface="Arial"/>
            </a:endParaRPr>
          </a:p>
          <a:p>
            <a:r>
              <a:rPr lang="fr-FR"/>
              <a:t>=&gt; Voir aide en ligne pour chaque module </a:t>
            </a:r>
            <a:endParaRPr lang="fr-FR">
              <a:cs typeface="Arial" panose="020B0604020202020204"/>
            </a:endParaRPr>
          </a:p>
          <a:p>
            <a:pPr marL="285750" indent="-285750">
              <a:buFont typeface="Symbol" panose="05050102010706020507" pitchFamily="18" charset="2"/>
              <a:buChar char="Þ"/>
            </a:pPr>
            <a:endParaRPr lang="fr-FR"/>
          </a:p>
          <a:p>
            <a:pPr marL="285750" indent="-285750">
              <a:buFont typeface="Symbol" panose="05050102010706020507" pitchFamily="18" charset="2"/>
              <a:buChar char="Þ"/>
            </a:pPr>
            <a:endParaRPr lang="fr-FR"/>
          </a:p>
          <a:p>
            <a:r>
              <a:rPr lang="fr-FR" b="1"/>
              <a:t>Notion de boucle</a:t>
            </a:r>
            <a:endParaRPr lang="fr-FR" b="1">
              <a:cs typeface="Arial"/>
            </a:endParaRPr>
          </a:p>
          <a:p>
            <a:r>
              <a:rPr lang="fr-FR"/>
              <a:t>=&gt; On verra plus tard </a:t>
            </a:r>
            <a:r>
              <a:rPr lang="fr-FR" err="1"/>
              <a:t>loop_var</a:t>
            </a:r>
            <a:r>
              <a:rPr lang="fr-FR"/>
              <a:t> </a:t>
            </a:r>
            <a:endParaRPr lang="fr-FR">
              <a:cs typeface="Arial"/>
            </a:endParaRPr>
          </a:p>
        </p:txBody>
      </p:sp>
      <p:pic>
        <p:nvPicPr>
          <p:cNvPr id="4" name="Picture 5" descr="Text&#10;&#10;Description automatically generated">
            <a:extLst>
              <a:ext uri="{FF2B5EF4-FFF2-40B4-BE49-F238E27FC236}">
                <a16:creationId xmlns:a16="http://schemas.microsoft.com/office/drawing/2014/main" id="{0E1C431B-86A8-4BCC-AFD2-84B141105E1B}"/>
              </a:ext>
            </a:extLst>
          </p:cNvPr>
          <p:cNvPicPr>
            <a:picLocks noChangeAspect="1"/>
          </p:cNvPicPr>
          <p:nvPr/>
        </p:nvPicPr>
        <p:blipFill>
          <a:blip r:embed="rId3"/>
          <a:stretch>
            <a:fillRect/>
          </a:stretch>
        </p:blipFill>
        <p:spPr>
          <a:xfrm>
            <a:off x="834038" y="1012166"/>
            <a:ext cx="2832037" cy="5279366"/>
          </a:xfrm>
          <a:prstGeom prst="rect">
            <a:avLst/>
          </a:prstGeom>
        </p:spPr>
      </p:pic>
    </p:spTree>
    <p:extLst>
      <p:ext uri="{BB962C8B-B14F-4D97-AF65-F5344CB8AC3E}">
        <p14:creationId xmlns:p14="http://schemas.microsoft.com/office/powerpoint/2010/main" val="4239149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DevOpsAcademie Outils TP – V°002 | 17 mai 2021</a:t>
            </a:r>
            <a:endParaRPr lang="en-US" b="0" cap="none">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42</a:t>
            </a:fld>
            <a:endParaRPr lang="fr-FR"/>
          </a:p>
        </p:txBody>
      </p:sp>
      <p:sp>
        <p:nvSpPr>
          <p:cNvPr id="56" name="Espace réservé du texte 55"/>
          <p:cNvSpPr>
            <a:spLocks noGrp="1"/>
          </p:cNvSpPr>
          <p:nvPr>
            <p:ph type="body" sz="quarter" idx="12"/>
          </p:nvPr>
        </p:nvSpPr>
        <p:spPr>
          <a:xfrm>
            <a:off x="839788" y="167148"/>
            <a:ext cx="10440987" cy="5690870"/>
          </a:xfrm>
        </p:spPr>
        <p:txBody>
          <a:bodyPr/>
          <a:lstStyle/>
          <a:p>
            <a:pPr marL="0" indent="0">
              <a:buNone/>
            </a:pPr>
            <a:r>
              <a:rPr lang="fr-FR"/>
              <a:t> Installation de MySQL</a:t>
            </a:r>
          </a:p>
          <a:p>
            <a:pPr marL="0" indent="0">
              <a:buNone/>
            </a:pPr>
            <a:endParaRPr lang="fr-FR"/>
          </a:p>
        </p:txBody>
      </p:sp>
      <p:sp>
        <p:nvSpPr>
          <p:cNvPr id="7" name="ZoneTexte 6"/>
          <p:cNvSpPr txBox="1"/>
          <p:nvPr/>
        </p:nvSpPr>
        <p:spPr>
          <a:xfrm>
            <a:off x="5368413" y="786581"/>
            <a:ext cx="6083717" cy="2585323"/>
          </a:xfrm>
          <a:prstGeom prst="rect">
            <a:avLst/>
          </a:prstGeom>
          <a:noFill/>
        </p:spPr>
        <p:txBody>
          <a:bodyPr wrap="none" rtlCol="0" anchor="t">
            <a:spAutoFit/>
          </a:bodyPr>
          <a:lstStyle/>
          <a:p>
            <a:r>
              <a:rPr lang="fr-FR" b="1"/>
              <a:t>Installation de </a:t>
            </a:r>
            <a:r>
              <a:rPr lang="fr-FR" b="1" err="1"/>
              <a:t>Mysql</a:t>
            </a:r>
            <a:r>
              <a:rPr lang="fr-FR" b="1"/>
              <a:t>-server et sa dépendance </a:t>
            </a:r>
            <a:endParaRPr lang="fr-FR"/>
          </a:p>
          <a:p>
            <a:endParaRPr lang="fr-FR"/>
          </a:p>
          <a:p>
            <a:r>
              <a:rPr lang="fr-FR"/>
              <a:t>Génération d’un mot de passe sécurisé</a:t>
            </a:r>
          </a:p>
          <a:p>
            <a:endParaRPr lang="fr-FR"/>
          </a:p>
          <a:p>
            <a:r>
              <a:rPr lang="fr-FR"/>
              <a:t>=&gt; Commandes équivalentes à </a:t>
            </a:r>
            <a:r>
              <a:rPr lang="fr-FR" err="1"/>
              <a:t>mysql_secure_installation</a:t>
            </a:r>
            <a:endParaRPr lang="fr-FR"/>
          </a:p>
          <a:p>
            <a:endParaRPr lang="fr-FR"/>
          </a:p>
          <a:p>
            <a:r>
              <a:rPr lang="fr-FR"/>
              <a:t>Suppression des user anonymes </a:t>
            </a:r>
          </a:p>
          <a:p>
            <a:endParaRPr lang="fr-FR"/>
          </a:p>
          <a:p>
            <a:r>
              <a:rPr lang="fr-FR"/>
              <a:t>Suppression de la base de test </a:t>
            </a:r>
          </a:p>
        </p:txBody>
      </p:sp>
      <p:pic>
        <p:nvPicPr>
          <p:cNvPr id="5" name="Picture 5" descr="Text&#10;&#10;Description automatically generated">
            <a:extLst>
              <a:ext uri="{FF2B5EF4-FFF2-40B4-BE49-F238E27FC236}">
                <a16:creationId xmlns:a16="http://schemas.microsoft.com/office/drawing/2014/main" id="{38DDD9B8-2218-4E81-AA50-5980689B6092}"/>
              </a:ext>
            </a:extLst>
          </p:cNvPr>
          <p:cNvPicPr>
            <a:picLocks noChangeAspect="1"/>
          </p:cNvPicPr>
          <p:nvPr/>
        </p:nvPicPr>
        <p:blipFill>
          <a:blip r:embed="rId2"/>
          <a:stretch>
            <a:fillRect/>
          </a:stretch>
        </p:blipFill>
        <p:spPr>
          <a:xfrm>
            <a:off x="734323" y="595223"/>
            <a:ext cx="3261505" cy="5509403"/>
          </a:xfrm>
          <a:prstGeom prst="rect">
            <a:avLst/>
          </a:prstGeom>
        </p:spPr>
      </p:pic>
    </p:spTree>
    <p:extLst>
      <p:ext uri="{BB962C8B-B14F-4D97-AF65-F5344CB8AC3E}">
        <p14:creationId xmlns:p14="http://schemas.microsoft.com/office/powerpoint/2010/main" val="1683632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43</a:t>
            </a:fld>
            <a:endParaRPr lang="fr-FR"/>
          </a:p>
        </p:txBody>
      </p:sp>
      <p:sp>
        <p:nvSpPr>
          <p:cNvPr id="56" name="Espace réservé du texte 55"/>
          <p:cNvSpPr>
            <a:spLocks noGrp="1"/>
          </p:cNvSpPr>
          <p:nvPr>
            <p:ph type="body" sz="quarter" idx="12"/>
          </p:nvPr>
        </p:nvSpPr>
        <p:spPr>
          <a:xfrm>
            <a:off x="6438378" y="167148"/>
            <a:ext cx="4842397" cy="5690870"/>
          </a:xfrm>
        </p:spPr>
        <p:txBody>
          <a:bodyPr vert="horz" lIns="0" tIns="0" rIns="0" bIns="0" rtlCol="0" anchor="t">
            <a:noAutofit/>
          </a:bodyPr>
          <a:lstStyle/>
          <a:p>
            <a:pPr marL="0" indent="0">
              <a:buNone/>
            </a:pPr>
            <a:r>
              <a:rPr lang="fr-FR"/>
              <a:t> Installation de MySQL</a:t>
            </a:r>
          </a:p>
          <a:p>
            <a:pPr marL="0" indent="0">
              <a:buNone/>
            </a:pPr>
            <a:endParaRPr lang="fr-FR"/>
          </a:p>
          <a:p>
            <a:pPr marL="0" indent="0">
              <a:buNone/>
            </a:pPr>
            <a:endParaRPr lang="fr-FR"/>
          </a:p>
          <a:p>
            <a:pPr marL="0" indent="0">
              <a:buNone/>
            </a:pPr>
            <a:endParaRPr lang="fr-FR"/>
          </a:p>
          <a:p>
            <a:pPr marL="0" indent="0">
              <a:buNone/>
            </a:pPr>
            <a:r>
              <a:rPr lang="fr-FR" sz="1800"/>
              <a:t>Affichage du nouveau mot de passe root dans la log</a:t>
            </a:r>
          </a:p>
          <a:p>
            <a:pPr marL="0" indent="0">
              <a:buNone/>
            </a:pPr>
            <a:endParaRPr lang="fr-FR" sz="1800"/>
          </a:p>
          <a:p>
            <a:pPr marL="0" indent="0">
              <a:buNone/>
            </a:pPr>
            <a:r>
              <a:rPr lang="fr-FR" sz="1800"/>
              <a:t>Update du mot de passe root en base</a:t>
            </a:r>
          </a:p>
        </p:txBody>
      </p:sp>
      <p:sp>
        <p:nvSpPr>
          <p:cNvPr id="9" name="ZoneTexte 8"/>
          <p:cNvSpPr txBox="1"/>
          <p:nvPr/>
        </p:nvSpPr>
        <p:spPr>
          <a:xfrm>
            <a:off x="7219377" y="1139868"/>
            <a:ext cx="45719" cy="369332"/>
          </a:xfrm>
          <a:prstGeom prst="rect">
            <a:avLst/>
          </a:prstGeom>
          <a:noFill/>
        </p:spPr>
        <p:txBody>
          <a:bodyPr wrap="square" rtlCol="0">
            <a:spAutoFit/>
          </a:bodyPr>
          <a:lstStyle/>
          <a:p>
            <a:endParaRPr lang="fr-FR"/>
          </a:p>
        </p:txBody>
      </p:sp>
      <p:pic>
        <p:nvPicPr>
          <p:cNvPr id="4" name="Picture 4" descr="Text&#10;&#10;Description automatically generated">
            <a:extLst>
              <a:ext uri="{FF2B5EF4-FFF2-40B4-BE49-F238E27FC236}">
                <a16:creationId xmlns:a16="http://schemas.microsoft.com/office/drawing/2014/main" id="{9045B8C8-D210-4824-8193-3CAD659ED2BE}"/>
              </a:ext>
            </a:extLst>
          </p:cNvPr>
          <p:cNvPicPr>
            <a:picLocks noChangeAspect="1"/>
          </p:cNvPicPr>
          <p:nvPr/>
        </p:nvPicPr>
        <p:blipFill>
          <a:blip r:embed="rId2"/>
          <a:stretch>
            <a:fillRect/>
          </a:stretch>
        </p:blipFill>
        <p:spPr>
          <a:xfrm>
            <a:off x="411193" y="747887"/>
            <a:ext cx="5877464" cy="4039510"/>
          </a:xfrm>
          <a:prstGeom prst="rect">
            <a:avLst/>
          </a:prstGeom>
        </p:spPr>
      </p:pic>
    </p:spTree>
    <p:extLst>
      <p:ext uri="{BB962C8B-B14F-4D97-AF65-F5344CB8AC3E}">
        <p14:creationId xmlns:p14="http://schemas.microsoft.com/office/powerpoint/2010/main" val="2934839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44</a:t>
            </a:fld>
            <a:endParaRPr lang="fr-FR"/>
          </a:p>
        </p:txBody>
      </p:sp>
      <p:sp>
        <p:nvSpPr>
          <p:cNvPr id="56" name="Espace réservé du texte 55"/>
          <p:cNvSpPr>
            <a:spLocks noGrp="1"/>
          </p:cNvSpPr>
          <p:nvPr>
            <p:ph type="body" sz="quarter" idx="12"/>
          </p:nvPr>
        </p:nvSpPr>
        <p:spPr>
          <a:xfrm>
            <a:off x="839788" y="167148"/>
            <a:ext cx="10440987" cy="5690870"/>
          </a:xfrm>
        </p:spPr>
        <p:txBody>
          <a:bodyPr/>
          <a:lstStyle/>
          <a:p>
            <a:pPr marL="0" indent="0">
              <a:buNone/>
            </a:pPr>
            <a:r>
              <a:rPr lang="fr-FR"/>
              <a:t> Installation de MySQL</a:t>
            </a:r>
          </a:p>
          <a:p>
            <a:pPr marL="0" indent="0">
              <a:buNone/>
            </a:pPr>
            <a:endParaRPr lang="fr-FR"/>
          </a:p>
          <a:p>
            <a:pPr marL="0" indent="0">
              <a:buNone/>
            </a:pPr>
            <a:endParaRPr lang="fr-FR"/>
          </a:p>
        </p:txBody>
      </p:sp>
      <p:sp>
        <p:nvSpPr>
          <p:cNvPr id="7" name="ZoneTexte 6"/>
          <p:cNvSpPr txBox="1"/>
          <p:nvPr/>
        </p:nvSpPr>
        <p:spPr>
          <a:xfrm>
            <a:off x="5268528" y="786581"/>
            <a:ext cx="6622326" cy="2031325"/>
          </a:xfrm>
          <a:prstGeom prst="rect">
            <a:avLst/>
          </a:prstGeom>
          <a:noFill/>
        </p:spPr>
        <p:txBody>
          <a:bodyPr wrap="none" lIns="91440" tIns="45720" rIns="91440" bIns="45720" rtlCol="0" anchor="t">
            <a:spAutoFit/>
          </a:bodyPr>
          <a:lstStyle/>
          <a:p>
            <a:r>
              <a:rPr lang="fr-FR"/>
              <a:t>Permettre à ansible de se connecter à la base sans MDP</a:t>
            </a:r>
          </a:p>
          <a:p>
            <a:endParaRPr lang="fr-FR"/>
          </a:p>
          <a:p>
            <a:r>
              <a:rPr lang="fr-FR" b="1"/>
              <a:t>Notion de </a:t>
            </a:r>
            <a:r>
              <a:rPr lang="fr-FR" b="1" err="1"/>
              <a:t>template</a:t>
            </a:r>
            <a:r>
              <a:rPr lang="fr-FR" b="1"/>
              <a:t> </a:t>
            </a:r>
            <a:endParaRPr lang="fr-FR" b="1">
              <a:cs typeface="Arial"/>
            </a:endParaRPr>
          </a:p>
          <a:p>
            <a:r>
              <a:rPr lang="fr-FR"/>
              <a:t>Créer le fichier templates/mysql/my.cnf.j2</a:t>
            </a:r>
          </a:p>
          <a:p>
            <a:endParaRPr lang="fr-FR">
              <a:cs typeface="Arial"/>
            </a:endParaRPr>
          </a:p>
          <a:p>
            <a:r>
              <a:rPr lang="fr-FR"/>
              <a:t>Copie du fichier de mot de passe avec le mot de passe </a:t>
            </a:r>
            <a:r>
              <a:rPr lang="fr-FR" err="1"/>
              <a:t>populé</a:t>
            </a:r>
            <a:r>
              <a:rPr lang="fr-FR"/>
              <a:t>.</a:t>
            </a:r>
          </a:p>
          <a:p>
            <a:endParaRPr lang="fr-FR">
              <a:cs typeface="Arial"/>
            </a:endParaRPr>
          </a:p>
        </p:txBody>
      </p:sp>
      <p:pic>
        <p:nvPicPr>
          <p:cNvPr id="4" name="Image 3"/>
          <p:cNvPicPr>
            <a:picLocks noChangeAspect="1"/>
          </p:cNvPicPr>
          <p:nvPr/>
        </p:nvPicPr>
        <p:blipFill>
          <a:blip r:embed="rId2"/>
          <a:stretch>
            <a:fillRect/>
          </a:stretch>
        </p:blipFill>
        <p:spPr>
          <a:xfrm>
            <a:off x="509099" y="892730"/>
            <a:ext cx="4449157" cy="898492"/>
          </a:xfrm>
          <a:prstGeom prst="rect">
            <a:avLst/>
          </a:prstGeom>
        </p:spPr>
      </p:pic>
      <p:sp>
        <p:nvSpPr>
          <p:cNvPr id="6" name="ZoneTexte 5"/>
          <p:cNvSpPr txBox="1"/>
          <p:nvPr/>
        </p:nvSpPr>
        <p:spPr>
          <a:xfrm>
            <a:off x="509098" y="4268340"/>
            <a:ext cx="10726013" cy="1477328"/>
          </a:xfrm>
          <a:prstGeom prst="rect">
            <a:avLst/>
          </a:prstGeom>
          <a:noFill/>
        </p:spPr>
        <p:txBody>
          <a:bodyPr wrap="none" rtlCol="0" anchor="t">
            <a:spAutoFit/>
          </a:bodyPr>
          <a:lstStyle/>
          <a:p>
            <a:r>
              <a:rPr lang="fr-FR"/>
              <a:t>En l’état, le mot de passe root de la base de donnée sera changé à chaque lancement du </a:t>
            </a:r>
            <a:r>
              <a:rPr lang="fr-FR" err="1"/>
              <a:t>playbook</a:t>
            </a:r>
            <a:r>
              <a:rPr lang="fr-FR"/>
              <a:t> …. </a:t>
            </a:r>
          </a:p>
          <a:p>
            <a:endParaRPr lang="fr-FR"/>
          </a:p>
          <a:p>
            <a:endParaRPr lang="fr-FR"/>
          </a:p>
          <a:p>
            <a:r>
              <a:rPr lang="fr-FR"/>
              <a:t>L’option </a:t>
            </a:r>
            <a:r>
              <a:rPr lang="fr-FR" err="1"/>
              <a:t>creates</a:t>
            </a:r>
            <a:r>
              <a:rPr lang="fr-FR"/>
              <a:t> permet de contourner le problème:</a:t>
            </a:r>
          </a:p>
          <a:p>
            <a:r>
              <a:rPr lang="fr-FR"/>
              <a:t>Check l’existence d’un fichier avec d’exécuter le module</a:t>
            </a:r>
          </a:p>
        </p:txBody>
      </p:sp>
      <p:pic>
        <p:nvPicPr>
          <p:cNvPr id="8" name="Picture 8">
            <a:extLst>
              <a:ext uri="{FF2B5EF4-FFF2-40B4-BE49-F238E27FC236}">
                <a16:creationId xmlns:a16="http://schemas.microsoft.com/office/drawing/2014/main" id="{3EF4DE3D-C7C2-486B-AD20-278BCF10798C}"/>
              </a:ext>
            </a:extLst>
          </p:cNvPr>
          <p:cNvPicPr>
            <a:picLocks noChangeAspect="1"/>
          </p:cNvPicPr>
          <p:nvPr/>
        </p:nvPicPr>
        <p:blipFill>
          <a:blip r:embed="rId3"/>
          <a:stretch>
            <a:fillRect/>
          </a:stretch>
        </p:blipFill>
        <p:spPr>
          <a:xfrm>
            <a:off x="511834" y="2414129"/>
            <a:ext cx="4468483" cy="1670306"/>
          </a:xfrm>
          <a:prstGeom prst="rect">
            <a:avLst/>
          </a:prstGeom>
        </p:spPr>
      </p:pic>
    </p:spTree>
    <p:extLst>
      <p:ext uri="{BB962C8B-B14F-4D97-AF65-F5344CB8AC3E}">
        <p14:creationId xmlns:p14="http://schemas.microsoft.com/office/powerpoint/2010/main" val="3611555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45</a:t>
            </a:fld>
            <a:endParaRPr lang="fr-FR"/>
          </a:p>
        </p:txBody>
      </p:sp>
      <p:sp>
        <p:nvSpPr>
          <p:cNvPr id="56" name="Espace réservé du texte 55"/>
          <p:cNvSpPr>
            <a:spLocks noGrp="1"/>
          </p:cNvSpPr>
          <p:nvPr>
            <p:ph type="body" sz="quarter" idx="12"/>
          </p:nvPr>
        </p:nvSpPr>
        <p:spPr>
          <a:xfrm>
            <a:off x="839788" y="167148"/>
            <a:ext cx="10440987" cy="5690870"/>
          </a:xfrm>
        </p:spPr>
        <p:txBody>
          <a:bodyPr/>
          <a:lstStyle/>
          <a:p>
            <a:pPr marL="0" indent="0">
              <a:buNone/>
            </a:pPr>
            <a:r>
              <a:rPr lang="fr-FR"/>
              <a:t> Installation de MySQL</a:t>
            </a:r>
          </a:p>
          <a:p>
            <a:pPr marL="0" indent="0">
              <a:buNone/>
            </a:pPr>
            <a:endParaRPr lang="fr-FR"/>
          </a:p>
        </p:txBody>
      </p:sp>
      <p:sp>
        <p:nvSpPr>
          <p:cNvPr id="7" name="ZoneTexte 6"/>
          <p:cNvSpPr txBox="1"/>
          <p:nvPr/>
        </p:nvSpPr>
        <p:spPr>
          <a:xfrm>
            <a:off x="5615636" y="825660"/>
            <a:ext cx="5040804" cy="1477328"/>
          </a:xfrm>
          <a:prstGeom prst="rect">
            <a:avLst/>
          </a:prstGeom>
          <a:noFill/>
        </p:spPr>
        <p:txBody>
          <a:bodyPr wrap="none" rtlCol="0" anchor="t">
            <a:spAutoFit/>
          </a:bodyPr>
          <a:lstStyle/>
          <a:p>
            <a:r>
              <a:rPr lang="fr-FR" b="1"/>
              <a:t>Notion de condition : </a:t>
            </a:r>
            <a:r>
              <a:rPr lang="fr-FR" b="1" err="1"/>
              <a:t>when</a:t>
            </a:r>
            <a:endParaRPr lang="fr-FR" b="1"/>
          </a:p>
          <a:p>
            <a:endParaRPr lang="fr-FR"/>
          </a:p>
          <a:p>
            <a:r>
              <a:rPr lang="fr-FR"/>
              <a:t>Les actions de nettoyage de </a:t>
            </a:r>
            <a:r>
              <a:rPr lang="fr-FR" err="1"/>
              <a:t>mysql</a:t>
            </a:r>
            <a:r>
              <a:rPr lang="fr-FR"/>
              <a:t> </a:t>
            </a:r>
          </a:p>
          <a:p>
            <a:r>
              <a:rPr lang="fr-FR"/>
              <a:t>(i.e. </a:t>
            </a:r>
            <a:r>
              <a:rPr lang="fr-FR" err="1"/>
              <a:t>mysql_secure_installation</a:t>
            </a:r>
            <a:r>
              <a:rPr lang="fr-FR"/>
              <a:t>) sont effectuées </a:t>
            </a:r>
          </a:p>
          <a:p>
            <a:r>
              <a:rPr lang="fr-FR"/>
              <a:t>seulement à la première installation.</a:t>
            </a:r>
            <a:endParaRPr lang="fr-FR">
              <a:cs typeface="Arial"/>
            </a:endParaRPr>
          </a:p>
        </p:txBody>
      </p:sp>
      <p:pic>
        <p:nvPicPr>
          <p:cNvPr id="4" name="Image 3"/>
          <p:cNvPicPr>
            <a:picLocks noChangeAspect="1"/>
          </p:cNvPicPr>
          <p:nvPr/>
        </p:nvPicPr>
        <p:blipFill>
          <a:blip r:embed="rId2"/>
          <a:stretch>
            <a:fillRect/>
          </a:stretch>
        </p:blipFill>
        <p:spPr>
          <a:xfrm>
            <a:off x="518742" y="742554"/>
            <a:ext cx="4640982" cy="4686706"/>
          </a:xfrm>
          <a:prstGeom prst="rect">
            <a:avLst/>
          </a:prstGeom>
        </p:spPr>
      </p:pic>
    </p:spTree>
    <p:extLst>
      <p:ext uri="{BB962C8B-B14F-4D97-AF65-F5344CB8AC3E}">
        <p14:creationId xmlns:p14="http://schemas.microsoft.com/office/powerpoint/2010/main" val="3066584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46</a:t>
            </a:fld>
            <a:endParaRPr lang="fr-FR"/>
          </a:p>
        </p:txBody>
      </p:sp>
      <p:sp>
        <p:nvSpPr>
          <p:cNvPr id="56" name="Espace réservé du texte 55"/>
          <p:cNvSpPr>
            <a:spLocks noGrp="1"/>
          </p:cNvSpPr>
          <p:nvPr>
            <p:ph type="body" sz="quarter" idx="12"/>
          </p:nvPr>
        </p:nvSpPr>
        <p:spPr>
          <a:xfrm>
            <a:off x="839788" y="167148"/>
            <a:ext cx="10440987" cy="5690870"/>
          </a:xfrm>
        </p:spPr>
        <p:txBody>
          <a:bodyPr vert="horz" lIns="0" tIns="0" rIns="0" bIns="0" rtlCol="0" anchor="t">
            <a:noAutofit/>
          </a:bodyPr>
          <a:lstStyle/>
          <a:p>
            <a:pPr marL="0" indent="0">
              <a:buNone/>
            </a:pPr>
            <a:r>
              <a:rPr lang="fr-FR"/>
              <a:t> Installation de NGINX </a:t>
            </a:r>
          </a:p>
          <a:p>
            <a:pPr marL="0" indent="0">
              <a:buNone/>
            </a:pPr>
            <a:endParaRPr lang="fr-FR"/>
          </a:p>
        </p:txBody>
      </p:sp>
      <p:sp>
        <p:nvSpPr>
          <p:cNvPr id="7" name="ZoneTexte 6"/>
          <p:cNvSpPr txBox="1"/>
          <p:nvPr/>
        </p:nvSpPr>
        <p:spPr>
          <a:xfrm>
            <a:off x="5460855" y="373222"/>
            <a:ext cx="184731" cy="369332"/>
          </a:xfrm>
          <a:prstGeom prst="rect">
            <a:avLst/>
          </a:prstGeom>
          <a:noFill/>
        </p:spPr>
        <p:txBody>
          <a:bodyPr wrap="none" rtlCol="0">
            <a:spAutoFit/>
          </a:bodyPr>
          <a:lstStyle/>
          <a:p>
            <a:endParaRPr lang="fr-FR"/>
          </a:p>
        </p:txBody>
      </p:sp>
      <p:pic>
        <p:nvPicPr>
          <p:cNvPr id="5" name="Image 4"/>
          <p:cNvPicPr>
            <a:picLocks noChangeAspect="1"/>
          </p:cNvPicPr>
          <p:nvPr/>
        </p:nvPicPr>
        <p:blipFill>
          <a:blip r:embed="rId2"/>
          <a:stretch>
            <a:fillRect/>
          </a:stretch>
        </p:blipFill>
        <p:spPr>
          <a:xfrm>
            <a:off x="838200" y="838961"/>
            <a:ext cx="2354784" cy="2309060"/>
          </a:xfrm>
          <a:prstGeom prst="rect">
            <a:avLst/>
          </a:prstGeom>
        </p:spPr>
      </p:pic>
      <p:sp>
        <p:nvSpPr>
          <p:cNvPr id="6" name="ZoneTexte 5"/>
          <p:cNvSpPr txBox="1"/>
          <p:nvPr/>
        </p:nvSpPr>
        <p:spPr>
          <a:xfrm>
            <a:off x="4630994" y="838961"/>
            <a:ext cx="7048724" cy="2185214"/>
          </a:xfrm>
          <a:prstGeom prst="rect">
            <a:avLst/>
          </a:prstGeom>
          <a:noFill/>
        </p:spPr>
        <p:txBody>
          <a:bodyPr wrap="none" lIns="91440" tIns="45720" rIns="91440" bIns="45720" rtlCol="0" anchor="t">
            <a:spAutoFit/>
          </a:bodyPr>
          <a:lstStyle/>
          <a:p>
            <a:r>
              <a:rPr lang="fr-FR" sz="2000"/>
              <a:t>Installation et démarrage de </a:t>
            </a:r>
            <a:r>
              <a:rPr lang="fr-FR" sz="2000" err="1"/>
              <a:t>nginx</a:t>
            </a:r>
            <a:endParaRPr lang="fr-FR" sz="2000">
              <a:cs typeface="Arial"/>
            </a:endParaRPr>
          </a:p>
          <a:p>
            <a:endParaRPr lang="fr-FR" sz="2000">
              <a:cs typeface="Arial"/>
            </a:endParaRPr>
          </a:p>
          <a:p>
            <a:r>
              <a:rPr lang="fr-FR" sz="2000"/>
              <a:t>Mise en place d’un </a:t>
            </a:r>
            <a:r>
              <a:rPr lang="fr-FR" sz="2000" err="1"/>
              <a:t>template</a:t>
            </a:r>
            <a:r>
              <a:rPr lang="fr-FR" sz="2000"/>
              <a:t> pour la conf par défaut de </a:t>
            </a:r>
            <a:r>
              <a:rPr lang="fr-FR" sz="2000" err="1"/>
              <a:t>nginx</a:t>
            </a:r>
            <a:endParaRPr lang="fr-FR" sz="2000">
              <a:cs typeface="Arial"/>
            </a:endParaRPr>
          </a:p>
          <a:p>
            <a:endParaRPr lang="fr-FR" sz="2000">
              <a:cs typeface="Arial"/>
            </a:endParaRPr>
          </a:p>
          <a:p>
            <a:r>
              <a:rPr lang="fr-FR" sz="2000"/>
              <a:t>Créer le fichier </a:t>
            </a:r>
            <a:r>
              <a:rPr lang="fr-FR" sz="2000" err="1"/>
              <a:t>templates</a:t>
            </a:r>
            <a:r>
              <a:rPr lang="fr-FR" sz="2000"/>
              <a:t>/</a:t>
            </a:r>
            <a:r>
              <a:rPr lang="fr-FR" sz="2000" err="1"/>
              <a:t>nginx</a:t>
            </a:r>
            <a:r>
              <a:rPr lang="fr-FR" sz="2000"/>
              <a:t>/default.j2</a:t>
            </a:r>
            <a:endParaRPr lang="fr-FR" sz="2000">
              <a:cs typeface="Arial"/>
            </a:endParaRPr>
          </a:p>
          <a:p>
            <a:endParaRPr lang="fr-FR"/>
          </a:p>
          <a:p>
            <a:endParaRPr lang="fr-FR"/>
          </a:p>
        </p:txBody>
      </p:sp>
      <p:pic>
        <p:nvPicPr>
          <p:cNvPr id="8" name="Image 7"/>
          <p:cNvPicPr>
            <a:picLocks noChangeAspect="1"/>
          </p:cNvPicPr>
          <p:nvPr/>
        </p:nvPicPr>
        <p:blipFill>
          <a:blip r:embed="rId3"/>
          <a:stretch>
            <a:fillRect/>
          </a:stretch>
        </p:blipFill>
        <p:spPr>
          <a:xfrm>
            <a:off x="838200" y="3860861"/>
            <a:ext cx="4237087" cy="1135478"/>
          </a:xfrm>
          <a:prstGeom prst="rect">
            <a:avLst/>
          </a:prstGeom>
        </p:spPr>
      </p:pic>
    </p:spTree>
    <p:extLst>
      <p:ext uri="{BB962C8B-B14F-4D97-AF65-F5344CB8AC3E}">
        <p14:creationId xmlns:p14="http://schemas.microsoft.com/office/powerpoint/2010/main" val="2874724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47</a:t>
            </a:fld>
            <a:endParaRPr lang="fr-FR"/>
          </a:p>
        </p:txBody>
      </p:sp>
      <p:sp>
        <p:nvSpPr>
          <p:cNvPr id="56" name="Espace réservé du texte 55"/>
          <p:cNvSpPr>
            <a:spLocks noGrp="1"/>
          </p:cNvSpPr>
          <p:nvPr>
            <p:ph type="body" sz="quarter" idx="12"/>
          </p:nvPr>
        </p:nvSpPr>
        <p:spPr>
          <a:xfrm>
            <a:off x="839788" y="167148"/>
            <a:ext cx="10440987" cy="5690870"/>
          </a:xfrm>
        </p:spPr>
        <p:txBody>
          <a:bodyPr vert="horz" lIns="0" tIns="0" rIns="0" bIns="0" rtlCol="0" anchor="t">
            <a:noAutofit/>
          </a:bodyPr>
          <a:lstStyle/>
          <a:p>
            <a:pPr marL="0" indent="0">
              <a:buNone/>
            </a:pPr>
            <a:r>
              <a:rPr lang="fr-FR"/>
              <a:t> Installation de NGINX: Template pour site web par </a:t>
            </a:r>
            <a:r>
              <a:rPr lang="fr-FR" err="1"/>
              <a:t>defaut</a:t>
            </a:r>
            <a:r>
              <a:rPr lang="fr-FR"/>
              <a:t>.</a:t>
            </a:r>
          </a:p>
          <a:p>
            <a:pPr marL="0" indent="0">
              <a:buNone/>
            </a:pPr>
            <a:endParaRPr lang="fr-FR"/>
          </a:p>
          <a:p>
            <a:pPr marL="0" indent="0">
              <a:buNone/>
            </a:pPr>
            <a:r>
              <a:rPr lang="fr-FR"/>
              <a:t>Ajouter les lignes suivantes pour que </a:t>
            </a:r>
            <a:r>
              <a:rPr lang="fr-FR" err="1"/>
              <a:t>nginx</a:t>
            </a:r>
            <a:r>
              <a:rPr lang="fr-FR"/>
              <a:t> gère </a:t>
            </a:r>
          </a:p>
          <a:p>
            <a:pPr marL="0" indent="0">
              <a:buNone/>
            </a:pPr>
            <a:r>
              <a:rPr lang="fr-FR"/>
              <a:t>Le </a:t>
            </a:r>
            <a:r>
              <a:rPr lang="fr-FR" err="1"/>
              <a:t>php</a:t>
            </a:r>
            <a:r>
              <a:rPr lang="fr-FR"/>
              <a:t>:</a:t>
            </a:r>
          </a:p>
          <a:p>
            <a:pPr marL="0" indent="0">
              <a:buNone/>
            </a:pPr>
            <a:endParaRPr lang="fr-FR"/>
          </a:p>
          <a:p>
            <a:pPr marL="0" indent="0">
              <a:buNone/>
            </a:pPr>
            <a:endParaRPr lang="fr-FR"/>
          </a:p>
          <a:p>
            <a:pPr marL="0" indent="0">
              <a:buNone/>
            </a:pPr>
            <a:endParaRPr lang="fr-FR"/>
          </a:p>
          <a:p>
            <a:pPr marL="0" indent="0">
              <a:buNone/>
            </a:pPr>
            <a:r>
              <a:rPr lang="fr-FR"/>
              <a:t>Vérification:</a:t>
            </a:r>
          </a:p>
          <a:p>
            <a:pPr marL="0" indent="0">
              <a:buNone/>
            </a:pPr>
            <a:endParaRPr lang="fr-FR"/>
          </a:p>
          <a:p>
            <a:pPr marL="0" indent="0">
              <a:buNone/>
            </a:pPr>
            <a:endParaRPr lang="fr-FR"/>
          </a:p>
        </p:txBody>
      </p:sp>
      <p:sp>
        <p:nvSpPr>
          <p:cNvPr id="7" name="ZoneTexte 6"/>
          <p:cNvSpPr txBox="1"/>
          <p:nvPr/>
        </p:nvSpPr>
        <p:spPr>
          <a:xfrm>
            <a:off x="5460855" y="373222"/>
            <a:ext cx="184731" cy="369332"/>
          </a:xfrm>
          <a:prstGeom prst="rect">
            <a:avLst/>
          </a:prstGeom>
          <a:noFill/>
        </p:spPr>
        <p:txBody>
          <a:bodyPr wrap="none" rtlCol="0">
            <a:spAutoFit/>
          </a:bodyPr>
          <a:lstStyle/>
          <a:p>
            <a:endParaRPr lang="fr-FR"/>
          </a:p>
        </p:txBody>
      </p:sp>
      <p:sp>
        <p:nvSpPr>
          <p:cNvPr id="6" name="ZoneTexte 5"/>
          <p:cNvSpPr txBox="1"/>
          <p:nvPr/>
        </p:nvSpPr>
        <p:spPr>
          <a:xfrm>
            <a:off x="4630994" y="838961"/>
            <a:ext cx="184731" cy="646331"/>
          </a:xfrm>
          <a:prstGeom prst="rect">
            <a:avLst/>
          </a:prstGeom>
          <a:noFill/>
        </p:spPr>
        <p:txBody>
          <a:bodyPr wrap="none" rtlCol="0">
            <a:spAutoFit/>
          </a:bodyPr>
          <a:lstStyle/>
          <a:p>
            <a:endParaRPr lang="fr-FR"/>
          </a:p>
          <a:p>
            <a:endParaRPr lang="fr-FR"/>
          </a:p>
        </p:txBody>
      </p:sp>
      <p:pic>
        <p:nvPicPr>
          <p:cNvPr id="9" name="Image 8"/>
          <p:cNvPicPr>
            <a:picLocks noChangeAspect="1"/>
          </p:cNvPicPr>
          <p:nvPr/>
        </p:nvPicPr>
        <p:blipFill>
          <a:blip r:embed="rId2"/>
          <a:stretch>
            <a:fillRect/>
          </a:stretch>
        </p:blipFill>
        <p:spPr>
          <a:xfrm>
            <a:off x="7577134" y="557888"/>
            <a:ext cx="3703641" cy="6218459"/>
          </a:xfrm>
          <a:prstGeom prst="rect">
            <a:avLst/>
          </a:prstGeom>
        </p:spPr>
      </p:pic>
      <p:pic>
        <p:nvPicPr>
          <p:cNvPr id="10" name="Image 9"/>
          <p:cNvPicPr>
            <a:picLocks noChangeAspect="1"/>
          </p:cNvPicPr>
          <p:nvPr/>
        </p:nvPicPr>
        <p:blipFill>
          <a:blip r:embed="rId3"/>
          <a:stretch>
            <a:fillRect/>
          </a:stretch>
        </p:blipFill>
        <p:spPr>
          <a:xfrm>
            <a:off x="1049044" y="2036882"/>
            <a:ext cx="4596592" cy="907792"/>
          </a:xfrm>
          <a:prstGeom prst="rect">
            <a:avLst/>
          </a:prstGeom>
        </p:spPr>
      </p:pic>
      <p:pic>
        <p:nvPicPr>
          <p:cNvPr id="12" name="Image 11"/>
          <p:cNvPicPr>
            <a:picLocks noChangeAspect="1"/>
          </p:cNvPicPr>
          <p:nvPr/>
        </p:nvPicPr>
        <p:blipFill>
          <a:blip r:embed="rId4"/>
          <a:stretch>
            <a:fillRect/>
          </a:stretch>
        </p:blipFill>
        <p:spPr>
          <a:xfrm>
            <a:off x="1208752" y="3660041"/>
            <a:ext cx="5726286" cy="390071"/>
          </a:xfrm>
          <a:prstGeom prst="rect">
            <a:avLst/>
          </a:prstGeom>
        </p:spPr>
      </p:pic>
    </p:spTree>
    <p:extLst>
      <p:ext uri="{BB962C8B-B14F-4D97-AF65-F5344CB8AC3E}">
        <p14:creationId xmlns:p14="http://schemas.microsoft.com/office/powerpoint/2010/main" val="2662043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48</a:t>
            </a:fld>
            <a:endParaRPr lang="fr-FR"/>
          </a:p>
        </p:txBody>
      </p:sp>
      <p:sp>
        <p:nvSpPr>
          <p:cNvPr id="56" name="Espace réservé du texte 55"/>
          <p:cNvSpPr>
            <a:spLocks noGrp="1"/>
          </p:cNvSpPr>
          <p:nvPr>
            <p:ph type="body" sz="quarter" idx="12"/>
          </p:nvPr>
        </p:nvSpPr>
        <p:spPr>
          <a:xfrm>
            <a:off x="682472" y="117986"/>
            <a:ext cx="10440987" cy="5690870"/>
          </a:xfrm>
        </p:spPr>
        <p:txBody>
          <a:bodyPr vert="horz" lIns="0" tIns="0" rIns="0" bIns="0" rtlCol="0" anchor="t">
            <a:noAutofit/>
          </a:bodyPr>
          <a:lstStyle/>
          <a:p>
            <a:pPr marL="0" indent="0">
              <a:buNone/>
            </a:pPr>
            <a:r>
              <a:rPr lang="fr-FR"/>
              <a:t> Installation de NGINX: Pour aller plus loin: récupération de la version de PHP:</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Gestion des variables: notion </a:t>
            </a:r>
            <a:r>
              <a:rPr lang="fr-FR" err="1"/>
              <a:t>register</a:t>
            </a:r>
            <a:r>
              <a:rPr lang="fr-FR"/>
              <a:t> </a:t>
            </a:r>
          </a:p>
          <a:p>
            <a:pPr marL="0" indent="0">
              <a:buNone/>
            </a:pPr>
            <a:endParaRPr lang="fr-FR"/>
          </a:p>
          <a:p>
            <a:pPr marL="0" indent="0">
              <a:buNone/>
            </a:pPr>
            <a:r>
              <a:rPr lang="fr-FR"/>
              <a:t>Travail sur les variables: utilisation de la fonction split.</a:t>
            </a:r>
          </a:p>
        </p:txBody>
      </p:sp>
      <p:sp>
        <p:nvSpPr>
          <p:cNvPr id="7" name="ZoneTexte 6"/>
          <p:cNvSpPr txBox="1"/>
          <p:nvPr/>
        </p:nvSpPr>
        <p:spPr>
          <a:xfrm>
            <a:off x="5460855" y="373222"/>
            <a:ext cx="184731" cy="369332"/>
          </a:xfrm>
          <a:prstGeom prst="rect">
            <a:avLst/>
          </a:prstGeom>
          <a:noFill/>
        </p:spPr>
        <p:txBody>
          <a:bodyPr wrap="none" rtlCol="0">
            <a:spAutoFit/>
          </a:bodyPr>
          <a:lstStyle/>
          <a:p>
            <a:endParaRPr lang="fr-FR"/>
          </a:p>
        </p:txBody>
      </p:sp>
      <p:sp>
        <p:nvSpPr>
          <p:cNvPr id="6" name="ZoneTexte 5"/>
          <p:cNvSpPr txBox="1"/>
          <p:nvPr/>
        </p:nvSpPr>
        <p:spPr>
          <a:xfrm>
            <a:off x="4630994" y="838961"/>
            <a:ext cx="184731" cy="646331"/>
          </a:xfrm>
          <a:prstGeom prst="rect">
            <a:avLst/>
          </a:prstGeom>
          <a:noFill/>
        </p:spPr>
        <p:txBody>
          <a:bodyPr wrap="none" rtlCol="0">
            <a:spAutoFit/>
          </a:bodyPr>
          <a:lstStyle/>
          <a:p>
            <a:endParaRPr lang="fr-FR"/>
          </a:p>
          <a:p>
            <a:endParaRPr lang="fr-FR"/>
          </a:p>
        </p:txBody>
      </p:sp>
      <p:pic>
        <p:nvPicPr>
          <p:cNvPr id="4" name="Image 3"/>
          <p:cNvPicPr>
            <a:picLocks noChangeAspect="1"/>
          </p:cNvPicPr>
          <p:nvPr/>
        </p:nvPicPr>
        <p:blipFill>
          <a:blip r:embed="rId2"/>
          <a:stretch>
            <a:fillRect/>
          </a:stretch>
        </p:blipFill>
        <p:spPr>
          <a:xfrm>
            <a:off x="682472" y="742554"/>
            <a:ext cx="6172735" cy="1135478"/>
          </a:xfrm>
          <a:prstGeom prst="rect">
            <a:avLst/>
          </a:prstGeom>
        </p:spPr>
      </p:pic>
    </p:spTree>
    <p:extLst>
      <p:ext uri="{BB962C8B-B14F-4D97-AF65-F5344CB8AC3E}">
        <p14:creationId xmlns:p14="http://schemas.microsoft.com/office/powerpoint/2010/main" val="3414707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49</a:t>
            </a:fld>
            <a:endParaRPr lang="fr-FR"/>
          </a:p>
        </p:txBody>
      </p:sp>
      <p:sp>
        <p:nvSpPr>
          <p:cNvPr id="56" name="Espace réservé du texte 55"/>
          <p:cNvSpPr>
            <a:spLocks noGrp="1"/>
          </p:cNvSpPr>
          <p:nvPr>
            <p:ph type="body" sz="quarter" idx="12"/>
          </p:nvPr>
        </p:nvSpPr>
        <p:spPr>
          <a:xfrm>
            <a:off x="682472" y="117986"/>
            <a:ext cx="10440987" cy="5690870"/>
          </a:xfrm>
        </p:spPr>
        <p:txBody>
          <a:bodyPr/>
          <a:lstStyle/>
          <a:p>
            <a:pPr marL="0" indent="0">
              <a:buNone/>
            </a:pPr>
            <a:r>
              <a:rPr lang="fr-FR"/>
              <a:t> Installation de NGINX: Notion de Handler</a:t>
            </a:r>
          </a:p>
          <a:p>
            <a:pPr marL="0" indent="0">
              <a:buNone/>
            </a:pPr>
            <a:endParaRPr lang="fr-FR"/>
          </a:p>
          <a:p>
            <a:pPr marL="0" indent="0">
              <a:buNone/>
            </a:pPr>
            <a:r>
              <a:rPr lang="fr-FR"/>
              <a:t>Création d’un </a:t>
            </a:r>
            <a:r>
              <a:rPr lang="fr-FR" err="1"/>
              <a:t>handler</a:t>
            </a:r>
            <a:r>
              <a:rPr lang="fr-FR"/>
              <a:t> en fin de </a:t>
            </a:r>
            <a:r>
              <a:rPr lang="fr-FR" err="1"/>
              <a:t>playbook</a:t>
            </a: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Appel du </a:t>
            </a:r>
            <a:r>
              <a:rPr lang="fr-FR" err="1"/>
              <a:t>handler</a:t>
            </a:r>
            <a:r>
              <a:rPr lang="fr-FR"/>
              <a:t> avec l’option « </a:t>
            </a:r>
            <a:r>
              <a:rPr lang="fr-FR" err="1"/>
              <a:t>notify</a:t>
            </a:r>
            <a:r>
              <a:rPr lang="fr-FR"/>
              <a:t> »</a:t>
            </a:r>
          </a:p>
          <a:p>
            <a:pPr marL="0" indent="0">
              <a:buNone/>
            </a:pPr>
            <a:endParaRPr lang="fr-FR"/>
          </a:p>
          <a:p>
            <a:pPr marL="0" indent="0">
              <a:buNone/>
            </a:pPr>
            <a:endParaRPr lang="fr-FR"/>
          </a:p>
          <a:p>
            <a:pPr marL="0" indent="0">
              <a:buNone/>
            </a:pPr>
            <a:endParaRPr lang="fr-FR"/>
          </a:p>
        </p:txBody>
      </p:sp>
      <p:sp>
        <p:nvSpPr>
          <p:cNvPr id="7" name="ZoneTexte 6"/>
          <p:cNvSpPr txBox="1"/>
          <p:nvPr/>
        </p:nvSpPr>
        <p:spPr>
          <a:xfrm>
            <a:off x="5460855" y="373222"/>
            <a:ext cx="184731" cy="369332"/>
          </a:xfrm>
          <a:prstGeom prst="rect">
            <a:avLst/>
          </a:prstGeom>
          <a:noFill/>
        </p:spPr>
        <p:txBody>
          <a:bodyPr wrap="none" rtlCol="0">
            <a:spAutoFit/>
          </a:bodyPr>
          <a:lstStyle/>
          <a:p>
            <a:endParaRPr lang="fr-FR"/>
          </a:p>
        </p:txBody>
      </p:sp>
      <p:sp>
        <p:nvSpPr>
          <p:cNvPr id="6" name="ZoneTexte 5"/>
          <p:cNvSpPr txBox="1"/>
          <p:nvPr/>
        </p:nvSpPr>
        <p:spPr>
          <a:xfrm>
            <a:off x="4630994" y="838961"/>
            <a:ext cx="184731" cy="646331"/>
          </a:xfrm>
          <a:prstGeom prst="rect">
            <a:avLst/>
          </a:prstGeom>
          <a:noFill/>
        </p:spPr>
        <p:txBody>
          <a:bodyPr wrap="none" rtlCol="0">
            <a:spAutoFit/>
          </a:bodyPr>
          <a:lstStyle/>
          <a:p>
            <a:endParaRPr lang="fr-FR"/>
          </a:p>
          <a:p>
            <a:endParaRPr lang="fr-FR"/>
          </a:p>
        </p:txBody>
      </p:sp>
      <p:pic>
        <p:nvPicPr>
          <p:cNvPr id="8" name="Image 7"/>
          <p:cNvPicPr>
            <a:picLocks noChangeAspect="1"/>
          </p:cNvPicPr>
          <p:nvPr/>
        </p:nvPicPr>
        <p:blipFill>
          <a:blip r:embed="rId2"/>
          <a:stretch>
            <a:fillRect/>
          </a:stretch>
        </p:blipFill>
        <p:spPr>
          <a:xfrm>
            <a:off x="693925" y="1485292"/>
            <a:ext cx="3937069" cy="2661323"/>
          </a:xfrm>
          <a:prstGeom prst="rect">
            <a:avLst/>
          </a:prstGeom>
        </p:spPr>
      </p:pic>
    </p:spTree>
    <p:extLst>
      <p:ext uri="{BB962C8B-B14F-4D97-AF65-F5344CB8AC3E}">
        <p14:creationId xmlns:p14="http://schemas.microsoft.com/office/powerpoint/2010/main" val="42899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E0650-E866-41F7-AE96-C1300601DA3C}"/>
              </a:ext>
            </a:extLst>
          </p:cNvPr>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Slide Number Placeholder 2">
            <a:extLst>
              <a:ext uri="{FF2B5EF4-FFF2-40B4-BE49-F238E27FC236}">
                <a16:creationId xmlns:a16="http://schemas.microsoft.com/office/drawing/2014/main" id="{70B568AC-1175-4521-AAFC-778423A9CC98}"/>
              </a:ext>
            </a:extLst>
          </p:cNvPr>
          <p:cNvSpPr>
            <a:spLocks noGrp="1"/>
          </p:cNvSpPr>
          <p:nvPr>
            <p:ph type="sldNum" sz="quarter" idx="11"/>
          </p:nvPr>
        </p:nvSpPr>
        <p:spPr/>
        <p:txBody>
          <a:bodyPr/>
          <a:lstStyle/>
          <a:p>
            <a:fld id="{16F61B19-5FB1-451F-938F-D0B1FAC2BDF6}" type="slidenum">
              <a:rPr lang="fr-FR" smtClean="0"/>
              <a:pPr/>
              <a:t>5</a:t>
            </a:fld>
            <a:endParaRPr lang="fr-FR"/>
          </a:p>
        </p:txBody>
      </p:sp>
      <p:sp>
        <p:nvSpPr>
          <p:cNvPr id="4" name="Text Placeholder 3">
            <a:extLst>
              <a:ext uri="{FF2B5EF4-FFF2-40B4-BE49-F238E27FC236}">
                <a16:creationId xmlns:a16="http://schemas.microsoft.com/office/drawing/2014/main" id="{694DD0C9-1531-46CB-AFFD-52E92D5C1A08}"/>
              </a:ext>
            </a:extLst>
          </p:cNvPr>
          <p:cNvSpPr>
            <a:spLocks noGrp="1"/>
          </p:cNvSpPr>
          <p:nvPr>
            <p:ph type="body" sz="quarter" idx="12"/>
          </p:nvPr>
        </p:nvSpPr>
        <p:spPr/>
        <p:txBody>
          <a:bodyPr vert="horz" lIns="0" tIns="0" rIns="0" bIns="0" rtlCol="0" anchor="t">
            <a:noAutofit/>
          </a:bodyPr>
          <a:lstStyle/>
          <a:p>
            <a:pPr marL="0" indent="0">
              <a:buNone/>
            </a:pPr>
            <a:r>
              <a:rPr lang="fr-FR" sz="2400">
                <a:ea typeface="+mn-lt"/>
                <a:cs typeface="+mn-lt"/>
              </a:rPr>
              <a:t>Quelques définitions</a:t>
            </a:r>
            <a:endParaRPr lang="en-US" sz="2400" b="0">
              <a:ea typeface="+mn-lt"/>
              <a:cs typeface="+mn-lt"/>
            </a:endParaRPr>
          </a:p>
          <a:p>
            <a:pPr marL="285750" lvl="2" indent="-285750">
              <a:buFont typeface="Wingdings,Sans-Serif"/>
              <a:buChar char="Ø"/>
            </a:pPr>
            <a:r>
              <a:rPr lang="fr-FR" sz="2000" b="1">
                <a:solidFill>
                  <a:schemeClr val="tx2">
                    <a:lumMod val="90000"/>
                    <a:lumOff val="10000"/>
                  </a:schemeClr>
                </a:solidFill>
                <a:ea typeface="+mn-lt"/>
                <a:cs typeface="+mn-lt"/>
              </a:rPr>
              <a:t>L’Intégration Continue</a:t>
            </a:r>
            <a:r>
              <a:rPr lang="fr-FR" sz="2000">
                <a:solidFill>
                  <a:schemeClr val="tx2">
                    <a:lumMod val="90000"/>
                    <a:lumOff val="10000"/>
                  </a:schemeClr>
                </a:solidFill>
                <a:ea typeface="+mn-lt"/>
                <a:cs typeface="+mn-lt"/>
              </a:rPr>
              <a:t> </a:t>
            </a:r>
            <a:r>
              <a:rPr lang="fr-FR" sz="2000">
                <a:ea typeface="+mn-lt"/>
                <a:cs typeface="+mn-lt"/>
              </a:rPr>
              <a:t>consiste à compiler, tester, assembler (« </a:t>
            </a:r>
            <a:r>
              <a:rPr lang="fr-FR" sz="2000" err="1">
                <a:ea typeface="+mn-lt"/>
                <a:cs typeface="+mn-lt"/>
              </a:rPr>
              <a:t>build</a:t>
            </a:r>
            <a:r>
              <a:rPr lang="fr-FR" sz="2000">
                <a:ea typeface="+mn-lt"/>
                <a:cs typeface="+mn-lt"/>
              </a:rPr>
              <a:t> ») et déployer le code de l’application sur l’environnement d’intégration. Tester aussi souvent et autant que possible les non régressions du livrable pour détecter les bugs le plus tôt possible. Les tests d’intégration, tests unitaires et tests de non régression sont automatisés.</a:t>
            </a:r>
            <a:endParaRPr lang="en-US" sz="2000">
              <a:ea typeface="+mn-lt"/>
              <a:cs typeface="+mn-lt"/>
            </a:endParaRPr>
          </a:p>
          <a:p>
            <a:pPr marL="285750" lvl="2" indent="-285750">
              <a:buFont typeface="Wingdings,Sans-Serif"/>
              <a:buChar char="Ø"/>
            </a:pPr>
            <a:endParaRPr lang="fr-FR" sz="2000">
              <a:ea typeface="+mn-lt"/>
              <a:cs typeface="+mn-lt"/>
            </a:endParaRPr>
          </a:p>
          <a:p>
            <a:pPr marL="285750" lvl="2" indent="-285750">
              <a:buFont typeface="Wingdings,Sans-Serif"/>
              <a:buChar char="Ø"/>
            </a:pPr>
            <a:r>
              <a:rPr lang="fr-FR" sz="2000" b="1">
                <a:solidFill>
                  <a:schemeClr val="tx2">
                    <a:lumMod val="90000"/>
                    <a:lumOff val="10000"/>
                  </a:schemeClr>
                </a:solidFill>
                <a:ea typeface="+mn-lt"/>
                <a:cs typeface="+mn-lt"/>
              </a:rPr>
              <a:t>La Livraison Continue</a:t>
            </a:r>
            <a:r>
              <a:rPr lang="fr-FR" sz="2000">
                <a:solidFill>
                  <a:schemeClr val="tx2">
                    <a:lumMod val="90000"/>
                    <a:lumOff val="10000"/>
                  </a:schemeClr>
                </a:solidFill>
                <a:ea typeface="+mn-lt"/>
                <a:cs typeface="+mn-lt"/>
              </a:rPr>
              <a:t> </a:t>
            </a:r>
            <a:r>
              <a:rPr lang="fr-FR" sz="2000">
                <a:ea typeface="+mn-lt"/>
                <a:cs typeface="+mn-lt"/>
              </a:rPr>
              <a:t>est un process d’intégration et de déploiement de l’application à travers son cycle de vie. L’application est construite et testée de façon à être « déployable » à tout moment pour la production mais aussi pour les autres environnements ciblés (recette, performance, </a:t>
            </a:r>
            <a:r>
              <a:rPr lang="fr-FR" sz="2000" err="1">
                <a:ea typeface="+mn-lt"/>
                <a:cs typeface="+mn-lt"/>
              </a:rPr>
              <a:t>pré-production</a:t>
            </a:r>
            <a:r>
              <a:rPr lang="fr-FR" sz="2000">
                <a:ea typeface="+mn-lt"/>
                <a:cs typeface="+mn-lt"/>
              </a:rPr>
              <a:t>, …). Les exécutables sont installés sur des environnements de plus en plus proches de la production. Pour réaliser cela on utilise un « Pipeline de déploiement ».</a:t>
            </a:r>
            <a:endParaRPr lang="en-US" sz="2000">
              <a:ea typeface="+mn-lt"/>
              <a:cs typeface="+mn-lt"/>
            </a:endParaRPr>
          </a:p>
          <a:p>
            <a:pPr marL="285750" lvl="2" indent="-285750">
              <a:buFont typeface="Wingdings,Sans-Serif"/>
              <a:buChar char="Ø"/>
            </a:pPr>
            <a:endParaRPr lang="fr-FR" sz="2000">
              <a:ea typeface="+mn-lt"/>
              <a:cs typeface="+mn-lt"/>
            </a:endParaRPr>
          </a:p>
          <a:p>
            <a:pPr marL="285750" lvl="2" indent="-285750">
              <a:buFont typeface="Wingdings,Sans-Serif"/>
              <a:buChar char="Ø"/>
            </a:pPr>
            <a:r>
              <a:rPr lang="fr-FR" sz="2000" b="1">
                <a:solidFill>
                  <a:schemeClr val="tx2">
                    <a:lumMod val="90000"/>
                    <a:lumOff val="10000"/>
                  </a:schemeClr>
                </a:solidFill>
                <a:ea typeface="+mn-lt"/>
                <a:cs typeface="+mn-lt"/>
              </a:rPr>
              <a:t>Le Déploiement Continu</a:t>
            </a:r>
            <a:r>
              <a:rPr lang="fr-FR" sz="2000">
                <a:solidFill>
                  <a:schemeClr val="tx2">
                    <a:lumMod val="90000"/>
                    <a:lumOff val="10000"/>
                  </a:schemeClr>
                </a:solidFill>
                <a:ea typeface="+mn-lt"/>
                <a:cs typeface="+mn-lt"/>
              </a:rPr>
              <a:t> </a:t>
            </a:r>
            <a:r>
              <a:rPr lang="fr-FR" sz="2000">
                <a:ea typeface="+mn-lt"/>
                <a:cs typeface="+mn-lt"/>
              </a:rPr>
              <a:t>signifie que tout changement traverse tout le pipeline de déploiement et est automatiquement passé en production, entraînant quotidiennement de nombreux déploiements.</a:t>
            </a:r>
            <a:endParaRPr lang="en-US">
              <a:cs typeface="Arial" panose="020B0604020202020204"/>
            </a:endParaRPr>
          </a:p>
        </p:txBody>
      </p:sp>
      <p:sp>
        <p:nvSpPr>
          <p:cNvPr id="5" name="Title 4">
            <a:extLst>
              <a:ext uri="{FF2B5EF4-FFF2-40B4-BE49-F238E27FC236}">
                <a16:creationId xmlns:a16="http://schemas.microsoft.com/office/drawing/2014/main" id="{519EA7CC-D92C-4CCA-B24E-85FB7E59821B}"/>
              </a:ext>
            </a:extLst>
          </p:cNvPr>
          <p:cNvSpPr>
            <a:spLocks noGrp="1"/>
          </p:cNvSpPr>
          <p:nvPr>
            <p:ph type="title"/>
          </p:nvPr>
        </p:nvSpPr>
        <p:spPr/>
        <p:txBody>
          <a:bodyPr/>
          <a:lstStyle/>
          <a:p>
            <a:r>
              <a:rPr lang="fr-FR">
                <a:ea typeface="+mj-lt"/>
                <a:cs typeface="+mj-lt"/>
              </a:rPr>
              <a:t>Les changements sur les applications</a:t>
            </a:r>
            <a:endParaRPr lang="en-US"/>
          </a:p>
        </p:txBody>
      </p:sp>
    </p:spTree>
    <p:extLst>
      <p:ext uri="{BB962C8B-B14F-4D97-AF65-F5344CB8AC3E}">
        <p14:creationId xmlns:p14="http://schemas.microsoft.com/office/powerpoint/2010/main" val="2611101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50</a:t>
            </a:fld>
            <a:endParaRPr lang="fr-FR"/>
          </a:p>
        </p:txBody>
      </p:sp>
      <p:sp>
        <p:nvSpPr>
          <p:cNvPr id="56" name="Espace réservé du texte 55"/>
          <p:cNvSpPr>
            <a:spLocks noGrp="1"/>
          </p:cNvSpPr>
          <p:nvPr>
            <p:ph type="body" sz="quarter" idx="12"/>
          </p:nvPr>
        </p:nvSpPr>
        <p:spPr>
          <a:xfrm>
            <a:off x="682472" y="117986"/>
            <a:ext cx="10440987" cy="5690870"/>
          </a:xfrm>
        </p:spPr>
        <p:txBody>
          <a:bodyPr vert="horz" lIns="0" tIns="0" rIns="0" bIns="0" rtlCol="0" anchor="t">
            <a:noAutofit/>
          </a:bodyPr>
          <a:lstStyle/>
          <a:p>
            <a:pPr marL="0" indent="0">
              <a:buNone/>
            </a:pPr>
            <a:r>
              <a:rPr lang="fr-FR"/>
              <a:t> Installation de NGINX: Test de la configuration web</a:t>
            </a: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a:p>
            <a:pPr marL="0" indent="0">
              <a:buNone/>
            </a:pPr>
            <a:endParaRPr lang="fr-FR">
              <a:cs typeface="Arial"/>
            </a:endParaRPr>
          </a:p>
        </p:txBody>
      </p:sp>
      <p:sp>
        <p:nvSpPr>
          <p:cNvPr id="7" name="ZoneTexte 6"/>
          <p:cNvSpPr txBox="1"/>
          <p:nvPr/>
        </p:nvSpPr>
        <p:spPr>
          <a:xfrm>
            <a:off x="5460855" y="373222"/>
            <a:ext cx="184731" cy="369332"/>
          </a:xfrm>
          <a:prstGeom prst="rect">
            <a:avLst/>
          </a:prstGeom>
          <a:noFill/>
        </p:spPr>
        <p:txBody>
          <a:bodyPr wrap="none" rtlCol="0">
            <a:spAutoFit/>
          </a:bodyPr>
          <a:lstStyle/>
          <a:p>
            <a:endParaRPr lang="fr-FR"/>
          </a:p>
        </p:txBody>
      </p:sp>
      <p:sp>
        <p:nvSpPr>
          <p:cNvPr id="6" name="ZoneTexte 5"/>
          <p:cNvSpPr txBox="1"/>
          <p:nvPr/>
        </p:nvSpPr>
        <p:spPr>
          <a:xfrm>
            <a:off x="4630994" y="838961"/>
            <a:ext cx="184731" cy="646331"/>
          </a:xfrm>
          <a:prstGeom prst="rect">
            <a:avLst/>
          </a:prstGeom>
          <a:noFill/>
        </p:spPr>
        <p:txBody>
          <a:bodyPr wrap="none" rtlCol="0">
            <a:spAutoFit/>
          </a:bodyPr>
          <a:lstStyle/>
          <a:p>
            <a:endParaRPr lang="fr-FR"/>
          </a:p>
          <a:p>
            <a:endParaRPr lang="fr-FR"/>
          </a:p>
        </p:txBody>
      </p:sp>
      <p:pic>
        <p:nvPicPr>
          <p:cNvPr id="4" name="Image 3"/>
          <p:cNvPicPr>
            <a:picLocks noChangeAspect="1"/>
          </p:cNvPicPr>
          <p:nvPr/>
        </p:nvPicPr>
        <p:blipFill>
          <a:blip r:embed="rId2"/>
          <a:stretch>
            <a:fillRect/>
          </a:stretch>
        </p:blipFill>
        <p:spPr>
          <a:xfrm>
            <a:off x="893956" y="840659"/>
            <a:ext cx="9970850" cy="1525678"/>
          </a:xfrm>
          <a:prstGeom prst="rect">
            <a:avLst/>
          </a:prstGeom>
        </p:spPr>
      </p:pic>
    </p:spTree>
    <p:extLst>
      <p:ext uri="{BB962C8B-B14F-4D97-AF65-F5344CB8AC3E}">
        <p14:creationId xmlns:p14="http://schemas.microsoft.com/office/powerpoint/2010/main" val="1141885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51</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a:t>1</a:t>
            </a:r>
            <a:r>
              <a:rPr lang="fr-FR" baseline="30000"/>
              <a:t>ère</a:t>
            </a:r>
            <a:r>
              <a:rPr lang="fr-FR"/>
              <a:t> Méthode : Dépôt du package sur git</a:t>
            </a:r>
          </a:p>
          <a:p>
            <a:pPr marL="342900" indent="-342900">
              <a:buFontTx/>
              <a:buChar char="-"/>
            </a:pPr>
            <a:r>
              <a:rPr lang="fr-FR" b="0"/>
              <a:t>Créer un répertoire file à la racine et dépôt du package dans ce répertoire</a:t>
            </a:r>
            <a:endParaRPr lang="fr-FR" b="0">
              <a:cs typeface="Arial"/>
            </a:endParaRPr>
          </a:p>
          <a:p>
            <a:pPr marL="342900" indent="-342900">
              <a:buFontTx/>
              <a:buChar char="-"/>
            </a:pPr>
            <a:endParaRPr lang="fr-FR"/>
          </a:p>
          <a:p>
            <a:pPr marL="0" indent="0">
              <a:buNone/>
            </a:pPr>
            <a:r>
              <a:rPr lang="fr-FR"/>
              <a:t>=&gt; https://wordpress.org/latest.zip</a:t>
            </a:r>
          </a:p>
          <a:p>
            <a:pPr marL="342900" indent="-342900">
              <a:buFontTx/>
              <a:buChar char="-"/>
            </a:pPr>
            <a:endParaRPr lang="fr-FR"/>
          </a:p>
          <a:p>
            <a:pPr marL="0" indent="0">
              <a:buNone/>
            </a:pPr>
            <a:r>
              <a:rPr lang="fr-FR"/>
              <a:t>Dépôt du fichier sur le serveur: le module « copy »</a:t>
            </a:r>
          </a:p>
        </p:txBody>
      </p:sp>
      <p:sp>
        <p:nvSpPr>
          <p:cNvPr id="5" name="Titre 4"/>
          <p:cNvSpPr>
            <a:spLocks noGrp="1"/>
          </p:cNvSpPr>
          <p:nvPr>
            <p:ph type="title"/>
          </p:nvPr>
        </p:nvSpPr>
        <p:spPr/>
        <p:txBody>
          <a:bodyPr/>
          <a:lstStyle/>
          <a:p>
            <a:r>
              <a:rPr lang="fr-FR"/>
              <a:t>Installation de </a:t>
            </a:r>
            <a:r>
              <a:rPr lang="fr-FR" err="1"/>
              <a:t>wordpress</a:t>
            </a:r>
            <a:r>
              <a:rPr lang="fr-FR"/>
              <a:t> </a:t>
            </a:r>
            <a:r>
              <a:rPr lang="fr-FR" err="1"/>
              <a:t>Récuperation</a:t>
            </a:r>
            <a:r>
              <a:rPr lang="fr-FR"/>
              <a:t> de l’archive </a:t>
            </a:r>
          </a:p>
        </p:txBody>
      </p:sp>
      <p:pic>
        <p:nvPicPr>
          <p:cNvPr id="7" name="Image 6"/>
          <p:cNvPicPr>
            <a:picLocks noChangeAspect="1"/>
          </p:cNvPicPr>
          <p:nvPr/>
        </p:nvPicPr>
        <p:blipFill>
          <a:blip r:embed="rId2"/>
          <a:stretch>
            <a:fillRect/>
          </a:stretch>
        </p:blipFill>
        <p:spPr>
          <a:xfrm>
            <a:off x="966519" y="3791888"/>
            <a:ext cx="4480551" cy="1779232"/>
          </a:xfrm>
          <a:prstGeom prst="rect">
            <a:avLst/>
          </a:prstGeom>
        </p:spPr>
      </p:pic>
    </p:spTree>
    <p:extLst>
      <p:ext uri="{BB962C8B-B14F-4D97-AF65-F5344CB8AC3E}">
        <p14:creationId xmlns:p14="http://schemas.microsoft.com/office/powerpoint/2010/main" val="3003727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52</a:t>
            </a:fld>
            <a:endParaRPr lang="fr-FR"/>
          </a:p>
        </p:txBody>
      </p:sp>
      <p:sp>
        <p:nvSpPr>
          <p:cNvPr id="4" name="Espace réservé du texte 3"/>
          <p:cNvSpPr>
            <a:spLocks noGrp="1"/>
          </p:cNvSpPr>
          <p:nvPr>
            <p:ph type="body" sz="quarter" idx="12"/>
          </p:nvPr>
        </p:nvSpPr>
        <p:spPr/>
        <p:txBody>
          <a:bodyPr/>
          <a:lstStyle/>
          <a:p>
            <a:pPr marL="0" indent="0">
              <a:buNone/>
            </a:pPr>
            <a:r>
              <a:rPr lang="fr-FR"/>
              <a:t>2</a:t>
            </a:r>
            <a:r>
              <a:rPr lang="fr-FR" baseline="30000"/>
              <a:t>nd</a:t>
            </a:r>
            <a:r>
              <a:rPr lang="fr-FR"/>
              <a:t>  Méthode : Téléchargement automatique du package</a:t>
            </a:r>
          </a:p>
          <a:p>
            <a:pPr marL="0" indent="0">
              <a:buNone/>
            </a:pPr>
            <a:endParaRPr lang="fr-FR"/>
          </a:p>
          <a:p>
            <a:pPr marL="0" indent="0">
              <a:buNone/>
            </a:pPr>
            <a:r>
              <a:rPr lang="fr-FR" err="1"/>
              <a:t>Télechargement</a:t>
            </a:r>
            <a:r>
              <a:rPr lang="fr-FR"/>
              <a:t> avec vérification du hash</a:t>
            </a:r>
          </a:p>
        </p:txBody>
      </p:sp>
      <p:sp>
        <p:nvSpPr>
          <p:cNvPr id="5" name="Titre 4"/>
          <p:cNvSpPr>
            <a:spLocks noGrp="1"/>
          </p:cNvSpPr>
          <p:nvPr>
            <p:ph type="title"/>
          </p:nvPr>
        </p:nvSpPr>
        <p:spPr/>
        <p:txBody>
          <a:bodyPr/>
          <a:lstStyle/>
          <a:p>
            <a:r>
              <a:rPr lang="fr-FR"/>
              <a:t>Installation de </a:t>
            </a:r>
            <a:r>
              <a:rPr lang="fr-FR" err="1"/>
              <a:t>wordpress</a:t>
            </a:r>
            <a:r>
              <a:rPr lang="fr-FR"/>
              <a:t>: </a:t>
            </a:r>
            <a:r>
              <a:rPr lang="fr-FR" err="1"/>
              <a:t>Récuperation</a:t>
            </a:r>
            <a:r>
              <a:rPr lang="fr-FR"/>
              <a:t> de l’archive </a:t>
            </a:r>
          </a:p>
        </p:txBody>
      </p:sp>
      <p:pic>
        <p:nvPicPr>
          <p:cNvPr id="6" name="Image 5"/>
          <p:cNvPicPr>
            <a:picLocks noChangeAspect="1"/>
          </p:cNvPicPr>
          <p:nvPr/>
        </p:nvPicPr>
        <p:blipFill>
          <a:blip r:embed="rId2"/>
          <a:stretch>
            <a:fillRect/>
          </a:stretch>
        </p:blipFill>
        <p:spPr>
          <a:xfrm>
            <a:off x="730045" y="2518066"/>
            <a:ext cx="4717026" cy="3155167"/>
          </a:xfrm>
          <a:prstGeom prst="rect">
            <a:avLst/>
          </a:prstGeom>
        </p:spPr>
      </p:pic>
    </p:spTree>
    <p:extLst>
      <p:ext uri="{BB962C8B-B14F-4D97-AF65-F5344CB8AC3E}">
        <p14:creationId xmlns:p14="http://schemas.microsoft.com/office/powerpoint/2010/main" val="3815689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915813" y="6423204"/>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53</a:t>
            </a:fld>
            <a:endParaRPr lang="fr-FR"/>
          </a:p>
        </p:txBody>
      </p:sp>
      <p:pic>
        <p:nvPicPr>
          <p:cNvPr id="8" name="Image 7"/>
          <p:cNvPicPr>
            <a:picLocks noChangeAspect="1"/>
          </p:cNvPicPr>
          <p:nvPr/>
        </p:nvPicPr>
        <p:blipFill>
          <a:blip r:embed="rId2"/>
          <a:stretch>
            <a:fillRect/>
          </a:stretch>
        </p:blipFill>
        <p:spPr>
          <a:xfrm>
            <a:off x="839787" y="1008000"/>
            <a:ext cx="4266705" cy="1676206"/>
          </a:xfrm>
          <a:prstGeom prst="rect">
            <a:avLst/>
          </a:prstGeom>
        </p:spPr>
      </p:pic>
      <p:sp>
        <p:nvSpPr>
          <p:cNvPr id="4" name="Espace réservé du texte 3"/>
          <p:cNvSpPr>
            <a:spLocks noGrp="1"/>
          </p:cNvSpPr>
          <p:nvPr>
            <p:ph type="body" sz="quarter" idx="12"/>
          </p:nvPr>
        </p:nvSpPr>
        <p:spPr/>
        <p:txBody>
          <a:bodyPr/>
          <a:lstStyle/>
          <a:p>
            <a:pPr marL="0" indent="0">
              <a:buNone/>
            </a:pPr>
            <a:endParaRPr lang="fr-FR"/>
          </a:p>
          <a:p>
            <a:pPr marL="0" indent="0">
              <a:buNone/>
            </a:pPr>
            <a:endParaRPr lang="fr-FR"/>
          </a:p>
        </p:txBody>
      </p:sp>
      <p:sp>
        <p:nvSpPr>
          <p:cNvPr id="5" name="Titre 4"/>
          <p:cNvSpPr>
            <a:spLocks noGrp="1"/>
          </p:cNvSpPr>
          <p:nvPr>
            <p:ph type="title"/>
          </p:nvPr>
        </p:nvSpPr>
        <p:spPr>
          <a:xfrm>
            <a:off x="508000" y="383009"/>
            <a:ext cx="10442575" cy="276999"/>
          </a:xfrm>
        </p:spPr>
        <p:txBody>
          <a:bodyPr/>
          <a:lstStyle/>
          <a:p>
            <a:r>
              <a:rPr lang="fr-FR"/>
              <a:t>Installation de </a:t>
            </a:r>
            <a:r>
              <a:rPr lang="fr-FR" err="1"/>
              <a:t>wordpress</a:t>
            </a:r>
            <a:r>
              <a:rPr lang="fr-FR"/>
              <a:t>: Configuration de </a:t>
            </a:r>
            <a:r>
              <a:rPr lang="fr-FR" err="1"/>
              <a:t>Wordpress</a:t>
            </a:r>
            <a:endParaRPr lang="fr-FR"/>
          </a:p>
        </p:txBody>
      </p:sp>
      <p:sp>
        <p:nvSpPr>
          <p:cNvPr id="9" name="ZoneTexte 8"/>
          <p:cNvSpPr txBox="1"/>
          <p:nvPr/>
        </p:nvSpPr>
        <p:spPr>
          <a:xfrm>
            <a:off x="5730056" y="1043846"/>
            <a:ext cx="4982394" cy="1631216"/>
          </a:xfrm>
          <a:prstGeom prst="rect">
            <a:avLst/>
          </a:prstGeom>
          <a:noFill/>
        </p:spPr>
        <p:txBody>
          <a:bodyPr wrap="square" rtlCol="0" anchor="t">
            <a:spAutoFit/>
          </a:bodyPr>
          <a:lstStyle/>
          <a:p>
            <a:r>
              <a:rPr lang="fr-FR" sz="2000"/>
              <a:t>Désarchivage du package </a:t>
            </a:r>
            <a:endParaRPr lang="fr-FR" sz="2000">
              <a:cs typeface="Arial"/>
            </a:endParaRPr>
          </a:p>
          <a:p>
            <a:endParaRPr lang="fr-FR" sz="2000">
              <a:cs typeface="Arial"/>
            </a:endParaRPr>
          </a:p>
          <a:p>
            <a:r>
              <a:rPr lang="fr-FR" sz="2000"/>
              <a:t>Dépôt des statiques à la racine du serveur Web défini précédemment dans la conf </a:t>
            </a:r>
            <a:r>
              <a:rPr lang="fr-FR" sz="2000" err="1"/>
              <a:t>nginx</a:t>
            </a:r>
            <a:endParaRPr lang="fr-FR" sz="2000"/>
          </a:p>
        </p:txBody>
      </p:sp>
      <p:pic>
        <p:nvPicPr>
          <p:cNvPr id="10" name="Image 9"/>
          <p:cNvPicPr>
            <a:picLocks noChangeAspect="1"/>
          </p:cNvPicPr>
          <p:nvPr/>
        </p:nvPicPr>
        <p:blipFill>
          <a:blip r:embed="rId3"/>
          <a:stretch>
            <a:fillRect/>
          </a:stretch>
        </p:blipFill>
        <p:spPr>
          <a:xfrm>
            <a:off x="661813" y="3510163"/>
            <a:ext cx="5624330" cy="2009410"/>
          </a:xfrm>
          <a:prstGeom prst="rect">
            <a:avLst/>
          </a:prstGeom>
        </p:spPr>
      </p:pic>
    </p:spTree>
    <p:extLst>
      <p:ext uri="{BB962C8B-B14F-4D97-AF65-F5344CB8AC3E}">
        <p14:creationId xmlns:p14="http://schemas.microsoft.com/office/powerpoint/2010/main" val="3408094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8200" y="6396827"/>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54</a:t>
            </a:fld>
            <a:endParaRPr lang="fr-FR"/>
          </a:p>
        </p:txBody>
      </p:sp>
      <p:pic>
        <p:nvPicPr>
          <p:cNvPr id="7" name="Image 6"/>
          <p:cNvPicPr>
            <a:picLocks noChangeAspect="1"/>
          </p:cNvPicPr>
          <p:nvPr/>
        </p:nvPicPr>
        <p:blipFill>
          <a:blip r:embed="rId2"/>
          <a:stretch>
            <a:fillRect/>
          </a:stretch>
        </p:blipFill>
        <p:spPr>
          <a:xfrm>
            <a:off x="3230656" y="2592695"/>
            <a:ext cx="4859243" cy="3342968"/>
          </a:xfrm>
          <a:prstGeom prst="rect">
            <a:avLst/>
          </a:prstGeom>
        </p:spPr>
      </p:pic>
      <p:sp>
        <p:nvSpPr>
          <p:cNvPr id="4" name="Espace réservé du texte 3"/>
          <p:cNvSpPr>
            <a:spLocks noGrp="1"/>
          </p:cNvSpPr>
          <p:nvPr>
            <p:ph type="body" sz="quarter" idx="12"/>
          </p:nvPr>
        </p:nvSpPr>
        <p:spPr>
          <a:xfrm>
            <a:off x="838201" y="1008000"/>
            <a:ext cx="10442574" cy="4999100"/>
          </a:xfrm>
        </p:spPr>
        <p:txBody>
          <a:bodyPr/>
          <a:lstStyle/>
          <a:p>
            <a:pPr marL="0" indent="0">
              <a:buNone/>
            </a:pPr>
            <a:r>
              <a:rPr lang="fr-FR"/>
              <a:t>Création de la base </a:t>
            </a:r>
            <a:r>
              <a:rPr lang="fr-FR" err="1"/>
              <a:t>Wordpress</a:t>
            </a:r>
            <a:endParaRPr lang="fr-FR"/>
          </a:p>
          <a:p>
            <a:pPr marL="0" indent="0">
              <a:buNone/>
            </a:pPr>
            <a:endParaRPr lang="fr-FR"/>
          </a:p>
          <a:p>
            <a:pPr marL="0" indent="0">
              <a:buNone/>
            </a:pPr>
            <a:r>
              <a:rPr lang="fr-FR"/>
              <a:t>Création d’un utilisateur dédié ayant les droits sur la base de données.</a:t>
            </a:r>
          </a:p>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a:t>Installation de </a:t>
            </a:r>
            <a:r>
              <a:rPr lang="fr-FR" err="1"/>
              <a:t>wordpress</a:t>
            </a:r>
            <a:r>
              <a:rPr lang="fr-FR"/>
              <a:t>: Création de la base de donnée</a:t>
            </a:r>
          </a:p>
        </p:txBody>
      </p:sp>
    </p:spTree>
    <p:extLst>
      <p:ext uri="{BB962C8B-B14F-4D97-AF65-F5344CB8AC3E}">
        <p14:creationId xmlns:p14="http://schemas.microsoft.com/office/powerpoint/2010/main" val="1109542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55</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a:t>Installation via l’interface WEB dans un premier temps.</a:t>
            </a:r>
          </a:p>
          <a:p>
            <a:pPr marL="0" indent="0">
              <a:buNone/>
            </a:pPr>
            <a:endParaRPr lang="fr-FR"/>
          </a:p>
          <a:p>
            <a:pPr marL="0" indent="0">
              <a:buNone/>
            </a:pPr>
            <a:endParaRPr lang="fr-FR"/>
          </a:p>
          <a:p>
            <a:pPr marL="0" indent="0">
              <a:buNone/>
            </a:pPr>
            <a:endParaRPr lang="fr-FR">
              <a:cs typeface="Arial" panose="020B0604020202020204"/>
            </a:endParaRPr>
          </a:p>
          <a:p>
            <a:pPr marL="0" indent="0">
              <a:buNone/>
            </a:pPr>
            <a:endParaRPr lang="fr-FR">
              <a:cs typeface="Arial" panose="020B0604020202020204"/>
            </a:endParaRPr>
          </a:p>
          <a:p>
            <a:pPr marL="0" indent="0">
              <a:buNone/>
            </a:pPr>
            <a:endParaRPr lang="fr-FR"/>
          </a:p>
          <a:p>
            <a:pPr marL="0" indent="0">
              <a:buNone/>
            </a:pPr>
            <a:endParaRPr lang="fr-FR"/>
          </a:p>
          <a:p>
            <a:pPr marL="0" indent="0">
              <a:buNone/>
            </a:pPr>
            <a:r>
              <a:rPr lang="fr-FR"/>
              <a:t>Création du </a:t>
            </a:r>
            <a:r>
              <a:rPr lang="fr-FR" err="1"/>
              <a:t>template</a:t>
            </a:r>
            <a:r>
              <a:rPr lang="fr-FR"/>
              <a:t> du fichier de configuration à partir du fichier de configuration crée par l’interface Web.</a:t>
            </a:r>
            <a:endParaRPr lang="fr-FR">
              <a:cs typeface="Arial"/>
            </a:endParaRPr>
          </a:p>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a:t>Installation de </a:t>
            </a:r>
            <a:r>
              <a:rPr lang="fr-FR" err="1"/>
              <a:t>mediawiki</a:t>
            </a:r>
            <a:r>
              <a:rPr lang="fr-FR"/>
              <a:t>: Installation via l’interface Web</a:t>
            </a:r>
          </a:p>
        </p:txBody>
      </p:sp>
      <p:pic>
        <p:nvPicPr>
          <p:cNvPr id="6" name="Image 5"/>
          <p:cNvPicPr>
            <a:picLocks noChangeAspect="1"/>
          </p:cNvPicPr>
          <p:nvPr/>
        </p:nvPicPr>
        <p:blipFill>
          <a:blip r:embed="rId2"/>
          <a:stretch>
            <a:fillRect/>
          </a:stretch>
        </p:blipFill>
        <p:spPr>
          <a:xfrm>
            <a:off x="2541561" y="4665094"/>
            <a:ext cx="4930783" cy="1151952"/>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DE3EF064-3DDA-498F-A841-7858DD40928F}"/>
              </a:ext>
            </a:extLst>
          </p:cNvPr>
          <p:cNvPicPr>
            <a:picLocks noChangeAspect="1"/>
          </p:cNvPicPr>
          <p:nvPr/>
        </p:nvPicPr>
        <p:blipFill>
          <a:blip r:embed="rId3"/>
          <a:stretch>
            <a:fillRect/>
          </a:stretch>
        </p:blipFill>
        <p:spPr>
          <a:xfrm>
            <a:off x="1737122" y="1461831"/>
            <a:ext cx="4363181" cy="2401101"/>
          </a:xfrm>
          <a:prstGeom prst="rect">
            <a:avLst/>
          </a:prstGeom>
        </p:spPr>
      </p:pic>
    </p:spTree>
    <p:extLst>
      <p:ext uri="{BB962C8B-B14F-4D97-AF65-F5344CB8AC3E}">
        <p14:creationId xmlns:p14="http://schemas.microsoft.com/office/powerpoint/2010/main" val="67706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56</a:t>
            </a:fld>
            <a:endParaRPr lang="fr-FR"/>
          </a:p>
        </p:txBody>
      </p:sp>
      <p:sp>
        <p:nvSpPr>
          <p:cNvPr id="4" name="Espace réservé du texte 3"/>
          <p:cNvSpPr>
            <a:spLocks noGrp="1"/>
          </p:cNvSpPr>
          <p:nvPr>
            <p:ph type="body" sz="quarter" idx="12"/>
          </p:nvPr>
        </p:nvSpPr>
        <p:spPr>
          <a:xfrm>
            <a:off x="838200" y="999051"/>
            <a:ext cx="10440987" cy="4999100"/>
          </a:xfrm>
        </p:spPr>
        <p:txBody>
          <a:bodyPr vert="horz" lIns="0" tIns="0" rIns="0" bIns="0" rtlCol="0" anchor="t">
            <a:noAutofit/>
          </a:bodyPr>
          <a:lstStyle/>
          <a:p>
            <a:pPr marL="0" indent="0">
              <a:buNone/>
            </a:pPr>
            <a:r>
              <a:rPr lang="fr-FR"/>
              <a:t>Backup de la base de données via </a:t>
            </a:r>
            <a:r>
              <a:rPr lang="fr-FR" err="1"/>
              <a:t>mysqldump</a:t>
            </a:r>
            <a:r>
              <a:rPr lang="fr-FR"/>
              <a:t>:</a:t>
            </a:r>
          </a:p>
          <a:p>
            <a:pPr marL="0" indent="0">
              <a:buNone/>
            </a:pPr>
            <a:endParaRPr lang="fr-FR" dirty="0">
              <a:cs typeface="Arial"/>
            </a:endParaRPr>
          </a:p>
          <a:p>
            <a:pPr marL="0" indent="0">
              <a:buNone/>
            </a:pPr>
            <a:r>
              <a:rPr lang="fr-FR">
                <a:cs typeface="Arial"/>
              </a:rPr>
              <a:t>mysqldump wordpress &gt; /tmp/wp-database.sql</a:t>
            </a:r>
            <a:endParaRPr lang="fr-FR" dirty="0">
              <a:cs typeface="Arial"/>
            </a:endParaRPr>
          </a:p>
          <a:p>
            <a:pPr marL="0" indent="0">
              <a:buNone/>
            </a:pPr>
            <a:endParaRPr lang="fr-FR"/>
          </a:p>
          <a:p>
            <a:pPr marL="0" indent="0">
              <a:buNone/>
            </a:pPr>
            <a:r>
              <a:rPr lang="fr-FR">
                <a:cs typeface="Arial" panose="020B0604020202020204"/>
              </a:rPr>
              <a:t>=&gt; </a:t>
            </a:r>
            <a:r>
              <a:rPr lang="fr-FR"/>
              <a:t>Import de ce backup pour une installation </a:t>
            </a:r>
            <a:r>
              <a:rPr lang="fr-FR" err="1"/>
              <a:t>from</a:t>
            </a:r>
            <a:r>
              <a:rPr lang="fr-FR"/>
              <a:t> scratch:</a:t>
            </a:r>
            <a:endParaRPr lang="fr-FR">
              <a:cs typeface="Arial"/>
            </a:endParaRPr>
          </a:p>
          <a:p>
            <a:pPr marL="0" indent="0">
              <a:buNone/>
            </a:pPr>
            <a:endParaRPr lang="fr-FR"/>
          </a:p>
          <a:p>
            <a:pPr marL="0" indent="0">
              <a:buNone/>
            </a:pPr>
            <a:endParaRPr lang="fr-FR">
              <a:cs typeface="Arial"/>
            </a:endParaRPr>
          </a:p>
          <a:p>
            <a:pPr marL="0" indent="0">
              <a:buNone/>
            </a:pPr>
            <a:endParaRPr lang="fr-FR">
              <a:cs typeface="Arial"/>
            </a:endParaRPr>
          </a:p>
          <a:p>
            <a:pPr marL="0" indent="0">
              <a:buNone/>
            </a:pPr>
            <a:endParaRPr lang="fr-FR">
              <a:cs typeface="Arial"/>
            </a:endParaRPr>
          </a:p>
        </p:txBody>
      </p:sp>
      <p:sp>
        <p:nvSpPr>
          <p:cNvPr id="5" name="Titre 4"/>
          <p:cNvSpPr>
            <a:spLocks noGrp="1"/>
          </p:cNvSpPr>
          <p:nvPr>
            <p:ph type="title"/>
          </p:nvPr>
        </p:nvSpPr>
        <p:spPr/>
        <p:txBody>
          <a:bodyPr/>
          <a:lstStyle/>
          <a:p>
            <a:r>
              <a:rPr lang="fr-FR"/>
              <a:t>Installation de </a:t>
            </a:r>
            <a:r>
              <a:rPr lang="fr-FR" err="1"/>
              <a:t>mediawiki</a:t>
            </a:r>
            <a:r>
              <a:rPr lang="fr-FR"/>
              <a:t>: Backup de la Base de donnée</a:t>
            </a:r>
          </a:p>
        </p:txBody>
      </p:sp>
      <p:pic>
        <p:nvPicPr>
          <p:cNvPr id="7" name="Image 6"/>
          <p:cNvPicPr>
            <a:picLocks noChangeAspect="1"/>
          </p:cNvPicPr>
          <p:nvPr/>
        </p:nvPicPr>
        <p:blipFill>
          <a:blip r:embed="rId2"/>
          <a:stretch>
            <a:fillRect/>
          </a:stretch>
        </p:blipFill>
        <p:spPr>
          <a:xfrm>
            <a:off x="1908058" y="3231070"/>
            <a:ext cx="6418006" cy="3526471"/>
          </a:xfrm>
          <a:prstGeom prst="rect">
            <a:avLst/>
          </a:prstGeom>
        </p:spPr>
      </p:pic>
    </p:spTree>
    <p:extLst>
      <p:ext uri="{BB962C8B-B14F-4D97-AF65-F5344CB8AC3E}">
        <p14:creationId xmlns:p14="http://schemas.microsoft.com/office/powerpoint/2010/main" val="1563431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57</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a:t>Rendre l’import de la base idempotent:</a:t>
            </a:r>
          </a:p>
          <a:p>
            <a:pPr marL="0" indent="0">
              <a:buNone/>
            </a:pPr>
            <a:endParaRPr lang="fr-FR"/>
          </a:p>
          <a:p>
            <a:pPr marL="0" indent="0">
              <a:buNone/>
            </a:pPr>
            <a:r>
              <a:rPr lang="fr-FR"/>
              <a:t>« </a:t>
            </a:r>
            <a:r>
              <a:rPr lang="fr-FR" err="1"/>
              <a:t>ignore_errors</a:t>
            </a:r>
            <a:r>
              <a:rPr lang="fr-FR"/>
              <a:t>: </a:t>
            </a:r>
            <a:r>
              <a:rPr lang="fr-FR" err="1"/>
              <a:t>true</a:t>
            </a:r>
            <a:r>
              <a:rPr lang="fr-FR"/>
              <a:t> »: Permet d’éviter le statut KO sur la tâche </a:t>
            </a:r>
          </a:p>
          <a:p>
            <a:pPr marL="0" indent="0">
              <a:buNone/>
            </a:pPr>
            <a:endParaRPr lang="fr-FR"/>
          </a:p>
          <a:p>
            <a:pPr marL="0" indent="0">
              <a:buNone/>
            </a:pPr>
            <a:r>
              <a:rPr lang="fr-FR"/>
              <a:t>« </a:t>
            </a:r>
            <a:r>
              <a:rPr lang="fr-FR" err="1"/>
              <a:t>changed_when</a:t>
            </a:r>
            <a:r>
              <a:rPr lang="fr-FR"/>
              <a:t> »: Lorsque cette option est positionnée à « false », permet d’éviter que l’action ait le statut « </a:t>
            </a:r>
            <a:r>
              <a:rPr lang="fr-FR" err="1"/>
              <a:t>changed</a:t>
            </a:r>
            <a:r>
              <a:rPr lang="fr-FR"/>
              <a:t> » alors que en réalité rien n’a été modifié. </a:t>
            </a:r>
          </a:p>
          <a:p>
            <a:pPr marL="0" indent="0">
              <a:buNone/>
            </a:pPr>
            <a:endParaRPr lang="fr-FR"/>
          </a:p>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a:t>Installation de </a:t>
            </a:r>
            <a:r>
              <a:rPr lang="fr-FR" err="1"/>
              <a:t>mediawiki</a:t>
            </a:r>
            <a:r>
              <a:rPr lang="fr-FR"/>
              <a:t>: Idempotence </a:t>
            </a:r>
          </a:p>
        </p:txBody>
      </p:sp>
      <p:pic>
        <p:nvPicPr>
          <p:cNvPr id="7" name="Image 6"/>
          <p:cNvPicPr>
            <a:picLocks noChangeAspect="1"/>
          </p:cNvPicPr>
          <p:nvPr/>
        </p:nvPicPr>
        <p:blipFill>
          <a:blip r:embed="rId2"/>
          <a:stretch>
            <a:fillRect/>
          </a:stretch>
        </p:blipFill>
        <p:spPr>
          <a:xfrm>
            <a:off x="1719262" y="3848995"/>
            <a:ext cx="8520880" cy="1486514"/>
          </a:xfrm>
          <a:prstGeom prst="rect">
            <a:avLst/>
          </a:prstGeom>
        </p:spPr>
      </p:pic>
    </p:spTree>
    <p:extLst>
      <p:ext uri="{BB962C8B-B14F-4D97-AF65-F5344CB8AC3E}">
        <p14:creationId xmlns:p14="http://schemas.microsoft.com/office/powerpoint/2010/main" val="1211193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58</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sz="2400">
                <a:solidFill>
                  <a:schemeClr val="accent2"/>
                </a:solidFill>
                <a:latin typeface="Calibri" panose="020F0502020204030204" pitchFamily="34" charset="0"/>
              </a:rPr>
              <a:t>Un rôle est  un ensemble de tâches et de variables qui permettent d’exécuter une tâche complexe. Equivalent à une fonction</a:t>
            </a:r>
          </a:p>
          <a:p>
            <a:pPr marL="0" indent="0">
              <a:buNone/>
            </a:pPr>
            <a:endParaRPr lang="fr-FR"/>
          </a:p>
          <a:p>
            <a:pPr marL="0" indent="0">
              <a:buNone/>
            </a:pPr>
            <a:r>
              <a:rPr lang="fr-FR"/>
              <a:t>Initialiser un rôle: </a:t>
            </a:r>
          </a:p>
          <a:p>
            <a:pPr marL="0" indent="0">
              <a:buNone/>
            </a:pPr>
            <a:r>
              <a:rPr lang="fr-FR" err="1"/>
              <a:t>ansible-galaxy</a:t>
            </a:r>
            <a:r>
              <a:rPr lang="fr-FR"/>
              <a:t> </a:t>
            </a:r>
            <a:r>
              <a:rPr lang="fr-FR" err="1"/>
              <a:t>init</a:t>
            </a:r>
            <a:r>
              <a:rPr lang="fr-FR"/>
              <a:t> </a:t>
            </a:r>
            <a:r>
              <a:rPr lang="fr-FR" err="1"/>
              <a:t>wp.php</a:t>
            </a:r>
            <a:endParaRPr lang="fr-FR"/>
          </a:p>
          <a:p>
            <a:pPr marL="0" indent="0">
              <a:buNone/>
            </a:pPr>
            <a:r>
              <a:rPr lang="fr-FR" err="1"/>
              <a:t>ansible-galaxy</a:t>
            </a:r>
            <a:r>
              <a:rPr lang="fr-FR"/>
              <a:t> </a:t>
            </a:r>
            <a:r>
              <a:rPr lang="fr-FR" err="1"/>
              <a:t>init</a:t>
            </a:r>
            <a:r>
              <a:rPr lang="fr-FR"/>
              <a:t> </a:t>
            </a:r>
            <a:r>
              <a:rPr lang="fr-FR" err="1"/>
              <a:t>wp.nginx</a:t>
            </a:r>
            <a:endParaRPr lang="fr-FR"/>
          </a:p>
          <a:p>
            <a:pPr marL="0" indent="0">
              <a:buNone/>
            </a:pPr>
            <a:r>
              <a:rPr lang="fr-FR" err="1"/>
              <a:t>ansible-galaxy</a:t>
            </a:r>
            <a:r>
              <a:rPr lang="fr-FR"/>
              <a:t> </a:t>
            </a:r>
            <a:r>
              <a:rPr lang="fr-FR" err="1"/>
              <a:t>init</a:t>
            </a:r>
            <a:r>
              <a:rPr lang="fr-FR"/>
              <a:t> </a:t>
            </a:r>
            <a:r>
              <a:rPr lang="fr-FR" err="1"/>
              <a:t>wp.mysql</a:t>
            </a:r>
            <a:endParaRPr lang="fr-FR"/>
          </a:p>
          <a:p>
            <a:pPr marL="0" indent="0">
              <a:buNone/>
            </a:pPr>
            <a:r>
              <a:rPr lang="fr-FR" err="1"/>
              <a:t>ansible-galaxy</a:t>
            </a:r>
            <a:r>
              <a:rPr lang="fr-FR" dirty="0"/>
              <a:t> </a:t>
            </a:r>
            <a:r>
              <a:rPr lang="fr-FR" err="1"/>
              <a:t>init</a:t>
            </a:r>
            <a:r>
              <a:rPr lang="fr-FR" dirty="0"/>
              <a:t> </a:t>
            </a:r>
            <a:r>
              <a:rPr lang="fr-FR" err="1"/>
              <a:t>wp.wordpress</a:t>
            </a:r>
          </a:p>
          <a:p>
            <a:pPr marL="0" indent="0">
              <a:buNone/>
            </a:pPr>
            <a:r>
              <a:rPr lang="fr-FR">
                <a:cs typeface="Arial"/>
              </a:rPr>
              <a:t>ansible-galaxy init wp.prerequis</a:t>
            </a:r>
            <a:endParaRPr lang="fr-FR" dirty="0">
              <a:cs typeface="Arial"/>
            </a:endParaRPr>
          </a:p>
        </p:txBody>
      </p:sp>
      <p:sp>
        <p:nvSpPr>
          <p:cNvPr id="5" name="Titre 4"/>
          <p:cNvSpPr>
            <a:spLocks noGrp="1"/>
          </p:cNvSpPr>
          <p:nvPr>
            <p:ph type="title"/>
          </p:nvPr>
        </p:nvSpPr>
        <p:spPr>
          <a:xfrm>
            <a:off x="366252" y="400583"/>
            <a:ext cx="10442575" cy="276999"/>
          </a:xfrm>
        </p:spPr>
        <p:txBody>
          <a:bodyPr/>
          <a:lstStyle/>
          <a:p>
            <a:r>
              <a:rPr lang="fr-FR"/>
              <a:t>Notion de Rôle</a:t>
            </a:r>
          </a:p>
        </p:txBody>
      </p:sp>
      <p:pic>
        <p:nvPicPr>
          <p:cNvPr id="10" name="Image 9"/>
          <p:cNvPicPr>
            <a:picLocks noChangeAspect="1"/>
          </p:cNvPicPr>
          <p:nvPr/>
        </p:nvPicPr>
        <p:blipFill>
          <a:blip r:embed="rId2"/>
          <a:stretch>
            <a:fillRect/>
          </a:stretch>
        </p:blipFill>
        <p:spPr>
          <a:xfrm>
            <a:off x="7963643" y="1569653"/>
            <a:ext cx="2179945" cy="4842180"/>
          </a:xfrm>
          <a:prstGeom prst="rect">
            <a:avLst/>
          </a:prstGeom>
        </p:spPr>
      </p:pic>
    </p:spTree>
    <p:extLst>
      <p:ext uri="{BB962C8B-B14F-4D97-AF65-F5344CB8AC3E}">
        <p14:creationId xmlns:p14="http://schemas.microsoft.com/office/powerpoint/2010/main" val="40921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59</a:t>
            </a:fld>
            <a:endParaRPr lang="fr-FR"/>
          </a:p>
        </p:txBody>
      </p:sp>
      <p:sp>
        <p:nvSpPr>
          <p:cNvPr id="4" name="Espace réservé du texte 3"/>
          <p:cNvSpPr>
            <a:spLocks noGrp="1"/>
          </p:cNvSpPr>
          <p:nvPr>
            <p:ph type="body" sz="quarter" idx="12"/>
          </p:nvPr>
        </p:nvSpPr>
        <p:spPr>
          <a:xfrm>
            <a:off x="839788" y="1034710"/>
            <a:ext cx="10440987" cy="4999100"/>
          </a:xfrm>
        </p:spPr>
        <p:txBody>
          <a:bodyPr vert="horz" lIns="0" tIns="0" rIns="0" bIns="0" rtlCol="0" anchor="t">
            <a:noAutofit/>
          </a:bodyPr>
          <a:lstStyle/>
          <a:p>
            <a:pPr marL="0" indent="0">
              <a:buNone/>
            </a:pPr>
            <a:r>
              <a:rPr lang="fr-FR"/>
              <a:t>Appel de rôles:                                            </a:t>
            </a:r>
            <a:r>
              <a:rPr lang="fr-FR" err="1"/>
              <a:t>tasks</a:t>
            </a:r>
            <a:r>
              <a:rPr lang="fr-FR"/>
              <a:t>/</a:t>
            </a:r>
            <a:r>
              <a:rPr lang="fr-FR" err="1"/>
              <a:t>main.yml</a:t>
            </a:r>
            <a:r>
              <a:rPr lang="fr-FR"/>
              <a:t>:                    </a:t>
            </a:r>
          </a:p>
          <a:p>
            <a:pPr marL="0" indent="0">
              <a:buNone/>
            </a:pPr>
            <a:endParaRPr lang="fr-FR"/>
          </a:p>
          <a:p>
            <a:pPr marL="0" indent="0">
              <a:buNone/>
            </a:pPr>
            <a:endParaRPr lang="fr-FR"/>
          </a:p>
          <a:p>
            <a:pPr marL="0" indent="0">
              <a:buNone/>
            </a:pPr>
            <a:endParaRPr lang="fr-FR"/>
          </a:p>
        </p:txBody>
      </p:sp>
      <p:sp>
        <p:nvSpPr>
          <p:cNvPr id="5" name="Titre 4"/>
          <p:cNvSpPr>
            <a:spLocks noGrp="1"/>
          </p:cNvSpPr>
          <p:nvPr>
            <p:ph type="title"/>
          </p:nvPr>
        </p:nvSpPr>
        <p:spPr>
          <a:xfrm>
            <a:off x="366252" y="400583"/>
            <a:ext cx="10442575" cy="276999"/>
          </a:xfrm>
        </p:spPr>
        <p:txBody>
          <a:bodyPr/>
          <a:lstStyle/>
          <a:p>
            <a:r>
              <a:rPr lang="fr-FR"/>
              <a:t>Notion de Rôle</a:t>
            </a:r>
          </a:p>
        </p:txBody>
      </p:sp>
      <p:pic>
        <p:nvPicPr>
          <p:cNvPr id="6" name="Image 5"/>
          <p:cNvPicPr>
            <a:picLocks noChangeAspect="1"/>
          </p:cNvPicPr>
          <p:nvPr/>
        </p:nvPicPr>
        <p:blipFill>
          <a:blip r:embed="rId2"/>
          <a:stretch>
            <a:fillRect/>
          </a:stretch>
        </p:blipFill>
        <p:spPr>
          <a:xfrm>
            <a:off x="1982787" y="2268336"/>
            <a:ext cx="2414690" cy="2261376"/>
          </a:xfrm>
          <a:prstGeom prst="rect">
            <a:avLst/>
          </a:prstGeom>
        </p:spPr>
      </p:pic>
      <p:pic>
        <p:nvPicPr>
          <p:cNvPr id="7" name="Image 6"/>
          <p:cNvPicPr>
            <a:picLocks noChangeAspect="1"/>
          </p:cNvPicPr>
          <p:nvPr/>
        </p:nvPicPr>
        <p:blipFill>
          <a:blip r:embed="rId3"/>
          <a:stretch>
            <a:fillRect/>
          </a:stretch>
        </p:blipFill>
        <p:spPr>
          <a:xfrm>
            <a:off x="7200231" y="1577773"/>
            <a:ext cx="3207060" cy="4463434"/>
          </a:xfrm>
          <a:prstGeom prst="rect">
            <a:avLst/>
          </a:prstGeom>
        </p:spPr>
      </p:pic>
    </p:spTree>
    <p:extLst>
      <p:ext uri="{BB962C8B-B14F-4D97-AF65-F5344CB8AC3E}">
        <p14:creationId xmlns:p14="http://schemas.microsoft.com/office/powerpoint/2010/main" val="337091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46118B-0278-456B-A28C-8232E374790C}"/>
              </a:ext>
            </a:extLst>
          </p:cNvPr>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Slide Number Placeholder 2">
            <a:extLst>
              <a:ext uri="{FF2B5EF4-FFF2-40B4-BE49-F238E27FC236}">
                <a16:creationId xmlns:a16="http://schemas.microsoft.com/office/drawing/2014/main" id="{D9510A66-63AE-4842-A90B-BEE98FA792E3}"/>
              </a:ext>
            </a:extLst>
          </p:cNvPr>
          <p:cNvSpPr>
            <a:spLocks noGrp="1"/>
          </p:cNvSpPr>
          <p:nvPr>
            <p:ph type="sldNum" sz="quarter" idx="11"/>
          </p:nvPr>
        </p:nvSpPr>
        <p:spPr/>
        <p:txBody>
          <a:bodyPr/>
          <a:lstStyle/>
          <a:p>
            <a:fld id="{16F61B19-5FB1-451F-938F-D0B1FAC2BDF6}" type="slidenum">
              <a:rPr lang="fr-FR" smtClean="0"/>
              <a:pPr/>
              <a:t>6</a:t>
            </a:fld>
            <a:endParaRPr lang="fr-FR"/>
          </a:p>
        </p:txBody>
      </p:sp>
      <p:sp>
        <p:nvSpPr>
          <p:cNvPr id="4" name="Text Placeholder 3">
            <a:extLst>
              <a:ext uri="{FF2B5EF4-FFF2-40B4-BE49-F238E27FC236}">
                <a16:creationId xmlns:a16="http://schemas.microsoft.com/office/drawing/2014/main" id="{8F79B1F3-553E-4F0A-8B03-E6E40DE1061E}"/>
              </a:ext>
            </a:extLst>
          </p:cNvPr>
          <p:cNvSpPr>
            <a:spLocks noGrp="1"/>
          </p:cNvSpPr>
          <p:nvPr>
            <p:ph type="body" sz="quarter" idx="12"/>
          </p:nvPr>
        </p:nvSpPr>
        <p:spPr>
          <a:xfrm>
            <a:off x="875506" y="1019906"/>
            <a:ext cx="10440987" cy="4999100"/>
          </a:xfrm>
        </p:spPr>
        <p:txBody>
          <a:bodyPr vert="horz" lIns="0" tIns="0" rIns="0" bIns="0" rtlCol="0" anchor="t">
            <a:noAutofit/>
          </a:bodyPr>
          <a:lstStyle/>
          <a:p>
            <a:pPr marL="0" indent="0">
              <a:buNone/>
            </a:pPr>
            <a:r>
              <a:rPr lang="fr-FR">
                <a:ea typeface="+mn-lt"/>
                <a:cs typeface="+mn-lt"/>
              </a:rPr>
              <a:t>Aujourd’hui : </a:t>
            </a:r>
            <a:r>
              <a:rPr lang="fr-FR">
                <a:solidFill>
                  <a:schemeClr val="tx2"/>
                </a:solidFill>
                <a:ea typeface="+mn-lt"/>
                <a:cs typeface="+mn-lt"/>
              </a:rPr>
              <a:t>un cycle séquentiel; des releases qui prennent du temps entre le besoin et la mise en production; 2 à 3 versions majeures mises en production dans l’année.</a:t>
            </a:r>
            <a:endParaRPr lang="en-US" b="0">
              <a:solidFill>
                <a:schemeClr val="tx2"/>
              </a:solidFill>
              <a:ea typeface="+mn-lt"/>
              <a:cs typeface="+mn-lt"/>
            </a:endParaRPr>
          </a:p>
          <a:p>
            <a:pPr marL="0" indent="0">
              <a:buNone/>
            </a:pPr>
            <a:endParaRPr lang="fr-FR" b="0">
              <a:ea typeface="+mn-lt"/>
              <a:cs typeface="+mn-lt"/>
            </a:endParaRPr>
          </a:p>
          <a:p>
            <a:pPr marL="0" indent="0">
              <a:buNone/>
            </a:pPr>
            <a:endParaRPr lang="fr-FR" b="0">
              <a:ea typeface="+mn-lt"/>
              <a:cs typeface="+mn-lt"/>
            </a:endParaRPr>
          </a:p>
          <a:p>
            <a:pPr marL="0" indent="0">
              <a:buNone/>
            </a:pPr>
            <a:endParaRPr lang="fr-FR" b="0">
              <a:ea typeface="+mn-lt"/>
              <a:cs typeface="+mn-lt"/>
            </a:endParaRPr>
          </a:p>
          <a:p>
            <a:pPr marL="0" indent="0">
              <a:buNone/>
            </a:pPr>
            <a:r>
              <a:rPr lang="fr-FR">
                <a:ea typeface="+mn-lt"/>
                <a:cs typeface="+mn-lt"/>
              </a:rPr>
              <a:t>Demain : </a:t>
            </a:r>
            <a:r>
              <a:rPr lang="fr-FR">
                <a:solidFill>
                  <a:schemeClr val="tx2"/>
                </a:solidFill>
                <a:ea typeface="+mn-lt"/>
                <a:cs typeface="+mn-lt"/>
              </a:rPr>
              <a:t>un cycle itératif; des versions plus petites et plus fréquentes. Une démarche qui s’appuie sur 3 processus que sont l’intégration continue, la livraison continue, le déploiement continu.</a:t>
            </a:r>
            <a:endParaRPr lang="en-US" b="0">
              <a:solidFill>
                <a:schemeClr val="tx2"/>
              </a:solidFill>
              <a:ea typeface="+mn-lt"/>
              <a:cs typeface="+mn-lt"/>
            </a:endParaRPr>
          </a:p>
          <a:p>
            <a:pPr marL="0" indent="0">
              <a:buNone/>
            </a:pPr>
            <a:endParaRPr lang="fr-FR" b="0">
              <a:ea typeface="+mn-lt"/>
              <a:cs typeface="+mn-lt"/>
            </a:endParaRPr>
          </a:p>
          <a:p>
            <a:pPr marL="0" indent="0">
              <a:buNone/>
            </a:pPr>
            <a:endParaRPr lang="en-US">
              <a:cs typeface="Arial" panose="020B0604020202020204"/>
            </a:endParaRPr>
          </a:p>
        </p:txBody>
      </p:sp>
      <p:sp>
        <p:nvSpPr>
          <p:cNvPr id="5" name="Title 4">
            <a:extLst>
              <a:ext uri="{FF2B5EF4-FFF2-40B4-BE49-F238E27FC236}">
                <a16:creationId xmlns:a16="http://schemas.microsoft.com/office/drawing/2014/main" id="{A9994D40-1453-4A02-BC9E-E01A2A64589C}"/>
              </a:ext>
            </a:extLst>
          </p:cNvPr>
          <p:cNvSpPr>
            <a:spLocks noGrp="1"/>
          </p:cNvSpPr>
          <p:nvPr>
            <p:ph type="title"/>
          </p:nvPr>
        </p:nvSpPr>
        <p:spPr/>
        <p:txBody>
          <a:bodyPr/>
          <a:lstStyle/>
          <a:p>
            <a:r>
              <a:rPr lang="fr-FR">
                <a:ea typeface="+mj-lt"/>
                <a:cs typeface="+mj-lt"/>
              </a:rPr>
              <a:t>Les changements sur les applications</a:t>
            </a:r>
            <a:endParaRPr lang="en-US"/>
          </a:p>
        </p:txBody>
      </p:sp>
      <p:grpSp>
        <p:nvGrpSpPr>
          <p:cNvPr id="6" name="Groupe 13">
            <a:extLst>
              <a:ext uri="{FF2B5EF4-FFF2-40B4-BE49-F238E27FC236}">
                <a16:creationId xmlns:a16="http://schemas.microsoft.com/office/drawing/2014/main" id="{1208EE08-9E11-43B6-B10B-6C52ED89848C}"/>
              </a:ext>
            </a:extLst>
          </p:cNvPr>
          <p:cNvGrpSpPr/>
          <p:nvPr/>
        </p:nvGrpSpPr>
        <p:grpSpPr>
          <a:xfrm>
            <a:off x="1602973" y="2099446"/>
            <a:ext cx="6889381" cy="1089659"/>
            <a:chOff x="2245911" y="1837507"/>
            <a:chExt cx="6911975" cy="1127746"/>
          </a:xfrm>
        </p:grpSpPr>
        <p:sp>
          <p:nvSpPr>
            <p:cNvPr id="7" name="Chevron 5">
              <a:extLst>
                <a:ext uri="{FF2B5EF4-FFF2-40B4-BE49-F238E27FC236}">
                  <a16:creationId xmlns:a16="http://schemas.microsoft.com/office/drawing/2014/main" id="{61636104-AE04-41E1-8EB5-13CA55D0912C}"/>
                </a:ext>
              </a:extLst>
            </p:cNvPr>
            <p:cNvSpPr/>
            <p:nvPr/>
          </p:nvSpPr>
          <p:spPr>
            <a:xfrm>
              <a:off x="2245911" y="2053407"/>
              <a:ext cx="1439862" cy="431800"/>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fr-FR" sz="1050" b="1">
                  <a:solidFill>
                    <a:schemeClr val="bg1"/>
                  </a:solidFill>
                </a:rPr>
                <a:t>Conception</a:t>
              </a:r>
            </a:p>
          </p:txBody>
        </p:sp>
        <p:sp>
          <p:nvSpPr>
            <p:cNvPr id="8" name="Chevron 6">
              <a:extLst>
                <a:ext uri="{FF2B5EF4-FFF2-40B4-BE49-F238E27FC236}">
                  <a16:creationId xmlns:a16="http://schemas.microsoft.com/office/drawing/2014/main" id="{3CA9C6A6-4DEE-4A5F-AF62-8C1DF56DB58E}"/>
                </a:ext>
              </a:extLst>
            </p:cNvPr>
            <p:cNvSpPr/>
            <p:nvPr/>
          </p:nvSpPr>
          <p:spPr>
            <a:xfrm>
              <a:off x="3614336" y="2053407"/>
              <a:ext cx="1439862" cy="431800"/>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fr-FR" sz="1050" b="1">
                  <a:solidFill>
                    <a:schemeClr val="bg1"/>
                  </a:solidFill>
                </a:rPr>
                <a:t>Réalisation</a:t>
              </a:r>
            </a:p>
          </p:txBody>
        </p:sp>
        <p:sp>
          <p:nvSpPr>
            <p:cNvPr id="9" name="Chevron 7">
              <a:extLst>
                <a:ext uri="{FF2B5EF4-FFF2-40B4-BE49-F238E27FC236}">
                  <a16:creationId xmlns:a16="http://schemas.microsoft.com/office/drawing/2014/main" id="{4BDE1977-9217-48EB-A939-436FBD8ED0ED}"/>
                </a:ext>
              </a:extLst>
            </p:cNvPr>
            <p:cNvSpPr/>
            <p:nvPr/>
          </p:nvSpPr>
          <p:spPr>
            <a:xfrm>
              <a:off x="4981173" y="2053407"/>
              <a:ext cx="1441450" cy="431800"/>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fr-FR" sz="1050" b="1">
                  <a:solidFill>
                    <a:schemeClr val="bg1"/>
                  </a:solidFill>
                </a:rPr>
                <a:t>Tests</a:t>
              </a:r>
            </a:p>
          </p:txBody>
        </p:sp>
        <p:sp>
          <p:nvSpPr>
            <p:cNvPr id="10" name="Chevron 8">
              <a:extLst>
                <a:ext uri="{FF2B5EF4-FFF2-40B4-BE49-F238E27FC236}">
                  <a16:creationId xmlns:a16="http://schemas.microsoft.com/office/drawing/2014/main" id="{A40F5E47-A7CD-4AE8-A014-6336CB123B4B}"/>
                </a:ext>
              </a:extLst>
            </p:cNvPr>
            <p:cNvSpPr/>
            <p:nvPr/>
          </p:nvSpPr>
          <p:spPr>
            <a:xfrm>
              <a:off x="6349598" y="2053407"/>
              <a:ext cx="1439863" cy="431800"/>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fr-FR" sz="1050" b="1">
                  <a:solidFill>
                    <a:schemeClr val="bg1"/>
                  </a:solidFill>
                </a:rPr>
                <a:t>Déploiement</a:t>
              </a:r>
            </a:p>
          </p:txBody>
        </p:sp>
        <p:sp>
          <p:nvSpPr>
            <p:cNvPr id="11" name="Chevron 9">
              <a:extLst>
                <a:ext uri="{FF2B5EF4-FFF2-40B4-BE49-F238E27FC236}">
                  <a16:creationId xmlns:a16="http://schemas.microsoft.com/office/drawing/2014/main" id="{A6872749-D2CB-4A93-9B42-D49C670E0B6E}"/>
                </a:ext>
              </a:extLst>
            </p:cNvPr>
            <p:cNvSpPr/>
            <p:nvPr/>
          </p:nvSpPr>
          <p:spPr>
            <a:xfrm>
              <a:off x="7718023" y="2053407"/>
              <a:ext cx="1439863" cy="431800"/>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fr-FR" sz="1050" b="1">
                  <a:solidFill>
                    <a:schemeClr val="bg1"/>
                  </a:solidFill>
                </a:rPr>
                <a:t>Exploitation</a:t>
              </a:r>
            </a:p>
          </p:txBody>
        </p:sp>
        <p:sp>
          <p:nvSpPr>
            <p:cNvPr id="12" name="Ellipse 10">
              <a:extLst>
                <a:ext uri="{FF2B5EF4-FFF2-40B4-BE49-F238E27FC236}">
                  <a16:creationId xmlns:a16="http://schemas.microsoft.com/office/drawing/2014/main" id="{D92FC12D-E43D-45BA-8010-3B7F90EBB4CE}"/>
                </a:ext>
              </a:extLst>
            </p:cNvPr>
            <p:cNvSpPr/>
            <p:nvPr/>
          </p:nvSpPr>
          <p:spPr>
            <a:xfrm>
              <a:off x="5989236" y="1837507"/>
              <a:ext cx="865187" cy="863600"/>
            </a:xfrm>
            <a:prstGeom prst="ellipse">
              <a:avLst/>
            </a:prstGeom>
            <a:noFill/>
            <a:ln w="1905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fr-FR" sz="1600"/>
            </a:p>
          </p:txBody>
        </p:sp>
        <p:cxnSp>
          <p:nvCxnSpPr>
            <p:cNvPr id="13" name="Connecteur droit avec flèche 11">
              <a:extLst>
                <a:ext uri="{FF2B5EF4-FFF2-40B4-BE49-F238E27FC236}">
                  <a16:creationId xmlns:a16="http://schemas.microsoft.com/office/drawing/2014/main" id="{9F95B39E-91E0-4A94-AD9D-488B6A77DC40}"/>
                </a:ext>
              </a:extLst>
            </p:cNvPr>
            <p:cNvCxnSpPr>
              <a:stCxn id="11" idx="5"/>
            </p:cNvCxnSpPr>
            <p:nvPr/>
          </p:nvCxnSpPr>
          <p:spPr>
            <a:xfrm>
              <a:off x="6727423" y="2575695"/>
              <a:ext cx="269875" cy="269875"/>
            </a:xfrm>
            <a:prstGeom prst="straightConnector1">
              <a:avLst/>
            </a:prstGeom>
            <a:ln w="19050">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 name="ZoneTexte 88">
              <a:extLst>
                <a:ext uri="{FF2B5EF4-FFF2-40B4-BE49-F238E27FC236}">
                  <a16:creationId xmlns:a16="http://schemas.microsoft.com/office/drawing/2014/main" id="{0F188A33-58DD-414F-9C2B-AAD3BA1C869F}"/>
                </a:ext>
              </a:extLst>
            </p:cNvPr>
            <p:cNvSpPr txBox="1">
              <a:spLocks noChangeArrowheads="1"/>
            </p:cNvSpPr>
            <p:nvPr/>
          </p:nvSpPr>
          <p:spPr bwMode="auto">
            <a:xfrm>
              <a:off x="6997298" y="2774132"/>
              <a:ext cx="1800225" cy="19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fr-FR" altLang="fr-FR" sz="1200" b="1">
                  <a:solidFill>
                    <a:schemeClr val="bg1">
                      <a:lumMod val="50000"/>
                    </a:schemeClr>
                  </a:solidFill>
                  <a:latin typeface="Calibri" pitchFamily="34" charset="0"/>
                  <a:cs typeface="Calibri" pitchFamily="34" charset="0"/>
                </a:rPr>
                <a:t>Métiers de la </a:t>
              </a:r>
              <a:r>
                <a:rPr lang="fr-FR" altLang="fr-FR" sz="1200" b="1" err="1">
                  <a:solidFill>
                    <a:schemeClr val="bg1">
                      <a:lumMod val="50000"/>
                    </a:schemeClr>
                  </a:solidFill>
                  <a:latin typeface="Calibri" pitchFamily="34" charset="0"/>
                  <a:cs typeface="Calibri" pitchFamily="34" charset="0"/>
                </a:rPr>
                <a:t>MeP</a:t>
              </a:r>
              <a:endParaRPr lang="fr-FR" altLang="fr-FR" sz="1200" b="1">
                <a:solidFill>
                  <a:schemeClr val="bg1">
                    <a:lumMod val="50000"/>
                  </a:schemeClr>
                </a:solidFill>
                <a:latin typeface="Calibri" pitchFamily="34" charset="0"/>
                <a:cs typeface="Calibri" pitchFamily="34" charset="0"/>
              </a:endParaRPr>
            </a:p>
          </p:txBody>
        </p:sp>
      </p:grpSp>
      <p:pic>
        <p:nvPicPr>
          <p:cNvPr id="65" name="Picture 65" descr="A screenshot of a cell phone&#10;&#10;Description generated with very high confidence">
            <a:extLst>
              <a:ext uri="{FF2B5EF4-FFF2-40B4-BE49-F238E27FC236}">
                <a16:creationId xmlns:a16="http://schemas.microsoft.com/office/drawing/2014/main" id="{9A1CF4FF-8484-4443-9A5A-38E8224301CD}"/>
              </a:ext>
            </a:extLst>
          </p:cNvPr>
          <p:cNvPicPr>
            <a:picLocks noChangeAspect="1"/>
          </p:cNvPicPr>
          <p:nvPr/>
        </p:nvPicPr>
        <p:blipFill>
          <a:blip r:embed="rId2"/>
          <a:stretch>
            <a:fillRect/>
          </a:stretch>
        </p:blipFill>
        <p:spPr>
          <a:xfrm>
            <a:off x="2938463" y="4220824"/>
            <a:ext cx="5898355" cy="2107291"/>
          </a:xfrm>
          <a:prstGeom prst="rect">
            <a:avLst/>
          </a:prstGeom>
        </p:spPr>
      </p:pic>
    </p:spTree>
    <p:extLst>
      <p:ext uri="{BB962C8B-B14F-4D97-AF65-F5344CB8AC3E}">
        <p14:creationId xmlns:p14="http://schemas.microsoft.com/office/powerpoint/2010/main" val="3858660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60</a:t>
            </a:fld>
            <a:endParaRPr lang="fr-FR"/>
          </a:p>
        </p:txBody>
      </p:sp>
      <p:sp>
        <p:nvSpPr>
          <p:cNvPr id="4" name="Espace réservé du texte 3"/>
          <p:cNvSpPr>
            <a:spLocks noGrp="1"/>
          </p:cNvSpPr>
          <p:nvPr>
            <p:ph type="body" sz="quarter" idx="12"/>
          </p:nvPr>
        </p:nvSpPr>
        <p:spPr>
          <a:xfrm>
            <a:off x="839787" y="1008000"/>
            <a:ext cx="10440987" cy="5382938"/>
          </a:xfrm>
        </p:spPr>
        <p:txBody>
          <a:bodyPr/>
          <a:lstStyle/>
          <a:p>
            <a:pPr marL="0" indent="0">
              <a:buNone/>
            </a:pPr>
            <a:r>
              <a:rPr lang="fr-FR"/>
              <a:t>Appel du rôle </a:t>
            </a:r>
            <a:r>
              <a:rPr lang="fr-FR" err="1"/>
              <a:t>mysql</a:t>
            </a:r>
            <a:r>
              <a:rPr lang="fr-FR"/>
              <a:t> avec des variables:</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Modification du rôle avec l’appel de ces variables:</a:t>
            </a:r>
          </a:p>
          <a:p>
            <a:pPr marL="0" indent="0">
              <a:buNone/>
            </a:pPr>
            <a:r>
              <a:rPr lang="fr-FR" b="0"/>
              <a:t>{{ </a:t>
            </a:r>
            <a:r>
              <a:rPr lang="fr-FR" b="0" err="1"/>
              <a:t>database_name</a:t>
            </a:r>
            <a:r>
              <a:rPr lang="fr-FR" b="0"/>
              <a:t> }}</a:t>
            </a:r>
          </a:p>
          <a:p>
            <a:pPr marL="0" indent="0">
              <a:buNone/>
            </a:pPr>
            <a:r>
              <a:rPr lang="fr-FR" b="0"/>
              <a:t>{{ </a:t>
            </a:r>
            <a:r>
              <a:rPr lang="fr-FR" b="0" err="1"/>
              <a:t>database_user</a:t>
            </a:r>
            <a:r>
              <a:rPr lang="fr-FR" b="0"/>
              <a:t> }}</a:t>
            </a:r>
          </a:p>
          <a:p>
            <a:pPr marL="0" indent="0">
              <a:buNone/>
            </a:pPr>
            <a:r>
              <a:rPr lang="fr-FR" b="0"/>
              <a:t>{{ </a:t>
            </a:r>
            <a:r>
              <a:rPr lang="fr-FR" b="0" err="1"/>
              <a:t>database_passwd</a:t>
            </a:r>
            <a:r>
              <a:rPr lang="fr-FR" b="0"/>
              <a:t> }}</a:t>
            </a:r>
          </a:p>
          <a:p>
            <a:pPr marL="0" indent="0">
              <a:buNone/>
            </a:pPr>
            <a:r>
              <a:rPr lang="fr-FR"/>
              <a:t>Modification du </a:t>
            </a:r>
            <a:r>
              <a:rPr lang="fr-FR" err="1"/>
              <a:t>template</a:t>
            </a:r>
            <a:r>
              <a:rPr lang="fr-FR"/>
              <a:t> wp-config.php.j2 (attention ces variables doivent être définies à l’appel du rôle). </a:t>
            </a:r>
          </a:p>
          <a:p>
            <a:pPr marL="0" indent="0">
              <a:buNone/>
            </a:pPr>
            <a:endParaRPr lang="fr-FR"/>
          </a:p>
          <a:p>
            <a:pPr marL="0" indent="0">
              <a:buNone/>
            </a:pPr>
            <a:endParaRPr lang="fr-FR"/>
          </a:p>
        </p:txBody>
      </p:sp>
      <p:sp>
        <p:nvSpPr>
          <p:cNvPr id="5" name="Titre 4"/>
          <p:cNvSpPr>
            <a:spLocks noGrp="1"/>
          </p:cNvSpPr>
          <p:nvPr>
            <p:ph type="title"/>
          </p:nvPr>
        </p:nvSpPr>
        <p:spPr/>
        <p:txBody>
          <a:bodyPr/>
          <a:lstStyle/>
          <a:p>
            <a:r>
              <a:rPr lang="fr-FR" err="1"/>
              <a:t>Paramètrage</a:t>
            </a:r>
            <a:r>
              <a:rPr lang="fr-FR"/>
              <a:t> des rôles  - intro à la </a:t>
            </a:r>
            <a:r>
              <a:rPr lang="fr-FR" err="1"/>
              <a:t>variabilisation</a:t>
            </a:r>
            <a:r>
              <a:rPr lang="fr-FR"/>
              <a:t>. </a:t>
            </a:r>
          </a:p>
        </p:txBody>
      </p:sp>
      <p:pic>
        <p:nvPicPr>
          <p:cNvPr id="6" name="Image 5"/>
          <p:cNvPicPr>
            <a:picLocks noChangeAspect="1"/>
          </p:cNvPicPr>
          <p:nvPr/>
        </p:nvPicPr>
        <p:blipFill>
          <a:blip r:embed="rId2"/>
          <a:stretch>
            <a:fillRect/>
          </a:stretch>
        </p:blipFill>
        <p:spPr>
          <a:xfrm>
            <a:off x="838200" y="1513362"/>
            <a:ext cx="3910781" cy="2207180"/>
          </a:xfrm>
          <a:prstGeom prst="rect">
            <a:avLst/>
          </a:prstGeom>
        </p:spPr>
      </p:pic>
    </p:spTree>
    <p:extLst>
      <p:ext uri="{BB962C8B-B14F-4D97-AF65-F5344CB8AC3E}">
        <p14:creationId xmlns:p14="http://schemas.microsoft.com/office/powerpoint/2010/main" val="22626569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61</a:t>
            </a:fld>
            <a:endParaRPr lang="fr-FR"/>
          </a:p>
        </p:txBody>
      </p:sp>
      <p:sp>
        <p:nvSpPr>
          <p:cNvPr id="4" name="Espace réservé du texte 3"/>
          <p:cNvSpPr>
            <a:spLocks noGrp="1"/>
          </p:cNvSpPr>
          <p:nvPr>
            <p:ph type="body" sz="quarter" idx="12"/>
          </p:nvPr>
        </p:nvSpPr>
        <p:spPr/>
        <p:txBody>
          <a:bodyPr vert="horz" lIns="0" tIns="0" rIns="0" bIns="0" rtlCol="0" anchor="t">
            <a:noAutofit/>
          </a:bodyPr>
          <a:lstStyle/>
          <a:p>
            <a:pPr marL="0" indent="0">
              <a:buNone/>
            </a:pPr>
            <a:r>
              <a:rPr lang="fr-FR"/>
              <a:t>Ajout des variables « </a:t>
            </a:r>
            <a:r>
              <a:rPr lang="fr-FR" err="1"/>
              <a:t>initial_post_title</a:t>
            </a:r>
            <a:r>
              <a:rPr lang="fr-FR"/>
              <a:t> » et « </a:t>
            </a:r>
            <a:r>
              <a:rPr lang="fr-FR" err="1"/>
              <a:t>initial_post_content</a:t>
            </a:r>
            <a:r>
              <a:rPr lang="fr-FR"/>
              <a:t> » à l’appel du rôle </a:t>
            </a:r>
            <a:r>
              <a:rPr lang="fr-FR" err="1"/>
              <a:t>wp.wordpress</a:t>
            </a:r>
            <a:r>
              <a:rPr lang="fr-FR"/>
              <a:t>: </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Passage du dump </a:t>
            </a:r>
            <a:r>
              <a:rPr lang="fr-FR" err="1"/>
              <a:t>mysql</a:t>
            </a:r>
            <a:r>
              <a:rPr lang="fr-FR"/>
              <a:t> en </a:t>
            </a:r>
            <a:r>
              <a:rPr lang="fr-FR" err="1"/>
              <a:t>template</a:t>
            </a:r>
            <a:r>
              <a:rPr lang="fr-FR"/>
              <a:t> et modification en conséquence.</a:t>
            </a:r>
          </a:p>
          <a:p>
            <a:pPr marL="0" indent="0">
              <a:buNone/>
            </a:pPr>
            <a:r>
              <a:rPr lang="fr-FR">
                <a:ea typeface="+mn-lt"/>
                <a:cs typeface="+mn-lt"/>
              </a:rPr>
              <a:t>=&gt; Variabilisation du titre initial et du contenu du premier post.</a:t>
            </a:r>
            <a:endParaRPr lang="en-US" b="0">
              <a:ea typeface="+mn-lt"/>
              <a:cs typeface="+mn-lt"/>
            </a:endParaRPr>
          </a:p>
          <a:p>
            <a:pPr marL="0" indent="0">
              <a:buNone/>
            </a:pPr>
            <a:r>
              <a:rPr lang="fr-FR">
                <a:ea typeface="+mn-lt"/>
                <a:cs typeface="+mn-lt"/>
              </a:rPr>
              <a:t>=&gt; Variabilisation de l'IP du serveur. </a:t>
            </a:r>
            <a:endParaRPr lang="fr-FR"/>
          </a:p>
          <a:p>
            <a:pPr marL="0" indent="0">
              <a:buNone/>
            </a:pPr>
            <a:endParaRPr lang="fr-FR"/>
          </a:p>
        </p:txBody>
      </p:sp>
      <p:sp>
        <p:nvSpPr>
          <p:cNvPr id="5" name="Titre 4"/>
          <p:cNvSpPr>
            <a:spLocks noGrp="1"/>
          </p:cNvSpPr>
          <p:nvPr>
            <p:ph type="title"/>
          </p:nvPr>
        </p:nvSpPr>
        <p:spPr/>
        <p:txBody>
          <a:bodyPr/>
          <a:lstStyle/>
          <a:p>
            <a:r>
              <a:rPr lang="fr-FR"/>
              <a:t>Customisation du post initial</a:t>
            </a:r>
          </a:p>
        </p:txBody>
      </p:sp>
      <p:pic>
        <p:nvPicPr>
          <p:cNvPr id="6" name="Image 5"/>
          <p:cNvPicPr>
            <a:picLocks noChangeAspect="1"/>
          </p:cNvPicPr>
          <p:nvPr/>
        </p:nvPicPr>
        <p:blipFill>
          <a:blip r:embed="rId2"/>
          <a:stretch>
            <a:fillRect/>
          </a:stretch>
        </p:blipFill>
        <p:spPr>
          <a:xfrm>
            <a:off x="838200" y="1995888"/>
            <a:ext cx="7324580" cy="2182822"/>
          </a:xfrm>
          <a:prstGeom prst="rect">
            <a:avLst/>
          </a:prstGeom>
        </p:spPr>
      </p:pic>
    </p:spTree>
    <p:extLst>
      <p:ext uri="{BB962C8B-B14F-4D97-AF65-F5344CB8AC3E}">
        <p14:creationId xmlns:p14="http://schemas.microsoft.com/office/powerpoint/2010/main" val="32589435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62</a:t>
            </a:fld>
            <a:endParaRPr lang="fr-FR"/>
          </a:p>
        </p:txBody>
      </p:sp>
      <p:sp>
        <p:nvSpPr>
          <p:cNvPr id="4" name="Espace réservé du texte 3"/>
          <p:cNvSpPr>
            <a:spLocks noGrp="1"/>
          </p:cNvSpPr>
          <p:nvPr>
            <p:ph type="body" sz="quarter" idx="12"/>
          </p:nvPr>
        </p:nvSpPr>
        <p:spPr/>
        <p:txBody>
          <a:bodyPr/>
          <a:lstStyle/>
          <a:p>
            <a:pPr marL="0" indent="0">
              <a:buNone/>
            </a:pPr>
            <a:r>
              <a:rPr lang="fr-FR"/>
              <a:t>Matrice des dépendances</a:t>
            </a:r>
          </a:p>
          <a:p>
            <a:pPr marL="0" indent="0">
              <a:buNone/>
            </a:pPr>
            <a:endParaRPr lang="fr-FR"/>
          </a:p>
          <a:p>
            <a:pPr marL="0" indent="0">
              <a:buNone/>
            </a:pPr>
            <a:endParaRPr lang="fr-FR"/>
          </a:p>
          <a:p>
            <a:pPr marL="0" indent="0">
              <a:buNone/>
            </a:pPr>
            <a:endParaRPr lang="fr-FR"/>
          </a:p>
        </p:txBody>
      </p:sp>
      <p:sp>
        <p:nvSpPr>
          <p:cNvPr id="5" name="Titre 4"/>
          <p:cNvSpPr>
            <a:spLocks noGrp="1"/>
          </p:cNvSpPr>
          <p:nvPr>
            <p:ph type="title"/>
          </p:nvPr>
        </p:nvSpPr>
        <p:spPr>
          <a:xfrm>
            <a:off x="838199" y="270272"/>
            <a:ext cx="10442575" cy="276999"/>
          </a:xfrm>
        </p:spPr>
        <p:txBody>
          <a:bodyPr/>
          <a:lstStyle/>
          <a:p>
            <a:r>
              <a:rPr lang="fr-FR"/>
              <a:t>Pour aller plus loin – </a:t>
            </a:r>
            <a:r>
              <a:rPr lang="fr-FR" err="1"/>
              <a:t>Variabilisation</a:t>
            </a:r>
            <a:endParaRPr lang="fr-FR"/>
          </a:p>
        </p:txBody>
      </p:sp>
      <p:pic>
        <p:nvPicPr>
          <p:cNvPr id="6" name="table"/>
          <p:cNvPicPr>
            <a:picLocks noChangeAspect="1"/>
          </p:cNvPicPr>
          <p:nvPr/>
        </p:nvPicPr>
        <p:blipFill>
          <a:blip r:embed="rId2"/>
          <a:stretch>
            <a:fillRect/>
          </a:stretch>
        </p:blipFill>
        <p:spPr>
          <a:xfrm>
            <a:off x="276963" y="1718413"/>
            <a:ext cx="11834720" cy="4480606"/>
          </a:xfrm>
          <a:prstGeom prst="rect">
            <a:avLst/>
          </a:prstGeom>
        </p:spPr>
      </p:pic>
    </p:spTree>
    <p:extLst>
      <p:ext uri="{BB962C8B-B14F-4D97-AF65-F5344CB8AC3E}">
        <p14:creationId xmlns:p14="http://schemas.microsoft.com/office/powerpoint/2010/main" val="1493377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63</a:t>
            </a:fld>
            <a:endParaRPr lang="fr-FR"/>
          </a:p>
        </p:txBody>
      </p:sp>
      <p:sp>
        <p:nvSpPr>
          <p:cNvPr id="4" name="Espace réservé du texte 3"/>
          <p:cNvSpPr>
            <a:spLocks noGrp="1"/>
          </p:cNvSpPr>
          <p:nvPr>
            <p:ph type="body" sz="quarter" idx="12"/>
          </p:nvPr>
        </p:nvSpPr>
        <p:spPr/>
        <p:txBody>
          <a:bodyPr/>
          <a:lstStyle/>
          <a:p>
            <a:pPr marL="0" indent="0">
              <a:buNone/>
            </a:pPr>
            <a:endParaRPr lang="fr-FR"/>
          </a:p>
        </p:txBody>
      </p:sp>
      <p:sp>
        <p:nvSpPr>
          <p:cNvPr id="5" name="Titre 4"/>
          <p:cNvSpPr>
            <a:spLocks noGrp="1"/>
          </p:cNvSpPr>
          <p:nvPr>
            <p:ph type="title"/>
          </p:nvPr>
        </p:nvSpPr>
        <p:spPr>
          <a:xfrm>
            <a:off x="700291" y="222350"/>
            <a:ext cx="10442575" cy="276999"/>
          </a:xfrm>
        </p:spPr>
        <p:txBody>
          <a:bodyPr/>
          <a:lstStyle/>
          <a:p>
            <a:r>
              <a:rPr lang="fr-FR"/>
              <a:t>Pour aller plus loin – Précédence des variables</a:t>
            </a:r>
          </a:p>
        </p:txBody>
      </p:sp>
      <p:sp>
        <p:nvSpPr>
          <p:cNvPr id="6" name="Espace réservé du texte 1"/>
          <p:cNvSpPr>
            <a:spLocks noGrp="1"/>
          </p:cNvSpPr>
          <p:nvPr/>
        </p:nvSpPr>
        <p:spPr>
          <a:xfrm>
            <a:off x="700291" y="569499"/>
            <a:ext cx="10440987" cy="485268"/>
          </a:xfrm>
          <a:prstGeom prst="rect">
            <a:avLst/>
          </a:prstGeom>
        </p:spPr>
        <p:txBody>
          <a:bodyPr vert="horz" lIns="0" tIns="0" rIns="0" bIns="0" rtlCol="0" anchor="ctr">
            <a:noAutofit/>
          </a:bodyPr>
          <a:lstStyle>
            <a:lvl1pPr marL="0" indent="0" algn="l" defTabSz="914400" rtl="0" eaLnBrk="1" latinLnBrk="0" hangingPunct="1">
              <a:lnSpc>
                <a:spcPct val="90000"/>
              </a:lnSpc>
              <a:spcBef>
                <a:spcPct val="0"/>
              </a:spcBef>
              <a:buFontTx/>
              <a:buNone/>
              <a:defRPr lang="fr-FR" sz="2800" b="1" kern="1200" cap="none" spc="0" baseline="0" dirty="0">
                <a:solidFill>
                  <a:schemeClr val="tx1"/>
                </a:solidFill>
                <a:latin typeface="Arial" panose="020B0604020202020204" pitchFamily="34" charset="0"/>
                <a:ea typeface="Arial" charset="0"/>
                <a:cs typeface="Arial" panose="020B0604020202020204" pitchFamily="34" charset="0"/>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Précédence des variables (de plus faible à plus forte)</a:t>
            </a:r>
          </a:p>
        </p:txBody>
      </p:sp>
      <p:sp>
        <p:nvSpPr>
          <p:cNvPr id="7" name="Espace réservé du texte 2"/>
          <p:cNvSpPr>
            <a:spLocks noGrp="1"/>
          </p:cNvSpPr>
          <p:nvPr/>
        </p:nvSpPr>
        <p:spPr>
          <a:xfrm>
            <a:off x="700291" y="1097155"/>
            <a:ext cx="9769475" cy="517218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kern="1200">
                <a:solidFill>
                  <a:schemeClr val="tx1"/>
                </a:solidFill>
                <a:latin typeface="+mn-lt"/>
                <a:ea typeface="+mn-ea"/>
                <a:cs typeface="+mn-cs"/>
              </a:defRPr>
            </a:lvl1pPr>
            <a:lvl2pPr marL="360000" indent="-360000" algn="l" defTabSz="914400" rtl="0" eaLnBrk="1" latinLnBrk="0" hangingPunct="1">
              <a:lnSpc>
                <a:spcPct val="90000"/>
              </a:lnSpc>
              <a:spcBef>
                <a:spcPts val="1200"/>
              </a:spcBef>
              <a:buFont typeface="+mj-lt"/>
              <a:buAutoNum type="alphaUcPeriod"/>
              <a:defRPr sz="1800" b="1" kern="1200">
                <a:solidFill>
                  <a:schemeClr val="tx2"/>
                </a:solidFill>
                <a:latin typeface="+mn-lt"/>
                <a:ea typeface="+mn-ea"/>
                <a:cs typeface="+mn-cs"/>
              </a:defRPr>
            </a:lvl2pPr>
            <a:lvl3pPr marL="360000" indent="-360000" algn="l" defTabSz="914400" rtl="0" eaLnBrk="1" latinLnBrk="0" hangingPunct="1">
              <a:lnSpc>
                <a:spcPct val="90000"/>
              </a:lnSpc>
              <a:spcBef>
                <a:spcPts val="1200"/>
              </a:spcBef>
              <a:buFont typeface="+mj-lt"/>
              <a:buAutoNum type="alphaLcPeriod"/>
              <a:defRPr sz="1800" kern="1200">
                <a:solidFill>
                  <a:schemeClr val="tx2"/>
                </a:solidFill>
                <a:latin typeface="+mn-lt"/>
                <a:ea typeface="+mn-ea"/>
                <a:cs typeface="+mn-cs"/>
              </a:defRPr>
            </a:lvl3pPr>
            <a:lvl4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4pPr>
            <a:lvl5pPr marL="630000" indent="-270000"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a:p>
            <a:endParaRPr lang="fr-FR"/>
          </a:p>
        </p:txBody>
      </p:sp>
      <p:pic>
        <p:nvPicPr>
          <p:cNvPr id="10" name="table"/>
          <p:cNvPicPr>
            <a:picLocks noChangeAspect="1"/>
          </p:cNvPicPr>
          <p:nvPr/>
        </p:nvPicPr>
        <p:blipFill>
          <a:blip r:embed="rId2"/>
          <a:stretch>
            <a:fillRect/>
          </a:stretch>
        </p:blipFill>
        <p:spPr>
          <a:xfrm>
            <a:off x="702775" y="959037"/>
            <a:ext cx="3847509" cy="4754880"/>
          </a:xfrm>
          <a:prstGeom prst="rect">
            <a:avLst/>
          </a:prstGeom>
        </p:spPr>
      </p:pic>
      <p:pic>
        <p:nvPicPr>
          <p:cNvPr id="11" name="table"/>
          <p:cNvPicPr>
            <a:picLocks noChangeAspect="1"/>
          </p:cNvPicPr>
          <p:nvPr/>
        </p:nvPicPr>
        <p:blipFill>
          <a:blip r:embed="rId3"/>
          <a:stretch>
            <a:fillRect/>
          </a:stretch>
        </p:blipFill>
        <p:spPr>
          <a:xfrm>
            <a:off x="6498579" y="1097155"/>
            <a:ext cx="4448804" cy="4297680"/>
          </a:xfrm>
          <a:prstGeom prst="rect">
            <a:avLst/>
          </a:prstGeom>
        </p:spPr>
      </p:pic>
      <p:cxnSp>
        <p:nvCxnSpPr>
          <p:cNvPr id="12" name="Connecteur droit avec flèche 11"/>
          <p:cNvCxnSpPr/>
          <p:nvPr/>
        </p:nvCxnSpPr>
        <p:spPr>
          <a:xfrm flipV="1">
            <a:off x="4739186" y="1653954"/>
            <a:ext cx="1605516" cy="39978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6164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a:xfrm>
            <a:off x="839788" y="6390938"/>
            <a:ext cx="8100530" cy="369332"/>
          </a:xfrm>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b="0" cap="none">
              <a:solidFill>
                <a:schemeClr val="tx2"/>
              </a:solidFill>
              <a:latin typeface="Arial"/>
              <a:cs typeface="Arial"/>
            </a:endParaRPr>
          </a:p>
          <a:p>
            <a:endParaRPr lang="fr-FR" cap="none">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64</a:t>
            </a:fld>
            <a:endParaRPr lang="fr-FR"/>
          </a:p>
        </p:txBody>
      </p:sp>
      <p:sp>
        <p:nvSpPr>
          <p:cNvPr id="4" name="Espace réservé du texte 3"/>
          <p:cNvSpPr>
            <a:spLocks noGrp="1"/>
          </p:cNvSpPr>
          <p:nvPr>
            <p:ph type="body" sz="quarter" idx="12"/>
          </p:nvPr>
        </p:nvSpPr>
        <p:spPr/>
        <p:txBody>
          <a:bodyPr/>
          <a:lstStyle/>
          <a:p>
            <a:pPr marL="342900" indent="-342900">
              <a:buFont typeface="Arial" panose="020B0604020202020204" pitchFamily="34" charset="0"/>
              <a:buChar char="•"/>
            </a:pPr>
            <a:r>
              <a:rPr lang="fr-FR"/>
              <a:t>Créer un Environnement de PROD (exemple VM </a:t>
            </a:r>
            <a:r>
              <a:rPr lang="fr-FR" err="1"/>
              <a:t>VirtualBox</a:t>
            </a:r>
            <a:r>
              <a:rPr lang="fr-FR"/>
              <a:t>)</a:t>
            </a:r>
          </a:p>
          <a:p>
            <a:pPr marL="342900" indent="-342900">
              <a:buFont typeface="Arial" panose="020B0604020202020204" pitchFamily="34" charset="0"/>
              <a:buChar char="•"/>
            </a:pPr>
            <a:endParaRPr lang="fr-FR"/>
          </a:p>
          <a:p>
            <a:pPr marL="342900" indent="-342900">
              <a:buFont typeface="Arial" panose="020B0604020202020204" pitchFamily="34" charset="0"/>
              <a:buChar char="•"/>
            </a:pPr>
            <a:r>
              <a:rPr lang="fr-FR" err="1"/>
              <a:t>Gather_facts</a:t>
            </a:r>
            <a:r>
              <a:rPr lang="fr-FR"/>
              <a:t> </a:t>
            </a:r>
          </a:p>
          <a:p>
            <a:pPr marL="342900" indent="-342900">
              <a:buFont typeface="Arial" panose="020B0604020202020204" pitchFamily="34" charset="0"/>
              <a:buChar char="•"/>
            </a:pPr>
            <a:endParaRPr lang="fr-FR"/>
          </a:p>
          <a:p>
            <a:pPr marL="342900" indent="-342900">
              <a:buFont typeface="Arial" panose="020B0604020202020204" pitchFamily="34" charset="0"/>
              <a:buChar char="•"/>
            </a:pPr>
            <a:r>
              <a:rPr lang="fr-FR"/>
              <a:t>Rendre possible l’installation sur </a:t>
            </a:r>
            <a:r>
              <a:rPr lang="fr-FR" err="1"/>
              <a:t>CentOS</a:t>
            </a:r>
            <a:endParaRPr lang="fr-FR"/>
          </a:p>
          <a:p>
            <a:pPr marL="342900" indent="-342900">
              <a:buFont typeface="Arial" panose="020B0604020202020204" pitchFamily="34" charset="0"/>
              <a:buChar char="•"/>
            </a:pPr>
            <a:endParaRPr lang="fr-FR"/>
          </a:p>
          <a:p>
            <a:pPr marL="342900" indent="-342900">
              <a:buFont typeface="Arial" panose="020B0604020202020204" pitchFamily="34" charset="0"/>
              <a:buChar char="•"/>
            </a:pPr>
            <a:r>
              <a:rPr lang="fr-FR"/>
              <a:t>Introduction à docker et </a:t>
            </a:r>
            <a:r>
              <a:rPr lang="fr-FR" err="1"/>
              <a:t>docker_compose</a:t>
            </a:r>
            <a:r>
              <a:rPr lang="fr-FR"/>
              <a:t>.</a:t>
            </a:r>
          </a:p>
          <a:p>
            <a:pPr marL="342900" indent="-342900">
              <a:buFont typeface="Arial" panose="020B0604020202020204" pitchFamily="34" charset="0"/>
              <a:buChar char="•"/>
            </a:pPr>
            <a:endParaRPr lang="fr-FR"/>
          </a:p>
          <a:p>
            <a:pPr marL="342900" indent="-342900">
              <a:buFont typeface="Arial" panose="020B0604020202020204" pitchFamily="34" charset="0"/>
              <a:buChar char="•"/>
            </a:pPr>
            <a:r>
              <a:rPr lang="fr-FR"/>
              <a:t>Scripts </a:t>
            </a:r>
            <a:r>
              <a:rPr lang="fr-FR" err="1"/>
              <a:t>groovy</a:t>
            </a:r>
            <a:r>
              <a:rPr lang="fr-FR"/>
              <a:t> pour pipeline Jenkins</a:t>
            </a:r>
          </a:p>
          <a:p>
            <a:pPr marL="342900" indent="-342900">
              <a:buFont typeface="Arial" panose="020B0604020202020204" pitchFamily="34" charset="0"/>
              <a:buChar char="•"/>
            </a:pPr>
            <a:endParaRPr lang="fr-FR"/>
          </a:p>
          <a:p>
            <a:pPr marL="342900" indent="-342900">
              <a:buFont typeface="Arial" panose="020B0604020202020204" pitchFamily="34" charset="0"/>
              <a:buChar char="•"/>
            </a:pPr>
            <a:r>
              <a:rPr lang="fr-FR"/>
              <a:t>Sécurisation des mots de passe.</a:t>
            </a:r>
          </a:p>
        </p:txBody>
      </p:sp>
      <p:sp>
        <p:nvSpPr>
          <p:cNvPr id="5" name="Titre 4"/>
          <p:cNvSpPr>
            <a:spLocks noGrp="1"/>
          </p:cNvSpPr>
          <p:nvPr>
            <p:ph type="title"/>
          </p:nvPr>
        </p:nvSpPr>
        <p:spPr/>
        <p:txBody>
          <a:bodyPr/>
          <a:lstStyle/>
          <a:p>
            <a:r>
              <a:rPr lang="fr-FR"/>
              <a:t>Pour aller plus loin – Evolutions </a:t>
            </a:r>
          </a:p>
        </p:txBody>
      </p:sp>
    </p:spTree>
    <p:extLst>
      <p:ext uri="{BB962C8B-B14F-4D97-AF65-F5344CB8AC3E}">
        <p14:creationId xmlns:p14="http://schemas.microsoft.com/office/powerpoint/2010/main" val="299840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7A050D-6BDE-40A9-809B-86975565A5E1}"/>
              </a:ext>
            </a:extLst>
          </p:cNvPr>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Slide Number Placeholder 2">
            <a:extLst>
              <a:ext uri="{FF2B5EF4-FFF2-40B4-BE49-F238E27FC236}">
                <a16:creationId xmlns:a16="http://schemas.microsoft.com/office/drawing/2014/main" id="{44AED3A1-4E42-4260-9747-8340701693EE}"/>
              </a:ext>
            </a:extLst>
          </p:cNvPr>
          <p:cNvSpPr>
            <a:spLocks noGrp="1"/>
          </p:cNvSpPr>
          <p:nvPr>
            <p:ph type="sldNum" sz="quarter" idx="11"/>
          </p:nvPr>
        </p:nvSpPr>
        <p:spPr/>
        <p:txBody>
          <a:bodyPr/>
          <a:lstStyle/>
          <a:p>
            <a:fld id="{16F61B19-5FB1-451F-938F-D0B1FAC2BDF6}" type="slidenum">
              <a:rPr lang="fr-FR" smtClean="0"/>
              <a:pPr/>
              <a:t>7</a:t>
            </a:fld>
            <a:endParaRPr lang="fr-FR"/>
          </a:p>
        </p:txBody>
      </p:sp>
      <p:sp>
        <p:nvSpPr>
          <p:cNvPr id="4" name="Text Placeholder 3">
            <a:extLst>
              <a:ext uri="{FF2B5EF4-FFF2-40B4-BE49-F238E27FC236}">
                <a16:creationId xmlns:a16="http://schemas.microsoft.com/office/drawing/2014/main" id="{D1669983-A789-4913-A262-74FC8D305A35}"/>
              </a:ext>
            </a:extLst>
          </p:cNvPr>
          <p:cNvSpPr>
            <a:spLocks noGrp="1"/>
          </p:cNvSpPr>
          <p:nvPr>
            <p:ph type="body" sz="quarter" idx="12"/>
          </p:nvPr>
        </p:nvSpPr>
        <p:spPr/>
        <p:txBody>
          <a:bodyPr vert="horz" lIns="0" tIns="0" rIns="0" bIns="0" rtlCol="0" anchor="t">
            <a:noAutofit/>
          </a:bodyPr>
          <a:lstStyle/>
          <a:p>
            <a:pPr marL="0" indent="0">
              <a:buNone/>
            </a:pPr>
            <a:endParaRPr lang="en-US">
              <a:cs typeface="Arial" panose="020B0604020202020204"/>
            </a:endParaRPr>
          </a:p>
        </p:txBody>
      </p:sp>
      <p:sp>
        <p:nvSpPr>
          <p:cNvPr id="5" name="Title 4">
            <a:extLst>
              <a:ext uri="{FF2B5EF4-FFF2-40B4-BE49-F238E27FC236}">
                <a16:creationId xmlns:a16="http://schemas.microsoft.com/office/drawing/2014/main" id="{5D66CA68-2828-4591-B140-CE4C6CF843E3}"/>
              </a:ext>
            </a:extLst>
          </p:cNvPr>
          <p:cNvSpPr>
            <a:spLocks noGrp="1"/>
          </p:cNvSpPr>
          <p:nvPr>
            <p:ph type="title"/>
          </p:nvPr>
        </p:nvSpPr>
        <p:spPr/>
        <p:txBody>
          <a:bodyPr/>
          <a:lstStyle/>
          <a:p>
            <a:r>
              <a:rPr lang="fr-FR">
                <a:ea typeface="+mj-lt"/>
                <a:cs typeface="+mj-lt"/>
              </a:rPr>
              <a:t>Mouvement des changements au sein du pipeline de déploiement. </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4CB9258C-A1E7-4903-A57E-4C601392075A}"/>
              </a:ext>
            </a:extLst>
          </p:cNvPr>
          <p:cNvPicPr>
            <a:picLocks noChangeAspect="1"/>
          </p:cNvPicPr>
          <p:nvPr/>
        </p:nvPicPr>
        <p:blipFill>
          <a:blip r:embed="rId2"/>
          <a:stretch>
            <a:fillRect/>
          </a:stretch>
        </p:blipFill>
        <p:spPr>
          <a:xfrm>
            <a:off x="842963" y="823408"/>
            <a:ext cx="7981949" cy="5199277"/>
          </a:xfrm>
          <a:prstGeom prst="rect">
            <a:avLst/>
          </a:prstGeom>
        </p:spPr>
      </p:pic>
    </p:spTree>
    <p:extLst>
      <p:ext uri="{BB962C8B-B14F-4D97-AF65-F5344CB8AC3E}">
        <p14:creationId xmlns:p14="http://schemas.microsoft.com/office/powerpoint/2010/main" val="58489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48608" y="2360258"/>
            <a:ext cx="8265166" cy="2085293"/>
          </a:xfrm>
        </p:spPr>
        <p:txBody>
          <a:bodyPr/>
          <a:lstStyle/>
          <a:p>
            <a:r>
              <a:rPr lang="fr-FR"/>
              <a:t>Les outils d’un pipeline </a:t>
            </a:r>
            <a:r>
              <a:rPr lang="fr-FR" err="1"/>
              <a:t>DevOps</a:t>
            </a:r>
            <a:endParaRPr lang="fr-FR"/>
          </a:p>
        </p:txBody>
      </p:sp>
      <p:sp>
        <p:nvSpPr>
          <p:cNvPr id="3" name="Espace réservé du texte 2"/>
          <p:cNvSpPr>
            <a:spLocks noGrp="1"/>
          </p:cNvSpPr>
          <p:nvPr>
            <p:ph type="body" sz="quarter" idx="12"/>
          </p:nvPr>
        </p:nvSpPr>
        <p:spPr/>
        <p:txBody>
          <a:bodyPr/>
          <a:lstStyle/>
          <a:p>
            <a:r>
              <a:rPr lang="fr-FR"/>
              <a:t>01</a:t>
            </a:r>
          </a:p>
          <a:p>
            <a:endParaRPr lang="fr-FR"/>
          </a:p>
        </p:txBody>
      </p:sp>
    </p:spTree>
    <p:extLst>
      <p:ext uri="{BB962C8B-B14F-4D97-AF65-F5344CB8AC3E}">
        <p14:creationId xmlns:p14="http://schemas.microsoft.com/office/powerpoint/2010/main" val="294748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cap="none">
                <a:solidFill>
                  <a:schemeClr val="tx2"/>
                </a:solidFill>
                <a:latin typeface="Arial"/>
                <a:cs typeface="Arial"/>
              </a:rPr>
              <a:t>Présentation </a:t>
            </a:r>
            <a:r>
              <a:rPr lang="fr-FR" cap="none" err="1">
                <a:solidFill>
                  <a:schemeClr val="tx2"/>
                </a:solidFill>
                <a:latin typeface="Arial"/>
                <a:cs typeface="Arial"/>
              </a:rPr>
              <a:t>DevOpsAcademie</a:t>
            </a:r>
            <a:r>
              <a:rPr lang="fr-FR" cap="none">
                <a:solidFill>
                  <a:schemeClr val="tx2"/>
                </a:solidFill>
                <a:latin typeface="Arial"/>
                <a:cs typeface="Arial"/>
              </a:rPr>
              <a:t> Outils TP – V°002 | 17 mai 2021</a:t>
            </a:r>
            <a:endParaRPr lang="en-US">
              <a:solidFill>
                <a:schemeClr val="tx2"/>
              </a:solidFill>
            </a:endParaRPr>
          </a:p>
        </p:txBody>
      </p:sp>
      <p:sp>
        <p:nvSpPr>
          <p:cNvPr id="3" name="Espace réservé du numéro de diapositive 2"/>
          <p:cNvSpPr>
            <a:spLocks noGrp="1"/>
          </p:cNvSpPr>
          <p:nvPr>
            <p:ph type="sldNum" sz="quarter" idx="11"/>
          </p:nvPr>
        </p:nvSpPr>
        <p:spPr/>
        <p:txBody>
          <a:bodyPr/>
          <a:lstStyle/>
          <a:p>
            <a:fld id="{16F61B19-5FB1-451F-938F-D0B1FAC2BDF6}" type="slidenum">
              <a:rPr lang="fr-FR" smtClean="0"/>
              <a:pPr/>
              <a:t>9</a:t>
            </a:fld>
            <a:endParaRPr lang="fr-FR"/>
          </a:p>
        </p:txBody>
      </p:sp>
      <p:sp>
        <p:nvSpPr>
          <p:cNvPr id="4" name="Espace réservé du texte 3"/>
          <p:cNvSpPr>
            <a:spLocks noGrp="1"/>
          </p:cNvSpPr>
          <p:nvPr>
            <p:ph type="body" sz="quarter" idx="12"/>
          </p:nvPr>
        </p:nvSpPr>
        <p:spPr/>
        <p:txBody>
          <a:bodyPr/>
          <a:lstStyle/>
          <a:p>
            <a:pPr marL="0" indent="0">
              <a:buNone/>
            </a:pPr>
            <a:r>
              <a:rPr lang="fr-FR" altLang="fr-FR" sz="2400"/>
              <a:t>On s’appuie sur des outils pour automatiser la chaîne</a:t>
            </a:r>
          </a:p>
          <a:p>
            <a:pPr marL="285750" lvl="2" indent="-285750">
              <a:buFont typeface="Wingdings" panose="05000000000000000000" pitchFamily="2" charset="2"/>
              <a:buChar char="Ø"/>
            </a:pPr>
            <a:r>
              <a:rPr lang="fr-FR" altLang="fr-FR" sz="2000"/>
              <a:t>Le paysage du marché des « outils </a:t>
            </a:r>
            <a:r>
              <a:rPr lang="fr-FR" altLang="fr-FR" sz="2000" err="1"/>
              <a:t>DevOps</a:t>
            </a:r>
            <a:r>
              <a:rPr lang="fr-FR" altLang="fr-FR" sz="2000"/>
              <a:t> » est large car il est composé d’outils éditeurs  mais également Open Source. </a:t>
            </a:r>
          </a:p>
          <a:p>
            <a:pPr marL="285750" lvl="2" indent="-285750">
              <a:buFont typeface="Wingdings" panose="05000000000000000000" pitchFamily="2" charset="2"/>
              <a:buChar char="Ø"/>
            </a:pPr>
            <a:r>
              <a:rPr lang="fr-FR" altLang="fr-FR" sz="2000"/>
              <a:t>Il n’existe pas de cadre technologique précis. Des outils différents peuvent couvrir la chaîne en fonction de leurs fonctionnalités (gestion de sources, </a:t>
            </a:r>
            <a:r>
              <a:rPr lang="fr-FR" altLang="fr-FR" sz="2000" err="1"/>
              <a:t>testing</a:t>
            </a:r>
            <a:r>
              <a:rPr lang="fr-FR" altLang="fr-FR" sz="2000"/>
              <a:t>, intégration continue, gestion de configuration, déploiement, </a:t>
            </a:r>
            <a:r>
              <a:rPr lang="fr-FR" altLang="fr-FR" sz="2000" err="1"/>
              <a:t>etc</a:t>
            </a:r>
            <a:r>
              <a:rPr lang="fr-FR" altLang="fr-FR" sz="2000"/>
              <a:t>) mais également de la nature des applications gérées.</a:t>
            </a:r>
          </a:p>
          <a:p>
            <a:pPr marL="0" indent="0">
              <a:buNone/>
            </a:pPr>
            <a:endParaRPr lang="fr-FR"/>
          </a:p>
          <a:p>
            <a:endParaRPr lang="fr-FR"/>
          </a:p>
        </p:txBody>
      </p:sp>
      <p:sp>
        <p:nvSpPr>
          <p:cNvPr id="5" name="Titre 4"/>
          <p:cNvSpPr>
            <a:spLocks noGrp="1"/>
          </p:cNvSpPr>
          <p:nvPr>
            <p:ph type="title"/>
          </p:nvPr>
        </p:nvSpPr>
        <p:spPr>
          <a:xfrm>
            <a:off x="795025" y="329265"/>
            <a:ext cx="10442575" cy="276999"/>
          </a:xfrm>
        </p:spPr>
        <p:txBody>
          <a:bodyPr/>
          <a:lstStyle/>
          <a:p>
            <a:r>
              <a:rPr lang="fr-FR"/>
              <a:t>Les outils d’un pipeline </a:t>
            </a:r>
            <a:r>
              <a:rPr lang="fr-FR" err="1"/>
              <a:t>DevOps</a:t>
            </a:r>
            <a:endParaRPr lang="fr-FR"/>
          </a:p>
        </p:txBody>
      </p:sp>
      <p:grpSp>
        <p:nvGrpSpPr>
          <p:cNvPr id="6" name="Groupe 5"/>
          <p:cNvGrpSpPr/>
          <p:nvPr/>
        </p:nvGrpSpPr>
        <p:grpSpPr>
          <a:xfrm>
            <a:off x="2467480" y="3674893"/>
            <a:ext cx="6968044" cy="2099639"/>
            <a:chOff x="1439868" y="4008629"/>
            <a:chExt cx="6968044" cy="2099639"/>
          </a:xfrm>
        </p:grpSpPr>
        <p:sp>
          <p:nvSpPr>
            <p:cNvPr id="7" name="Chevron 6"/>
            <p:cNvSpPr/>
            <p:nvPr/>
          </p:nvSpPr>
          <p:spPr>
            <a:xfrm>
              <a:off x="1439868" y="4008629"/>
              <a:ext cx="1439862" cy="287338"/>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fr-FR" sz="1050" b="1">
                  <a:solidFill>
                    <a:schemeClr val="bg1"/>
                  </a:solidFill>
                </a:rPr>
                <a:t>Conception</a:t>
              </a:r>
            </a:p>
          </p:txBody>
        </p:sp>
        <p:sp>
          <p:nvSpPr>
            <p:cNvPr id="8" name="Chevron 7"/>
            <p:cNvSpPr/>
            <p:nvPr/>
          </p:nvSpPr>
          <p:spPr>
            <a:xfrm>
              <a:off x="2808293" y="4008629"/>
              <a:ext cx="1439862" cy="287338"/>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spcBef>
                  <a:spcPts val="0"/>
                </a:spcBef>
                <a:spcAft>
                  <a:spcPts val="0"/>
                </a:spcAft>
                <a:defRPr/>
              </a:pPr>
              <a:r>
                <a:rPr lang="fr-FR" sz="1050" b="1">
                  <a:solidFill>
                    <a:schemeClr val="bg1"/>
                  </a:solidFill>
                </a:rPr>
                <a:t>Réalisation</a:t>
              </a:r>
            </a:p>
          </p:txBody>
        </p:sp>
        <p:sp>
          <p:nvSpPr>
            <p:cNvPr id="9" name="Chevron 8"/>
            <p:cNvSpPr/>
            <p:nvPr/>
          </p:nvSpPr>
          <p:spPr>
            <a:xfrm>
              <a:off x="4175130" y="4008629"/>
              <a:ext cx="1441450" cy="287338"/>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spcBef>
                  <a:spcPts val="0"/>
                </a:spcBef>
                <a:spcAft>
                  <a:spcPts val="0"/>
                </a:spcAft>
                <a:defRPr/>
              </a:pPr>
              <a:r>
                <a:rPr lang="fr-FR" sz="1050" b="1">
                  <a:solidFill>
                    <a:schemeClr val="bg1"/>
                  </a:solidFill>
                </a:rPr>
                <a:t>Tests</a:t>
              </a:r>
            </a:p>
          </p:txBody>
        </p:sp>
        <p:sp>
          <p:nvSpPr>
            <p:cNvPr id="10" name="Chevron 9"/>
            <p:cNvSpPr/>
            <p:nvPr/>
          </p:nvSpPr>
          <p:spPr>
            <a:xfrm>
              <a:off x="5543555" y="4008629"/>
              <a:ext cx="1439863" cy="287338"/>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spcBef>
                  <a:spcPts val="0"/>
                </a:spcBef>
                <a:spcAft>
                  <a:spcPts val="0"/>
                </a:spcAft>
                <a:defRPr/>
              </a:pPr>
              <a:r>
                <a:rPr lang="fr-FR" sz="1050" b="1">
                  <a:solidFill>
                    <a:schemeClr val="bg1"/>
                  </a:solidFill>
                </a:rPr>
                <a:t>Déploiement</a:t>
              </a:r>
            </a:p>
          </p:txBody>
        </p:sp>
        <p:sp>
          <p:nvSpPr>
            <p:cNvPr id="11" name="Chevron 10"/>
            <p:cNvSpPr/>
            <p:nvPr/>
          </p:nvSpPr>
          <p:spPr>
            <a:xfrm>
              <a:off x="6911980" y="4008629"/>
              <a:ext cx="1439863" cy="287338"/>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spcBef>
                  <a:spcPts val="0"/>
                </a:spcBef>
                <a:spcAft>
                  <a:spcPts val="0"/>
                </a:spcAft>
                <a:defRPr/>
              </a:pPr>
              <a:r>
                <a:rPr lang="fr-FR" sz="1050" b="1">
                  <a:solidFill>
                    <a:schemeClr val="bg1"/>
                  </a:solidFill>
                </a:rPr>
                <a:t>Exploitation</a:t>
              </a:r>
            </a:p>
          </p:txBody>
        </p:sp>
        <p:sp>
          <p:nvSpPr>
            <p:cNvPr id="12" name="Pentagone 11"/>
            <p:cNvSpPr/>
            <p:nvPr/>
          </p:nvSpPr>
          <p:spPr>
            <a:xfrm>
              <a:off x="1439868" y="4415029"/>
              <a:ext cx="6911975" cy="287338"/>
            </a:xfrm>
            <a:prstGeom prst="homePlat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spcBef>
                  <a:spcPts val="0"/>
                </a:spcBef>
                <a:spcAft>
                  <a:spcPts val="0"/>
                </a:spcAft>
                <a:defRPr/>
              </a:pPr>
              <a:endParaRPr lang="fr-FR" sz="900">
                <a:solidFill>
                  <a:schemeClr val="bg1"/>
                </a:solidFill>
              </a:endParaRPr>
            </a:p>
          </p:txBody>
        </p:sp>
        <p:sp>
          <p:nvSpPr>
            <p:cNvPr id="13" name="ZoneTexte 57"/>
            <p:cNvSpPr txBox="1">
              <a:spLocks noChangeArrowheads="1"/>
            </p:cNvSpPr>
            <p:nvPr/>
          </p:nvSpPr>
          <p:spPr bwMode="auto">
            <a:xfrm>
              <a:off x="1582743" y="4486467"/>
              <a:ext cx="64928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900">
                  <a:solidFill>
                    <a:schemeClr val="bg1"/>
                  </a:solidFill>
                </a:rPr>
                <a:t>PLAN</a:t>
              </a:r>
            </a:p>
          </p:txBody>
        </p:sp>
        <p:sp>
          <p:nvSpPr>
            <p:cNvPr id="14" name="ZoneTexte 58"/>
            <p:cNvSpPr txBox="1">
              <a:spLocks noChangeArrowheads="1"/>
            </p:cNvSpPr>
            <p:nvPr/>
          </p:nvSpPr>
          <p:spPr bwMode="auto">
            <a:xfrm>
              <a:off x="2519368" y="4486467"/>
              <a:ext cx="647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900">
                  <a:solidFill>
                    <a:schemeClr val="bg1"/>
                  </a:solidFill>
                </a:rPr>
                <a:t>CODE</a:t>
              </a:r>
            </a:p>
          </p:txBody>
        </p:sp>
        <p:sp>
          <p:nvSpPr>
            <p:cNvPr id="15" name="ZoneTexte 59"/>
            <p:cNvSpPr txBox="1">
              <a:spLocks noChangeArrowheads="1"/>
            </p:cNvSpPr>
            <p:nvPr/>
          </p:nvSpPr>
          <p:spPr bwMode="auto">
            <a:xfrm>
              <a:off x="3382968" y="4486467"/>
              <a:ext cx="64928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900">
                  <a:solidFill>
                    <a:schemeClr val="bg1"/>
                  </a:solidFill>
                </a:rPr>
                <a:t>BUILD</a:t>
              </a:r>
            </a:p>
          </p:txBody>
        </p:sp>
        <p:sp>
          <p:nvSpPr>
            <p:cNvPr id="16" name="ZoneTexte 60"/>
            <p:cNvSpPr txBox="1">
              <a:spLocks noChangeArrowheads="1"/>
            </p:cNvSpPr>
            <p:nvPr/>
          </p:nvSpPr>
          <p:spPr bwMode="auto">
            <a:xfrm>
              <a:off x="4248155" y="4486467"/>
              <a:ext cx="647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900">
                  <a:solidFill>
                    <a:schemeClr val="bg1"/>
                  </a:solidFill>
                </a:rPr>
                <a:t>TEST</a:t>
              </a:r>
            </a:p>
          </p:txBody>
        </p:sp>
        <p:sp>
          <p:nvSpPr>
            <p:cNvPr id="17" name="ZoneTexte 61"/>
            <p:cNvSpPr txBox="1">
              <a:spLocks noChangeArrowheads="1"/>
            </p:cNvSpPr>
            <p:nvPr/>
          </p:nvSpPr>
          <p:spPr bwMode="auto">
            <a:xfrm>
              <a:off x="5183193" y="4486467"/>
              <a:ext cx="64928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900">
                  <a:solidFill>
                    <a:schemeClr val="bg1"/>
                  </a:solidFill>
                </a:rPr>
                <a:t>RELEASE</a:t>
              </a:r>
            </a:p>
          </p:txBody>
        </p:sp>
        <p:sp>
          <p:nvSpPr>
            <p:cNvPr id="18" name="ZoneTexte 62"/>
            <p:cNvSpPr txBox="1">
              <a:spLocks noChangeArrowheads="1"/>
            </p:cNvSpPr>
            <p:nvPr/>
          </p:nvSpPr>
          <p:spPr bwMode="auto">
            <a:xfrm>
              <a:off x="6191255" y="4486467"/>
              <a:ext cx="649288"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900">
                  <a:solidFill>
                    <a:schemeClr val="bg1"/>
                  </a:solidFill>
                </a:rPr>
                <a:t>DEPLOY</a:t>
              </a:r>
            </a:p>
          </p:txBody>
        </p:sp>
        <p:sp>
          <p:nvSpPr>
            <p:cNvPr id="19" name="ZoneTexte 63"/>
            <p:cNvSpPr txBox="1">
              <a:spLocks noChangeArrowheads="1"/>
            </p:cNvSpPr>
            <p:nvPr/>
          </p:nvSpPr>
          <p:spPr bwMode="auto">
            <a:xfrm>
              <a:off x="7416805" y="4486467"/>
              <a:ext cx="647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900">
                  <a:solidFill>
                    <a:schemeClr val="bg1"/>
                  </a:solidFill>
                </a:rPr>
                <a:t>OPERATE</a:t>
              </a:r>
            </a:p>
          </p:txBody>
        </p:sp>
        <p:pic>
          <p:nvPicPr>
            <p:cNvPr id="20" name="Image 7" descr="Git.png"/>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502721" y="4902014"/>
              <a:ext cx="43338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age 8" descr="Subversion_logo_hor-468x64.png"/>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86159" y="5523445"/>
              <a:ext cx="1081087"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Image 16" descr="jenkin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51218" y="4856717"/>
              <a:ext cx="896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Image 40" descr="Chef_Software_Inc._company_logo.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7809" y="4796823"/>
              <a:ext cx="4318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Image 32" descr="rundeck-logotype-51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48928" y="5937112"/>
              <a:ext cx="8540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age 39" descr="puppet-labs-logo-150x150.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0071" y="5216233"/>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Image 26" descr="junit-logo.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1781" y="5255526"/>
              <a:ext cx="431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age 62" descr="sonarqube_logo.png"/>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363069" y="4860947"/>
              <a:ext cx="8985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Image 36" descr="bt_jira.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478569" y="4823982"/>
              <a:ext cx="56832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Image 23" descr="logo-squash-tm-150.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671892" y="5803468"/>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Image 38" descr="nexus01.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671892" y="5445317"/>
              <a:ext cx="6350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Image 22" descr="logo-squash-ta-150.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657856" y="5778068"/>
              <a:ext cx="7477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Image 24" descr="Selenium.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851531" y="5301648"/>
              <a:ext cx="3603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Image 41" descr="ansible_circleA_black_small.png"/>
            <p:cNvPicPr>
              <a:picLocks noChangeAspect="1"/>
            </p:cNvPicPr>
            <p:nvPr/>
          </p:nvPicPr>
          <p:blipFill>
            <a:blip r:embed="rId15" cstate="hqprint">
              <a:extLst>
                <a:ext uri="{28A0092B-C50C-407E-A947-70E740481C1C}">
                  <a14:useLocalDpi xmlns:a14="http://schemas.microsoft.com/office/drawing/2010/main" val="0"/>
                </a:ext>
              </a:extLst>
            </a:blip>
            <a:srcRect/>
            <a:stretch>
              <a:fillRect/>
            </a:stretch>
          </p:blipFill>
          <p:spPr bwMode="auto">
            <a:xfrm>
              <a:off x="5888405" y="5335326"/>
              <a:ext cx="3603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Image 6" descr="maven-logo-black-on-white.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194826" y="5233963"/>
              <a:ext cx="579438"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ZoneTexte 34"/>
            <p:cNvSpPr txBox="1"/>
            <p:nvPr/>
          </p:nvSpPr>
          <p:spPr>
            <a:xfrm>
              <a:off x="6397446" y="5444523"/>
              <a:ext cx="719138" cy="215900"/>
            </a:xfrm>
            <a:prstGeom prst="rect">
              <a:avLst/>
            </a:prstGeom>
            <a:noFill/>
          </p:spPr>
          <p:txBody>
            <a:bodyPr lIns="36000" tIns="0" rIns="36000" bIns="0">
              <a:spAutoFit/>
            </a:bodyPr>
            <a:lstStyle/>
            <a:p>
              <a:pPr fontAlgn="auto">
                <a:spcBef>
                  <a:spcPts val="0"/>
                </a:spcBef>
                <a:spcAft>
                  <a:spcPts val="0"/>
                </a:spcAft>
                <a:defRPr/>
              </a:pPr>
              <a:r>
                <a:rPr lang="fr-FR" sz="1400" b="1">
                  <a:solidFill>
                    <a:schemeClr val="tx2">
                      <a:lumMod val="50000"/>
                    </a:schemeClr>
                  </a:solidFill>
                  <a:latin typeface="+mn-lt"/>
                  <a:cs typeface="+mn-cs"/>
                </a:rPr>
                <a:t>HP-SA</a:t>
              </a:r>
            </a:p>
          </p:txBody>
        </p:sp>
        <p:pic>
          <p:nvPicPr>
            <p:cNvPr id="36" name="Image 46" descr="docker.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605284" y="4868260"/>
              <a:ext cx="9366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Image 63" descr="elasticsearch_logo.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792549" y="4833335"/>
              <a:ext cx="6153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Image 37"/>
            <p:cNvPicPr>
              <a:picLocks noChangeAspect="1"/>
            </p:cNvPicPr>
            <p:nvPr/>
          </p:nvPicPr>
          <p:blipFill>
            <a:blip r:embed="rId19" cstate="hqprint">
              <a:extLst>
                <a:ext uri="{28A0092B-C50C-407E-A947-70E740481C1C}">
                  <a14:useLocalDpi xmlns:a14="http://schemas.microsoft.com/office/drawing/2010/main" val="0"/>
                </a:ext>
              </a:extLst>
            </a:blip>
            <a:stretch>
              <a:fillRect/>
            </a:stretch>
          </p:blipFill>
          <p:spPr>
            <a:xfrm>
              <a:off x="7726696" y="5453354"/>
              <a:ext cx="681216" cy="204865"/>
            </a:xfrm>
            <a:prstGeom prst="rect">
              <a:avLst/>
            </a:prstGeom>
          </p:spPr>
        </p:pic>
      </p:grpSp>
    </p:spTree>
    <p:extLst>
      <p:ext uri="{BB962C8B-B14F-4D97-AF65-F5344CB8AC3E}">
        <p14:creationId xmlns:p14="http://schemas.microsoft.com/office/powerpoint/2010/main" val="11405778"/>
      </p:ext>
    </p:extLst>
  </p:cSld>
  <p:clrMapOvr>
    <a:masterClrMapping/>
  </p:clrMapOvr>
</p:sld>
</file>

<file path=ppt/theme/theme1.xml><?xml version="1.0" encoding="utf-8"?>
<a:theme xmlns:a="http://schemas.openxmlformats.org/drawingml/2006/main" name="ECONOCOM FR">
  <a:themeElements>
    <a:clrScheme name="ECO_NEW_CHART_PPT_2018_2019">
      <a:dk1>
        <a:srgbClr val="573EEF"/>
      </a:dk1>
      <a:lt1>
        <a:sysClr val="window" lastClr="FFFFFF"/>
      </a:lt1>
      <a:dk2>
        <a:srgbClr val="3E0D81"/>
      </a:dk2>
      <a:lt2>
        <a:srgbClr val="E7E6E6"/>
      </a:lt2>
      <a:accent1>
        <a:srgbClr val="573EEF"/>
      </a:accent1>
      <a:accent2>
        <a:srgbClr val="3E0D81"/>
      </a:accent2>
      <a:accent3>
        <a:srgbClr val="8727DB"/>
      </a:accent3>
      <a:accent4>
        <a:srgbClr val="F9D957"/>
      </a:accent4>
      <a:accent5>
        <a:srgbClr val="FF997F"/>
      </a:accent5>
      <a:accent6>
        <a:srgbClr val="CDB8FA"/>
      </a:accent6>
      <a:hlink>
        <a:srgbClr val="A954F3"/>
      </a:hlink>
      <a:folHlink>
        <a:srgbClr val="99E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FR_econocom_v06" id="{6BD2BC2D-D4CC-4EDD-9665-8838CA53E5F5}" vid="{7A5F3061-9967-4EAE-A0B1-2FAC750A28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Template_FR_econocom_v06</Template>
  <Application>Microsoft Office PowerPoint</Application>
  <PresentationFormat>Widescreen</PresentationFormat>
  <Slides>64</Slides>
  <Notes>7</Notes>
  <HiddenSlides>0</HiddenSlide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ECONOCOM FR</vt:lpstr>
      <vt:lpstr>Présentation OUTILS DevOps</vt:lpstr>
      <vt:lpstr>PowerPoint Presentation</vt:lpstr>
      <vt:lpstr>Les enjeux de DevOps</vt:lpstr>
      <vt:lpstr>Les principes du DevOps </vt:lpstr>
      <vt:lpstr>Les changements sur les applications</vt:lpstr>
      <vt:lpstr>Les changements sur les applications</vt:lpstr>
      <vt:lpstr>Mouvement des changements au sein du pipeline de déploiement. </vt:lpstr>
      <vt:lpstr>Les outils d’un pipeline DevOps</vt:lpstr>
      <vt:lpstr>Les outils d’un pipeline DevOps</vt:lpstr>
      <vt:lpstr>Les outils d’un pipeline DevOps</vt:lpstr>
      <vt:lpstr>PowerPoint Presentation</vt:lpstr>
      <vt:lpstr>Composants de la chaîne outillée DevOps</vt:lpstr>
      <vt:lpstr>Jenkins: Un rôle central</vt:lpstr>
      <vt:lpstr>Les outils du TP </vt:lpstr>
      <vt:lpstr>Git </vt:lpstr>
      <vt:lpstr>Gitlab</vt:lpstr>
      <vt:lpstr>Gitlab</vt:lpstr>
      <vt:lpstr>Gitlab</vt:lpstr>
      <vt:lpstr>Gitlab</vt:lpstr>
      <vt:lpstr>Gitlab</vt:lpstr>
      <vt:lpstr>Gitlab</vt:lpstr>
      <vt:lpstr>Gitlab</vt:lpstr>
      <vt:lpstr>Ansible </vt:lpstr>
      <vt:lpstr>Ansible </vt:lpstr>
      <vt:lpstr>Ansible </vt:lpstr>
      <vt:lpstr>Ansible</vt:lpstr>
      <vt:lpstr>Ansible</vt:lpstr>
      <vt:lpstr>Ansible</vt:lpstr>
      <vt:lpstr>PowerPoint Presentation</vt:lpstr>
      <vt:lpstr>Ansible</vt:lpstr>
      <vt:lpstr>Jenkins</vt:lpstr>
      <vt:lpstr>Jenkins</vt:lpstr>
      <vt:lpstr>Jenkins</vt:lpstr>
      <vt:lpstr>Mise en pratique:  Déploiement d’un Wordpress </vt:lpstr>
      <vt:lpstr>Projet Wordpress</vt:lpstr>
      <vt:lpstr>Projet Wordpress</vt:lpstr>
      <vt:lpstr>Projet Wordpress</vt:lpstr>
      <vt:lpstr>Projet Wordpress</vt:lpstr>
      <vt:lpstr>Projet Wordpress</vt:lpstr>
      <vt:lpstr>Projet Wordpress</vt:lpstr>
      <vt:lpstr>Projet Wordpress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de wordpress Récuperation de l’archive </vt:lpstr>
      <vt:lpstr>Installation de wordpress: Récuperation de l’archive </vt:lpstr>
      <vt:lpstr>Installation de wordpress: Configuration de Wordpress</vt:lpstr>
      <vt:lpstr>Installation de wordpress: Création de la base de donnée</vt:lpstr>
      <vt:lpstr>Installation de mediawiki: Installation via l’interface Web</vt:lpstr>
      <vt:lpstr>Installation de mediawiki: Backup de la Base de donnée</vt:lpstr>
      <vt:lpstr>Installation de mediawiki: Idempotence </vt:lpstr>
      <vt:lpstr>Notion de Rôle</vt:lpstr>
      <vt:lpstr>Notion de Rôle</vt:lpstr>
      <vt:lpstr>Paramètrage des rôles  - intro à la variabilisation. </vt:lpstr>
      <vt:lpstr>Customisation du post initial</vt:lpstr>
      <vt:lpstr>Pour aller plus loin – Variabilisation</vt:lpstr>
      <vt:lpstr>Pour aller plus loin – Précédence des variables</vt:lpstr>
      <vt:lpstr>Pour aller plus loin – Evolutions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SAVIN, STEPHANIE</dc:creator>
  <cp:revision>17</cp:revision>
  <dcterms:created xsi:type="dcterms:W3CDTF">2018-09-03T09:45:21Z</dcterms:created>
  <dcterms:modified xsi:type="dcterms:W3CDTF">2021-05-19T07:27:22Z</dcterms:modified>
</cp:coreProperties>
</file>