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8"/>
  </p:notesMasterIdLst>
  <p:sldIdLst>
    <p:sldId id="258" r:id="rId5"/>
    <p:sldId id="259" r:id="rId6"/>
    <p:sldId id="260" r:id="rId7"/>
    <p:sldId id="261" r:id="rId8"/>
    <p:sldId id="263" r:id="rId9"/>
    <p:sldId id="266" r:id="rId10"/>
    <p:sldId id="267" r:id="rId11"/>
    <p:sldId id="268" r:id="rId12"/>
    <p:sldId id="269" r:id="rId13"/>
    <p:sldId id="271" r:id="rId14"/>
    <p:sldId id="270" r:id="rId15"/>
    <p:sldId id="265" r:id="rId16"/>
    <p:sldId id="273" r:id="rId17"/>
    <p:sldId id="274" r:id="rId18"/>
    <p:sldId id="275" r:id="rId19"/>
    <p:sldId id="277" r:id="rId20"/>
    <p:sldId id="272" r:id="rId21"/>
    <p:sldId id="279" r:id="rId22"/>
    <p:sldId id="278" r:id="rId23"/>
    <p:sldId id="276"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44AC6-FD05-4173-869F-91CF7B172F6B}" v="36" dt="2023-07-28T20:40:52.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2" d="100"/>
          <a:sy n="72"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22C2E-CEA3-4DAD-A841-150725E7E7B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0C3AB47-5CDB-408C-B239-D5480357A32F}">
      <dgm:prSet/>
      <dgm:spPr/>
      <dgm:t>
        <a:bodyPr/>
        <a:lstStyle/>
        <a:p>
          <a:r>
            <a:rPr lang="en-US"/>
            <a:t>Pandas</a:t>
          </a:r>
        </a:p>
      </dgm:t>
    </dgm:pt>
    <dgm:pt modelId="{D724F2CE-49C1-435D-ACEC-98F10815B436}" type="parTrans" cxnId="{C3179407-0463-4A6C-87D1-36BAFFA5AC30}">
      <dgm:prSet/>
      <dgm:spPr/>
      <dgm:t>
        <a:bodyPr/>
        <a:lstStyle/>
        <a:p>
          <a:endParaRPr lang="en-US"/>
        </a:p>
      </dgm:t>
    </dgm:pt>
    <dgm:pt modelId="{25A2BECB-5DB7-4516-998C-58F1752C1451}" type="sibTrans" cxnId="{C3179407-0463-4A6C-87D1-36BAFFA5AC30}">
      <dgm:prSet/>
      <dgm:spPr/>
      <dgm:t>
        <a:bodyPr/>
        <a:lstStyle/>
        <a:p>
          <a:endParaRPr lang="en-US"/>
        </a:p>
      </dgm:t>
    </dgm:pt>
    <dgm:pt modelId="{D42EF648-52DA-43EF-842E-B491EA85062E}">
      <dgm:prSet/>
      <dgm:spPr/>
      <dgm:t>
        <a:bodyPr/>
        <a:lstStyle/>
        <a:p>
          <a:r>
            <a:rPr lang="en-US"/>
            <a:t>Numpy</a:t>
          </a:r>
        </a:p>
      </dgm:t>
    </dgm:pt>
    <dgm:pt modelId="{0597BD01-143A-48C8-8DA6-988957D1F5BA}" type="parTrans" cxnId="{4F60FA35-2B64-42C0-B5B6-C84F00DD7FDD}">
      <dgm:prSet/>
      <dgm:spPr/>
      <dgm:t>
        <a:bodyPr/>
        <a:lstStyle/>
        <a:p>
          <a:endParaRPr lang="en-US"/>
        </a:p>
      </dgm:t>
    </dgm:pt>
    <dgm:pt modelId="{2EAD4DD7-AC02-4CC0-89E1-35D09B20AE08}" type="sibTrans" cxnId="{4F60FA35-2B64-42C0-B5B6-C84F00DD7FDD}">
      <dgm:prSet/>
      <dgm:spPr/>
      <dgm:t>
        <a:bodyPr/>
        <a:lstStyle/>
        <a:p>
          <a:endParaRPr lang="en-US"/>
        </a:p>
      </dgm:t>
    </dgm:pt>
    <dgm:pt modelId="{ED41E9AE-1DB4-4929-B915-4F86C31F6915}">
      <dgm:prSet/>
      <dgm:spPr/>
      <dgm:t>
        <a:bodyPr/>
        <a:lstStyle/>
        <a:p>
          <a:r>
            <a:rPr lang="en-US"/>
            <a:t>Matplot</a:t>
          </a:r>
        </a:p>
      </dgm:t>
    </dgm:pt>
    <dgm:pt modelId="{DE7C876D-BAD7-45AC-BF97-4A58C4B4671D}" type="parTrans" cxnId="{0F0D32A9-4D78-4A23-B29E-C5BD8901541E}">
      <dgm:prSet/>
      <dgm:spPr/>
      <dgm:t>
        <a:bodyPr/>
        <a:lstStyle/>
        <a:p>
          <a:endParaRPr lang="en-US"/>
        </a:p>
      </dgm:t>
    </dgm:pt>
    <dgm:pt modelId="{D61E270B-06E2-4E93-A542-E1E05EF4F7FE}" type="sibTrans" cxnId="{0F0D32A9-4D78-4A23-B29E-C5BD8901541E}">
      <dgm:prSet/>
      <dgm:spPr/>
      <dgm:t>
        <a:bodyPr/>
        <a:lstStyle/>
        <a:p>
          <a:endParaRPr lang="en-US"/>
        </a:p>
      </dgm:t>
    </dgm:pt>
    <dgm:pt modelId="{ECA1876C-6220-47AE-B724-7F0981FD43C0}">
      <dgm:prSet/>
      <dgm:spPr/>
      <dgm:t>
        <a:bodyPr/>
        <a:lstStyle/>
        <a:p>
          <a:r>
            <a:rPr lang="en-US"/>
            <a:t>Seaborn</a:t>
          </a:r>
        </a:p>
      </dgm:t>
    </dgm:pt>
    <dgm:pt modelId="{E9650A3C-5545-40CE-9832-FD6C16390B9E}" type="parTrans" cxnId="{F80A65D4-A4F4-476C-ADFD-A59F13E2ECD4}">
      <dgm:prSet/>
      <dgm:spPr/>
      <dgm:t>
        <a:bodyPr/>
        <a:lstStyle/>
        <a:p>
          <a:endParaRPr lang="en-US"/>
        </a:p>
      </dgm:t>
    </dgm:pt>
    <dgm:pt modelId="{6913CAE1-B5C5-46F3-8BA9-110B889E47EE}" type="sibTrans" cxnId="{F80A65D4-A4F4-476C-ADFD-A59F13E2ECD4}">
      <dgm:prSet/>
      <dgm:spPr/>
      <dgm:t>
        <a:bodyPr/>
        <a:lstStyle/>
        <a:p>
          <a:endParaRPr lang="en-US"/>
        </a:p>
      </dgm:t>
    </dgm:pt>
    <dgm:pt modelId="{79039C85-7432-4A68-A465-F9BC8595E6C6}">
      <dgm:prSet/>
      <dgm:spPr/>
      <dgm:t>
        <a:bodyPr/>
        <a:lstStyle/>
        <a:p>
          <a:r>
            <a:rPr lang="en-US"/>
            <a:t>Metrics</a:t>
          </a:r>
        </a:p>
      </dgm:t>
    </dgm:pt>
    <dgm:pt modelId="{75E65BE5-0F2F-4064-8767-07B37F606C76}" type="parTrans" cxnId="{C437C199-B51B-498C-8FEE-2AAA7E5E6B15}">
      <dgm:prSet/>
      <dgm:spPr/>
      <dgm:t>
        <a:bodyPr/>
        <a:lstStyle/>
        <a:p>
          <a:endParaRPr lang="en-US"/>
        </a:p>
      </dgm:t>
    </dgm:pt>
    <dgm:pt modelId="{E4BCB975-C72F-4800-B151-192325B9074B}" type="sibTrans" cxnId="{C437C199-B51B-498C-8FEE-2AAA7E5E6B15}">
      <dgm:prSet/>
      <dgm:spPr/>
      <dgm:t>
        <a:bodyPr/>
        <a:lstStyle/>
        <a:p>
          <a:endParaRPr lang="en-US"/>
        </a:p>
      </dgm:t>
    </dgm:pt>
    <dgm:pt modelId="{DFE0D685-2EF6-4C0B-98AC-6391B31E45F1}">
      <dgm:prSet/>
      <dgm:spPr/>
      <dgm:t>
        <a:bodyPr/>
        <a:lstStyle/>
        <a:p>
          <a:r>
            <a:rPr lang="en-US" b="0" i="0" dirty="0"/>
            <a:t>Scikit-learn</a:t>
          </a:r>
          <a:endParaRPr lang="en-US" dirty="0"/>
        </a:p>
      </dgm:t>
    </dgm:pt>
    <dgm:pt modelId="{905800DC-B66C-4095-9F60-FB27FE8DC176}" type="parTrans" cxnId="{09411A35-8600-4A6A-975B-BB9C0A87A75C}">
      <dgm:prSet/>
      <dgm:spPr/>
      <dgm:t>
        <a:bodyPr/>
        <a:lstStyle/>
        <a:p>
          <a:endParaRPr lang="en-US"/>
        </a:p>
      </dgm:t>
    </dgm:pt>
    <dgm:pt modelId="{F9E03DD8-71D4-4453-BE23-895EB89AE9AE}" type="sibTrans" cxnId="{09411A35-8600-4A6A-975B-BB9C0A87A75C}">
      <dgm:prSet/>
      <dgm:spPr/>
      <dgm:t>
        <a:bodyPr/>
        <a:lstStyle/>
        <a:p>
          <a:endParaRPr lang="en-US"/>
        </a:p>
      </dgm:t>
    </dgm:pt>
    <dgm:pt modelId="{949C4178-1D6E-4AE9-852B-61BC1FCBF10F}">
      <dgm:prSet/>
      <dgm:spPr/>
      <dgm:t>
        <a:bodyPr/>
        <a:lstStyle/>
        <a:p>
          <a:r>
            <a:rPr lang="en-US"/>
            <a:t>Ipython</a:t>
          </a:r>
        </a:p>
      </dgm:t>
    </dgm:pt>
    <dgm:pt modelId="{354EF62D-B01B-41F3-B773-5D7EE9A511E7}" type="parTrans" cxnId="{0BEEFE72-C0C2-43AE-83F3-9527D24513F5}">
      <dgm:prSet/>
      <dgm:spPr/>
      <dgm:t>
        <a:bodyPr/>
        <a:lstStyle/>
        <a:p>
          <a:endParaRPr lang="en-US"/>
        </a:p>
      </dgm:t>
    </dgm:pt>
    <dgm:pt modelId="{0DF01743-E7E1-4C49-BD00-875AA3598579}" type="sibTrans" cxnId="{0BEEFE72-C0C2-43AE-83F3-9527D24513F5}">
      <dgm:prSet/>
      <dgm:spPr/>
      <dgm:t>
        <a:bodyPr/>
        <a:lstStyle/>
        <a:p>
          <a:endParaRPr lang="en-US"/>
        </a:p>
      </dgm:t>
    </dgm:pt>
    <dgm:pt modelId="{BFC48A5F-36A0-4BA5-9E7E-5A98BC71E472}">
      <dgm:prSet/>
      <dgm:spPr/>
      <dgm:t>
        <a:bodyPr/>
        <a:lstStyle/>
        <a:p>
          <a:r>
            <a:rPr lang="en-US"/>
            <a:t>Graghviz</a:t>
          </a:r>
        </a:p>
      </dgm:t>
    </dgm:pt>
    <dgm:pt modelId="{7843F5DD-1997-49FC-A37D-C009F2ACB6EE}" type="parTrans" cxnId="{347EBE72-3F00-48F5-8ADF-03D2406699C5}">
      <dgm:prSet/>
      <dgm:spPr/>
      <dgm:t>
        <a:bodyPr/>
        <a:lstStyle/>
        <a:p>
          <a:endParaRPr lang="en-US"/>
        </a:p>
      </dgm:t>
    </dgm:pt>
    <dgm:pt modelId="{3D52E590-C355-41B0-8E35-C273912C889C}" type="sibTrans" cxnId="{347EBE72-3F00-48F5-8ADF-03D2406699C5}">
      <dgm:prSet/>
      <dgm:spPr/>
      <dgm:t>
        <a:bodyPr/>
        <a:lstStyle/>
        <a:p>
          <a:endParaRPr lang="en-US"/>
        </a:p>
      </dgm:t>
    </dgm:pt>
    <dgm:pt modelId="{DBC99C8C-10C7-4852-B899-7C25564A9676}">
      <dgm:prSet/>
      <dgm:spPr/>
      <dgm:t>
        <a:bodyPr/>
        <a:lstStyle/>
        <a:p>
          <a:r>
            <a:rPr lang="en-US" b="0" i="0"/>
            <a:t>SciPy </a:t>
          </a:r>
          <a:endParaRPr lang="en-US"/>
        </a:p>
      </dgm:t>
    </dgm:pt>
    <dgm:pt modelId="{D8B7397F-279B-4B3B-8223-BB1528DC6BA1}" type="parTrans" cxnId="{99EBB626-6C6E-48FC-958C-DF0E96DC43E8}">
      <dgm:prSet/>
      <dgm:spPr/>
      <dgm:t>
        <a:bodyPr/>
        <a:lstStyle/>
        <a:p>
          <a:endParaRPr lang="en-US"/>
        </a:p>
      </dgm:t>
    </dgm:pt>
    <dgm:pt modelId="{8CE5B4B0-2E93-43FA-A350-C7E31DAF91BC}" type="sibTrans" cxnId="{99EBB626-6C6E-48FC-958C-DF0E96DC43E8}">
      <dgm:prSet/>
      <dgm:spPr/>
      <dgm:t>
        <a:bodyPr/>
        <a:lstStyle/>
        <a:p>
          <a:endParaRPr lang="en-US"/>
        </a:p>
      </dgm:t>
    </dgm:pt>
    <dgm:pt modelId="{5BEB552F-771F-442C-9A38-8B5F673FEFD6}">
      <dgm:prSet/>
      <dgm:spPr/>
      <dgm:t>
        <a:bodyPr/>
        <a:lstStyle/>
        <a:p>
          <a:r>
            <a:rPr lang="en-US"/>
            <a:t>Cufflinks</a:t>
          </a:r>
        </a:p>
      </dgm:t>
    </dgm:pt>
    <dgm:pt modelId="{C1602A8E-A412-4919-84FD-4DF702E830D0}" type="parTrans" cxnId="{A54C431B-E46D-464F-ADD1-CF33604B9D5C}">
      <dgm:prSet/>
      <dgm:spPr/>
      <dgm:t>
        <a:bodyPr/>
        <a:lstStyle/>
        <a:p>
          <a:endParaRPr lang="en-US"/>
        </a:p>
      </dgm:t>
    </dgm:pt>
    <dgm:pt modelId="{B5064014-0F9F-415A-9302-0AC0837E84A8}" type="sibTrans" cxnId="{A54C431B-E46D-464F-ADD1-CF33604B9D5C}">
      <dgm:prSet/>
      <dgm:spPr/>
      <dgm:t>
        <a:bodyPr/>
        <a:lstStyle/>
        <a:p>
          <a:endParaRPr lang="en-US"/>
        </a:p>
      </dgm:t>
    </dgm:pt>
    <dgm:pt modelId="{4741B90D-DA7A-43E6-AC43-6B376B56F1A1}">
      <dgm:prSet/>
      <dgm:spPr/>
      <dgm:t>
        <a:bodyPr/>
        <a:lstStyle/>
        <a:p>
          <a:r>
            <a:rPr lang="en-US"/>
            <a:t>Counter</a:t>
          </a:r>
        </a:p>
      </dgm:t>
    </dgm:pt>
    <dgm:pt modelId="{2777E4A6-9D04-48BE-B6E5-661FD0E6E757}" type="parTrans" cxnId="{E98EF9D8-31D4-4ECD-A4D9-63CD3AA91105}">
      <dgm:prSet/>
      <dgm:spPr/>
      <dgm:t>
        <a:bodyPr/>
        <a:lstStyle/>
        <a:p>
          <a:endParaRPr lang="en-US"/>
        </a:p>
      </dgm:t>
    </dgm:pt>
    <dgm:pt modelId="{5276389F-EA7F-41BD-B27B-600F205D5CBA}" type="sibTrans" cxnId="{E98EF9D8-31D4-4ECD-A4D9-63CD3AA91105}">
      <dgm:prSet/>
      <dgm:spPr/>
      <dgm:t>
        <a:bodyPr/>
        <a:lstStyle/>
        <a:p>
          <a:endParaRPr lang="en-US"/>
        </a:p>
      </dgm:t>
    </dgm:pt>
    <dgm:pt modelId="{9AE36549-CDD1-41A9-9C2B-A7794945E6BC}" type="pres">
      <dgm:prSet presAssocID="{F6D22C2E-CEA3-4DAD-A841-150725E7E7B5}" presName="diagram" presStyleCnt="0">
        <dgm:presLayoutVars>
          <dgm:dir/>
          <dgm:resizeHandles val="exact"/>
        </dgm:presLayoutVars>
      </dgm:prSet>
      <dgm:spPr/>
    </dgm:pt>
    <dgm:pt modelId="{C00DA135-9EF8-426B-B3B5-81B030A42CD4}" type="pres">
      <dgm:prSet presAssocID="{C0C3AB47-5CDB-408C-B239-D5480357A32F}" presName="node" presStyleLbl="node1" presStyleIdx="0" presStyleCnt="11">
        <dgm:presLayoutVars>
          <dgm:bulletEnabled val="1"/>
        </dgm:presLayoutVars>
      </dgm:prSet>
      <dgm:spPr/>
    </dgm:pt>
    <dgm:pt modelId="{188A092D-F842-4296-A1D0-E7465B4FBCE4}" type="pres">
      <dgm:prSet presAssocID="{25A2BECB-5DB7-4516-998C-58F1752C1451}" presName="sibTrans" presStyleCnt="0"/>
      <dgm:spPr/>
    </dgm:pt>
    <dgm:pt modelId="{1835A247-21CF-4424-B4B1-97A0A69053C5}" type="pres">
      <dgm:prSet presAssocID="{D42EF648-52DA-43EF-842E-B491EA85062E}" presName="node" presStyleLbl="node1" presStyleIdx="1" presStyleCnt="11">
        <dgm:presLayoutVars>
          <dgm:bulletEnabled val="1"/>
        </dgm:presLayoutVars>
      </dgm:prSet>
      <dgm:spPr/>
    </dgm:pt>
    <dgm:pt modelId="{2ED701B3-9076-4F1B-B2A3-1985DAABAED8}" type="pres">
      <dgm:prSet presAssocID="{2EAD4DD7-AC02-4CC0-89E1-35D09B20AE08}" presName="sibTrans" presStyleCnt="0"/>
      <dgm:spPr/>
    </dgm:pt>
    <dgm:pt modelId="{0FFA47B2-CE5D-4273-9773-6EC8ABA884A3}" type="pres">
      <dgm:prSet presAssocID="{ED41E9AE-1DB4-4929-B915-4F86C31F6915}" presName="node" presStyleLbl="node1" presStyleIdx="2" presStyleCnt="11">
        <dgm:presLayoutVars>
          <dgm:bulletEnabled val="1"/>
        </dgm:presLayoutVars>
      </dgm:prSet>
      <dgm:spPr/>
    </dgm:pt>
    <dgm:pt modelId="{5D199FEB-9C90-4817-8DD6-1675B8A8E54F}" type="pres">
      <dgm:prSet presAssocID="{D61E270B-06E2-4E93-A542-E1E05EF4F7FE}" presName="sibTrans" presStyleCnt="0"/>
      <dgm:spPr/>
    </dgm:pt>
    <dgm:pt modelId="{73978064-8F61-4F26-B386-F606B3DD187D}" type="pres">
      <dgm:prSet presAssocID="{ECA1876C-6220-47AE-B724-7F0981FD43C0}" presName="node" presStyleLbl="node1" presStyleIdx="3" presStyleCnt="11">
        <dgm:presLayoutVars>
          <dgm:bulletEnabled val="1"/>
        </dgm:presLayoutVars>
      </dgm:prSet>
      <dgm:spPr/>
    </dgm:pt>
    <dgm:pt modelId="{63DF421F-4481-41C7-8722-819FF2336DB8}" type="pres">
      <dgm:prSet presAssocID="{6913CAE1-B5C5-46F3-8BA9-110B889E47EE}" presName="sibTrans" presStyleCnt="0"/>
      <dgm:spPr/>
    </dgm:pt>
    <dgm:pt modelId="{EC71B8ED-7D0A-437A-8C62-CB6AF4B78A8D}" type="pres">
      <dgm:prSet presAssocID="{79039C85-7432-4A68-A465-F9BC8595E6C6}" presName="node" presStyleLbl="node1" presStyleIdx="4" presStyleCnt="11">
        <dgm:presLayoutVars>
          <dgm:bulletEnabled val="1"/>
        </dgm:presLayoutVars>
      </dgm:prSet>
      <dgm:spPr/>
    </dgm:pt>
    <dgm:pt modelId="{C1C3FF00-AE7A-4AE0-98F8-ECD921B504C7}" type="pres">
      <dgm:prSet presAssocID="{E4BCB975-C72F-4800-B151-192325B9074B}" presName="sibTrans" presStyleCnt="0"/>
      <dgm:spPr/>
    </dgm:pt>
    <dgm:pt modelId="{CBCAA357-1838-429B-9BD3-46730463AA9F}" type="pres">
      <dgm:prSet presAssocID="{DFE0D685-2EF6-4C0B-98AC-6391B31E45F1}" presName="node" presStyleLbl="node1" presStyleIdx="5" presStyleCnt="11">
        <dgm:presLayoutVars>
          <dgm:bulletEnabled val="1"/>
        </dgm:presLayoutVars>
      </dgm:prSet>
      <dgm:spPr/>
    </dgm:pt>
    <dgm:pt modelId="{5CC3C4F3-9D54-4606-A565-9F1A6D0E8A2E}" type="pres">
      <dgm:prSet presAssocID="{F9E03DD8-71D4-4453-BE23-895EB89AE9AE}" presName="sibTrans" presStyleCnt="0"/>
      <dgm:spPr/>
    </dgm:pt>
    <dgm:pt modelId="{39422535-1E99-4399-9B72-B0C1DF73D1AD}" type="pres">
      <dgm:prSet presAssocID="{949C4178-1D6E-4AE9-852B-61BC1FCBF10F}" presName="node" presStyleLbl="node1" presStyleIdx="6" presStyleCnt="11">
        <dgm:presLayoutVars>
          <dgm:bulletEnabled val="1"/>
        </dgm:presLayoutVars>
      </dgm:prSet>
      <dgm:spPr/>
    </dgm:pt>
    <dgm:pt modelId="{3BEA0E4C-180D-4AC5-8C78-61C6185E5D4F}" type="pres">
      <dgm:prSet presAssocID="{0DF01743-E7E1-4C49-BD00-875AA3598579}" presName="sibTrans" presStyleCnt="0"/>
      <dgm:spPr/>
    </dgm:pt>
    <dgm:pt modelId="{A79BD42B-B9FE-42BA-9371-232B0D3C7540}" type="pres">
      <dgm:prSet presAssocID="{BFC48A5F-36A0-4BA5-9E7E-5A98BC71E472}" presName="node" presStyleLbl="node1" presStyleIdx="7" presStyleCnt="11">
        <dgm:presLayoutVars>
          <dgm:bulletEnabled val="1"/>
        </dgm:presLayoutVars>
      </dgm:prSet>
      <dgm:spPr/>
    </dgm:pt>
    <dgm:pt modelId="{C5B59F2F-2BEF-44DB-99CE-A137D839C735}" type="pres">
      <dgm:prSet presAssocID="{3D52E590-C355-41B0-8E35-C273912C889C}" presName="sibTrans" presStyleCnt="0"/>
      <dgm:spPr/>
    </dgm:pt>
    <dgm:pt modelId="{BE50C816-367D-4546-9885-A5B59E011F2C}" type="pres">
      <dgm:prSet presAssocID="{DBC99C8C-10C7-4852-B899-7C25564A9676}" presName="node" presStyleLbl="node1" presStyleIdx="8" presStyleCnt="11">
        <dgm:presLayoutVars>
          <dgm:bulletEnabled val="1"/>
        </dgm:presLayoutVars>
      </dgm:prSet>
      <dgm:spPr/>
    </dgm:pt>
    <dgm:pt modelId="{849412CD-1DE4-403F-B3F7-9F8BADB7B826}" type="pres">
      <dgm:prSet presAssocID="{8CE5B4B0-2E93-43FA-A350-C7E31DAF91BC}" presName="sibTrans" presStyleCnt="0"/>
      <dgm:spPr/>
    </dgm:pt>
    <dgm:pt modelId="{75C27AC7-2282-47F0-B34B-2DD693AB1388}" type="pres">
      <dgm:prSet presAssocID="{5BEB552F-771F-442C-9A38-8B5F673FEFD6}" presName="node" presStyleLbl="node1" presStyleIdx="9" presStyleCnt="11">
        <dgm:presLayoutVars>
          <dgm:bulletEnabled val="1"/>
        </dgm:presLayoutVars>
      </dgm:prSet>
      <dgm:spPr/>
    </dgm:pt>
    <dgm:pt modelId="{242E0CB0-1D8E-4E72-B2FD-5C6D8DBA8C50}" type="pres">
      <dgm:prSet presAssocID="{B5064014-0F9F-415A-9302-0AC0837E84A8}" presName="sibTrans" presStyleCnt="0"/>
      <dgm:spPr/>
    </dgm:pt>
    <dgm:pt modelId="{33768051-8D73-4D3F-85BC-5CA2B3875901}" type="pres">
      <dgm:prSet presAssocID="{4741B90D-DA7A-43E6-AC43-6B376B56F1A1}" presName="node" presStyleLbl="node1" presStyleIdx="10" presStyleCnt="11">
        <dgm:presLayoutVars>
          <dgm:bulletEnabled val="1"/>
        </dgm:presLayoutVars>
      </dgm:prSet>
      <dgm:spPr/>
    </dgm:pt>
  </dgm:ptLst>
  <dgm:cxnLst>
    <dgm:cxn modelId="{4C8F3602-5FCE-481D-96BA-2E8F0F7818E7}" type="presOf" srcId="{DBC99C8C-10C7-4852-B899-7C25564A9676}" destId="{BE50C816-367D-4546-9885-A5B59E011F2C}" srcOrd="0" destOrd="0" presId="urn:microsoft.com/office/officeart/2005/8/layout/default"/>
    <dgm:cxn modelId="{0AF41004-345D-4F1E-A607-4A2113860BC9}" type="presOf" srcId="{4741B90D-DA7A-43E6-AC43-6B376B56F1A1}" destId="{33768051-8D73-4D3F-85BC-5CA2B3875901}" srcOrd="0" destOrd="0" presId="urn:microsoft.com/office/officeart/2005/8/layout/default"/>
    <dgm:cxn modelId="{C3179407-0463-4A6C-87D1-36BAFFA5AC30}" srcId="{F6D22C2E-CEA3-4DAD-A841-150725E7E7B5}" destId="{C0C3AB47-5CDB-408C-B239-D5480357A32F}" srcOrd="0" destOrd="0" parTransId="{D724F2CE-49C1-435D-ACEC-98F10815B436}" sibTransId="{25A2BECB-5DB7-4516-998C-58F1752C1451}"/>
    <dgm:cxn modelId="{D0449312-D384-48EF-9C8D-3D6106CF7F2D}" type="presOf" srcId="{949C4178-1D6E-4AE9-852B-61BC1FCBF10F}" destId="{39422535-1E99-4399-9B72-B0C1DF73D1AD}" srcOrd="0" destOrd="0" presId="urn:microsoft.com/office/officeart/2005/8/layout/default"/>
    <dgm:cxn modelId="{A54C431B-E46D-464F-ADD1-CF33604B9D5C}" srcId="{F6D22C2E-CEA3-4DAD-A841-150725E7E7B5}" destId="{5BEB552F-771F-442C-9A38-8B5F673FEFD6}" srcOrd="9" destOrd="0" parTransId="{C1602A8E-A412-4919-84FD-4DF702E830D0}" sibTransId="{B5064014-0F9F-415A-9302-0AC0837E84A8}"/>
    <dgm:cxn modelId="{99EBB626-6C6E-48FC-958C-DF0E96DC43E8}" srcId="{F6D22C2E-CEA3-4DAD-A841-150725E7E7B5}" destId="{DBC99C8C-10C7-4852-B899-7C25564A9676}" srcOrd="8" destOrd="0" parTransId="{D8B7397F-279B-4B3B-8223-BB1528DC6BA1}" sibTransId="{8CE5B4B0-2E93-43FA-A350-C7E31DAF91BC}"/>
    <dgm:cxn modelId="{AD1D9E28-C849-4726-930A-80112C44F20D}" type="presOf" srcId="{BFC48A5F-36A0-4BA5-9E7E-5A98BC71E472}" destId="{A79BD42B-B9FE-42BA-9371-232B0D3C7540}" srcOrd="0" destOrd="0" presId="urn:microsoft.com/office/officeart/2005/8/layout/default"/>
    <dgm:cxn modelId="{09411A35-8600-4A6A-975B-BB9C0A87A75C}" srcId="{F6D22C2E-CEA3-4DAD-A841-150725E7E7B5}" destId="{DFE0D685-2EF6-4C0B-98AC-6391B31E45F1}" srcOrd="5" destOrd="0" parTransId="{905800DC-B66C-4095-9F60-FB27FE8DC176}" sibTransId="{F9E03DD8-71D4-4453-BE23-895EB89AE9AE}"/>
    <dgm:cxn modelId="{4F60FA35-2B64-42C0-B5B6-C84F00DD7FDD}" srcId="{F6D22C2E-CEA3-4DAD-A841-150725E7E7B5}" destId="{D42EF648-52DA-43EF-842E-B491EA85062E}" srcOrd="1" destOrd="0" parTransId="{0597BD01-143A-48C8-8DA6-988957D1F5BA}" sibTransId="{2EAD4DD7-AC02-4CC0-89E1-35D09B20AE08}"/>
    <dgm:cxn modelId="{67EECB3C-EE44-4CFC-A59D-B50FC2057092}" type="presOf" srcId="{DFE0D685-2EF6-4C0B-98AC-6391B31E45F1}" destId="{CBCAA357-1838-429B-9BD3-46730463AA9F}" srcOrd="0" destOrd="0" presId="urn:microsoft.com/office/officeart/2005/8/layout/default"/>
    <dgm:cxn modelId="{347EBE72-3F00-48F5-8ADF-03D2406699C5}" srcId="{F6D22C2E-CEA3-4DAD-A841-150725E7E7B5}" destId="{BFC48A5F-36A0-4BA5-9E7E-5A98BC71E472}" srcOrd="7" destOrd="0" parTransId="{7843F5DD-1997-49FC-A37D-C009F2ACB6EE}" sibTransId="{3D52E590-C355-41B0-8E35-C273912C889C}"/>
    <dgm:cxn modelId="{0BEEFE72-C0C2-43AE-83F3-9527D24513F5}" srcId="{F6D22C2E-CEA3-4DAD-A841-150725E7E7B5}" destId="{949C4178-1D6E-4AE9-852B-61BC1FCBF10F}" srcOrd="6" destOrd="0" parTransId="{354EF62D-B01B-41F3-B773-5D7EE9A511E7}" sibTransId="{0DF01743-E7E1-4C49-BD00-875AA3598579}"/>
    <dgm:cxn modelId="{89C5B480-C63F-41EF-B65D-CD954F164EAA}" type="presOf" srcId="{D42EF648-52DA-43EF-842E-B491EA85062E}" destId="{1835A247-21CF-4424-B4B1-97A0A69053C5}" srcOrd="0" destOrd="0" presId="urn:microsoft.com/office/officeart/2005/8/layout/default"/>
    <dgm:cxn modelId="{180D4C99-E1BC-457E-8C91-795356C0767B}" type="presOf" srcId="{C0C3AB47-5CDB-408C-B239-D5480357A32F}" destId="{C00DA135-9EF8-426B-B3B5-81B030A42CD4}" srcOrd="0" destOrd="0" presId="urn:microsoft.com/office/officeart/2005/8/layout/default"/>
    <dgm:cxn modelId="{C437C199-B51B-498C-8FEE-2AAA7E5E6B15}" srcId="{F6D22C2E-CEA3-4DAD-A841-150725E7E7B5}" destId="{79039C85-7432-4A68-A465-F9BC8595E6C6}" srcOrd="4" destOrd="0" parTransId="{75E65BE5-0F2F-4064-8767-07B37F606C76}" sibTransId="{E4BCB975-C72F-4800-B151-192325B9074B}"/>
    <dgm:cxn modelId="{E0CED099-9BCA-4EB6-8032-97D6B3D66870}" type="presOf" srcId="{ECA1876C-6220-47AE-B724-7F0981FD43C0}" destId="{73978064-8F61-4F26-B386-F606B3DD187D}" srcOrd="0" destOrd="0" presId="urn:microsoft.com/office/officeart/2005/8/layout/default"/>
    <dgm:cxn modelId="{0F0D32A9-4D78-4A23-B29E-C5BD8901541E}" srcId="{F6D22C2E-CEA3-4DAD-A841-150725E7E7B5}" destId="{ED41E9AE-1DB4-4929-B915-4F86C31F6915}" srcOrd="2" destOrd="0" parTransId="{DE7C876D-BAD7-45AC-BF97-4A58C4B4671D}" sibTransId="{D61E270B-06E2-4E93-A542-E1E05EF4F7FE}"/>
    <dgm:cxn modelId="{BE9477AC-48CF-486E-AEB4-C9798CA404B0}" type="presOf" srcId="{ED41E9AE-1DB4-4929-B915-4F86C31F6915}" destId="{0FFA47B2-CE5D-4273-9773-6EC8ABA884A3}" srcOrd="0" destOrd="0" presId="urn:microsoft.com/office/officeart/2005/8/layout/default"/>
    <dgm:cxn modelId="{99EE9ED2-DC29-47C8-8080-A70614654581}" type="presOf" srcId="{F6D22C2E-CEA3-4DAD-A841-150725E7E7B5}" destId="{9AE36549-CDD1-41A9-9C2B-A7794945E6BC}" srcOrd="0" destOrd="0" presId="urn:microsoft.com/office/officeart/2005/8/layout/default"/>
    <dgm:cxn modelId="{F80A65D4-A4F4-476C-ADFD-A59F13E2ECD4}" srcId="{F6D22C2E-CEA3-4DAD-A841-150725E7E7B5}" destId="{ECA1876C-6220-47AE-B724-7F0981FD43C0}" srcOrd="3" destOrd="0" parTransId="{E9650A3C-5545-40CE-9832-FD6C16390B9E}" sibTransId="{6913CAE1-B5C5-46F3-8BA9-110B889E47EE}"/>
    <dgm:cxn modelId="{E98EF9D8-31D4-4ECD-A4D9-63CD3AA91105}" srcId="{F6D22C2E-CEA3-4DAD-A841-150725E7E7B5}" destId="{4741B90D-DA7A-43E6-AC43-6B376B56F1A1}" srcOrd="10" destOrd="0" parTransId="{2777E4A6-9D04-48BE-B6E5-661FD0E6E757}" sibTransId="{5276389F-EA7F-41BD-B27B-600F205D5CBA}"/>
    <dgm:cxn modelId="{0098D8EC-6273-4BB6-9830-35BA0C49C468}" type="presOf" srcId="{79039C85-7432-4A68-A465-F9BC8595E6C6}" destId="{EC71B8ED-7D0A-437A-8C62-CB6AF4B78A8D}" srcOrd="0" destOrd="0" presId="urn:microsoft.com/office/officeart/2005/8/layout/default"/>
    <dgm:cxn modelId="{E5746AF9-D92F-4273-B58F-697B1CF5F0F8}" type="presOf" srcId="{5BEB552F-771F-442C-9A38-8B5F673FEFD6}" destId="{75C27AC7-2282-47F0-B34B-2DD693AB1388}" srcOrd="0" destOrd="0" presId="urn:microsoft.com/office/officeart/2005/8/layout/default"/>
    <dgm:cxn modelId="{99237D05-FA1A-47F7-ADA3-F3D64092AD39}" type="presParOf" srcId="{9AE36549-CDD1-41A9-9C2B-A7794945E6BC}" destId="{C00DA135-9EF8-426B-B3B5-81B030A42CD4}" srcOrd="0" destOrd="0" presId="urn:microsoft.com/office/officeart/2005/8/layout/default"/>
    <dgm:cxn modelId="{CC2B588A-12FD-4CB9-8707-A8F9822EA57E}" type="presParOf" srcId="{9AE36549-CDD1-41A9-9C2B-A7794945E6BC}" destId="{188A092D-F842-4296-A1D0-E7465B4FBCE4}" srcOrd="1" destOrd="0" presId="urn:microsoft.com/office/officeart/2005/8/layout/default"/>
    <dgm:cxn modelId="{540318B2-4E24-4C56-A0AB-CF4A623CB816}" type="presParOf" srcId="{9AE36549-CDD1-41A9-9C2B-A7794945E6BC}" destId="{1835A247-21CF-4424-B4B1-97A0A69053C5}" srcOrd="2" destOrd="0" presId="urn:microsoft.com/office/officeart/2005/8/layout/default"/>
    <dgm:cxn modelId="{D79C3A10-148C-4264-B815-799E399011B0}" type="presParOf" srcId="{9AE36549-CDD1-41A9-9C2B-A7794945E6BC}" destId="{2ED701B3-9076-4F1B-B2A3-1985DAABAED8}" srcOrd="3" destOrd="0" presId="urn:microsoft.com/office/officeart/2005/8/layout/default"/>
    <dgm:cxn modelId="{F5645D1C-C0F6-43ED-9213-517D639748CC}" type="presParOf" srcId="{9AE36549-CDD1-41A9-9C2B-A7794945E6BC}" destId="{0FFA47B2-CE5D-4273-9773-6EC8ABA884A3}" srcOrd="4" destOrd="0" presId="urn:microsoft.com/office/officeart/2005/8/layout/default"/>
    <dgm:cxn modelId="{808CD7A8-04A7-426D-90FE-3549ECEC8B71}" type="presParOf" srcId="{9AE36549-CDD1-41A9-9C2B-A7794945E6BC}" destId="{5D199FEB-9C90-4817-8DD6-1675B8A8E54F}" srcOrd="5" destOrd="0" presId="urn:microsoft.com/office/officeart/2005/8/layout/default"/>
    <dgm:cxn modelId="{AEBEEACE-82FB-48D4-8545-288ABCB6945A}" type="presParOf" srcId="{9AE36549-CDD1-41A9-9C2B-A7794945E6BC}" destId="{73978064-8F61-4F26-B386-F606B3DD187D}" srcOrd="6" destOrd="0" presId="urn:microsoft.com/office/officeart/2005/8/layout/default"/>
    <dgm:cxn modelId="{ED01A438-0833-4F9B-B373-9210F834D67D}" type="presParOf" srcId="{9AE36549-CDD1-41A9-9C2B-A7794945E6BC}" destId="{63DF421F-4481-41C7-8722-819FF2336DB8}" srcOrd="7" destOrd="0" presId="urn:microsoft.com/office/officeart/2005/8/layout/default"/>
    <dgm:cxn modelId="{E5307E8F-9F79-43A2-9EF4-B1C6369CD35D}" type="presParOf" srcId="{9AE36549-CDD1-41A9-9C2B-A7794945E6BC}" destId="{EC71B8ED-7D0A-437A-8C62-CB6AF4B78A8D}" srcOrd="8" destOrd="0" presId="urn:microsoft.com/office/officeart/2005/8/layout/default"/>
    <dgm:cxn modelId="{53F3D56D-533D-46CD-8143-7E7A6DC38CD1}" type="presParOf" srcId="{9AE36549-CDD1-41A9-9C2B-A7794945E6BC}" destId="{C1C3FF00-AE7A-4AE0-98F8-ECD921B504C7}" srcOrd="9" destOrd="0" presId="urn:microsoft.com/office/officeart/2005/8/layout/default"/>
    <dgm:cxn modelId="{81A42E34-3802-44BC-B92B-67A0EA7531FB}" type="presParOf" srcId="{9AE36549-CDD1-41A9-9C2B-A7794945E6BC}" destId="{CBCAA357-1838-429B-9BD3-46730463AA9F}" srcOrd="10" destOrd="0" presId="urn:microsoft.com/office/officeart/2005/8/layout/default"/>
    <dgm:cxn modelId="{7AD57F4D-B9EE-4677-AF5F-86C5A02EE065}" type="presParOf" srcId="{9AE36549-CDD1-41A9-9C2B-A7794945E6BC}" destId="{5CC3C4F3-9D54-4606-A565-9F1A6D0E8A2E}" srcOrd="11" destOrd="0" presId="urn:microsoft.com/office/officeart/2005/8/layout/default"/>
    <dgm:cxn modelId="{AAF41951-C542-4D90-901A-D26FE50B1049}" type="presParOf" srcId="{9AE36549-CDD1-41A9-9C2B-A7794945E6BC}" destId="{39422535-1E99-4399-9B72-B0C1DF73D1AD}" srcOrd="12" destOrd="0" presId="urn:microsoft.com/office/officeart/2005/8/layout/default"/>
    <dgm:cxn modelId="{2B3A4DFF-6488-4C8E-9753-90485DCDBD81}" type="presParOf" srcId="{9AE36549-CDD1-41A9-9C2B-A7794945E6BC}" destId="{3BEA0E4C-180D-4AC5-8C78-61C6185E5D4F}" srcOrd="13" destOrd="0" presId="urn:microsoft.com/office/officeart/2005/8/layout/default"/>
    <dgm:cxn modelId="{1AB3E998-2014-458E-8520-82E2759305B5}" type="presParOf" srcId="{9AE36549-CDD1-41A9-9C2B-A7794945E6BC}" destId="{A79BD42B-B9FE-42BA-9371-232B0D3C7540}" srcOrd="14" destOrd="0" presId="urn:microsoft.com/office/officeart/2005/8/layout/default"/>
    <dgm:cxn modelId="{BE0E7917-F166-4D3E-B8AC-6183F83CBD50}" type="presParOf" srcId="{9AE36549-CDD1-41A9-9C2B-A7794945E6BC}" destId="{C5B59F2F-2BEF-44DB-99CE-A137D839C735}" srcOrd="15" destOrd="0" presId="urn:microsoft.com/office/officeart/2005/8/layout/default"/>
    <dgm:cxn modelId="{AE108D0F-E460-4D49-8249-06ACAA973E42}" type="presParOf" srcId="{9AE36549-CDD1-41A9-9C2B-A7794945E6BC}" destId="{BE50C816-367D-4546-9885-A5B59E011F2C}" srcOrd="16" destOrd="0" presId="urn:microsoft.com/office/officeart/2005/8/layout/default"/>
    <dgm:cxn modelId="{DBEE6D8F-0E49-4165-820F-73564881FC48}" type="presParOf" srcId="{9AE36549-CDD1-41A9-9C2B-A7794945E6BC}" destId="{849412CD-1DE4-403F-B3F7-9F8BADB7B826}" srcOrd="17" destOrd="0" presId="urn:microsoft.com/office/officeart/2005/8/layout/default"/>
    <dgm:cxn modelId="{D89D0057-15DE-481B-A22F-AEC63D1EA916}" type="presParOf" srcId="{9AE36549-CDD1-41A9-9C2B-A7794945E6BC}" destId="{75C27AC7-2282-47F0-B34B-2DD693AB1388}" srcOrd="18" destOrd="0" presId="urn:microsoft.com/office/officeart/2005/8/layout/default"/>
    <dgm:cxn modelId="{63532CE8-1703-481F-A301-09D6F47276A8}" type="presParOf" srcId="{9AE36549-CDD1-41A9-9C2B-A7794945E6BC}" destId="{242E0CB0-1D8E-4E72-B2FD-5C6D8DBA8C50}" srcOrd="19" destOrd="0" presId="urn:microsoft.com/office/officeart/2005/8/layout/default"/>
    <dgm:cxn modelId="{A593B2C0-4EFB-42A0-A04C-4142699BB6E6}" type="presParOf" srcId="{9AE36549-CDD1-41A9-9C2B-A7794945E6BC}" destId="{33768051-8D73-4D3F-85BC-5CA2B3875901}"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DA135-9EF8-426B-B3B5-81B030A42CD4}">
      <dsp:nvSpPr>
        <dsp:cNvPr id="0" name=""/>
        <dsp:cNvSpPr/>
      </dsp:nvSpPr>
      <dsp:spPr>
        <a:xfrm>
          <a:off x="191106"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Pandas</a:t>
          </a:r>
        </a:p>
      </dsp:txBody>
      <dsp:txXfrm>
        <a:off x="191106" y="2413"/>
        <a:ext cx="2292282" cy="1375369"/>
      </dsp:txXfrm>
    </dsp:sp>
    <dsp:sp modelId="{1835A247-21CF-4424-B4B1-97A0A69053C5}">
      <dsp:nvSpPr>
        <dsp:cNvPr id="0" name=""/>
        <dsp:cNvSpPr/>
      </dsp:nvSpPr>
      <dsp:spPr>
        <a:xfrm>
          <a:off x="2712618"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Numpy</a:t>
          </a:r>
        </a:p>
      </dsp:txBody>
      <dsp:txXfrm>
        <a:off x="2712618" y="2413"/>
        <a:ext cx="2292282" cy="1375369"/>
      </dsp:txXfrm>
    </dsp:sp>
    <dsp:sp modelId="{0FFA47B2-CE5D-4273-9773-6EC8ABA884A3}">
      <dsp:nvSpPr>
        <dsp:cNvPr id="0" name=""/>
        <dsp:cNvSpPr/>
      </dsp:nvSpPr>
      <dsp:spPr>
        <a:xfrm>
          <a:off x="5234129"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Matplot</a:t>
          </a:r>
        </a:p>
      </dsp:txBody>
      <dsp:txXfrm>
        <a:off x="5234129" y="2413"/>
        <a:ext cx="2292282" cy="1375369"/>
      </dsp:txXfrm>
    </dsp:sp>
    <dsp:sp modelId="{73978064-8F61-4F26-B386-F606B3DD187D}">
      <dsp:nvSpPr>
        <dsp:cNvPr id="0" name=""/>
        <dsp:cNvSpPr/>
      </dsp:nvSpPr>
      <dsp:spPr>
        <a:xfrm>
          <a:off x="7755640" y="2413"/>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Seaborn</a:t>
          </a:r>
        </a:p>
      </dsp:txBody>
      <dsp:txXfrm>
        <a:off x="7755640" y="2413"/>
        <a:ext cx="2292282" cy="1375369"/>
      </dsp:txXfrm>
    </dsp:sp>
    <dsp:sp modelId="{EC71B8ED-7D0A-437A-8C62-CB6AF4B78A8D}">
      <dsp:nvSpPr>
        <dsp:cNvPr id="0" name=""/>
        <dsp:cNvSpPr/>
      </dsp:nvSpPr>
      <dsp:spPr>
        <a:xfrm>
          <a:off x="191106"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Metrics</a:t>
          </a:r>
        </a:p>
      </dsp:txBody>
      <dsp:txXfrm>
        <a:off x="191106" y="1607011"/>
        <a:ext cx="2292282" cy="1375369"/>
      </dsp:txXfrm>
    </dsp:sp>
    <dsp:sp modelId="{CBCAA357-1838-429B-9BD3-46730463AA9F}">
      <dsp:nvSpPr>
        <dsp:cNvPr id="0" name=""/>
        <dsp:cNvSpPr/>
      </dsp:nvSpPr>
      <dsp:spPr>
        <a:xfrm>
          <a:off x="2712618"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dirty="0"/>
            <a:t>Scikit-learn</a:t>
          </a:r>
          <a:endParaRPr lang="en-US" sz="3800" kern="1200" dirty="0"/>
        </a:p>
      </dsp:txBody>
      <dsp:txXfrm>
        <a:off x="2712618" y="1607011"/>
        <a:ext cx="2292282" cy="1375369"/>
      </dsp:txXfrm>
    </dsp:sp>
    <dsp:sp modelId="{39422535-1E99-4399-9B72-B0C1DF73D1AD}">
      <dsp:nvSpPr>
        <dsp:cNvPr id="0" name=""/>
        <dsp:cNvSpPr/>
      </dsp:nvSpPr>
      <dsp:spPr>
        <a:xfrm>
          <a:off x="5234129"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Ipython</a:t>
          </a:r>
        </a:p>
      </dsp:txBody>
      <dsp:txXfrm>
        <a:off x="5234129" y="1607011"/>
        <a:ext cx="2292282" cy="1375369"/>
      </dsp:txXfrm>
    </dsp:sp>
    <dsp:sp modelId="{A79BD42B-B9FE-42BA-9371-232B0D3C7540}">
      <dsp:nvSpPr>
        <dsp:cNvPr id="0" name=""/>
        <dsp:cNvSpPr/>
      </dsp:nvSpPr>
      <dsp:spPr>
        <a:xfrm>
          <a:off x="7755640" y="1607011"/>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Graghviz</a:t>
          </a:r>
        </a:p>
      </dsp:txBody>
      <dsp:txXfrm>
        <a:off x="7755640" y="1607011"/>
        <a:ext cx="2292282" cy="1375369"/>
      </dsp:txXfrm>
    </dsp:sp>
    <dsp:sp modelId="{BE50C816-367D-4546-9885-A5B59E011F2C}">
      <dsp:nvSpPr>
        <dsp:cNvPr id="0" name=""/>
        <dsp:cNvSpPr/>
      </dsp:nvSpPr>
      <dsp:spPr>
        <a:xfrm>
          <a:off x="1451862"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b="0" i="0" kern="1200"/>
            <a:t>SciPy </a:t>
          </a:r>
          <a:endParaRPr lang="en-US" sz="3800" kern="1200"/>
        </a:p>
      </dsp:txBody>
      <dsp:txXfrm>
        <a:off x="1451862" y="3211609"/>
        <a:ext cx="2292282" cy="1375369"/>
      </dsp:txXfrm>
    </dsp:sp>
    <dsp:sp modelId="{75C27AC7-2282-47F0-B34B-2DD693AB1388}">
      <dsp:nvSpPr>
        <dsp:cNvPr id="0" name=""/>
        <dsp:cNvSpPr/>
      </dsp:nvSpPr>
      <dsp:spPr>
        <a:xfrm>
          <a:off x="3973373"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Cufflinks</a:t>
          </a:r>
        </a:p>
      </dsp:txBody>
      <dsp:txXfrm>
        <a:off x="3973373" y="3211609"/>
        <a:ext cx="2292282" cy="1375369"/>
      </dsp:txXfrm>
    </dsp:sp>
    <dsp:sp modelId="{33768051-8D73-4D3F-85BC-5CA2B3875901}">
      <dsp:nvSpPr>
        <dsp:cNvPr id="0" name=""/>
        <dsp:cNvSpPr/>
      </dsp:nvSpPr>
      <dsp:spPr>
        <a:xfrm>
          <a:off x="6494884" y="3211609"/>
          <a:ext cx="2292282" cy="13753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Counter</a:t>
          </a:r>
        </a:p>
      </dsp:txBody>
      <dsp:txXfrm>
        <a:off x="6494884" y="3211609"/>
        <a:ext cx="2292282" cy="13753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DBB00-1528-4FC2-BF2E-2D582D8F8868}"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73805-F826-4BEB-A2AD-B256189B9BE4}" type="slidenum">
              <a:rPr lang="en-US" smtClean="0"/>
              <a:t>‹#›</a:t>
            </a:fld>
            <a:endParaRPr lang="en-US"/>
          </a:p>
        </p:txBody>
      </p:sp>
    </p:spTree>
    <p:extLst>
      <p:ext uri="{BB962C8B-B14F-4D97-AF65-F5344CB8AC3E}">
        <p14:creationId xmlns:p14="http://schemas.microsoft.com/office/powerpoint/2010/main" val="25644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1205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6046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1558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4194305" name="Object 1" hidden="1"/>
                      <p:cNvPicPr>
                        <a:picLocks/>
                      </p:cNvPicPr>
                      <p:nvPr/>
                    </p:nvPicPr>
                    <p:blipFill>
                      <a:blip r:embed="rId4"/>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extLst>
      <p:ext uri="{BB962C8B-B14F-4D97-AF65-F5344CB8AC3E}">
        <p14:creationId xmlns:p14="http://schemas.microsoft.com/office/powerpoint/2010/main" val="1600096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3D966-62D4-48DD-A0EA-661C50586CC3}"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10813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3D966-62D4-48DD-A0EA-661C50586CC3}"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49442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3D966-62D4-48DD-A0EA-661C50586CC3}"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2696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3D966-62D4-48DD-A0EA-661C50586CC3}" type="datetimeFigureOut">
              <a:rPr lang="en-US" smtClean="0"/>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9776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3D966-62D4-48DD-A0EA-661C50586CC3}" type="datetimeFigureOut">
              <a:rPr lang="en-US" smtClean="0"/>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4451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3D966-62D4-48DD-A0EA-661C50586CC3}" type="datetimeFigureOut">
              <a:rPr lang="en-US" smtClean="0"/>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18525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250457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A3D966-62D4-48DD-A0EA-661C50586CC3}"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6952-ABC1-4A4B-A328-A2E8F8A24D4B}" type="slidenum">
              <a:rPr lang="en-US" smtClean="0"/>
              <a:t>‹#›</a:t>
            </a:fld>
            <a:endParaRPr lang="en-US"/>
          </a:p>
        </p:txBody>
      </p:sp>
    </p:spTree>
    <p:extLst>
      <p:ext uri="{BB962C8B-B14F-4D97-AF65-F5344CB8AC3E}">
        <p14:creationId xmlns:p14="http://schemas.microsoft.com/office/powerpoint/2010/main" val="383557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3D966-62D4-48DD-A0EA-661C50586CC3}" type="datetimeFigureOut">
              <a:rPr lang="en-US" smtClean="0"/>
              <a:t>7/29/2023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6952-ABC1-4A4B-A328-A2E8F8A24D4B}" type="slidenum">
              <a:rPr lang="en-US" smtClean="0"/>
              <a:t>‹#›</a:t>
            </a:fld>
            <a:endParaRPr lang="en-US"/>
          </a:p>
        </p:txBody>
      </p:sp>
    </p:spTree>
    <p:extLst>
      <p:ext uri="{BB962C8B-B14F-4D97-AF65-F5344CB8AC3E}">
        <p14:creationId xmlns:p14="http://schemas.microsoft.com/office/powerpoint/2010/main" val="100319855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wikipedia.org/wiki/%D8%BA%D8%A7%D8%A8%D8%A9_%D8%B9%D8%B4%D9%88%D8%A7%D8%A6%D9%8A%D8%A9"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lf11.github.io/2018/07/01/python-decision-trees-acm.html"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1"/>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name="think-cell Slide" r:id="rId4" imgW="378" imgH="377" progId="TCLayout.ActiveDocument.1">
                  <p:embed/>
                </p:oleObj>
              </mc:Choice>
              <mc:Fallback>
                <p:oleObj name="think-cell Slide" r:id="rId4" imgW="378" imgH="377" progId="TCLayout.ActiveDocument.1">
                  <p:embed/>
                  <p:pic>
                    <p:nvPicPr>
                      <p:cNvPr id="4194306" name="Object 4" hidden="1"/>
                      <p:cNvPicPr>
                        <a:picLocks/>
                      </p:cNvPicPr>
                      <p:nvPr/>
                    </p:nvPicPr>
                    <p:blipFill>
                      <a:blip r:embed="rId5"/>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a:solidFill>
                  <a:srgbClr val="F2F2F2"/>
                </a:solidFill>
                <a:latin typeface="Arial Nova Cond" panose="020B0506020202020204" pitchFamily="34" charset="0"/>
                <a:cs typeface="Arial"/>
                <a:sym typeface="Arial"/>
              </a:rPr>
              <a:t>GROUP 8 </a:t>
            </a:r>
            <a:r>
              <a:rPr lang="en-US" sz="2800" b="1" kern="0" dirty="0">
                <a:solidFill>
                  <a:srgbClr val="F2F2F2"/>
                </a:solidFill>
                <a:latin typeface="Arial Nova Cond" panose="020B0506020202020204" pitchFamily="34" charset="0"/>
                <a:cs typeface="Arial"/>
                <a:sym typeface="Arial"/>
              </a:rPr>
              <a:t>PROJECT PRESENTATION </a:t>
            </a:r>
          </a:p>
        </p:txBody>
      </p:sp>
      <p:pic>
        <p:nvPicPr>
          <p:cNvPr id="2097158" name="Picture 10"/>
          <p:cNvPicPr>
            <a:picLocks/>
          </p:cNvPicPr>
          <p:nvPr/>
        </p:nvPicPr>
        <p:blipFill>
          <a:blip r:embed="rId6"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7"/>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8"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9"/>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BUBUTOR CORBAN ENAM</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PATIENCE ASUN AKOSUA</a:t>
            </a: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APETORGBOR ISRAEL</a:t>
            </a:r>
          </a:p>
          <a:p>
            <a:pPr lvl="2">
              <a:lnSpc>
                <a:spcPct val="150000"/>
              </a:lnSpc>
              <a:buChar char="•"/>
            </a:pPr>
            <a:endParaRPr lang="en-GH" sz="2000" b="1" dirty="0">
              <a:solidFill>
                <a:srgbClr val="FFFFFF"/>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Tools and libraries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Machine Learning</a:t>
            </a:r>
          </a:p>
          <a:p>
            <a:pPr marL="800100" lvl="1" indent="-342900">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Conclusions </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607681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a:t>
            </a:r>
          </a:p>
          <a:p>
            <a:pPr algn="ctr"/>
            <a:endParaRPr lang="en-US" sz="2000" b="1" dirty="0">
              <a:solidFill>
                <a:schemeClr val="bg1"/>
              </a:solidFill>
            </a:endParaRPr>
          </a:p>
          <a:p>
            <a:pPr algn="ctr"/>
            <a:r>
              <a:rPr lang="en-US" sz="2000" b="1" dirty="0">
                <a:solidFill>
                  <a:schemeClr val="bg1"/>
                </a:solidFill>
              </a:rPr>
              <a:t>DATASET: BANK PERSONAL LOAN MODELLING (</a:t>
            </a:r>
            <a:r>
              <a:rPr lang="en-US" sz="2000" b="1" dirty="0" err="1">
                <a:solidFill>
                  <a:schemeClr val="bg1"/>
                </a:solidFill>
              </a:rPr>
              <a:t>DigiCap</a:t>
            </a:r>
            <a:r>
              <a:rPr lang="en-US" sz="2000" b="1" dirty="0">
                <a:solidFill>
                  <a:schemeClr val="bg1"/>
                </a:solidFill>
              </a:rPr>
              <a:t> Capstone Project).csv</a:t>
            </a:r>
          </a:p>
          <a:p>
            <a:pPr algn="ctr"/>
            <a:r>
              <a:rPr lang="en-US" sz="2000" b="1" dirty="0">
                <a:solidFill>
                  <a:schemeClr val="bg1"/>
                </a:solidFill>
              </a:rPr>
              <a:t>SOURCE: Kaggle.com</a:t>
            </a: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08129DEE-A95A-E0BC-0FD9-0CA21645B1AE}"/>
              </a:ext>
            </a:extLst>
          </p:cNvPr>
          <p:cNvPicPr>
            <a:picLocks noChangeAspect="1"/>
          </p:cNvPicPr>
          <p:nvPr/>
        </p:nvPicPr>
        <p:blipFill rotWithShape="1">
          <a:blip r:embed="rId2"/>
          <a:srcRect l="4176" r="7440"/>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A51DB2-E8AB-56E9-5A34-1C20CF67F3E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Exploratory Data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08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48C36-A5C4-8161-809F-0DE4325BCA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Boxplots of almost all the features which shows absence of outlier</a:t>
            </a:r>
          </a:p>
        </p:txBody>
      </p:sp>
      <p:pic>
        <p:nvPicPr>
          <p:cNvPr id="5" name="Content Placeholder 4" descr="A graph with many colored lines&#10;&#10;Description automatically generated">
            <a:extLst>
              <a:ext uri="{FF2B5EF4-FFF2-40B4-BE49-F238E27FC236}">
                <a16:creationId xmlns:a16="http://schemas.microsoft.com/office/drawing/2014/main" id="{CF677BE2-0B29-2E5C-6101-7C75C8761757}"/>
              </a:ext>
            </a:extLst>
          </p:cNvPr>
          <p:cNvPicPr>
            <a:picLocks noGrp="1" noChangeAspect="1"/>
          </p:cNvPicPr>
          <p:nvPr>
            <p:ph idx="1"/>
          </p:nvPr>
        </p:nvPicPr>
        <p:blipFill>
          <a:blip r:embed="rId2"/>
          <a:stretch>
            <a:fillRect/>
          </a:stretch>
        </p:blipFill>
        <p:spPr>
          <a:xfrm>
            <a:off x="1285461" y="1675227"/>
            <a:ext cx="9763209" cy="4906012"/>
          </a:xfrm>
          <a:prstGeom prst="rect">
            <a:avLst/>
          </a:prstGeom>
        </p:spPr>
      </p:pic>
    </p:spTree>
    <p:extLst>
      <p:ext uri="{BB962C8B-B14F-4D97-AF65-F5344CB8AC3E}">
        <p14:creationId xmlns:p14="http://schemas.microsoft.com/office/powerpoint/2010/main" val="17225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01E6-D1A2-A263-CCF6-947BE1F59B4A}"/>
              </a:ext>
            </a:extLst>
          </p:cNvPr>
          <p:cNvSpPr>
            <a:spLocks noGrp="1"/>
          </p:cNvSpPr>
          <p:nvPr>
            <p:ph type="ctrTitle"/>
          </p:nvPr>
        </p:nvSpPr>
        <p:spPr>
          <a:xfrm>
            <a:off x="787791" y="5814724"/>
            <a:ext cx="9870831" cy="732941"/>
          </a:xfrm>
        </p:spPr>
        <p:txBody>
          <a:bodyPr>
            <a:normAutofit/>
          </a:bodyPr>
          <a:lstStyle/>
          <a:p>
            <a:r>
              <a:rPr lang="en-US" sz="4400" dirty="0"/>
              <a:t>From the above there is no missing values</a:t>
            </a:r>
          </a:p>
        </p:txBody>
      </p:sp>
      <p:pic>
        <p:nvPicPr>
          <p:cNvPr id="5" name="Picture 4">
            <a:extLst>
              <a:ext uri="{FF2B5EF4-FFF2-40B4-BE49-F238E27FC236}">
                <a16:creationId xmlns:a16="http://schemas.microsoft.com/office/drawing/2014/main" id="{084FDA77-8922-5FAD-89D9-B8BDA99ACE8C}"/>
              </a:ext>
            </a:extLst>
          </p:cNvPr>
          <p:cNvPicPr>
            <a:picLocks noChangeAspect="1"/>
          </p:cNvPicPr>
          <p:nvPr/>
        </p:nvPicPr>
        <p:blipFill>
          <a:blip r:embed="rId2"/>
          <a:stretch>
            <a:fillRect/>
          </a:stretch>
        </p:blipFill>
        <p:spPr>
          <a:xfrm>
            <a:off x="265089" y="207150"/>
            <a:ext cx="5243746" cy="5433483"/>
          </a:xfrm>
          <a:prstGeom prst="rect">
            <a:avLst/>
          </a:prstGeom>
        </p:spPr>
      </p:pic>
      <p:pic>
        <p:nvPicPr>
          <p:cNvPr id="7" name="Picture 6">
            <a:extLst>
              <a:ext uri="{FF2B5EF4-FFF2-40B4-BE49-F238E27FC236}">
                <a16:creationId xmlns:a16="http://schemas.microsoft.com/office/drawing/2014/main" id="{97FE841B-7501-6C22-00AC-9B94A06AEA66}"/>
              </a:ext>
            </a:extLst>
          </p:cNvPr>
          <p:cNvPicPr>
            <a:picLocks noChangeAspect="1"/>
          </p:cNvPicPr>
          <p:nvPr/>
        </p:nvPicPr>
        <p:blipFill>
          <a:blip r:embed="rId3"/>
          <a:stretch>
            <a:fillRect/>
          </a:stretch>
        </p:blipFill>
        <p:spPr>
          <a:xfrm>
            <a:off x="6096000" y="422876"/>
            <a:ext cx="5830911" cy="5077592"/>
          </a:xfrm>
          <a:prstGeom prst="rect">
            <a:avLst/>
          </a:prstGeom>
        </p:spPr>
      </p:pic>
    </p:spTree>
    <p:extLst>
      <p:ext uri="{BB962C8B-B14F-4D97-AF65-F5344CB8AC3E}">
        <p14:creationId xmlns:p14="http://schemas.microsoft.com/office/powerpoint/2010/main" val="153716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8BC-8E73-1E21-623C-2C9B9CBE9BD8}"/>
              </a:ext>
            </a:extLst>
          </p:cNvPr>
          <p:cNvSpPr>
            <a:spLocks noGrp="1"/>
          </p:cNvSpPr>
          <p:nvPr>
            <p:ph type="title"/>
          </p:nvPr>
        </p:nvSpPr>
        <p:spPr>
          <a:xfrm>
            <a:off x="626165" y="5838092"/>
            <a:ext cx="10515600" cy="886900"/>
          </a:xfrm>
        </p:spPr>
        <p:txBody>
          <a:bodyPr>
            <a:noAutofit/>
          </a:bodyPr>
          <a:lstStyle/>
          <a:p>
            <a:r>
              <a:rPr lang="en-US" sz="2400" dirty="0"/>
              <a:t>The above shows that most of the banks customers are Undergraduates recording to about 41.92% followed by the advanced/ Professional amount to about 30.02% and the graduates, the least of about 28.06%</a:t>
            </a:r>
          </a:p>
        </p:txBody>
      </p:sp>
      <p:pic>
        <p:nvPicPr>
          <p:cNvPr id="5" name="Content Placeholder 4">
            <a:extLst>
              <a:ext uri="{FF2B5EF4-FFF2-40B4-BE49-F238E27FC236}">
                <a16:creationId xmlns:a16="http://schemas.microsoft.com/office/drawing/2014/main" id="{5417DC61-4391-D2FD-EF0D-CBB49808958F}"/>
              </a:ext>
            </a:extLst>
          </p:cNvPr>
          <p:cNvPicPr>
            <a:picLocks noGrp="1" noChangeAspect="1"/>
          </p:cNvPicPr>
          <p:nvPr>
            <p:ph idx="1"/>
          </p:nvPr>
        </p:nvPicPr>
        <p:blipFill>
          <a:blip r:embed="rId2"/>
          <a:stretch>
            <a:fillRect/>
          </a:stretch>
        </p:blipFill>
        <p:spPr>
          <a:xfrm>
            <a:off x="1922380" y="0"/>
            <a:ext cx="8347240" cy="5664489"/>
          </a:xfrm>
        </p:spPr>
      </p:pic>
    </p:spTree>
    <p:extLst>
      <p:ext uri="{BB962C8B-B14F-4D97-AF65-F5344CB8AC3E}">
        <p14:creationId xmlns:p14="http://schemas.microsoft.com/office/powerpoint/2010/main" val="361056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5D34-0FFF-80D6-1E68-B5B3C69AF034}"/>
              </a:ext>
            </a:extLst>
          </p:cNvPr>
          <p:cNvSpPr>
            <a:spLocks noGrp="1"/>
          </p:cNvSpPr>
          <p:nvPr>
            <p:ph type="title"/>
          </p:nvPr>
        </p:nvSpPr>
        <p:spPr>
          <a:xfrm>
            <a:off x="838200" y="5941651"/>
            <a:ext cx="10515600" cy="733425"/>
          </a:xfrm>
        </p:spPr>
        <p:txBody>
          <a:bodyPr>
            <a:normAutofit/>
          </a:bodyPr>
          <a:lstStyle/>
          <a:p>
            <a:r>
              <a:rPr lang="en-US" sz="3600" dirty="0"/>
              <a:t>Most of the customers earn below the average salary</a:t>
            </a:r>
          </a:p>
        </p:txBody>
      </p:sp>
      <p:pic>
        <p:nvPicPr>
          <p:cNvPr id="5" name="Content Placeholder 4">
            <a:extLst>
              <a:ext uri="{FF2B5EF4-FFF2-40B4-BE49-F238E27FC236}">
                <a16:creationId xmlns:a16="http://schemas.microsoft.com/office/drawing/2014/main" id="{F3E109DE-C4B9-67BA-55AA-511842D077D4}"/>
              </a:ext>
            </a:extLst>
          </p:cNvPr>
          <p:cNvPicPr>
            <a:picLocks noGrp="1" noChangeAspect="1"/>
          </p:cNvPicPr>
          <p:nvPr>
            <p:ph idx="1"/>
          </p:nvPr>
        </p:nvPicPr>
        <p:blipFill>
          <a:blip r:embed="rId2"/>
          <a:stretch>
            <a:fillRect/>
          </a:stretch>
        </p:blipFill>
        <p:spPr>
          <a:xfrm>
            <a:off x="205155" y="158604"/>
            <a:ext cx="3621258" cy="733425"/>
          </a:xfrm>
        </p:spPr>
      </p:pic>
      <p:pic>
        <p:nvPicPr>
          <p:cNvPr id="7" name="Picture 6">
            <a:extLst>
              <a:ext uri="{FF2B5EF4-FFF2-40B4-BE49-F238E27FC236}">
                <a16:creationId xmlns:a16="http://schemas.microsoft.com/office/drawing/2014/main" id="{A6A7AFBA-7547-7992-0366-777DF4393E96}"/>
              </a:ext>
            </a:extLst>
          </p:cNvPr>
          <p:cNvPicPr>
            <a:picLocks noChangeAspect="1"/>
          </p:cNvPicPr>
          <p:nvPr/>
        </p:nvPicPr>
        <p:blipFill>
          <a:blip r:embed="rId3"/>
          <a:stretch>
            <a:fillRect/>
          </a:stretch>
        </p:blipFill>
        <p:spPr>
          <a:xfrm>
            <a:off x="4079631" y="-28093"/>
            <a:ext cx="7907213" cy="5969743"/>
          </a:xfrm>
          <a:prstGeom prst="rect">
            <a:avLst/>
          </a:prstGeom>
        </p:spPr>
      </p:pic>
    </p:spTree>
    <p:extLst>
      <p:ext uri="{BB962C8B-B14F-4D97-AF65-F5344CB8AC3E}">
        <p14:creationId xmlns:p14="http://schemas.microsoft.com/office/powerpoint/2010/main" val="344494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843D8-FBBE-4F9D-F9E0-EB70CE0D37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Countplot</a:t>
            </a:r>
            <a:r>
              <a:rPr lang="en-US" sz="3200" kern="1200" dirty="0">
                <a:solidFill>
                  <a:schemeClr val="bg1"/>
                </a:solidFill>
                <a:latin typeface="+mj-lt"/>
                <a:ea typeface="+mj-ea"/>
                <a:cs typeface="+mj-cs"/>
              </a:rPr>
              <a:t> of the age distribution of customers </a:t>
            </a:r>
          </a:p>
        </p:txBody>
      </p:sp>
      <p:pic>
        <p:nvPicPr>
          <p:cNvPr id="5" name="Content Placeholder 4" descr="A graph of different colored bars&#10;&#10;Description automatically generated">
            <a:extLst>
              <a:ext uri="{FF2B5EF4-FFF2-40B4-BE49-F238E27FC236}">
                <a16:creationId xmlns:a16="http://schemas.microsoft.com/office/drawing/2014/main" id="{953ACC2B-E496-9FA5-410A-6D655F18EFA8}"/>
              </a:ext>
            </a:extLst>
          </p:cNvPr>
          <p:cNvPicPr>
            <a:picLocks noGrp="1" noChangeAspect="1"/>
          </p:cNvPicPr>
          <p:nvPr>
            <p:ph idx="1"/>
          </p:nvPr>
        </p:nvPicPr>
        <p:blipFill>
          <a:blip r:embed="rId2"/>
          <a:stretch>
            <a:fillRect/>
          </a:stretch>
        </p:blipFill>
        <p:spPr>
          <a:xfrm>
            <a:off x="774386" y="1595714"/>
            <a:ext cx="11095746" cy="4937608"/>
          </a:xfrm>
          <a:prstGeom prst="rect">
            <a:avLst/>
          </a:prstGeom>
        </p:spPr>
      </p:pic>
    </p:spTree>
    <p:extLst>
      <p:ext uri="{BB962C8B-B14F-4D97-AF65-F5344CB8AC3E}">
        <p14:creationId xmlns:p14="http://schemas.microsoft.com/office/powerpoint/2010/main" val="241831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BDC9-5AAC-8E6B-5AF4-66E1CDF7601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15B8003-8ED9-EB6D-88C8-6A39CEB44B07}"/>
              </a:ext>
            </a:extLst>
          </p:cNvPr>
          <p:cNvPicPr>
            <a:picLocks noGrp="1" noChangeAspect="1"/>
          </p:cNvPicPr>
          <p:nvPr>
            <p:ph idx="1"/>
          </p:nvPr>
        </p:nvPicPr>
        <p:blipFill>
          <a:blip r:embed="rId2"/>
          <a:stretch>
            <a:fillRect/>
          </a:stretch>
        </p:blipFill>
        <p:spPr>
          <a:xfrm>
            <a:off x="2096086" y="1885071"/>
            <a:ext cx="8046719" cy="4501661"/>
          </a:xfrm>
        </p:spPr>
      </p:pic>
    </p:spTree>
    <p:extLst>
      <p:ext uri="{BB962C8B-B14F-4D97-AF65-F5344CB8AC3E}">
        <p14:creationId xmlns:p14="http://schemas.microsoft.com/office/powerpoint/2010/main" val="14370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AB130-1CCD-229B-5B7B-C482526CA2E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Heatmap of the correlation among the variables in the dataset</a:t>
            </a:r>
          </a:p>
        </p:txBody>
      </p:sp>
      <p:pic>
        <p:nvPicPr>
          <p:cNvPr id="5" name="Content Placeholder 4">
            <a:extLst>
              <a:ext uri="{FF2B5EF4-FFF2-40B4-BE49-F238E27FC236}">
                <a16:creationId xmlns:a16="http://schemas.microsoft.com/office/drawing/2014/main" id="{F7377CF9-742E-20A1-2D4D-FB445B045431}"/>
              </a:ext>
            </a:extLst>
          </p:cNvPr>
          <p:cNvPicPr>
            <a:picLocks noGrp="1" noChangeAspect="1"/>
          </p:cNvPicPr>
          <p:nvPr>
            <p:ph idx="1"/>
          </p:nvPr>
        </p:nvPicPr>
        <p:blipFill>
          <a:blip r:embed="rId2"/>
          <a:stretch>
            <a:fillRect/>
          </a:stretch>
        </p:blipFill>
        <p:spPr>
          <a:xfrm>
            <a:off x="4375052" y="239152"/>
            <a:ext cx="7526216" cy="6288258"/>
          </a:xfrm>
          <a:prstGeom prst="rect">
            <a:avLst/>
          </a:prstGeom>
        </p:spPr>
      </p:pic>
    </p:spTree>
    <p:extLst>
      <p:ext uri="{BB962C8B-B14F-4D97-AF65-F5344CB8AC3E}">
        <p14:creationId xmlns:p14="http://schemas.microsoft.com/office/powerpoint/2010/main" val="371656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A025-8A7C-09E8-AD22-C0438ED40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44DAB9-A785-6203-8917-30B08F38D412}"/>
              </a:ext>
            </a:extLst>
          </p:cNvPr>
          <p:cNvSpPr>
            <a:spLocks noGrp="1"/>
          </p:cNvSpPr>
          <p:nvPr>
            <p:ph idx="1"/>
          </p:nvPr>
        </p:nvSpPr>
        <p:spPr/>
        <p:txBody>
          <a:bodyPr>
            <a:normAutofit/>
          </a:bodyPr>
          <a:lstStyle/>
          <a:p>
            <a:r>
              <a:rPr lang="en-US" sz="4000" dirty="0"/>
              <a:t>To address the problem of Multicollinearity, we identify predetermined data with high correlation (assume high correlation  limit is 0.70000) and drop one(Age). </a:t>
            </a:r>
          </a:p>
          <a:p>
            <a:r>
              <a:rPr lang="en-US" sz="4000" dirty="0"/>
              <a:t> Add addition column</a:t>
            </a:r>
          </a:p>
          <a:p>
            <a:endParaRPr lang="en-US" sz="4000" dirty="0"/>
          </a:p>
        </p:txBody>
      </p:sp>
    </p:spTree>
    <p:extLst>
      <p:ext uri="{BB962C8B-B14F-4D97-AF65-F5344CB8AC3E}">
        <p14:creationId xmlns:p14="http://schemas.microsoft.com/office/powerpoint/2010/main" val="358660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5201-09E7-9AF1-F30E-A1AE13EE87BE}"/>
              </a:ext>
            </a:extLst>
          </p:cNvPr>
          <p:cNvSpPr>
            <a:spLocks noGrp="1"/>
          </p:cNvSpPr>
          <p:nvPr>
            <p:ph type="title"/>
          </p:nvPr>
        </p:nvSpPr>
        <p:spPr>
          <a:xfrm>
            <a:off x="838200" y="0"/>
            <a:ext cx="10515600" cy="774358"/>
          </a:xfrm>
        </p:spPr>
        <p:txBody>
          <a:bodyPr>
            <a:normAutofit fontScale="90000"/>
          </a:bodyPr>
          <a:lstStyle/>
          <a:p>
            <a:r>
              <a:rPr lang="en-US" dirty="0"/>
              <a:t>pair plot of how each data relate with each other</a:t>
            </a:r>
          </a:p>
        </p:txBody>
      </p:sp>
      <p:pic>
        <p:nvPicPr>
          <p:cNvPr id="5" name="Content Placeholder 4">
            <a:extLst>
              <a:ext uri="{FF2B5EF4-FFF2-40B4-BE49-F238E27FC236}">
                <a16:creationId xmlns:a16="http://schemas.microsoft.com/office/drawing/2014/main" id="{1795008A-3236-0841-C34D-2C43BFF912BA}"/>
              </a:ext>
            </a:extLst>
          </p:cNvPr>
          <p:cNvPicPr>
            <a:picLocks noGrp="1" noChangeAspect="1"/>
          </p:cNvPicPr>
          <p:nvPr>
            <p:ph idx="1"/>
          </p:nvPr>
        </p:nvPicPr>
        <p:blipFill>
          <a:blip r:embed="rId2"/>
          <a:stretch>
            <a:fillRect/>
          </a:stretch>
        </p:blipFill>
        <p:spPr>
          <a:xfrm>
            <a:off x="590843" y="886265"/>
            <a:ext cx="11422967" cy="5290698"/>
          </a:xfrm>
        </p:spPr>
      </p:pic>
    </p:spTree>
    <p:extLst>
      <p:ext uri="{BB962C8B-B14F-4D97-AF65-F5344CB8AC3E}">
        <p14:creationId xmlns:p14="http://schemas.microsoft.com/office/powerpoint/2010/main" val="48660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chemeClr val="tx1"/>
                </a:solidFill>
                <a:latin typeface="Times New Roman" panose="02020603050405020304" pitchFamily="18" charset="0"/>
                <a:cs typeface="Times New Roman" panose="02020603050405020304" pitchFamily="18" charset="0"/>
              </a:rPr>
              <a:t>A brief Information about the Dataset</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chemeClr val="bg1"/>
              </a:buClr>
              <a:buFont typeface="Wingdings" panose="05000000000000000000" pitchFamily="2" charset="2"/>
              <a:buChar char="ü"/>
            </a:pP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Thera Bank aims to expand its customer base, primarily liability customers, to increase loan business and earn more interest on loans. The bank's retail marketing department aims to target customers with a higher probability of purchasing loans, reducing campaign costs and increasing the success ratio. A successful campaign for liability customers demonstrated a healthy conversion rate of over 9%.</a:t>
            </a:r>
            <a:endParaRPr lang="en-US" sz="3200" dirty="0">
              <a:solidFill>
                <a:schemeClr val="tx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3200" dirty="0">
                <a:solidFill>
                  <a:schemeClr val="tx1"/>
                </a:solidFill>
                <a:latin typeface="Times New Roman" panose="02020603050405020304" pitchFamily="18" charset="0"/>
                <a:cs typeface="Times New Roman" panose="02020603050405020304" pitchFamily="18" charset="0"/>
              </a:rPr>
              <a:t>There are fourteen columns and five thousand rows in the dataset:</a:t>
            </a:r>
          </a:p>
          <a:p>
            <a:pPr marL="146050" indent="0"/>
            <a:r>
              <a:rPr lang="en-US" sz="3200" dirty="0">
                <a:solidFill>
                  <a:schemeClr val="tx1"/>
                </a:solidFill>
                <a:latin typeface="Times New Roman" panose="02020603050405020304" pitchFamily="18" charset="0"/>
                <a:cs typeface="Times New Roman" panose="02020603050405020304" pitchFamily="18" charset="0"/>
              </a:rPr>
              <a:t>	 Columns includes: ID,  Age, Experience, Income, Family, </a:t>
            </a:r>
            <a:r>
              <a:rPr lang="en-US" sz="3200" dirty="0" err="1">
                <a:solidFill>
                  <a:schemeClr val="tx1"/>
                </a:solidFill>
                <a:latin typeface="Times New Roman" panose="02020603050405020304" pitchFamily="18" charset="0"/>
                <a:cs typeface="Times New Roman" panose="02020603050405020304" pitchFamily="18" charset="0"/>
              </a:rPr>
              <a:t>CCAvg</a:t>
            </a:r>
            <a:r>
              <a:rPr lang="en-US" sz="3200" dirty="0">
                <a:solidFill>
                  <a:schemeClr val="tx1"/>
                </a:solidFill>
                <a:latin typeface="Times New Roman" panose="02020603050405020304" pitchFamily="18" charset="0"/>
                <a:cs typeface="Times New Roman" panose="02020603050405020304" pitchFamily="18" charset="0"/>
              </a:rPr>
              <a:t>, Education, Mortgage, Personal loan, Security Account, CD </a:t>
            </a:r>
            <a:r>
              <a:rPr lang="en-US" sz="3200" dirty="0" err="1">
                <a:solidFill>
                  <a:schemeClr val="tx1"/>
                </a:solidFill>
                <a:latin typeface="Times New Roman" panose="02020603050405020304" pitchFamily="18" charset="0"/>
                <a:cs typeface="Times New Roman" panose="02020603050405020304" pitchFamily="18" charset="0"/>
              </a:rPr>
              <a:t>Account,Online</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CreditCard</a:t>
            </a: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BE45-B6E4-9666-2A32-2BE0C6C2C4CD}"/>
              </a:ext>
            </a:extLst>
          </p:cNvPr>
          <p:cNvSpPr>
            <a:spLocks noGrp="1"/>
          </p:cNvSpPr>
          <p:nvPr>
            <p:ph type="title"/>
          </p:nvPr>
        </p:nvSpPr>
        <p:spPr>
          <a:xfrm>
            <a:off x="838200" y="365125"/>
            <a:ext cx="11022496" cy="1325563"/>
          </a:xfrm>
        </p:spPr>
        <p:txBody>
          <a:bodyPr>
            <a:normAutofit/>
          </a:bodyPr>
          <a:lstStyle/>
          <a:p>
            <a:r>
              <a:rPr lang="en-US" sz="2400" dirty="0"/>
              <a:t>the scatter plot above shows that the more your income ,the more your Avg. spending on credit cards per month. Thus , there exist a positive relationship between Customer Income and their spending on credit cards. </a:t>
            </a:r>
          </a:p>
        </p:txBody>
      </p:sp>
      <p:pic>
        <p:nvPicPr>
          <p:cNvPr id="5" name="Content Placeholder 4">
            <a:extLst>
              <a:ext uri="{FF2B5EF4-FFF2-40B4-BE49-F238E27FC236}">
                <a16:creationId xmlns:a16="http://schemas.microsoft.com/office/drawing/2014/main" id="{20D81C15-51B0-385E-F46C-4A3918DBCAF4}"/>
              </a:ext>
            </a:extLst>
          </p:cNvPr>
          <p:cNvPicPr>
            <a:picLocks noGrp="1" noChangeAspect="1"/>
          </p:cNvPicPr>
          <p:nvPr>
            <p:ph idx="1"/>
          </p:nvPr>
        </p:nvPicPr>
        <p:blipFill>
          <a:blip r:embed="rId2"/>
          <a:stretch>
            <a:fillRect/>
          </a:stretch>
        </p:blipFill>
        <p:spPr>
          <a:xfrm>
            <a:off x="1033670" y="1690688"/>
            <a:ext cx="8852452" cy="4652623"/>
          </a:xfrm>
        </p:spPr>
      </p:pic>
    </p:spTree>
    <p:extLst>
      <p:ext uri="{BB962C8B-B14F-4D97-AF65-F5344CB8AC3E}">
        <p14:creationId xmlns:p14="http://schemas.microsoft.com/office/powerpoint/2010/main" val="349929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07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9D08D-46D1-B4F5-074B-4D76B758263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No correlation above 0.70 hence void of multicollinearity</a:t>
            </a:r>
          </a:p>
        </p:txBody>
      </p:sp>
      <p:pic>
        <p:nvPicPr>
          <p:cNvPr id="5" name="Content Placeholder 4">
            <a:extLst>
              <a:ext uri="{FF2B5EF4-FFF2-40B4-BE49-F238E27FC236}">
                <a16:creationId xmlns:a16="http://schemas.microsoft.com/office/drawing/2014/main" id="{3D92F29D-1315-CF74-8378-A27BA154BA0F}"/>
              </a:ext>
            </a:extLst>
          </p:cNvPr>
          <p:cNvPicPr>
            <a:picLocks noGrp="1" noChangeAspect="1"/>
          </p:cNvPicPr>
          <p:nvPr>
            <p:ph idx="1"/>
          </p:nvPr>
        </p:nvPicPr>
        <p:blipFill>
          <a:blip r:embed="rId2"/>
          <a:stretch>
            <a:fillRect/>
          </a:stretch>
        </p:blipFill>
        <p:spPr>
          <a:xfrm>
            <a:off x="3988904" y="1086679"/>
            <a:ext cx="7911548" cy="4927342"/>
          </a:xfrm>
          <a:prstGeom prst="rect">
            <a:avLst/>
          </a:prstGeom>
        </p:spPr>
      </p:pic>
    </p:spTree>
    <p:extLst>
      <p:ext uri="{BB962C8B-B14F-4D97-AF65-F5344CB8AC3E}">
        <p14:creationId xmlns:p14="http://schemas.microsoft.com/office/powerpoint/2010/main" val="377351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thinking in front of a blackboard with math formulas&#10;&#10;Description automatically generated">
            <a:extLst>
              <a:ext uri="{FF2B5EF4-FFF2-40B4-BE49-F238E27FC236}">
                <a16:creationId xmlns:a16="http://schemas.microsoft.com/office/drawing/2014/main" id="{7273CB81-4E13-81C0-F38B-D1AC4568CC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723"/>
          <a:stretch/>
        </p:blipFill>
        <p:spPr>
          <a:xfrm>
            <a:off x="5134708" y="-154735"/>
            <a:ext cx="7057292"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3" name="Freeform: Shape 1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43199-B2EE-063D-DC6D-863C22CA0ACE}"/>
              </a:ext>
            </a:extLst>
          </p:cNvPr>
          <p:cNvSpPr>
            <a:spLocks noGrp="1"/>
          </p:cNvSpPr>
          <p:nvPr>
            <p:ph type="title"/>
          </p:nvPr>
        </p:nvSpPr>
        <p:spPr>
          <a:xfrm>
            <a:off x="477981" y="1122363"/>
            <a:ext cx="4481066" cy="3204134"/>
          </a:xfrm>
        </p:spPr>
        <p:txBody>
          <a:bodyPr vert="horz" lIns="91440" tIns="45720" rIns="91440" bIns="45720" rtlCol="0" anchor="b">
            <a:normAutofit/>
          </a:bodyPr>
          <a:lstStyle/>
          <a:p>
            <a:r>
              <a:rPr lang="en-US" sz="6600" dirty="0"/>
              <a:t>MACHINE LEARNING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2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0E3E-6BC3-75CE-2E42-73FC7A4495C4}"/>
              </a:ext>
            </a:extLst>
          </p:cNvPr>
          <p:cNvSpPr>
            <a:spLocks noGrp="1"/>
          </p:cNvSpPr>
          <p:nvPr>
            <p:ph type="title"/>
          </p:nvPr>
        </p:nvSpPr>
        <p:spPr>
          <a:xfrm>
            <a:off x="838200" y="365125"/>
            <a:ext cx="10515600" cy="721553"/>
          </a:xfrm>
        </p:spPr>
        <p:txBody>
          <a:bodyPr/>
          <a:lstStyle/>
          <a:p>
            <a:r>
              <a:rPr lang="en-US" dirty="0"/>
              <a:t>LINEAR REGRESSION</a:t>
            </a:r>
          </a:p>
        </p:txBody>
      </p:sp>
      <p:pic>
        <p:nvPicPr>
          <p:cNvPr id="5" name="Content Placeholder 4">
            <a:extLst>
              <a:ext uri="{FF2B5EF4-FFF2-40B4-BE49-F238E27FC236}">
                <a16:creationId xmlns:a16="http://schemas.microsoft.com/office/drawing/2014/main" id="{39479C6E-EAA4-C563-45A5-A3AA8B6A4090}"/>
              </a:ext>
            </a:extLst>
          </p:cNvPr>
          <p:cNvPicPr>
            <a:picLocks noGrp="1" noChangeAspect="1"/>
          </p:cNvPicPr>
          <p:nvPr>
            <p:ph idx="1"/>
          </p:nvPr>
        </p:nvPicPr>
        <p:blipFill>
          <a:blip r:embed="rId2"/>
          <a:stretch>
            <a:fillRect/>
          </a:stretch>
        </p:blipFill>
        <p:spPr>
          <a:xfrm>
            <a:off x="3052912" y="1054460"/>
            <a:ext cx="6200416" cy="4825123"/>
          </a:xfrm>
        </p:spPr>
      </p:pic>
      <p:sp>
        <p:nvSpPr>
          <p:cNvPr id="6" name="Title 1">
            <a:extLst>
              <a:ext uri="{FF2B5EF4-FFF2-40B4-BE49-F238E27FC236}">
                <a16:creationId xmlns:a16="http://schemas.microsoft.com/office/drawing/2014/main" id="{2EE80DF4-C3A9-1E3B-C26D-7DFAF30DB0A1}"/>
              </a:ext>
            </a:extLst>
          </p:cNvPr>
          <p:cNvSpPr txBox="1">
            <a:spLocks/>
          </p:cNvSpPr>
          <p:nvPr/>
        </p:nvSpPr>
        <p:spPr>
          <a:xfrm>
            <a:off x="996398" y="978417"/>
            <a:ext cx="10515600" cy="669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Parameters</a:t>
            </a:r>
          </a:p>
        </p:txBody>
      </p:sp>
    </p:spTree>
    <p:extLst>
      <p:ext uri="{BB962C8B-B14F-4D97-AF65-F5344CB8AC3E}">
        <p14:creationId xmlns:p14="http://schemas.microsoft.com/office/powerpoint/2010/main" val="2935580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towards light">
            <a:extLst>
              <a:ext uri="{FF2B5EF4-FFF2-40B4-BE49-F238E27FC236}">
                <a16:creationId xmlns:a16="http://schemas.microsoft.com/office/drawing/2014/main" id="{5BD81252-9083-7C65-CB55-A332EB383B37}"/>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11933F-9E48-E561-088C-D47F7E91C15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Summary of the OLS linear regression</a:t>
            </a:r>
          </a:p>
        </p:txBody>
      </p:sp>
    </p:spTree>
    <p:extLst>
      <p:ext uri="{BB962C8B-B14F-4D97-AF65-F5344CB8AC3E}">
        <p14:creationId xmlns:p14="http://schemas.microsoft.com/office/powerpoint/2010/main" val="288565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37DB03-8DFF-FE57-FDE0-62839BE8B715}"/>
              </a:ext>
            </a:extLst>
          </p:cNvPr>
          <p:cNvPicPr>
            <a:picLocks noGrp="1" noChangeAspect="1"/>
          </p:cNvPicPr>
          <p:nvPr>
            <p:ph idx="1"/>
          </p:nvPr>
        </p:nvPicPr>
        <p:blipFill>
          <a:blip r:embed="rId2"/>
          <a:stretch>
            <a:fillRect/>
          </a:stretch>
        </p:blipFill>
        <p:spPr>
          <a:xfrm>
            <a:off x="2563091" y="-138545"/>
            <a:ext cx="6788727" cy="6996545"/>
          </a:xfrm>
          <a:prstGeom prst="rect">
            <a:avLst/>
          </a:prstGeom>
        </p:spPr>
      </p:pic>
    </p:spTree>
    <p:extLst>
      <p:ext uri="{BB962C8B-B14F-4D97-AF65-F5344CB8AC3E}">
        <p14:creationId xmlns:p14="http://schemas.microsoft.com/office/powerpoint/2010/main" val="377098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22348-C730-A632-6C7F-C42CD94D7274}"/>
              </a:ext>
            </a:extLst>
          </p:cNvPr>
          <p:cNvSpPr>
            <a:spLocks noGrp="1"/>
          </p:cNvSpPr>
          <p:nvPr>
            <p:ph idx="1"/>
          </p:nvPr>
        </p:nvSpPr>
        <p:spPr>
          <a:xfrm>
            <a:off x="838200" y="675862"/>
            <a:ext cx="10515600" cy="5501102"/>
          </a:xfrm>
        </p:spPr>
        <p:txBody>
          <a:bodyPr>
            <a:normAutofit fontScale="92500"/>
          </a:bodyPr>
          <a:lstStyle/>
          <a:p>
            <a:r>
              <a:rPr lang="en-US" sz="4000" dirty="0"/>
              <a:t>An indicator of how well a statistical model fits the data is the log-likelihood. It is, specifically, the natural logarithm of the likelihood function, which, given the model's parameters, is the probability of witnessing the supplied data.</a:t>
            </a:r>
          </a:p>
          <a:p>
            <a:r>
              <a:rPr lang="en-US" sz="4000" dirty="0"/>
              <a:t>Since the likelihood function assessed at its maximum is likely to be a high number (since the logarithm of a number between 0 and 1 is negative), a log-likelihood of -15994 in your example indicates that the model fits the data reasonably well.</a:t>
            </a:r>
          </a:p>
        </p:txBody>
      </p:sp>
    </p:spTree>
    <p:extLst>
      <p:ext uri="{BB962C8B-B14F-4D97-AF65-F5344CB8AC3E}">
        <p14:creationId xmlns:p14="http://schemas.microsoft.com/office/powerpoint/2010/main" val="244848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AC28-390E-B1EE-FF0B-72602F1CAF94}"/>
              </a:ext>
            </a:extLst>
          </p:cNvPr>
          <p:cNvSpPr>
            <a:spLocks noGrp="1"/>
          </p:cNvSpPr>
          <p:nvPr>
            <p:ph type="title"/>
          </p:nvPr>
        </p:nvSpPr>
        <p:spPr>
          <a:xfrm>
            <a:off x="838200" y="365126"/>
            <a:ext cx="10515600" cy="937202"/>
          </a:xfrm>
        </p:spPr>
        <p:txBody>
          <a:bodyPr>
            <a:normAutofit fontScale="90000"/>
          </a:bodyPr>
          <a:lstStyle/>
          <a:p>
            <a:r>
              <a:rPr lang="en-US" dirty="0"/>
              <a:t>Regression plot of the predicted variable against the actual</a:t>
            </a:r>
          </a:p>
        </p:txBody>
      </p:sp>
      <p:pic>
        <p:nvPicPr>
          <p:cNvPr id="5" name="Content Placeholder 4">
            <a:extLst>
              <a:ext uri="{FF2B5EF4-FFF2-40B4-BE49-F238E27FC236}">
                <a16:creationId xmlns:a16="http://schemas.microsoft.com/office/drawing/2014/main" id="{366122C6-F64E-ECCE-DCC3-E7560DC951A8}"/>
              </a:ext>
            </a:extLst>
          </p:cNvPr>
          <p:cNvPicPr>
            <a:picLocks noGrp="1" noChangeAspect="1"/>
          </p:cNvPicPr>
          <p:nvPr>
            <p:ph idx="1"/>
          </p:nvPr>
        </p:nvPicPr>
        <p:blipFill>
          <a:blip r:embed="rId2"/>
          <a:stretch>
            <a:fillRect/>
          </a:stretch>
        </p:blipFill>
        <p:spPr>
          <a:xfrm>
            <a:off x="277090" y="1607127"/>
            <a:ext cx="11651673" cy="4847641"/>
          </a:xfrm>
        </p:spPr>
      </p:pic>
    </p:spTree>
    <p:extLst>
      <p:ext uri="{BB962C8B-B14F-4D97-AF65-F5344CB8AC3E}">
        <p14:creationId xmlns:p14="http://schemas.microsoft.com/office/powerpoint/2010/main" val="635613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B1C-7A81-436E-2CC5-E2C8258550C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Residual plot</a:t>
            </a:r>
          </a:p>
        </p:txBody>
      </p:sp>
      <p:pic>
        <p:nvPicPr>
          <p:cNvPr id="5" name="Content Placeholder 4">
            <a:extLst>
              <a:ext uri="{FF2B5EF4-FFF2-40B4-BE49-F238E27FC236}">
                <a16:creationId xmlns:a16="http://schemas.microsoft.com/office/drawing/2014/main" id="{F8D7CA9C-6A5B-BB95-AD48-B017246DA318}"/>
              </a:ext>
            </a:extLst>
          </p:cNvPr>
          <p:cNvPicPr>
            <a:picLocks noGrp="1" noChangeAspect="1"/>
          </p:cNvPicPr>
          <p:nvPr>
            <p:ph idx="1"/>
          </p:nvPr>
        </p:nvPicPr>
        <p:blipFill>
          <a:blip r:embed="rId2"/>
          <a:stretch>
            <a:fillRect/>
          </a:stretch>
        </p:blipFill>
        <p:spPr>
          <a:xfrm>
            <a:off x="4081670" y="697257"/>
            <a:ext cx="7341703" cy="5947659"/>
          </a:xfrm>
          <a:prstGeom prst="rect">
            <a:avLst/>
          </a:prstGeom>
        </p:spPr>
      </p:pic>
    </p:spTree>
    <p:extLst>
      <p:ext uri="{BB962C8B-B14F-4D97-AF65-F5344CB8AC3E}">
        <p14:creationId xmlns:p14="http://schemas.microsoft.com/office/powerpoint/2010/main" val="151686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A5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ree">
            <a:extLst>
              <a:ext uri="{FF2B5EF4-FFF2-40B4-BE49-F238E27FC236}">
                <a16:creationId xmlns:a16="http://schemas.microsoft.com/office/drawing/2014/main" id="{E70E4EFF-0D00-0040-D1E5-9CF8DB6C70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86200" y="137170"/>
            <a:ext cx="8184840" cy="6124482"/>
          </a:xfrm>
        </p:spPr>
      </p:pic>
      <p:sp>
        <p:nvSpPr>
          <p:cNvPr id="2" name="Title 1">
            <a:extLst>
              <a:ext uri="{FF2B5EF4-FFF2-40B4-BE49-F238E27FC236}">
                <a16:creationId xmlns:a16="http://schemas.microsoft.com/office/drawing/2014/main" id="{2369E05D-03CA-E48E-E777-7BD5CDBC801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Random Forest</a:t>
            </a:r>
          </a:p>
        </p:txBody>
      </p:sp>
    </p:spTree>
    <p:extLst>
      <p:ext uri="{BB962C8B-B14F-4D97-AF65-F5344CB8AC3E}">
        <p14:creationId xmlns:p14="http://schemas.microsoft.com/office/powerpoint/2010/main" val="295442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47068"/>
          </a:xfrm>
        </p:spPr>
        <p:txBody>
          <a:bodyPr/>
          <a:lstStyle/>
          <a:p>
            <a:r>
              <a:rPr lang="en-US" sz="3600" b="1" i="0" dirty="0">
                <a:solidFill>
                  <a:schemeClr val="tx1"/>
                </a:solidFill>
                <a:effectLst/>
                <a:latin typeface="inherit"/>
              </a:rPr>
              <a:t>Column descriptions:</a:t>
            </a:r>
            <a:endParaRPr lang="en-GH" sz="36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algn="l" fontAlgn="base"/>
            <a:r>
              <a:rPr lang="en-US" sz="4000" b="1" i="0" dirty="0">
                <a:solidFill>
                  <a:schemeClr val="tx1"/>
                </a:solidFill>
                <a:effectLst/>
                <a:latin typeface="inherit"/>
              </a:rPr>
              <a:t>ID: Customer ID, Age: Customer's age in completed years Experience: years of professional experience, Income: Annual income of the customer ($000) </a:t>
            </a:r>
            <a:r>
              <a:rPr lang="en-US" sz="4000" b="1" i="0" dirty="0" err="1">
                <a:solidFill>
                  <a:schemeClr val="tx1"/>
                </a:solidFill>
                <a:effectLst/>
                <a:latin typeface="inherit"/>
              </a:rPr>
              <a:t>ZIPCode</a:t>
            </a:r>
            <a:r>
              <a:rPr lang="en-US" sz="4000" b="1" dirty="0">
                <a:solidFill>
                  <a:schemeClr val="tx1"/>
                </a:solidFill>
                <a:latin typeface="inherit"/>
              </a:rPr>
              <a:t>:</a:t>
            </a:r>
            <a:r>
              <a:rPr lang="en-US" sz="4000" b="1" i="0" dirty="0">
                <a:solidFill>
                  <a:schemeClr val="tx1"/>
                </a:solidFill>
                <a:effectLst/>
                <a:latin typeface="inherit"/>
              </a:rPr>
              <a:t> Home Address ZIP code. Family; Family size of the customer </a:t>
            </a:r>
            <a:r>
              <a:rPr lang="en-US" sz="4000" b="1" i="0" dirty="0" err="1">
                <a:solidFill>
                  <a:schemeClr val="tx1"/>
                </a:solidFill>
                <a:effectLst/>
                <a:latin typeface="inherit"/>
              </a:rPr>
              <a:t>CCAvg</a:t>
            </a:r>
            <a:r>
              <a:rPr lang="en-US" sz="4000" b="1" dirty="0">
                <a:solidFill>
                  <a:schemeClr val="tx1"/>
                </a:solidFill>
                <a:latin typeface="inherit"/>
              </a:rPr>
              <a:t>;</a:t>
            </a:r>
            <a:r>
              <a:rPr lang="en-US" sz="4000" b="1" i="0" dirty="0">
                <a:solidFill>
                  <a:schemeClr val="tx1"/>
                </a:solidFill>
                <a:effectLst/>
                <a:latin typeface="inherit"/>
              </a:rPr>
              <a:t> Average spending on credit cards per month ($000) Education; Education Level. 1: Undergrad; 2: Graduate; 3: Advanced/Professional Mortgage Value of house mortgage if any. ($000)</a:t>
            </a:r>
            <a:endParaRPr lang="en-US" sz="4000" b="0" i="0" dirty="0">
              <a:solidFill>
                <a:schemeClr val="tx1"/>
              </a:solidFill>
              <a:effectLst/>
              <a:latin typeface="Inter"/>
            </a:endParaRPr>
          </a:p>
        </p:txBody>
      </p:sp>
      <p:sp>
        <p:nvSpPr>
          <p:cNvPr id="4" name="Rectangle 1">
            <a:extLst>
              <a:ext uri="{FF2B5EF4-FFF2-40B4-BE49-F238E27FC236}">
                <a16:creationId xmlns:a16="http://schemas.microsoft.com/office/drawing/2014/main" id="{728517BC-A9CF-C721-C34C-4C347620A8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Column descriptions ID Customer ID Age Customer's age in completed years’ Experience #years of professional experience Income Annual income of the customer (</a:t>
            </a:r>
            <a:r>
              <a:rPr kumimoji="0" lang="en-US" altLang="en-US" sz="1200" b="0" i="0" u="none" strike="noStrike" cap="none" normalizeH="0" baseline="0" dirty="0">
                <a:ln>
                  <a:noFill/>
                </a:ln>
                <a:solidFill>
                  <a:srgbClr val="000000"/>
                </a:solidFill>
                <a:effectLst/>
                <a:latin typeface="STIXMathJax_Main"/>
              </a:rPr>
              <a:t>000)</a:t>
            </a:r>
            <a:r>
              <a:rPr kumimoji="0" lang="en-US" altLang="en-US" sz="1200" b="0" i="0" u="none" strike="noStrike" cap="none" normalizeH="0" baseline="0" dirty="0">
                <a:ln>
                  <a:noFill/>
                </a:ln>
                <a:solidFill>
                  <a:srgbClr val="000000"/>
                </a:solidFill>
                <a:effectLst/>
                <a:latin typeface="STIXMathJax_Normal-italic"/>
              </a:rPr>
              <a:t>𝑍𝐼𝑃𝐶𝑜𝑑𝑒𝐻𝑜𝑚𝑒𝐴𝑑𝑑𝑟𝑒𝑠𝑠𝑍𝐼𝑃𝑐𝑜𝑑𝑒</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𝐹𝑎𝑚𝑖𝑙𝑦𝑠𝑖𝑧𝑒𝑜𝑓𝑡ℎ𝑒𝑐𝑢𝑠𝑡𝑜𝑚𝑒𝑟𝐶𝐶𝐴𝑣𝑔𝐴𝑣𝑔</a:t>
            </a:r>
            <a:r>
              <a:rPr kumimoji="0" lang="en-US" altLang="en-US" sz="1200" b="0" i="0" u="none" strike="noStrike" cap="none" normalizeH="0" baseline="0" dirty="0">
                <a:ln>
                  <a:noFill/>
                </a:ln>
                <a:solidFill>
                  <a:srgbClr val="000000"/>
                </a:solidFill>
                <a:effectLst/>
                <a:latin typeface="STIXMathJax_Main"/>
              </a:rPr>
              <a:t>.</a:t>
            </a:r>
            <a:r>
              <a:rPr kumimoji="0" lang="en-US" altLang="en-US" sz="1200" b="0" i="0" u="none" strike="noStrike" cap="none" normalizeH="0" baseline="0" dirty="0">
                <a:ln>
                  <a:noFill/>
                </a:ln>
                <a:solidFill>
                  <a:srgbClr val="000000"/>
                </a:solidFill>
                <a:effectLst/>
                <a:latin typeface="STIXMathJax_Normal-italic"/>
              </a:rPr>
              <a:t>𝑠𝑝𝑒𝑛𝑑𝑖𝑛𝑔𝑜𝑛𝑐𝑟𝑒𝑑𝑖𝑡𝑐𝑎𝑟𝑑𝑠𝑝𝑒𝑟𝑚𝑜𝑛𝑡ℎ</a:t>
            </a:r>
            <a:r>
              <a:rPr kumimoji="0" lang="en-US" altLang="en-US" sz="1200" b="0" i="0" u="none" strike="noStrike" cap="none" normalizeH="0" baseline="0" dirty="0">
                <a:ln>
                  <a:noFill/>
                </a:ln>
                <a:solidFill>
                  <a:srgbClr val="000000"/>
                </a:solidFill>
                <a:effectLst/>
                <a:latin typeface="STIXMathJax_Main"/>
              </a:rPr>
              <a:t>(</a:t>
            </a:r>
            <a:r>
              <a:rPr kumimoji="0" lang="en-US" altLang="en-US" sz="1000" b="0" i="0" u="none" strike="noStrike" cap="none" normalizeH="0" baseline="0" dirty="0">
                <a:ln>
                  <a:noFill/>
                </a:ln>
                <a:solidFill>
                  <a:srgbClr val="000000"/>
                </a:solidFill>
                <a:effectLst/>
                <a:latin typeface="Helvetica Neue"/>
              </a:rPr>
              <a:t>000)�������������������������.�������������ℎ�����������������.����������������������������ℎ(000) Education Level. 1: Undergrad; 2: Graduate; 3: Advanced/Professional Mortgage Value of house mortgage if any. ($000)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uses a credit card issued by Universal Bank?</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52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AD87891-A8E7-0A19-3F48-8C6D05DEC127}"/>
              </a:ext>
            </a:extLst>
          </p:cNvPr>
          <p:cNvSpPr txBox="1">
            <a:spLocks/>
          </p:cNvSpPr>
          <p:nvPr/>
        </p:nvSpPr>
        <p:spPr>
          <a:xfrm>
            <a:off x="8128937" y="2580828"/>
            <a:ext cx="2916406" cy="363369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Classification report</a:t>
            </a:r>
          </a:p>
          <a:p>
            <a:pPr indent="-228600">
              <a:spcAft>
                <a:spcPts val="600"/>
              </a:spcAft>
              <a:buFont typeface="Arial" panose="020B0604020202020204" pitchFamily="34" charset="0"/>
              <a:buChar char="•"/>
            </a:pPr>
            <a:r>
              <a:rPr lang="en-US" sz="2000" dirty="0">
                <a:latin typeface="+mn-lt"/>
                <a:ea typeface="+mn-ea"/>
                <a:cs typeface="+mn-cs"/>
              </a:rPr>
              <a:t>Accuracy</a:t>
            </a:r>
          </a:p>
        </p:txBody>
      </p:sp>
      <p:sp>
        <p:nvSpPr>
          <p:cNvPr id="2" name="Title 1">
            <a:extLst>
              <a:ext uri="{FF2B5EF4-FFF2-40B4-BE49-F238E27FC236}">
                <a16:creationId xmlns:a16="http://schemas.microsoft.com/office/drawing/2014/main" id="{1F2B27CE-2DDA-D844-BEBA-17822A56DAB3}"/>
              </a:ext>
            </a:extLst>
          </p:cNvPr>
          <p:cNvSpPr>
            <a:spLocks noGrp="1"/>
          </p:cNvSpPr>
          <p:nvPr>
            <p:ph type="title"/>
          </p:nvPr>
        </p:nvSpPr>
        <p:spPr>
          <a:xfrm>
            <a:off x="1155547" y="3485981"/>
            <a:ext cx="5466312" cy="527152"/>
          </a:xfrm>
        </p:spPr>
        <p:txBody>
          <a:bodyPr/>
          <a:lstStyle/>
          <a:p>
            <a:pPr defTabSz="466344"/>
            <a:r>
              <a:rPr lang="en-US" sz="2244" kern="1200" dirty="0">
                <a:solidFill>
                  <a:schemeClr val="tx1"/>
                </a:solidFill>
                <a:latin typeface="+mj-lt"/>
                <a:ea typeface="+mj-ea"/>
                <a:cs typeface="+mj-cs"/>
              </a:rPr>
              <a:t>Accuracy</a:t>
            </a:r>
            <a:endParaRPr lang="en-US" dirty="0"/>
          </a:p>
        </p:txBody>
      </p:sp>
      <p:pic>
        <p:nvPicPr>
          <p:cNvPr id="5" name="Content Placeholder 4" descr="A number of numbers in a row&#10;&#10;Description automatically generated">
            <a:extLst>
              <a:ext uri="{FF2B5EF4-FFF2-40B4-BE49-F238E27FC236}">
                <a16:creationId xmlns:a16="http://schemas.microsoft.com/office/drawing/2014/main" id="{6C81CC4C-56AF-5E69-69CB-BA919B4E2F8A}"/>
              </a:ext>
            </a:extLst>
          </p:cNvPr>
          <p:cNvPicPr>
            <a:picLocks noGrp="1" noChangeAspect="1"/>
          </p:cNvPicPr>
          <p:nvPr>
            <p:ph idx="1"/>
          </p:nvPr>
        </p:nvPicPr>
        <p:blipFill>
          <a:blip r:embed="rId2"/>
          <a:stretch>
            <a:fillRect/>
          </a:stretch>
        </p:blipFill>
        <p:spPr>
          <a:xfrm>
            <a:off x="198784" y="238540"/>
            <a:ext cx="6682348" cy="3247442"/>
          </a:xfrm>
        </p:spPr>
      </p:pic>
      <p:pic>
        <p:nvPicPr>
          <p:cNvPr id="8" name="Picture 7">
            <a:extLst>
              <a:ext uri="{FF2B5EF4-FFF2-40B4-BE49-F238E27FC236}">
                <a16:creationId xmlns:a16="http://schemas.microsoft.com/office/drawing/2014/main" id="{810B892C-5A2A-F398-9BCF-9A616EA429E7}"/>
              </a:ext>
            </a:extLst>
          </p:cNvPr>
          <p:cNvPicPr>
            <a:picLocks noChangeAspect="1"/>
          </p:cNvPicPr>
          <p:nvPr/>
        </p:nvPicPr>
        <p:blipFill>
          <a:blip r:embed="rId3"/>
          <a:stretch>
            <a:fillRect/>
          </a:stretch>
        </p:blipFill>
        <p:spPr>
          <a:xfrm>
            <a:off x="1519248" y="4204069"/>
            <a:ext cx="4458033" cy="527152"/>
          </a:xfrm>
          <a:prstGeom prst="rect">
            <a:avLst/>
          </a:prstGeom>
        </p:spPr>
      </p:pic>
    </p:spTree>
    <p:extLst>
      <p:ext uri="{BB962C8B-B14F-4D97-AF65-F5344CB8AC3E}">
        <p14:creationId xmlns:p14="http://schemas.microsoft.com/office/powerpoint/2010/main" val="946360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001FE-AB24-0984-CAF1-A7BDA4716488}"/>
              </a:ext>
            </a:extLst>
          </p:cNvPr>
          <p:cNvSpPr>
            <a:spLocks noGrp="1"/>
          </p:cNvSpPr>
          <p:nvPr>
            <p:ph type="title"/>
          </p:nvPr>
        </p:nvSpPr>
        <p:spPr>
          <a:xfrm>
            <a:off x="8128990" y="637763"/>
            <a:ext cx="2916358" cy="1627274"/>
          </a:xfrm>
        </p:spPr>
        <p:txBody>
          <a:bodyPr anchor="t">
            <a:normAutofit/>
          </a:bodyPr>
          <a:lstStyle/>
          <a:p>
            <a:r>
              <a:rPr lang="en-US" sz="4000"/>
              <a:t>Decision Tree</a:t>
            </a:r>
          </a:p>
        </p:txBody>
      </p:sp>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black background with white squares&#10;&#10;Description automatically generated">
            <a:extLst>
              <a:ext uri="{FF2B5EF4-FFF2-40B4-BE49-F238E27FC236}">
                <a16:creationId xmlns:a16="http://schemas.microsoft.com/office/drawing/2014/main" id="{F787B3BE-0855-DDF3-CA84-F40BE5EEE3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5506" y="637763"/>
            <a:ext cx="6923626" cy="4193316"/>
          </a:xfrm>
          <a:prstGeom prst="rect">
            <a:avLst/>
          </a:prstGeom>
        </p:spPr>
      </p:pic>
    </p:spTree>
    <p:extLst>
      <p:ext uri="{BB962C8B-B14F-4D97-AF65-F5344CB8AC3E}">
        <p14:creationId xmlns:p14="http://schemas.microsoft.com/office/powerpoint/2010/main" val="87884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7E4E8-9ACB-AF79-62D6-5522A4AED361}"/>
              </a:ext>
            </a:extLst>
          </p:cNvPr>
          <p:cNvSpPr>
            <a:spLocks noGrp="1"/>
          </p:cNvSpPr>
          <p:nvPr>
            <p:ph type="title"/>
          </p:nvPr>
        </p:nvSpPr>
        <p:spPr>
          <a:xfrm>
            <a:off x="838200" y="171162"/>
            <a:ext cx="2840182" cy="2371148"/>
          </a:xfrm>
        </p:spPr>
        <p:txBody>
          <a:bodyPr vert="horz" lIns="91440" tIns="45720" rIns="91440" bIns="45720" rtlCol="0" anchor="ctr">
            <a:normAutofit/>
          </a:bodyPr>
          <a:lstStyle/>
          <a:p>
            <a:endParaRPr lang="en-US" sz="32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7F9E9DD4-55F1-2A46-2C92-3C652FCC2C9F}"/>
              </a:ext>
            </a:extLst>
          </p:cNvPr>
          <p:cNvPicPr>
            <a:picLocks noGrp="1" noChangeAspect="1"/>
          </p:cNvPicPr>
          <p:nvPr>
            <p:ph idx="1"/>
          </p:nvPr>
        </p:nvPicPr>
        <p:blipFill>
          <a:blip r:embed="rId2"/>
          <a:stretch>
            <a:fillRect/>
          </a:stretch>
        </p:blipFill>
        <p:spPr>
          <a:xfrm>
            <a:off x="4207933" y="1579679"/>
            <a:ext cx="7347537" cy="2409355"/>
          </a:xfrm>
        </p:spPr>
      </p:pic>
      <p:pic>
        <p:nvPicPr>
          <p:cNvPr id="7" name="Picture 6">
            <a:extLst>
              <a:ext uri="{FF2B5EF4-FFF2-40B4-BE49-F238E27FC236}">
                <a16:creationId xmlns:a16="http://schemas.microsoft.com/office/drawing/2014/main" id="{48DCAE7B-8DC5-B053-AE19-A79F54F10BA0}"/>
              </a:ext>
            </a:extLst>
          </p:cNvPr>
          <p:cNvPicPr>
            <a:picLocks noChangeAspect="1"/>
          </p:cNvPicPr>
          <p:nvPr/>
        </p:nvPicPr>
        <p:blipFill>
          <a:blip r:embed="rId3"/>
          <a:stretch>
            <a:fillRect/>
          </a:stretch>
        </p:blipFill>
        <p:spPr>
          <a:xfrm>
            <a:off x="5264442" y="4531267"/>
            <a:ext cx="3121915" cy="748029"/>
          </a:xfrm>
          <a:prstGeom prst="rect">
            <a:avLst/>
          </a:prstGeom>
        </p:spPr>
      </p:pic>
    </p:spTree>
    <p:extLst>
      <p:ext uri="{BB962C8B-B14F-4D97-AF65-F5344CB8AC3E}">
        <p14:creationId xmlns:p14="http://schemas.microsoft.com/office/powerpoint/2010/main" val="165512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64F6-51C8-DDDA-3B0C-69E1F4BC5F97}"/>
              </a:ext>
            </a:extLst>
          </p:cNvPr>
          <p:cNvSpPr>
            <a:spLocks noGrp="1"/>
          </p:cNvSpPr>
          <p:nvPr>
            <p:ph type="title"/>
          </p:nvPr>
        </p:nvSpPr>
        <p:spPr>
          <a:xfrm>
            <a:off x="838200" y="159109"/>
            <a:ext cx="10515600" cy="900979"/>
          </a:xfrm>
        </p:spPr>
        <p:txBody>
          <a:bodyPr/>
          <a:lstStyle/>
          <a:p>
            <a:endParaRPr lang="en-US" dirty="0"/>
          </a:p>
        </p:txBody>
      </p:sp>
      <p:pic>
        <p:nvPicPr>
          <p:cNvPr id="5" name="Content Placeholder 4">
            <a:extLst>
              <a:ext uri="{FF2B5EF4-FFF2-40B4-BE49-F238E27FC236}">
                <a16:creationId xmlns:a16="http://schemas.microsoft.com/office/drawing/2014/main" id="{DE1CADCC-E720-4DC1-6310-C61C23791C5C}"/>
              </a:ext>
            </a:extLst>
          </p:cNvPr>
          <p:cNvPicPr>
            <a:picLocks noGrp="1" noChangeAspect="1"/>
          </p:cNvPicPr>
          <p:nvPr>
            <p:ph idx="1"/>
          </p:nvPr>
        </p:nvPicPr>
        <p:blipFill>
          <a:blip r:embed="rId2"/>
          <a:stretch>
            <a:fillRect/>
          </a:stretch>
        </p:blipFill>
        <p:spPr>
          <a:xfrm>
            <a:off x="838200" y="1690688"/>
            <a:ext cx="10515600" cy="4952426"/>
          </a:xfrm>
        </p:spPr>
      </p:pic>
    </p:spTree>
    <p:extLst>
      <p:ext uri="{BB962C8B-B14F-4D97-AF65-F5344CB8AC3E}">
        <p14:creationId xmlns:p14="http://schemas.microsoft.com/office/powerpoint/2010/main" val="649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369A-FE9E-A711-53FB-A8888D35D831}"/>
              </a:ext>
            </a:extLst>
          </p:cNvPr>
          <p:cNvSpPr>
            <a:spLocks noGrp="1"/>
          </p:cNvSpPr>
          <p:nvPr>
            <p:ph type="ctrTitle"/>
          </p:nvPr>
        </p:nvSpPr>
        <p:spPr>
          <a:xfrm>
            <a:off x="589935" y="988142"/>
            <a:ext cx="11415251" cy="5869858"/>
          </a:xfrm>
        </p:spPr>
        <p:txBody>
          <a:bodyPr/>
          <a:lstStyle/>
          <a:p>
            <a:r>
              <a:rPr lang="en-US" sz="4200" b="1" i="0" dirty="0">
                <a:solidFill>
                  <a:schemeClr val="tx1"/>
                </a:solidFill>
                <a:effectLst/>
                <a:latin typeface="inherit"/>
              </a:rPr>
              <a:t>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a:t>
            </a:r>
            <a:endParaRPr lang="en-US" sz="4200" dirty="0"/>
          </a:p>
        </p:txBody>
      </p:sp>
      <p:sp>
        <p:nvSpPr>
          <p:cNvPr id="4" name="Title 1">
            <a:extLst>
              <a:ext uri="{FF2B5EF4-FFF2-40B4-BE49-F238E27FC236}">
                <a16:creationId xmlns:a16="http://schemas.microsoft.com/office/drawing/2014/main" id="{232C2CDA-755E-8C97-4012-EB85E6737F05}"/>
              </a:ext>
            </a:extLst>
          </p:cNvPr>
          <p:cNvSpPr txBox="1">
            <a:spLocks/>
          </p:cNvSpPr>
          <p:nvPr/>
        </p:nvSpPr>
        <p:spPr>
          <a:xfrm>
            <a:off x="13364" y="21142"/>
            <a:ext cx="10372960" cy="847068"/>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100000"/>
              </a:lnSpc>
              <a:spcBef>
                <a:spcPts val="0"/>
              </a:spcBef>
              <a:spcAft>
                <a:spcPts val="0"/>
              </a:spcAft>
              <a:buClr>
                <a:srgbClr val="F4EFEA"/>
              </a:buClr>
              <a:buSzPts val="2400"/>
              <a:buNone/>
              <a:defRPr sz="4400" b="1" kern="1200">
                <a:solidFill>
                  <a:srgbClr val="F4EFEA"/>
                </a:solidFill>
                <a:latin typeface="+mj-lt"/>
                <a:ea typeface="+mj-ea"/>
                <a:cs typeface="+mj-cs"/>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r>
              <a:rPr lang="en-US" sz="3600" dirty="0">
                <a:solidFill>
                  <a:schemeClr val="tx1"/>
                </a:solidFill>
                <a:latin typeface="inherit"/>
              </a:rPr>
              <a:t>Column for Dichotomous response:</a:t>
            </a:r>
            <a:endParaRPr lang="en-GH" sz="36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6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8BBB-561F-B9AF-26B3-FB9DA329894D}"/>
              </a:ext>
            </a:extLst>
          </p:cNvPr>
          <p:cNvSpPr>
            <a:spLocks noGrp="1"/>
          </p:cNvSpPr>
          <p:nvPr>
            <p:ph type="title"/>
          </p:nvPr>
        </p:nvSpPr>
        <p:spPr>
          <a:xfrm>
            <a:off x="839788" y="0"/>
            <a:ext cx="10515600" cy="1033670"/>
          </a:xfrm>
        </p:spPr>
        <p:txBody>
          <a:bodyPr>
            <a:normAutofit/>
          </a:bodyPr>
          <a:lstStyle/>
          <a:p>
            <a:r>
              <a:rPr lang="en-US" dirty="0"/>
              <a:t> Tools and Libraries:</a:t>
            </a:r>
          </a:p>
        </p:txBody>
      </p:sp>
      <p:sp>
        <p:nvSpPr>
          <p:cNvPr id="3" name="Text Placeholder 2">
            <a:extLst>
              <a:ext uri="{FF2B5EF4-FFF2-40B4-BE49-F238E27FC236}">
                <a16:creationId xmlns:a16="http://schemas.microsoft.com/office/drawing/2014/main" id="{5307BD56-6721-B983-544A-E24B076D97D4}"/>
              </a:ext>
            </a:extLst>
          </p:cNvPr>
          <p:cNvSpPr>
            <a:spLocks noGrp="1"/>
          </p:cNvSpPr>
          <p:nvPr>
            <p:ph type="body" idx="1"/>
          </p:nvPr>
        </p:nvSpPr>
        <p:spPr>
          <a:xfrm>
            <a:off x="862014" y="857251"/>
            <a:ext cx="6055621" cy="823912"/>
          </a:xfrm>
        </p:spPr>
        <p:txBody>
          <a:bodyPr>
            <a:normAutofit/>
          </a:bodyPr>
          <a:lstStyle/>
          <a:p>
            <a:r>
              <a:rPr lang="en-US" sz="4000" dirty="0"/>
              <a:t>Python: </a:t>
            </a:r>
            <a:r>
              <a:rPr lang="en-US" sz="4000" dirty="0" err="1"/>
              <a:t>Jupyter</a:t>
            </a:r>
            <a:r>
              <a:rPr lang="en-US" sz="4000" dirty="0"/>
              <a:t> Notebook</a:t>
            </a:r>
          </a:p>
        </p:txBody>
      </p:sp>
      <p:graphicFrame>
        <p:nvGraphicFramePr>
          <p:cNvPr id="10" name="Content Placeholder 3">
            <a:extLst>
              <a:ext uri="{FF2B5EF4-FFF2-40B4-BE49-F238E27FC236}">
                <a16:creationId xmlns:a16="http://schemas.microsoft.com/office/drawing/2014/main" id="{9B9B66C7-4F72-81CD-AB66-19612B1B344E}"/>
              </a:ext>
            </a:extLst>
          </p:cNvPr>
          <p:cNvGraphicFramePr>
            <a:graphicFrameLocks noGrp="1"/>
          </p:cNvGraphicFramePr>
          <p:nvPr>
            <p:ph sz="half" idx="2"/>
            <p:extLst>
              <p:ext uri="{D42A27DB-BD31-4B8C-83A1-F6EECF244321}">
                <p14:modId xmlns:p14="http://schemas.microsoft.com/office/powerpoint/2010/main" val="2690283179"/>
              </p:ext>
            </p:extLst>
          </p:nvPr>
        </p:nvGraphicFramePr>
        <p:xfrm>
          <a:off x="839787" y="1890921"/>
          <a:ext cx="10239030" cy="458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3">
            <a:extLst>
              <a:ext uri="{FF2B5EF4-FFF2-40B4-BE49-F238E27FC236}">
                <a16:creationId xmlns:a16="http://schemas.microsoft.com/office/drawing/2014/main" id="{0B4D9B98-2FF4-5A05-FA4A-11126AB984C0}"/>
              </a:ext>
            </a:extLst>
          </p:cNvPr>
          <p:cNvSpPr txBox="1">
            <a:spLocks/>
          </p:cNvSpPr>
          <p:nvPr/>
        </p:nvSpPr>
        <p:spPr>
          <a:xfrm>
            <a:off x="5140118" y="1702007"/>
            <a:ext cx="4633360" cy="4298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07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EBD-25C1-6D8F-AAF7-6DD531928C6C}"/>
              </a:ext>
            </a:extLst>
          </p:cNvPr>
          <p:cNvSpPr>
            <a:spLocks noGrp="1"/>
          </p:cNvSpPr>
          <p:nvPr>
            <p:ph type="title"/>
          </p:nvPr>
        </p:nvSpPr>
        <p:spPr/>
        <p:txBody>
          <a:bodyPr/>
          <a:lstStyle/>
          <a:p>
            <a:r>
              <a:rPr lang="en-US" dirty="0"/>
              <a:t>Detail from the data</a:t>
            </a:r>
          </a:p>
        </p:txBody>
      </p:sp>
      <p:sp>
        <p:nvSpPr>
          <p:cNvPr id="3" name="Content Placeholder 2">
            <a:extLst>
              <a:ext uri="{FF2B5EF4-FFF2-40B4-BE49-F238E27FC236}">
                <a16:creationId xmlns:a16="http://schemas.microsoft.com/office/drawing/2014/main" id="{D35F08F5-8FCB-84AD-4131-054C502FB7AA}"/>
              </a:ext>
            </a:extLst>
          </p:cNvPr>
          <p:cNvSpPr>
            <a:spLocks noGrp="1"/>
          </p:cNvSpPr>
          <p:nvPr>
            <p:ph idx="1"/>
          </p:nvPr>
        </p:nvSpPr>
        <p:spPr>
          <a:xfrm>
            <a:off x="838200" y="1510748"/>
            <a:ext cx="10515600" cy="4666215"/>
          </a:xfrm>
        </p:spPr>
        <p:txBody>
          <a:bodyPr/>
          <a:lstStyle/>
          <a:p>
            <a:r>
              <a:rPr lang="en-US" dirty="0"/>
              <a:t>View the first five rows of the dataset</a:t>
            </a:r>
          </a:p>
        </p:txBody>
      </p:sp>
      <p:pic>
        <p:nvPicPr>
          <p:cNvPr id="5" name="Picture 4" descr="A screenshot of a computer">
            <a:extLst>
              <a:ext uri="{FF2B5EF4-FFF2-40B4-BE49-F238E27FC236}">
                <a16:creationId xmlns:a16="http://schemas.microsoft.com/office/drawing/2014/main" id="{94EA0317-B5E6-BEFF-40B9-F43E4D0C7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296004"/>
            <a:ext cx="11688417" cy="3051248"/>
          </a:xfrm>
          <a:prstGeom prst="rect">
            <a:avLst/>
          </a:prstGeom>
        </p:spPr>
      </p:pic>
    </p:spTree>
    <p:extLst>
      <p:ext uri="{BB962C8B-B14F-4D97-AF65-F5344CB8AC3E}">
        <p14:creationId xmlns:p14="http://schemas.microsoft.com/office/powerpoint/2010/main" val="352221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F8CA2-E52C-F658-A978-937CDAB293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Description of the dataset</a:t>
            </a:r>
          </a:p>
        </p:txBody>
      </p:sp>
      <p:pic>
        <p:nvPicPr>
          <p:cNvPr id="5" name="Content Placeholder 4">
            <a:extLst>
              <a:ext uri="{FF2B5EF4-FFF2-40B4-BE49-F238E27FC236}">
                <a16:creationId xmlns:a16="http://schemas.microsoft.com/office/drawing/2014/main" id="{17618FBA-F31A-2B69-4744-46C9D1726317}"/>
              </a:ext>
            </a:extLst>
          </p:cNvPr>
          <p:cNvPicPr>
            <a:picLocks noGrp="1" noChangeAspect="1"/>
          </p:cNvPicPr>
          <p:nvPr>
            <p:ph idx="1"/>
          </p:nvPr>
        </p:nvPicPr>
        <p:blipFill>
          <a:blip r:embed="rId2"/>
          <a:stretch>
            <a:fillRect/>
          </a:stretch>
        </p:blipFill>
        <p:spPr>
          <a:xfrm>
            <a:off x="4248277" y="618978"/>
            <a:ext cx="7563992" cy="5978770"/>
          </a:xfrm>
          <a:prstGeom prst="rect">
            <a:avLst/>
          </a:prstGeom>
        </p:spPr>
      </p:pic>
    </p:spTree>
    <p:extLst>
      <p:ext uri="{BB962C8B-B14F-4D97-AF65-F5344CB8AC3E}">
        <p14:creationId xmlns:p14="http://schemas.microsoft.com/office/powerpoint/2010/main" val="11837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3FC35-19B0-2364-C144-ABAEDF448EB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Information Derived from the data</a:t>
            </a:r>
          </a:p>
        </p:txBody>
      </p:sp>
      <p:pic>
        <p:nvPicPr>
          <p:cNvPr id="5" name="Content Placeholder 4">
            <a:extLst>
              <a:ext uri="{FF2B5EF4-FFF2-40B4-BE49-F238E27FC236}">
                <a16:creationId xmlns:a16="http://schemas.microsoft.com/office/drawing/2014/main" id="{8D8E1196-9F1F-D8AB-969F-9B4FA3FB438E}"/>
              </a:ext>
            </a:extLst>
          </p:cNvPr>
          <p:cNvPicPr>
            <a:picLocks noGrp="1" noChangeAspect="1"/>
          </p:cNvPicPr>
          <p:nvPr>
            <p:ph idx="1"/>
          </p:nvPr>
        </p:nvPicPr>
        <p:blipFill>
          <a:blip r:embed="rId2"/>
          <a:stretch>
            <a:fillRect/>
          </a:stretch>
        </p:blipFill>
        <p:spPr>
          <a:xfrm>
            <a:off x="4086226" y="32339"/>
            <a:ext cx="7727468" cy="6593544"/>
          </a:xfrm>
          <a:prstGeom prst="rect">
            <a:avLst/>
          </a:prstGeom>
        </p:spPr>
      </p:pic>
    </p:spTree>
    <p:extLst>
      <p:ext uri="{BB962C8B-B14F-4D97-AF65-F5344CB8AC3E}">
        <p14:creationId xmlns:p14="http://schemas.microsoft.com/office/powerpoint/2010/main" val="90953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5C5C-E097-A34C-71C4-6B1AC703AB87}"/>
              </a:ext>
            </a:extLst>
          </p:cNvPr>
          <p:cNvSpPr>
            <a:spLocks noGrp="1"/>
          </p:cNvSpPr>
          <p:nvPr>
            <p:ph type="title"/>
          </p:nvPr>
        </p:nvSpPr>
        <p:spPr>
          <a:xfrm>
            <a:off x="626012" y="1596061"/>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Checking for outlier</a:t>
            </a:r>
          </a:p>
        </p:txBody>
      </p:sp>
      <p:pic>
        <p:nvPicPr>
          <p:cNvPr id="7" name="Content Placeholder 6">
            <a:extLst>
              <a:ext uri="{FF2B5EF4-FFF2-40B4-BE49-F238E27FC236}">
                <a16:creationId xmlns:a16="http://schemas.microsoft.com/office/drawing/2014/main" id="{2911310E-25EF-F4CD-594F-48FE2A568ED6}"/>
              </a:ext>
            </a:extLst>
          </p:cNvPr>
          <p:cNvPicPr>
            <a:picLocks noGrp="1" noChangeAspect="1"/>
          </p:cNvPicPr>
          <p:nvPr>
            <p:ph idx="1"/>
          </p:nvPr>
        </p:nvPicPr>
        <p:blipFill>
          <a:blip r:embed="rId2"/>
          <a:stretch>
            <a:fillRect/>
          </a:stretch>
        </p:blipFill>
        <p:spPr>
          <a:xfrm>
            <a:off x="4038600" y="993085"/>
            <a:ext cx="7188199" cy="4868440"/>
          </a:xfrm>
          <a:prstGeom prst="rect">
            <a:avLst/>
          </a:prstGeom>
        </p:spPr>
      </p:pic>
    </p:spTree>
    <p:extLst>
      <p:ext uri="{BB962C8B-B14F-4D97-AF65-F5344CB8AC3E}">
        <p14:creationId xmlns:p14="http://schemas.microsoft.com/office/powerpoint/2010/main" val="976882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D176B6FCCE8B4DA11337E12F6DD4B1" ma:contentTypeVersion="2" ma:contentTypeDescription="Create a new document." ma:contentTypeScope="" ma:versionID="46f41db10e90fcde9d00d4f1f56283e3">
  <xsd:schema xmlns:xsd="http://www.w3.org/2001/XMLSchema" xmlns:xs="http://www.w3.org/2001/XMLSchema" xmlns:p="http://schemas.microsoft.com/office/2006/metadata/properties" xmlns:ns3="945327e7-ee87-49f5-822b-8d8440319dfa" targetNamespace="http://schemas.microsoft.com/office/2006/metadata/properties" ma:root="true" ma:fieldsID="faa39a4807e9d0a25d534ac776e15392" ns3:_="">
    <xsd:import namespace="945327e7-ee87-49f5-822b-8d8440319d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5327e7-ee87-49f5-822b-8d8440319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4AEC87-EB1F-4A2E-B697-B76FFC5B3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5327e7-ee87-49f5-822b-8d8440319d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E032E8-B7E5-4FE2-8F44-AECC758DA128}">
  <ds:schemaRefs>
    <ds:schemaRef ds:uri="http://schemas.microsoft.com/sharepoint/v3/contenttype/forms"/>
  </ds:schemaRefs>
</ds:datastoreItem>
</file>

<file path=customXml/itemProps3.xml><?xml version="1.0" encoding="utf-8"?>
<ds:datastoreItem xmlns:ds="http://schemas.openxmlformats.org/officeDocument/2006/customXml" ds:itemID="{565283BF-057F-4855-A8C3-9E6EB28BCADE}">
  <ds:schemaRefs>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945327e7-ee87-49f5-822b-8d8440319df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582</TotalTime>
  <Words>821</Words>
  <Application>Microsoft Office PowerPoint</Application>
  <PresentationFormat>Widescreen</PresentationFormat>
  <Paragraphs>69</Paragraphs>
  <Slides>33</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8" baseType="lpstr">
      <vt:lpstr>Arial</vt:lpstr>
      <vt:lpstr>Arial Nova Cond</vt:lpstr>
      <vt:lpstr>Calibri</vt:lpstr>
      <vt:lpstr>Calibri Light</vt:lpstr>
      <vt:lpstr>Helvetica Neue</vt:lpstr>
      <vt:lpstr>inherit</vt:lpstr>
      <vt:lpstr>Inter</vt:lpstr>
      <vt:lpstr>Oswald</vt:lpstr>
      <vt:lpstr>STIXMathJax_Main</vt:lpstr>
      <vt:lpstr>STIXMathJax_Normal-italic</vt:lpstr>
      <vt:lpstr>Times New Roman</vt:lpstr>
      <vt:lpstr>Ubuntu Light</vt:lpstr>
      <vt:lpstr>Wingdings</vt:lpstr>
      <vt:lpstr>Office Theme</vt:lpstr>
      <vt:lpstr>think-cell Slide</vt:lpstr>
      <vt:lpstr>PowerPoint Presentation</vt:lpstr>
      <vt:lpstr>A brief Information about the Dataset</vt:lpstr>
      <vt:lpstr>Column descriptions:</vt:lpstr>
      <vt:lpstr> Personal Loan, Did this customer accept the personal loan offered in the last campaign? Securities Account, Does the customer have a securities account with the bank? CD Account, Does the customer have a certificate of deposit (CD) account with the bank? Online, Does the customer use internet banking facilities? Credit Card, Does the customer use a credit card issued by Universal Bank?</vt:lpstr>
      <vt:lpstr> Tools and Libraries:</vt:lpstr>
      <vt:lpstr>Detail from the data</vt:lpstr>
      <vt:lpstr>Description of the dataset</vt:lpstr>
      <vt:lpstr>Information Derived from the data</vt:lpstr>
      <vt:lpstr>Checking for outlier</vt:lpstr>
      <vt:lpstr>Exploratory Data Analysis</vt:lpstr>
      <vt:lpstr>Boxplots of almost all the features which shows absence of outlier</vt:lpstr>
      <vt:lpstr>From the above there is no missing values</vt:lpstr>
      <vt:lpstr>The above shows that most of the banks customers are Undergraduates recording to about 41.92% followed by the advanced/ Professional amount to about 30.02% and the graduates, the least of about 28.06%</vt:lpstr>
      <vt:lpstr>Most of the customers earn below the average salary</vt:lpstr>
      <vt:lpstr>Countplot of the age distribution of customers </vt:lpstr>
      <vt:lpstr>PowerPoint Presentation</vt:lpstr>
      <vt:lpstr>Heatmap of the correlation among the variables in the dataset</vt:lpstr>
      <vt:lpstr>PowerPoint Presentation</vt:lpstr>
      <vt:lpstr>pair plot of how each data relate with each other</vt:lpstr>
      <vt:lpstr>the scatter plot above shows that the more your income ,the more your Avg. spending on credit cards per month. Thus , there exist a positive relationship between Customer Income and their spending on credit cards. </vt:lpstr>
      <vt:lpstr>No correlation above 0.70 hence void of multicollinearity</vt:lpstr>
      <vt:lpstr>MACHINE LEARNING </vt:lpstr>
      <vt:lpstr>LINEAR REGRESSION</vt:lpstr>
      <vt:lpstr>Summary of the OLS linear regression</vt:lpstr>
      <vt:lpstr>PowerPoint Presentation</vt:lpstr>
      <vt:lpstr>PowerPoint Presentation</vt:lpstr>
      <vt:lpstr>Regression plot of the predicted variable against the actual</vt:lpstr>
      <vt:lpstr>Residual plot</vt:lpstr>
      <vt:lpstr>Random Forest</vt:lpstr>
      <vt:lpstr>Accuracy</vt:lpstr>
      <vt:lpstr>Decision Tree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Corban Enam  Bubutor</dc:creator>
  <cp:lastModifiedBy>Corban Enam  Bubutor</cp:lastModifiedBy>
  <cp:revision>16</cp:revision>
  <dcterms:created xsi:type="dcterms:W3CDTF">2023-07-28T16:15:12Z</dcterms:created>
  <dcterms:modified xsi:type="dcterms:W3CDTF">2023-07-29T12:33:57Z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0x0101003BD176B6FCCE8B4DA11337E12F6DD4B1</vt:lpwstr>
  </property>
</Properties>
</file>