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6" r:id="rId3"/>
    <p:sldId id="268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4A3B3E-5301-447B-833B-798973055E67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DC1F5D-AE17-4A0F-87C0-FEC093F37C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624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DC1F5D-AE17-4A0F-87C0-FEC093F37CD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246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DC1F5D-AE17-4A0F-87C0-FEC093F37CD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2165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DC1F5D-AE17-4A0F-87C0-FEC093F37CD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9741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DC1F5D-AE17-4A0F-87C0-FEC093F37CD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4947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DC1F5D-AE17-4A0F-87C0-FEC093F37CD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013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60D37-8A28-3544-C634-99C3D78412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4FE8C5-C4F9-E94C-3FD7-5AF1CB5409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A2B8A-A2DE-79CE-F23F-E8EBD49A6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2E090-4DFD-483A-B012-01A17849548C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E49F2-BC37-FAA6-B587-B845B8FB2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FF687C-E3B5-DC74-671D-2AC21E3B7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DA90B-3270-48A6-8962-2486003D0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201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0D4CA-82C8-4A55-9C2F-6683A2C2D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BB343B-7731-8D69-1978-EEB46D3A69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C99A2-6888-FBF9-6E2A-32DA31965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2E090-4DFD-483A-B012-01A17849548C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2D793-2CBC-5490-1B1F-0143FE009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3CDA0E-3989-DB15-A459-330489444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DA90B-3270-48A6-8962-2486003D0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221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671ECC-63BB-1FD8-CCC8-AB2093DB44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FBA976-FD35-C3D6-D3D8-62AB5448D0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000C0C-5B87-5C0E-1596-A44CBF093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2E090-4DFD-483A-B012-01A17849548C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AEC36A-B000-5E4D-F6A1-5CC94C61D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EB3C3-3D7E-1C38-FE66-390EAAA41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DA90B-3270-48A6-8962-2486003D0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650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22FC9-B7A1-F7A5-0999-91FA94DED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BC13A-650B-C75B-4FC9-0DFAA0BD9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68BF5-3D0C-48BC-556F-2ED75A22D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2E090-4DFD-483A-B012-01A17849548C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70574-C641-E97F-30BB-40C9AA47F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2A56E-006A-A6CB-0339-5ED27599E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DA90B-3270-48A6-8962-2486003D0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73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E59EC-8CAC-BBE6-2D4F-2985B6638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551A59-8B1D-62BA-DD28-37E9833AE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2F3F4E-ACAC-8DB2-FDC9-432FFF9F5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2E090-4DFD-483A-B012-01A17849548C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23554C-DFE0-AA66-5A25-0F393E0A5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BF24C8-5824-8A5D-D2F9-AD4FC889E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DA90B-3270-48A6-8962-2486003D0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83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E2E53-3242-1510-C280-D0466E292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8E226-1CD7-9345-7DA0-7DBB287D57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571A5F-B597-65C1-A377-B344A53936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E498ED-2C49-015F-7D47-9FF92210A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2E090-4DFD-483A-B012-01A17849548C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08F852-1202-AD17-BD95-D3941E594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209500-1967-2BE1-C9C9-AB0891E0D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DA90B-3270-48A6-8962-2486003D0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654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C3A41-44DB-E1F7-BE8A-8B022A5A7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C37069-45D9-23EC-E045-3298CB0EC3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5302B5-C4C4-F747-348C-6332910AC3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D487F3-3F51-2341-2D47-3826D392D9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DFE4B9-B527-C677-9D4D-258F285208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D76286-3532-FE77-7320-39067DC1C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2E090-4DFD-483A-B012-01A17849548C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A8C0AF-332D-862D-4BA7-02E8D712A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CD762C-8B50-FFB1-F737-E2DE5DBC4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DA90B-3270-48A6-8962-2486003D0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066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95758-C646-B1A8-0AD4-E7FC3B259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511F35-1EB9-B1E7-47C0-62F098D7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2E090-4DFD-483A-B012-01A17849548C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2BF88C-67CD-78C0-AC14-386DF8C39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C233E5-5221-2276-8550-2F78A70CB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DA90B-3270-48A6-8962-2486003D0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368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51073D-1411-F512-0B20-3B6B44C21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2E090-4DFD-483A-B012-01A17849548C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BD86E4-0C1B-4B6C-FD8A-3E8630E21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54DDE9-3E54-E39A-59A2-1862B4A33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DA90B-3270-48A6-8962-2486003D0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156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00B0A-D50D-FB93-EB75-ADBDAD06F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FD3C5-1C4A-A914-DEF2-633842BA7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E4A98A-0CBC-B7C9-36D3-19B206E324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A94C71-0AE6-A196-A7CC-155C7AFBE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2E090-4DFD-483A-B012-01A17849548C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355CB6-6CE2-0B76-A72A-A1DCFA4D4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EE4E95-9999-2F7C-4213-1748A83DC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DA90B-3270-48A6-8962-2486003D0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578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82538-C98D-16FA-06D5-20F61A524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C1EDF4-D517-5E09-105D-3455624346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BF50D3-2523-2F76-5CC0-B8ED2AD30B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6E59D7-73A3-F547-A7F8-A40DDE7AD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2E090-4DFD-483A-B012-01A17849548C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3949CC-64A4-2AC9-576B-D4448BF61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98EC03-0662-1BA5-DFCB-D3B781E43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DA90B-3270-48A6-8962-2486003D0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447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080B2C-E241-81A7-3BBB-C8434BC46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F63F50-58C7-C4F5-7C14-157C825D8C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4A0E4-93CF-FAD1-F2BE-85492E2171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2E090-4DFD-483A-B012-01A17849548C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ACAC5-0EF4-B3E0-47FC-ED3B475061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10BA6-8494-6536-9B32-271A9B7BD0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DA90B-3270-48A6-8962-2486003D0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62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file:hasilpur_agriculture_land.jpg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pixabay.com/fr/tracteur-champ-paysage-campagne-396477/" TargetMode="Externa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file:hasilpur_agriculture_land.jpg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ixabay.com/fr/tracteur-champ-paysage-campagne-396477/" TargetMode="External"/><Relationship Id="rId4" Type="http://schemas.openxmlformats.org/officeDocument/2006/relationships/image" Target="../media/image2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hyperlink" Target="https://www.kaggle.com/datasets/srinivas1/agricuture-crops-production-in-india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ixabay.com/fr/tracteur-champ-paysage-campagne-396477/" TargetMode="External"/><Relationship Id="rId5" Type="http://schemas.openxmlformats.org/officeDocument/2006/relationships/image" Target="../media/image2.jpg"/><Relationship Id="rId4" Type="http://schemas.openxmlformats.org/officeDocument/2006/relationships/hyperlink" Target="http://en.wikipedia.org/wiki/file:hasilpur_agriculture_land.jpg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hyperlink" Target="https://www.kaggle.com/datasets/srinivas1/agricuture-crops-production-in-india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ixabay.com/fr/tracteur-champ-paysage-campagne-396477/" TargetMode="External"/><Relationship Id="rId5" Type="http://schemas.openxmlformats.org/officeDocument/2006/relationships/image" Target="../media/image2.jpg"/><Relationship Id="rId4" Type="http://schemas.openxmlformats.org/officeDocument/2006/relationships/hyperlink" Target="http://en.wikipedia.org/wiki/file:hasilpur_agriculture_land.jp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pixabay.com/fr/tracteur-champ-paysage-campagne-396477/" TargetMode="External"/><Relationship Id="rId5" Type="http://schemas.openxmlformats.org/officeDocument/2006/relationships/image" Target="../media/image2.jpg"/><Relationship Id="rId4" Type="http://schemas.openxmlformats.org/officeDocument/2006/relationships/hyperlink" Target="http://en.wikipedia.org/wiki/file:hasilpur_agriculture_land.jpg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pixabay.com/fr/tracteur-champ-paysage-campagne-396477/" TargetMode="External"/><Relationship Id="rId5" Type="http://schemas.openxmlformats.org/officeDocument/2006/relationships/image" Target="../media/image2.jpg"/><Relationship Id="rId4" Type="http://schemas.openxmlformats.org/officeDocument/2006/relationships/hyperlink" Target="http://en.wikipedia.org/wiki/file:hasilpur_agriculture_land.jpg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file:hasilpur_agriculture_land.jpg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pixabay.com/fr/tracteur-champ-paysage-campagne-396477/" TargetMode="External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file:hasilpur_agriculture_land.jpg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s://pixabay.com/fr/tracteur-champ-paysage-campagne-396477/" TargetMode="External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file:hasilpur_agriculture_land.jpg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ixabay.com/fr/tracteur-champ-paysage-campagne-396477/" TargetMode="External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file:hasilpur_agriculture_land.jpg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ixabay.com/fr/tracteur-champ-paysage-campagne-396477/" TargetMode="External"/><Relationship Id="rId4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ixabay.com/fr/tracteur-champ-paysage-campagne-396477/" TargetMode="External"/><Relationship Id="rId5" Type="http://schemas.openxmlformats.org/officeDocument/2006/relationships/image" Target="../media/image2.jpg"/><Relationship Id="rId4" Type="http://schemas.openxmlformats.org/officeDocument/2006/relationships/hyperlink" Target="http://en.wikipedia.org/wiki/file:hasilpur_agriculture_land.jpg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file:hasilpur_agriculture_land.jpg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hyperlink" Target="https://pixabay.com/fr/tracteur-champ-paysage-campagne-396477/" TargetMode="Externa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A324F87-08A2-E033-E3F7-0CF41FB601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2000" cy="3428999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62186C6-9960-568A-DBB6-A7593FE6E9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-1" y="3438840"/>
            <a:ext cx="12191999" cy="300767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A0D710D-9DA9-F57E-51AB-6254EF17DB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297181"/>
            <a:ext cx="10027920" cy="2958782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Agriculture Data Analysis and Prediction Dashboard</a:t>
            </a:r>
            <a:br>
              <a:rPr lang="en-US" b="1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4EF5F7-DD18-191D-34C7-B4013ED0A9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97480"/>
            <a:ext cx="9144000" cy="2560320"/>
          </a:xfrm>
        </p:spPr>
        <p:txBody>
          <a:bodyPr>
            <a:noAutofit/>
          </a:bodyPr>
          <a:lstStyle/>
          <a:p>
            <a:r>
              <a:rPr lang="en-US" sz="3600" b="1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Introduction</a:t>
            </a:r>
          </a:p>
          <a:p>
            <a:pPr algn="l"/>
            <a:endParaRPr lang="en-US" sz="2300" dirty="0">
              <a:solidFill>
                <a:schemeClr val="bg1"/>
              </a:solidFill>
            </a:endParaRPr>
          </a:p>
          <a:p>
            <a:pPr algn="l"/>
            <a:r>
              <a:rPr lang="en-US" sz="2300" b="1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This presentation showcases an interactive dashboard for analyzing agriculture data in India.</a:t>
            </a:r>
          </a:p>
          <a:p>
            <a:pPr algn="l"/>
            <a:r>
              <a:rPr lang="en-US" sz="2300" b="1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The dashboard utilizes K-Means clustering and K-Nearest Neighbors (KNN) to identify patterns and predict crop preferences based on various factors.</a:t>
            </a:r>
          </a:p>
          <a:p>
            <a:pPr algn="l"/>
            <a:endParaRPr lang="en-US" sz="2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34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7F9B19E-86BD-55FE-06DF-F44DC4F99D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2000" cy="3428999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6B964C8-A828-6537-1676-CB010EEEA9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" y="3428999"/>
            <a:ext cx="12191999" cy="300767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D22C29-EE71-6370-6032-64A74BB8C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Prediction Model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38EB2-3D02-5E04-864C-1DD3CBA8E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KNN Model:</a:t>
            </a:r>
            <a:r>
              <a:rPr lang="en-US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 We built a KNN model to predict crop preferences based on user-provided input values.</a:t>
            </a:r>
          </a:p>
          <a:p>
            <a:endParaRPr lang="en-US" dirty="0">
              <a:solidFill>
                <a:schemeClr val="bg1"/>
              </a:solidFill>
              <a:latin typeface="Roboto" panose="02000000000000000000" pitchFamily="2" charset="0"/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62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BCA00-638A-042D-8ECB-85180D2D6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Prediction Dashboard:</a:t>
            </a:r>
            <a:r>
              <a:rPr lang="en-US" sz="32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 The dashboard allows users to input values for different features and get a predicted crop preference.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3C962-6716-040E-64AC-056985D58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8A75D3-14C3-D028-80E0-107F3F844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825626"/>
            <a:ext cx="995172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923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F499AFC3-27DA-AF3F-EEDE-C997D922C067}"/>
              </a:ext>
            </a:extLst>
          </p:cNvPr>
          <p:cNvGrpSpPr/>
          <p:nvPr/>
        </p:nvGrpSpPr>
        <p:grpSpPr>
          <a:xfrm>
            <a:off x="-19054" y="78369"/>
            <a:ext cx="12211052" cy="6779631"/>
            <a:chOff x="-19054" y="78369"/>
            <a:chExt cx="12211052" cy="636814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FE694CD-C376-79F8-4121-9966EFDB15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-19054" y="78369"/>
              <a:ext cx="12192000" cy="3428999"/>
            </a:xfrm>
            <a:prstGeom prst="rect">
              <a:avLst/>
            </a:prstGeom>
            <a:pattFill prst="pct5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9D32142-6370-A094-B55E-EB19D3C3E8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tretch>
              <a:fillRect/>
            </a:stretch>
          </p:blipFill>
          <p:spPr>
            <a:xfrm>
              <a:off x="-1" y="3438840"/>
              <a:ext cx="12191999" cy="3007674"/>
            </a:xfrm>
            <a:prstGeom prst="rect">
              <a:avLst/>
            </a:prstGeom>
            <a:pattFill prst="pct5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6BB0ABA-E3F0-66EF-A5CC-CBD1E4B71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29435"/>
          </a:xfrm>
        </p:spPr>
        <p:txBody>
          <a:bodyPr>
            <a:normAutofit/>
          </a:bodyPr>
          <a:lstStyle/>
          <a:p>
            <a:r>
              <a:rPr lang="en-US" sz="6000" b="1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Conclusion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236E0-F999-4B17-46FF-F2C4FEF7F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48939"/>
            <a:ext cx="10515600" cy="3228023"/>
          </a:xfrm>
        </p:spPr>
        <p:txBody>
          <a:bodyPr/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This interactive dashboard provides valuable insights into agriculture data in India. By visualizing data, identifying clusters, and building a prediction model, we can better understand crop production patterns and make informed decisions.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A9F7FF-6632-A93C-DBF2-6D8B499A7683}"/>
              </a:ext>
            </a:extLst>
          </p:cNvPr>
          <p:cNvSpPr txBox="1"/>
          <p:nvPr/>
        </p:nvSpPr>
        <p:spPr>
          <a:xfrm>
            <a:off x="2089543" y="5887722"/>
            <a:ext cx="8897540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hlinkClick r:id="rId7"/>
              </a:rPr>
              <a:t>https://www.kaggle.com/datasets/srinivas1/agricuture-crops-production-in-india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7EE71B-1964-6AE4-86C6-B4DD91A54EC9}"/>
              </a:ext>
            </a:extLst>
          </p:cNvPr>
          <p:cNvSpPr txBox="1"/>
          <p:nvPr/>
        </p:nvSpPr>
        <p:spPr>
          <a:xfrm>
            <a:off x="19054" y="5824983"/>
            <a:ext cx="25241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Data Source</a:t>
            </a:r>
          </a:p>
        </p:txBody>
      </p:sp>
    </p:spTree>
    <p:extLst>
      <p:ext uri="{BB962C8B-B14F-4D97-AF65-F5344CB8AC3E}">
        <p14:creationId xmlns:p14="http://schemas.microsoft.com/office/powerpoint/2010/main" val="2719402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F499AFC3-27DA-AF3F-EEDE-C997D922C067}"/>
              </a:ext>
            </a:extLst>
          </p:cNvPr>
          <p:cNvGrpSpPr/>
          <p:nvPr/>
        </p:nvGrpSpPr>
        <p:grpSpPr>
          <a:xfrm>
            <a:off x="-19054" y="78369"/>
            <a:ext cx="12211052" cy="6779631"/>
            <a:chOff x="-19054" y="78369"/>
            <a:chExt cx="12211052" cy="636814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FE694CD-C376-79F8-4121-9966EFDB15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-19054" y="78369"/>
              <a:ext cx="12192000" cy="3428999"/>
            </a:xfrm>
            <a:prstGeom prst="rect">
              <a:avLst/>
            </a:prstGeom>
            <a:pattFill prst="pct5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9D32142-6370-A094-B55E-EB19D3C3E8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tretch>
              <a:fillRect/>
            </a:stretch>
          </p:blipFill>
          <p:spPr>
            <a:xfrm>
              <a:off x="-1" y="3438840"/>
              <a:ext cx="12191999" cy="3007674"/>
            </a:xfrm>
            <a:prstGeom prst="rect">
              <a:avLst/>
            </a:prstGeom>
            <a:pattFill prst="pct5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6BB0ABA-E3F0-66EF-A5CC-CBD1E4B71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0763"/>
          </a:xfrm>
        </p:spPr>
        <p:txBody>
          <a:bodyPr>
            <a:normAutofit/>
          </a:bodyPr>
          <a:lstStyle/>
          <a:p>
            <a:r>
              <a:rPr lang="en-US" sz="6000" b="1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Recommendations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236E0-F999-4B17-46FF-F2C4FEF7F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612" y="1448627"/>
            <a:ext cx="10515600" cy="4179999"/>
          </a:xfrm>
        </p:spPr>
        <p:txBody>
          <a:bodyPr>
            <a:normAutofit fontScale="77500" lnSpcReduction="2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Season-Specific Crop Planning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Focus on season-appropriate crop planning (Rabi, Kharif, Summer) to optimize production and ensure better yields based on seasonal crop performance.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Data-Driven Resource Allocation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Use K-Means clustering insights to group crops with similar characteristics for efficient resource use, irrigation, and cost management.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Predictive Modeling for Crop Selection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Leverage the KNN-based prediction model to recommend the best crops for a region, improving productivity and sustainability.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A9F7FF-6632-A93C-DBF2-6D8B499A7683}"/>
              </a:ext>
            </a:extLst>
          </p:cNvPr>
          <p:cNvSpPr txBox="1"/>
          <p:nvPr/>
        </p:nvSpPr>
        <p:spPr>
          <a:xfrm>
            <a:off x="2089543" y="5887722"/>
            <a:ext cx="8897540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hlinkClick r:id="rId7"/>
              </a:rPr>
              <a:t>https://www.kaggle.com/datasets/srinivas1/agricuture-crops-production-in-india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7EE71B-1964-6AE4-86C6-B4DD91A54EC9}"/>
              </a:ext>
            </a:extLst>
          </p:cNvPr>
          <p:cNvSpPr txBox="1"/>
          <p:nvPr/>
        </p:nvSpPr>
        <p:spPr>
          <a:xfrm>
            <a:off x="19054" y="5824983"/>
            <a:ext cx="25241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Data Source</a:t>
            </a:r>
          </a:p>
        </p:txBody>
      </p:sp>
    </p:spTree>
    <p:extLst>
      <p:ext uri="{BB962C8B-B14F-4D97-AF65-F5344CB8AC3E}">
        <p14:creationId xmlns:p14="http://schemas.microsoft.com/office/powerpoint/2010/main" val="3058023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1DECFE8-40C8-6DA5-997F-3E8DC4D02164}"/>
              </a:ext>
            </a:extLst>
          </p:cNvPr>
          <p:cNvGrpSpPr/>
          <p:nvPr/>
        </p:nvGrpSpPr>
        <p:grpSpPr>
          <a:xfrm>
            <a:off x="-1" y="0"/>
            <a:ext cx="12192001" cy="6858000"/>
            <a:chOff x="-1" y="0"/>
            <a:chExt cx="12192001" cy="644651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A324F87-08A2-E033-E3F7-0CF41FB601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3428999"/>
            </a:xfrm>
            <a:prstGeom prst="rect">
              <a:avLst/>
            </a:prstGeom>
            <a:ln w="190500" cap="sq">
              <a:solidFill>
                <a:srgbClr val="C8C6BD"/>
              </a:solidFill>
              <a:prstDash val="solid"/>
              <a:miter lim="800000"/>
            </a:ln>
            <a:effectLst>
              <a:outerShdw blurRad="254000" algn="bl" rotWithShape="0">
                <a:srgbClr val="000000">
                  <a:alpha val="43000"/>
                </a:srgbClr>
              </a:outerShdw>
            </a:effectLst>
            <a:scene3d>
              <a:camera prst="perspectiveFront" fov="5400000"/>
              <a:lightRig rig="threePt" dir="t">
                <a:rot lat="0" lon="0" rev="2100000"/>
              </a:lightRig>
            </a:scene3d>
            <a:sp3d extrusionH="25400">
              <a:bevelT w="304800" h="152400" prst="hardEdge"/>
              <a:extrusionClr>
                <a:srgbClr val="000000"/>
              </a:extrusionClr>
            </a:sp3d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62186C6-9960-568A-DBB6-A7593FE6E9B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tretch>
              <a:fillRect/>
            </a:stretch>
          </p:blipFill>
          <p:spPr>
            <a:xfrm>
              <a:off x="-1" y="3438840"/>
              <a:ext cx="12191999" cy="3007674"/>
            </a:xfrm>
            <a:prstGeom prst="rect">
              <a:avLst/>
            </a:prstGeom>
            <a:ln w="190500" cap="sq">
              <a:solidFill>
                <a:srgbClr val="C8C6BD"/>
              </a:solidFill>
              <a:prstDash val="solid"/>
              <a:miter lim="800000"/>
            </a:ln>
            <a:effectLst>
              <a:outerShdw blurRad="254000" algn="bl" rotWithShape="0">
                <a:srgbClr val="000000">
                  <a:alpha val="43000"/>
                </a:srgbClr>
              </a:outerShdw>
            </a:effectLst>
            <a:scene3d>
              <a:camera prst="perspectiveFront" fov="5400000"/>
              <a:lightRig rig="threePt" dir="t">
                <a:rot lat="0" lon="0" rev="2100000"/>
              </a:lightRig>
            </a:scene3d>
            <a:sp3d extrusionH="25400">
              <a:bevelT w="304800" h="152400" prst="hardEdge"/>
              <a:extrusionClr>
                <a:srgbClr val="000000"/>
              </a:extrusionClr>
            </a:sp3d>
          </p:spPr>
        </p:pic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594EF5F7-DD18-191D-34C7-B4013ED0A9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2888" y="200025"/>
            <a:ext cx="11172825" cy="4171950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chemeClr val="bg1"/>
                </a:solidFill>
              </a:rPr>
              <a:t>It also introduces an interactive tool designed to analyze agriculture data in India. The dashboard identifies patterns and predicts crop preferences based on various agricultural factors using techniques such as K-Means clustering and K-nearest neighbors (KNN). The dashboard aids in understanding high-variance features, visualizing seasonal crop distributions, and providing predictive insights that can inform agricultural decision-making.</a:t>
            </a:r>
          </a:p>
        </p:txBody>
      </p:sp>
    </p:spTree>
    <p:extLst>
      <p:ext uri="{BB962C8B-B14F-4D97-AF65-F5344CB8AC3E}">
        <p14:creationId xmlns:p14="http://schemas.microsoft.com/office/powerpoint/2010/main" val="4174744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1DECFE8-40C8-6DA5-997F-3E8DC4D02164}"/>
              </a:ext>
            </a:extLst>
          </p:cNvPr>
          <p:cNvGrpSpPr/>
          <p:nvPr/>
        </p:nvGrpSpPr>
        <p:grpSpPr>
          <a:xfrm>
            <a:off x="-1" y="0"/>
            <a:ext cx="12192001" cy="6858000"/>
            <a:chOff x="-1" y="0"/>
            <a:chExt cx="12192001" cy="644651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A324F87-08A2-E033-E3F7-0CF41FB601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3428999"/>
            </a:xfrm>
            <a:prstGeom prst="rect">
              <a:avLst/>
            </a:prstGeom>
            <a:ln w="190500" cap="sq">
              <a:solidFill>
                <a:srgbClr val="C8C6BD"/>
              </a:solidFill>
              <a:prstDash val="solid"/>
              <a:miter lim="800000"/>
            </a:ln>
            <a:effectLst>
              <a:outerShdw blurRad="254000" algn="bl" rotWithShape="0">
                <a:srgbClr val="000000">
                  <a:alpha val="43000"/>
                </a:srgbClr>
              </a:outerShdw>
            </a:effectLst>
            <a:scene3d>
              <a:camera prst="perspectiveFront" fov="5400000"/>
              <a:lightRig rig="threePt" dir="t">
                <a:rot lat="0" lon="0" rev="2100000"/>
              </a:lightRig>
            </a:scene3d>
            <a:sp3d extrusionH="25400">
              <a:bevelT w="304800" h="152400" prst="hardEdge"/>
              <a:extrusionClr>
                <a:srgbClr val="000000"/>
              </a:extrusionClr>
            </a:sp3d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62186C6-9960-568A-DBB6-A7593FE6E9B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tretch>
              <a:fillRect/>
            </a:stretch>
          </p:blipFill>
          <p:spPr>
            <a:xfrm>
              <a:off x="-1" y="3438840"/>
              <a:ext cx="12191999" cy="3007674"/>
            </a:xfrm>
            <a:prstGeom prst="rect">
              <a:avLst/>
            </a:prstGeom>
            <a:ln w="190500" cap="sq">
              <a:solidFill>
                <a:srgbClr val="C8C6BD"/>
              </a:solidFill>
              <a:prstDash val="solid"/>
              <a:miter lim="800000"/>
            </a:ln>
            <a:effectLst>
              <a:outerShdw blurRad="254000" algn="bl" rotWithShape="0">
                <a:srgbClr val="000000">
                  <a:alpha val="43000"/>
                </a:srgbClr>
              </a:outerShdw>
            </a:effectLst>
            <a:scene3d>
              <a:camera prst="perspectiveFront" fov="5400000"/>
              <a:lightRig rig="threePt" dir="t">
                <a:rot lat="0" lon="0" rev="2100000"/>
              </a:lightRig>
            </a:scene3d>
            <a:sp3d extrusionH="25400">
              <a:bevelT w="304800" h="152400" prst="hardEdge"/>
              <a:extrusionClr>
                <a:srgbClr val="000000"/>
              </a:extrusionClr>
            </a:sp3d>
          </p:spPr>
        </p:pic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594EF5F7-DD18-191D-34C7-B4013ED0A9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1714500"/>
            <a:ext cx="11172825" cy="4171950"/>
          </a:xfrm>
        </p:spPr>
        <p:txBody>
          <a:bodyPr>
            <a:normAutofit fontScale="55000" lnSpcReduction="2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High Variability in Agricultural Factors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</a:t>
            </a:r>
            <a:b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Certain agricultural factors show high variability, highlighting the need for focused risk management and resource planning.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Seasonal Crop Performance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</a:t>
            </a:r>
            <a:b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Crop yields vary significantly across seasons (Summer, Rabi, Kharif), emphasizing the need for season-specific crop selection to maximize productivity.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Effective Crop Grouping with Clustering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</a:t>
            </a:r>
            <a:b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K-Means clustering identified 3-5 optimal clusters, allowing for better grouping of crops with similar characteristics for improved resource use and decision-making.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1F23644-24D5-72FC-89AD-F7D144B02C0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>
                <a:solidFill>
                  <a:schemeClr val="bg1"/>
                </a:solidFill>
              </a:rPr>
              <a:t>Findings</a:t>
            </a:r>
          </a:p>
        </p:txBody>
      </p:sp>
    </p:spTree>
    <p:extLst>
      <p:ext uri="{BB962C8B-B14F-4D97-AF65-F5344CB8AC3E}">
        <p14:creationId xmlns:p14="http://schemas.microsoft.com/office/powerpoint/2010/main" val="3174819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E3338C6B-D355-1411-1BB3-CF42F28C70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2000" cy="3419159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BC98365-0977-E97A-79C2-8016BD8C3A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-1" y="3438840"/>
            <a:ext cx="12191999" cy="300767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A2D0DD-191B-3471-38CD-515C49314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Data Exploration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07B79-DC6A-5957-F1CC-9BBBA60E20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7300"/>
            <a:ext cx="10515600" cy="4919663"/>
          </a:xfrm>
        </p:spPr>
        <p:txBody>
          <a:bodyPr/>
          <a:lstStyle/>
          <a:p>
            <a:r>
              <a:rPr lang="en-US" b="1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High Variance Features: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727DA53-023A-8A93-2099-859A7C30B5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600" y="2361574"/>
            <a:ext cx="6015038" cy="381539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23B10D4-A2BD-F8E0-49EA-603A32448271}"/>
              </a:ext>
            </a:extLst>
          </p:cNvPr>
          <p:cNvSpPr txBox="1"/>
          <p:nvPr/>
        </p:nvSpPr>
        <p:spPr>
          <a:xfrm>
            <a:off x="6472238" y="2903041"/>
            <a:ext cx="549116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0" i="0" dirty="0">
                <a:solidFill>
                  <a:schemeClr val="bg1"/>
                </a:solidFill>
                <a:effectLst/>
                <a:latin typeface="-apple-system"/>
              </a:rPr>
              <a:t>This information can be useful for understanding which factors in agriculture are most variable and may require more attention for risk management and resource planning.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8895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A895338-A3DC-757E-AA7C-37F5808DD8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2000" cy="3428999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8F1504-6046-9B3A-7231-CEEA804136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-1" y="3438840"/>
            <a:ext cx="12191999" cy="300767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53A4F95-E757-8406-6D7D-299ACB4D8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Roboto" panose="02000000000000000000" pitchFamily="2" charset="0"/>
              </a:rPr>
              <a:t>Season </a:t>
            </a:r>
            <a:r>
              <a:rPr lang="en-US" sz="3200" b="1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Distribution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498523-2B2E-0C45-05C3-3346CE04E5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457200" y="1690688"/>
            <a:ext cx="5865855" cy="4491383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416D33C-B23F-8BB2-0FF7-ECC091F8DAF3}"/>
              </a:ext>
            </a:extLst>
          </p:cNvPr>
          <p:cNvSpPr txBox="1"/>
          <p:nvPr/>
        </p:nvSpPr>
        <p:spPr>
          <a:xfrm>
            <a:off x="6323055" y="664560"/>
            <a:ext cx="5764171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3200" b="1" i="0" dirty="0">
                <a:solidFill>
                  <a:schemeClr val="bg1"/>
                </a:solidFill>
                <a:effectLst/>
                <a:latin typeface="-apple-system"/>
              </a:rPr>
              <a:t>Whole Year</a:t>
            </a:r>
            <a:r>
              <a:rPr lang="en-US" sz="3200" b="0" i="0" dirty="0">
                <a:solidFill>
                  <a:schemeClr val="bg1"/>
                </a:solidFill>
                <a:effectLst/>
                <a:latin typeface="-apple-system"/>
              </a:rPr>
              <a:t>: This bar represents the total value for the entire year.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1" i="0" dirty="0">
                <a:solidFill>
                  <a:schemeClr val="bg1"/>
                </a:solidFill>
                <a:effectLst/>
                <a:latin typeface="-apple-system"/>
              </a:rPr>
              <a:t>Summer</a:t>
            </a:r>
            <a:r>
              <a:rPr lang="en-US" sz="3200" b="0" i="0" dirty="0">
                <a:solidFill>
                  <a:schemeClr val="bg1"/>
                </a:solidFill>
                <a:effectLst/>
                <a:latin typeface="-apple-system"/>
              </a:rPr>
              <a:t>: Shows the value specifically for the summer season.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1" i="0" dirty="0">
                <a:solidFill>
                  <a:schemeClr val="bg1"/>
                </a:solidFill>
                <a:effectLst/>
                <a:latin typeface="-apple-system"/>
              </a:rPr>
              <a:t>Rabi</a:t>
            </a:r>
            <a:r>
              <a:rPr lang="en-US" sz="3200" b="0" i="0" dirty="0">
                <a:solidFill>
                  <a:schemeClr val="bg1"/>
                </a:solidFill>
                <a:effectLst/>
                <a:latin typeface="-apple-system"/>
              </a:rPr>
              <a:t>: Represents the value for the Rabi season, which typically includes winter crops.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200" b="1" i="0" dirty="0">
                <a:solidFill>
                  <a:schemeClr val="bg1"/>
                </a:solidFill>
                <a:effectLst/>
                <a:latin typeface="-apple-system"/>
              </a:rPr>
              <a:t>Kharif</a:t>
            </a:r>
            <a:r>
              <a:rPr lang="en-US" sz="3200" b="0" i="0" dirty="0">
                <a:solidFill>
                  <a:schemeClr val="bg1"/>
                </a:solidFill>
                <a:effectLst/>
                <a:latin typeface="-apple-system"/>
              </a:rPr>
              <a:t>: Indicates the value for the Kharif season, which usually includes monsoon crops.</a:t>
            </a:r>
          </a:p>
        </p:txBody>
      </p:sp>
    </p:spTree>
    <p:extLst>
      <p:ext uri="{BB962C8B-B14F-4D97-AF65-F5344CB8AC3E}">
        <p14:creationId xmlns:p14="http://schemas.microsoft.com/office/powerpoint/2010/main" val="2770864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45538CE-B8AA-5D77-C03A-0207A0D869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2000" cy="3428999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3D0DE5-52FA-53A3-1B3C-5FF52533D8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-1" y="3438840"/>
            <a:ext cx="12191999" cy="300767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2258BB5-EAB8-7A43-FBF6-8F6CE8AC3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Clustering Analysis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859B2-1559-0CD9-0246-3C2C3475D1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43176"/>
            <a:ext cx="10515600" cy="3633788"/>
          </a:xfrm>
        </p:spPr>
        <p:txBody>
          <a:bodyPr/>
          <a:lstStyle/>
          <a:p>
            <a:r>
              <a:rPr lang="en-US" b="1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K-Means Clustering:</a:t>
            </a:r>
            <a:r>
              <a:rPr lang="en-US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 We applied K-Means clustering to group similar data points based on their features.</a:t>
            </a:r>
          </a:p>
          <a:p>
            <a:r>
              <a:rPr lang="en-US" b="1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Inertia and Silhouette Score:</a:t>
            </a:r>
            <a:r>
              <a:rPr lang="en-US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 We evaluated the clustering performance using inertia and silhouette score</a:t>
            </a:r>
          </a:p>
          <a:p>
            <a:endParaRPr lang="en-US" dirty="0">
              <a:solidFill>
                <a:schemeClr val="bg1"/>
              </a:solidFill>
              <a:latin typeface="Roboto" panose="02000000000000000000" pitchFamily="2" charset="0"/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907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D6595FB-1F0F-1F35-6B18-38349538F8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2000" cy="3428999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BC4674B-D89E-AB5E-1476-FF6ECF6E05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-1" y="3438840"/>
            <a:ext cx="12191999" cy="3007674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88CCEC5-D349-F0D2-CA25-62A203D3E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K-Means Model: Inertia vs Number of Clusters</a:t>
            </a:r>
            <a:br>
              <a:rPr lang="en-US" b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8FF3B9-DEF7-04D2-579F-21D073A82A00}"/>
              </a:ext>
            </a:extLst>
          </p:cNvPr>
          <p:cNvSpPr txBox="1"/>
          <p:nvPr/>
        </p:nvSpPr>
        <p:spPr>
          <a:xfrm>
            <a:off x="6323054" y="2084725"/>
            <a:ext cx="576417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chemeClr val="bg1"/>
                </a:solidFill>
                <a:effectLst/>
                <a:latin typeface="-apple-system"/>
              </a:rPr>
              <a:t>The best number of clusters per their inertia is 4 or 5</a:t>
            </a:r>
            <a:endParaRPr lang="en-US" sz="2800" b="0" i="0" dirty="0">
              <a:solidFill>
                <a:schemeClr val="bg1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970818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C0E4CE1A-69FE-E4A6-2E3D-2F645811A777}"/>
              </a:ext>
            </a:extLst>
          </p:cNvPr>
          <p:cNvGrpSpPr/>
          <p:nvPr/>
        </p:nvGrpSpPr>
        <p:grpSpPr>
          <a:xfrm>
            <a:off x="-2" y="0"/>
            <a:ext cx="12192000" cy="6858000"/>
            <a:chOff x="-2" y="0"/>
            <a:chExt cx="12192000" cy="6446514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1547FF4-CAC5-5948-DF9A-7D861CA41C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tretch>
              <a:fillRect/>
            </a:stretch>
          </p:blipFill>
          <p:spPr>
            <a:xfrm>
              <a:off x="-2" y="0"/>
              <a:ext cx="12192000" cy="3428999"/>
            </a:xfrm>
            <a:prstGeom prst="rect">
              <a:avLst/>
            </a:prstGeom>
            <a:pattFill prst="pct5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C0D0B86-00AB-B2AB-3F1C-77B220E990D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tretch>
              <a:fillRect/>
            </a:stretch>
          </p:blipFill>
          <p:spPr>
            <a:xfrm>
              <a:off x="-1" y="3438840"/>
              <a:ext cx="12191999" cy="3007674"/>
            </a:xfrm>
            <a:prstGeom prst="rect">
              <a:avLst/>
            </a:prstGeom>
            <a:pattFill prst="pct5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  <a:effectLst>
              <a:outerShdw blurRad="107950" dist="12700" dir="5400000" algn="ctr">
                <a:srgbClr val="000000"/>
              </a:outerShdw>
            </a:effectLst>
            <a:scene3d>
              <a:camera prst="orthographicFront">
                <a:rot lat="0" lon="0" rev="0"/>
              </a:camera>
              <a:lightRig rig="soft" dir="t">
                <a:rot lat="0" lon="0" rev="0"/>
              </a:lightRig>
            </a:scene3d>
            <a:sp3d contourW="44450" prstMaterial="matte">
              <a:bevelT w="63500" h="63500" prst="artDeco"/>
              <a:contourClr>
                <a:srgbClr val="FFFFFF"/>
              </a:contourClr>
            </a:sp3d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D84CBCE-5536-1EDD-7982-CE274DAE0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82563"/>
            <a:ext cx="5257800" cy="1325563"/>
          </a:xfrm>
        </p:spPr>
        <p:txBody>
          <a:bodyPr>
            <a:noAutofit/>
          </a:bodyPr>
          <a:lstStyle/>
          <a:p>
            <a:r>
              <a:rPr lang="en-US" sz="2800" b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K-Means Model: Silhouette Score vs Number of Clusters</a:t>
            </a:r>
            <a:br>
              <a:rPr lang="en-US" sz="2800" b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DB5668-383A-7629-3F15-71878E0AB2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0" y="1517967"/>
            <a:ext cx="5486400" cy="3709114"/>
          </a:xfrm>
        </p:spPr>
      </p:pic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AA06ADE8-797A-6D84-EE4B-5AE152755CC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49108" y="1508125"/>
            <a:ext cx="5557158" cy="3712214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A9FCDF84-D3D9-CA0D-6F94-DC9A36682D9A}"/>
              </a:ext>
            </a:extLst>
          </p:cNvPr>
          <p:cNvSpPr txBox="1">
            <a:spLocks/>
          </p:cNvSpPr>
          <p:nvPr/>
        </p:nvSpPr>
        <p:spPr>
          <a:xfrm>
            <a:off x="6507482" y="182562"/>
            <a:ext cx="525780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K-Means </a:t>
            </a:r>
            <a:r>
              <a:rPr lang="en-US" sz="4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Inertia vs Number of Clusters</a:t>
            </a:r>
            <a:b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32AB4BC-1916-7D08-FE80-3E180F2E7C14}"/>
              </a:ext>
            </a:extLst>
          </p:cNvPr>
          <p:cNvSpPr txBox="1">
            <a:spLocks/>
          </p:cNvSpPr>
          <p:nvPr/>
        </p:nvSpPr>
        <p:spPr>
          <a:xfrm>
            <a:off x="395287" y="513079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</a:rPr>
              <a:t>From the above, the best number of clusters is 4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5481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7B39393-493B-0840-84CE-912EEEE457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59054" y="56202"/>
            <a:ext cx="12192000" cy="3428999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1E0021-FD98-C8EB-122D-7692602B0C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-59053" y="3529965"/>
            <a:ext cx="12191999" cy="3271833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65AB1FB-7922-E988-80A5-7E20F1536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PCA Visualization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0385B-B6A7-1F83-FCEB-1CE01BEFC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5250" y="1825625"/>
            <a:ext cx="3638549" cy="4351338"/>
          </a:xfrm>
        </p:spPr>
        <p:txBody>
          <a:bodyPr/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We used Principal Component Analysis (PCA) to reduce the dimensionality of the data and visualize the clusters in a 2D scatter plot.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0FD505-6F03-5C4D-AAE3-A39EF16865E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02" y="1735452"/>
            <a:ext cx="7461886" cy="4222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301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975</TotalTime>
  <Words>590</Words>
  <Application>Microsoft Office PowerPoint</Application>
  <PresentationFormat>Widescreen</PresentationFormat>
  <Paragraphs>55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-apple-system</vt:lpstr>
      <vt:lpstr>Arial</vt:lpstr>
      <vt:lpstr>Calibri</vt:lpstr>
      <vt:lpstr>Calibri Light</vt:lpstr>
      <vt:lpstr>Courier New</vt:lpstr>
      <vt:lpstr>Roboto</vt:lpstr>
      <vt:lpstr>Times New Roman</vt:lpstr>
      <vt:lpstr>Office Theme</vt:lpstr>
      <vt:lpstr>Agriculture Data Analysis and Prediction Dashboard </vt:lpstr>
      <vt:lpstr>PowerPoint Presentation</vt:lpstr>
      <vt:lpstr>PowerPoint Presentation</vt:lpstr>
      <vt:lpstr>Data Exploration</vt:lpstr>
      <vt:lpstr>Season Distribution</vt:lpstr>
      <vt:lpstr>Clustering Analysis</vt:lpstr>
      <vt:lpstr>K-Means Model: Inertia vs Number of Clusters </vt:lpstr>
      <vt:lpstr>K-Means Model: Silhouette Score vs Number of Clusters </vt:lpstr>
      <vt:lpstr>PCA Visualization</vt:lpstr>
      <vt:lpstr>Prediction Model</vt:lpstr>
      <vt:lpstr>Prediction Dashboard: The dashboard allows users to input values for different features and get a predicted crop preference.</vt:lpstr>
      <vt:lpstr>Conclusion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Corban Enam  Bubutor</dc:creator>
  <cp:lastModifiedBy>Corban Enam  Bubutor</cp:lastModifiedBy>
  <cp:revision>21</cp:revision>
  <dcterms:created xsi:type="dcterms:W3CDTF">2024-09-03T17:15:03Z</dcterms:created>
  <dcterms:modified xsi:type="dcterms:W3CDTF">2024-09-22T17:28:11Z</dcterms:modified>
</cp:coreProperties>
</file>