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6" r:id="rId9"/>
    <p:sldId id="265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2174B-E041-4071-8DD9-B229909218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7AC5EC-F853-4CEA-A3F4-47F96998112E}">
      <dgm:prSet/>
      <dgm:spPr/>
      <dgm:t>
        <a:bodyPr/>
        <a:lstStyle/>
        <a:p>
          <a:r>
            <a:rPr lang="it-IT" dirty="0"/>
            <a:t>Use case: Smart IoT and </a:t>
          </a:r>
          <a:r>
            <a:rPr lang="it-IT" dirty="0" err="1"/>
            <a:t>telemetry</a:t>
          </a:r>
          <a:r>
            <a:rPr lang="it-IT" dirty="0"/>
            <a:t> system for </a:t>
          </a:r>
          <a:r>
            <a:rPr lang="en-GB" dirty="0"/>
            <a:t>the control and management of a </a:t>
          </a:r>
          <a:r>
            <a:rPr lang="en-GB" b="1" u="sng" dirty="0"/>
            <a:t>swimming pool</a:t>
          </a:r>
          <a:endParaRPr lang="en-US" b="1" dirty="0"/>
        </a:p>
      </dgm:t>
    </dgm:pt>
    <dgm:pt modelId="{1EFAC713-BD36-4515-B7C5-1D829DB4501E}" type="parTrans" cxnId="{61140655-D8F6-4D8C-88FC-0C56AE7F3D4C}">
      <dgm:prSet/>
      <dgm:spPr/>
      <dgm:t>
        <a:bodyPr/>
        <a:lstStyle/>
        <a:p>
          <a:endParaRPr lang="en-US"/>
        </a:p>
      </dgm:t>
    </dgm:pt>
    <dgm:pt modelId="{BF3D10E1-D434-4938-8BD3-9098106A69A1}" type="sibTrans" cxnId="{61140655-D8F6-4D8C-88FC-0C56AE7F3D4C}">
      <dgm:prSet/>
      <dgm:spPr/>
      <dgm:t>
        <a:bodyPr/>
        <a:lstStyle/>
        <a:p>
          <a:endParaRPr lang="en-US"/>
        </a:p>
      </dgm:t>
    </dgm:pt>
    <dgm:pt modelId="{C1B13A19-242B-48AD-8769-CB2D3A63E508}">
      <dgm:prSet/>
      <dgm:spPr/>
      <dgm:t>
        <a:bodyPr/>
        <a:lstStyle/>
        <a:p>
          <a:r>
            <a:rPr lang="en-GB" dirty="0"/>
            <a:t>Main goal: simulate a LLN composed by sensors and actuators capable of monitor and automatically react to changes in environmental conditions through a control system handled by a JAVA application</a:t>
          </a:r>
          <a:endParaRPr lang="en-US" dirty="0"/>
        </a:p>
      </dgm:t>
    </dgm:pt>
    <dgm:pt modelId="{A3E59312-A767-45B7-8EAF-29F69F699ED3}" type="parTrans" cxnId="{866CF668-6C0F-4B84-B3B0-57B2F59C969A}">
      <dgm:prSet/>
      <dgm:spPr/>
      <dgm:t>
        <a:bodyPr/>
        <a:lstStyle/>
        <a:p>
          <a:endParaRPr lang="en-US"/>
        </a:p>
      </dgm:t>
    </dgm:pt>
    <dgm:pt modelId="{55A15BD7-C8E2-40E0-9A43-D23F44F24F65}" type="sibTrans" cxnId="{866CF668-6C0F-4B84-B3B0-57B2F59C969A}">
      <dgm:prSet/>
      <dgm:spPr/>
      <dgm:t>
        <a:bodyPr/>
        <a:lstStyle/>
        <a:p>
          <a:endParaRPr lang="en-US"/>
        </a:p>
      </dgm:t>
    </dgm:pt>
    <dgm:pt modelId="{179985A0-6EFC-485C-A3F2-7C35B0A1A698}" type="pres">
      <dgm:prSet presAssocID="{37A2174B-E041-4071-8DD9-B22990921865}" presName="root" presStyleCnt="0">
        <dgm:presLayoutVars>
          <dgm:dir/>
          <dgm:resizeHandles val="exact"/>
        </dgm:presLayoutVars>
      </dgm:prSet>
      <dgm:spPr/>
    </dgm:pt>
    <dgm:pt modelId="{6C606533-14AA-4B56-A1F5-050FF173BBDA}" type="pres">
      <dgm:prSet presAssocID="{A47AC5EC-F853-4CEA-A3F4-47F96998112E}" presName="compNode" presStyleCnt="0"/>
      <dgm:spPr/>
    </dgm:pt>
    <dgm:pt modelId="{1F6CFC4B-29C2-47C2-9658-0345ABE17AF8}" type="pres">
      <dgm:prSet presAssocID="{A47AC5EC-F853-4CEA-A3F4-47F96998112E}" presName="bgRect" presStyleLbl="bgShp" presStyleIdx="0" presStyleCnt="2"/>
      <dgm:spPr/>
    </dgm:pt>
    <dgm:pt modelId="{B94A106A-301C-44D7-AC01-044B7BB5D68C}" type="pres">
      <dgm:prSet presAssocID="{A47AC5EC-F853-4CEA-A3F4-47F9699811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oto con riempimento a tinta unita"/>
        </a:ext>
      </dgm:extLst>
    </dgm:pt>
    <dgm:pt modelId="{2D6DFCE2-5E5F-40DB-AAB1-AB377F20CAFA}" type="pres">
      <dgm:prSet presAssocID="{A47AC5EC-F853-4CEA-A3F4-47F96998112E}" presName="spaceRect" presStyleCnt="0"/>
      <dgm:spPr/>
    </dgm:pt>
    <dgm:pt modelId="{4B4FE37F-DDA9-4FE0-AAFA-0B259299FAB2}" type="pres">
      <dgm:prSet presAssocID="{A47AC5EC-F853-4CEA-A3F4-47F96998112E}" presName="parTx" presStyleLbl="revTx" presStyleIdx="0" presStyleCnt="2">
        <dgm:presLayoutVars>
          <dgm:chMax val="0"/>
          <dgm:chPref val="0"/>
        </dgm:presLayoutVars>
      </dgm:prSet>
      <dgm:spPr/>
    </dgm:pt>
    <dgm:pt modelId="{A52F16CE-0ED5-4C3C-9BDA-FD9BEFE80070}" type="pres">
      <dgm:prSet presAssocID="{BF3D10E1-D434-4938-8BD3-9098106A69A1}" presName="sibTrans" presStyleCnt="0"/>
      <dgm:spPr/>
    </dgm:pt>
    <dgm:pt modelId="{9ED96BEC-859C-4A1C-9130-4F7AEED0C5FD}" type="pres">
      <dgm:prSet presAssocID="{C1B13A19-242B-48AD-8769-CB2D3A63E508}" presName="compNode" presStyleCnt="0"/>
      <dgm:spPr/>
    </dgm:pt>
    <dgm:pt modelId="{CE6D3BE5-F236-4F34-991C-593470824113}" type="pres">
      <dgm:prSet presAssocID="{C1B13A19-242B-48AD-8769-CB2D3A63E508}" presName="bgRect" presStyleLbl="bgShp" presStyleIdx="1" presStyleCnt="2"/>
      <dgm:spPr/>
    </dgm:pt>
    <dgm:pt modelId="{B8E9B640-45E4-427F-87E7-51C1C71AB42C}" type="pres">
      <dgm:prSet presAssocID="{C1B13A19-242B-48AD-8769-CB2D3A63E5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e contorno"/>
        </a:ext>
      </dgm:extLst>
    </dgm:pt>
    <dgm:pt modelId="{3476BEB7-D0CF-4574-B03E-031BADF1F014}" type="pres">
      <dgm:prSet presAssocID="{C1B13A19-242B-48AD-8769-CB2D3A63E508}" presName="spaceRect" presStyleCnt="0"/>
      <dgm:spPr/>
    </dgm:pt>
    <dgm:pt modelId="{B0872493-ABD9-4DC0-8E24-CF874DD428CC}" type="pres">
      <dgm:prSet presAssocID="{C1B13A19-242B-48AD-8769-CB2D3A63E50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8DF83E-ED88-42A1-8361-0305A66B59E1}" type="presOf" srcId="{C1B13A19-242B-48AD-8769-CB2D3A63E508}" destId="{B0872493-ABD9-4DC0-8E24-CF874DD428CC}" srcOrd="0" destOrd="0" presId="urn:microsoft.com/office/officeart/2018/2/layout/IconVerticalSolidList"/>
    <dgm:cxn modelId="{866CF668-6C0F-4B84-B3B0-57B2F59C969A}" srcId="{37A2174B-E041-4071-8DD9-B22990921865}" destId="{C1B13A19-242B-48AD-8769-CB2D3A63E508}" srcOrd="1" destOrd="0" parTransId="{A3E59312-A767-45B7-8EAF-29F69F699ED3}" sibTransId="{55A15BD7-C8E2-40E0-9A43-D23F44F24F65}"/>
    <dgm:cxn modelId="{61140655-D8F6-4D8C-88FC-0C56AE7F3D4C}" srcId="{37A2174B-E041-4071-8DD9-B22990921865}" destId="{A47AC5EC-F853-4CEA-A3F4-47F96998112E}" srcOrd="0" destOrd="0" parTransId="{1EFAC713-BD36-4515-B7C5-1D829DB4501E}" sibTransId="{BF3D10E1-D434-4938-8BD3-9098106A69A1}"/>
    <dgm:cxn modelId="{7B484394-FBD5-4E39-AC3D-9B47D344D5D8}" type="presOf" srcId="{37A2174B-E041-4071-8DD9-B22990921865}" destId="{179985A0-6EFC-485C-A3F2-7C35B0A1A698}" srcOrd="0" destOrd="0" presId="urn:microsoft.com/office/officeart/2018/2/layout/IconVerticalSolidList"/>
    <dgm:cxn modelId="{E201A8CC-3521-4E09-8E18-BE7923BC1599}" type="presOf" srcId="{A47AC5EC-F853-4CEA-A3F4-47F96998112E}" destId="{4B4FE37F-DDA9-4FE0-AAFA-0B259299FAB2}" srcOrd="0" destOrd="0" presId="urn:microsoft.com/office/officeart/2018/2/layout/IconVerticalSolidList"/>
    <dgm:cxn modelId="{22A2B823-6A13-40DA-A558-AF2B17D11F1B}" type="presParOf" srcId="{179985A0-6EFC-485C-A3F2-7C35B0A1A698}" destId="{6C606533-14AA-4B56-A1F5-050FF173BBDA}" srcOrd="0" destOrd="0" presId="urn:microsoft.com/office/officeart/2018/2/layout/IconVerticalSolidList"/>
    <dgm:cxn modelId="{E256A412-C6BA-45A1-BC35-85C91CF21954}" type="presParOf" srcId="{6C606533-14AA-4B56-A1F5-050FF173BBDA}" destId="{1F6CFC4B-29C2-47C2-9658-0345ABE17AF8}" srcOrd="0" destOrd="0" presId="urn:microsoft.com/office/officeart/2018/2/layout/IconVerticalSolidList"/>
    <dgm:cxn modelId="{AF09F4F2-DF00-4E37-AABF-DB5E2E3F0F98}" type="presParOf" srcId="{6C606533-14AA-4B56-A1F5-050FF173BBDA}" destId="{B94A106A-301C-44D7-AC01-044B7BB5D68C}" srcOrd="1" destOrd="0" presId="urn:microsoft.com/office/officeart/2018/2/layout/IconVerticalSolidList"/>
    <dgm:cxn modelId="{08903508-4B42-48F2-B71A-07ECEC8F7D81}" type="presParOf" srcId="{6C606533-14AA-4B56-A1F5-050FF173BBDA}" destId="{2D6DFCE2-5E5F-40DB-AAB1-AB377F20CAFA}" srcOrd="2" destOrd="0" presId="urn:microsoft.com/office/officeart/2018/2/layout/IconVerticalSolidList"/>
    <dgm:cxn modelId="{3D1E3790-304E-4338-9BA9-091B8C91CD78}" type="presParOf" srcId="{6C606533-14AA-4B56-A1F5-050FF173BBDA}" destId="{4B4FE37F-DDA9-4FE0-AAFA-0B259299FAB2}" srcOrd="3" destOrd="0" presId="urn:microsoft.com/office/officeart/2018/2/layout/IconVerticalSolidList"/>
    <dgm:cxn modelId="{1AED45FD-105B-4137-A98C-08CF1F4B279D}" type="presParOf" srcId="{179985A0-6EFC-485C-A3F2-7C35B0A1A698}" destId="{A52F16CE-0ED5-4C3C-9BDA-FD9BEFE80070}" srcOrd="1" destOrd="0" presId="urn:microsoft.com/office/officeart/2018/2/layout/IconVerticalSolidList"/>
    <dgm:cxn modelId="{C1A9AFB5-06A5-48D8-AFA3-69053F620E74}" type="presParOf" srcId="{179985A0-6EFC-485C-A3F2-7C35B0A1A698}" destId="{9ED96BEC-859C-4A1C-9130-4F7AEED0C5FD}" srcOrd="2" destOrd="0" presId="urn:microsoft.com/office/officeart/2018/2/layout/IconVerticalSolidList"/>
    <dgm:cxn modelId="{E55E59B1-93F3-4EE0-9D12-16BB7C1E2C25}" type="presParOf" srcId="{9ED96BEC-859C-4A1C-9130-4F7AEED0C5FD}" destId="{CE6D3BE5-F236-4F34-991C-593470824113}" srcOrd="0" destOrd="0" presId="urn:microsoft.com/office/officeart/2018/2/layout/IconVerticalSolidList"/>
    <dgm:cxn modelId="{C7C13586-813B-4B3E-854D-DF8DC4D2E186}" type="presParOf" srcId="{9ED96BEC-859C-4A1C-9130-4F7AEED0C5FD}" destId="{B8E9B640-45E4-427F-87E7-51C1C71AB42C}" srcOrd="1" destOrd="0" presId="urn:microsoft.com/office/officeart/2018/2/layout/IconVerticalSolidList"/>
    <dgm:cxn modelId="{85F02933-F448-46F0-84ED-B924ACEFE63A}" type="presParOf" srcId="{9ED96BEC-859C-4A1C-9130-4F7AEED0C5FD}" destId="{3476BEB7-D0CF-4574-B03E-031BADF1F014}" srcOrd="2" destOrd="0" presId="urn:microsoft.com/office/officeart/2018/2/layout/IconVerticalSolidList"/>
    <dgm:cxn modelId="{A8F2DBD5-99F3-4B98-9CA2-746C5E01A1FC}" type="presParOf" srcId="{9ED96BEC-859C-4A1C-9130-4F7AEED0C5FD}" destId="{B0872493-ABD9-4DC0-8E24-CF874DD428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FC4B-29C2-47C2-9658-0345ABE17AF8}">
      <dsp:nvSpPr>
        <dsp:cNvPr id="0" name=""/>
        <dsp:cNvSpPr/>
      </dsp:nvSpPr>
      <dsp:spPr>
        <a:xfrm>
          <a:off x="0" y="682997"/>
          <a:ext cx="10178143" cy="12609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A106A-301C-44D7-AC01-044B7BB5D68C}">
      <dsp:nvSpPr>
        <dsp:cNvPr id="0" name=""/>
        <dsp:cNvSpPr/>
      </dsp:nvSpPr>
      <dsp:spPr>
        <a:xfrm>
          <a:off x="381427" y="966704"/>
          <a:ext cx="693505" cy="6935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FE37F-DDA9-4FE0-AAFA-0B259299FAB2}">
      <dsp:nvSpPr>
        <dsp:cNvPr id="0" name=""/>
        <dsp:cNvSpPr/>
      </dsp:nvSpPr>
      <dsp:spPr>
        <a:xfrm>
          <a:off x="1456361" y="682997"/>
          <a:ext cx="8721781" cy="1260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7" tIns="133447" rIns="133447" bIns="1334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Use case: Smart IoT and </a:t>
          </a:r>
          <a:r>
            <a:rPr lang="it-IT" sz="2300" kern="1200" dirty="0" err="1"/>
            <a:t>telemetry</a:t>
          </a:r>
          <a:r>
            <a:rPr lang="it-IT" sz="2300" kern="1200" dirty="0"/>
            <a:t> system for </a:t>
          </a:r>
          <a:r>
            <a:rPr lang="en-GB" sz="2300" kern="1200" dirty="0"/>
            <a:t>the control and management of a </a:t>
          </a:r>
          <a:r>
            <a:rPr lang="en-GB" sz="2300" b="1" u="sng" kern="1200" dirty="0"/>
            <a:t>swimming pool</a:t>
          </a:r>
          <a:endParaRPr lang="en-US" sz="2300" b="1" kern="1200" dirty="0"/>
        </a:p>
      </dsp:txBody>
      <dsp:txXfrm>
        <a:off x="1456361" y="682997"/>
        <a:ext cx="8721781" cy="1260918"/>
      </dsp:txXfrm>
    </dsp:sp>
    <dsp:sp modelId="{CE6D3BE5-F236-4F34-991C-593470824113}">
      <dsp:nvSpPr>
        <dsp:cNvPr id="0" name=""/>
        <dsp:cNvSpPr/>
      </dsp:nvSpPr>
      <dsp:spPr>
        <a:xfrm>
          <a:off x="0" y="2259146"/>
          <a:ext cx="10178143" cy="12609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9B640-45E4-427F-87E7-51C1C71AB42C}">
      <dsp:nvSpPr>
        <dsp:cNvPr id="0" name=""/>
        <dsp:cNvSpPr/>
      </dsp:nvSpPr>
      <dsp:spPr>
        <a:xfrm>
          <a:off x="381427" y="2542853"/>
          <a:ext cx="693505" cy="6935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72493-ABD9-4DC0-8E24-CF874DD428CC}">
      <dsp:nvSpPr>
        <dsp:cNvPr id="0" name=""/>
        <dsp:cNvSpPr/>
      </dsp:nvSpPr>
      <dsp:spPr>
        <a:xfrm>
          <a:off x="1456361" y="2259146"/>
          <a:ext cx="8721781" cy="1260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7" tIns="133447" rIns="133447" bIns="1334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Main goal: simulate a LLN composed by sensors and actuators capable of monitor and automatically react to changes in environmental conditions through a control system handled by a JAVA application</a:t>
          </a:r>
          <a:endParaRPr lang="en-US" sz="2300" kern="1200" dirty="0"/>
        </a:p>
      </dsp:txBody>
      <dsp:txXfrm>
        <a:off x="1456361" y="2259146"/>
        <a:ext cx="8721781" cy="1260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63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51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0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6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221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45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23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5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7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956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5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46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Underwater empty swimming pool">
            <a:extLst>
              <a:ext uri="{FF2B5EF4-FFF2-40B4-BE49-F238E27FC236}">
                <a16:creationId xmlns:a16="http://schemas.microsoft.com/office/drawing/2014/main" id="{2BE3D421-1A2E-A20F-EE0E-13487A6C3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4124130" y="10"/>
            <a:ext cx="806786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166B46B-30D1-8E76-7923-CDC7266E4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/>
              <a:t>Smart </a:t>
            </a:r>
            <a:r>
              <a:rPr lang="it-IT" sz="4800" dirty="0" err="1"/>
              <a:t>swimming</a:t>
            </a:r>
            <a:r>
              <a:rPr lang="it-IT" sz="4800" dirty="0"/>
              <a:t> pool</a:t>
            </a:r>
            <a:endParaRPr lang="en-GB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1574DC-6FC3-E5B1-17A0-AB912AB0F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3450208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Matteo Mugnai, Filippo Puccini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4204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7E65F-9CEE-AF6C-DF85-93A8EC77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9297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Buttons</a:t>
            </a:r>
            <a:r>
              <a:rPr lang="it-IT" dirty="0"/>
              <a:t> &amp; LEDS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C2439A-51C0-863F-C822-A85C823E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363" y="1184988"/>
            <a:ext cx="10178322" cy="529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>
                <a:solidFill>
                  <a:schemeClr val="tx2"/>
                </a:solidFill>
              </a:rPr>
              <a:t>Buttons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have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been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used</a:t>
            </a:r>
            <a:r>
              <a:rPr lang="it-IT" dirty="0">
                <a:solidFill>
                  <a:schemeClr val="tx2"/>
                </a:solidFill>
              </a:rPr>
              <a:t> on </a:t>
            </a:r>
            <a:r>
              <a:rPr lang="it-IT" dirty="0" err="1">
                <a:solidFill>
                  <a:schemeClr val="tx2"/>
                </a:solidFill>
              </a:rPr>
              <a:t>actuators</a:t>
            </a:r>
            <a:r>
              <a:rPr lang="it-IT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</a:t>
            </a:r>
            <a:r>
              <a:rPr lang="it-IT" dirty="0" err="1">
                <a:solidFill>
                  <a:schemeClr val="tx2"/>
                </a:solidFill>
              </a:rPr>
              <a:t>HeatingSystem</a:t>
            </a: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</a:t>
            </a:r>
            <a:r>
              <a:rPr lang="it-IT" dirty="0" err="1">
                <a:solidFill>
                  <a:schemeClr val="tx2"/>
                </a:solidFill>
              </a:rPr>
              <a:t>WaterPump</a:t>
            </a: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</a:t>
            </a:r>
            <a:r>
              <a:rPr lang="it-IT" dirty="0" err="1">
                <a:solidFill>
                  <a:schemeClr val="tx2"/>
                </a:solidFill>
              </a:rPr>
              <a:t>ChlorineDispenser</a:t>
            </a:r>
            <a:endParaRPr lang="it-IT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Press </a:t>
            </a:r>
            <a:r>
              <a:rPr lang="it-IT" dirty="0" err="1">
                <a:solidFill>
                  <a:schemeClr val="tx2"/>
                </a:solidFill>
                <a:sym typeface="Wingdings" panose="05000000000000000000" pitchFamily="2" charset="2"/>
              </a:rPr>
              <a:t>button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 to switch ON/OFF the relative </a:t>
            </a:r>
            <a:r>
              <a:rPr lang="it-IT" dirty="0" err="1">
                <a:solidFill>
                  <a:schemeClr val="tx2"/>
                </a:solidFill>
                <a:sym typeface="Wingdings" panose="05000000000000000000" pitchFamily="2" charset="2"/>
              </a:rPr>
              <a:t>actuator</a:t>
            </a:r>
            <a:endParaRPr lang="it-IT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Leds</a:t>
            </a:r>
            <a:r>
              <a:rPr lang="en-GB" dirty="0">
                <a:solidFill>
                  <a:schemeClr val="tx2"/>
                </a:solidFill>
              </a:rPr>
              <a:t> have been used on actuators:</a:t>
            </a: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</a:t>
            </a:r>
            <a:r>
              <a:rPr lang="it-IT" dirty="0" err="1">
                <a:solidFill>
                  <a:schemeClr val="tx2"/>
                </a:solidFill>
              </a:rPr>
              <a:t>HeatingSystem</a:t>
            </a: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</a:t>
            </a:r>
            <a:r>
              <a:rPr lang="it-IT" dirty="0" err="1">
                <a:solidFill>
                  <a:schemeClr val="tx2"/>
                </a:solidFill>
              </a:rPr>
              <a:t>WaterPump</a:t>
            </a:r>
            <a:r>
              <a:rPr lang="it-IT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</a:t>
            </a:r>
            <a:r>
              <a:rPr lang="it-IT" dirty="0" err="1">
                <a:solidFill>
                  <a:schemeClr val="tx2"/>
                </a:solidFill>
              </a:rPr>
              <a:t>ChlorineDispenser</a:t>
            </a: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-Light 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 led ON </a:t>
            </a:r>
            <a:r>
              <a:rPr lang="it-IT" dirty="0" err="1">
                <a:solidFill>
                  <a:schemeClr val="tx2"/>
                </a:solidFill>
                <a:sym typeface="Wingdings" panose="05000000000000000000" pitchFamily="2" charset="2"/>
              </a:rPr>
              <a:t>indicates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 the </a:t>
            </a:r>
            <a:r>
              <a:rPr lang="it-IT" dirty="0" err="1">
                <a:solidFill>
                  <a:schemeClr val="tx2"/>
                </a:solidFill>
                <a:sym typeface="Wingdings" panose="05000000000000000000" pitchFamily="2" charset="2"/>
              </a:rPr>
              <a:t>current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chemeClr val="tx2"/>
                </a:solidFill>
                <a:sym typeface="Wingdings" panose="05000000000000000000" pitchFamily="2" charset="2"/>
              </a:rPr>
              <a:t>colour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 of the light (‘</a:t>
            </a:r>
            <a:r>
              <a:rPr lang="it-IT" dirty="0">
                <a:solidFill>
                  <a:srgbClr val="00B050"/>
                </a:solidFill>
                <a:sym typeface="Wingdings" panose="05000000000000000000" pitchFamily="2" charset="2"/>
              </a:rPr>
              <a:t>GREEN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’, ‘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’, ‘</a:t>
            </a:r>
            <a:r>
              <a:rPr lang="it-IT" dirty="0">
                <a:solidFill>
                  <a:srgbClr val="FFC000"/>
                </a:solidFill>
                <a:sym typeface="Wingdings" panose="05000000000000000000" pitchFamily="2" charset="2"/>
              </a:rPr>
              <a:t>YELLOW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’)</a:t>
            </a:r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5" name="Elemento grafico 4" descr="Sirena contorno">
            <a:extLst>
              <a:ext uri="{FF2B5EF4-FFF2-40B4-BE49-F238E27FC236}">
                <a16:creationId xmlns:a16="http://schemas.microsoft.com/office/drawing/2014/main" id="{762AF903-624A-43B1-5AB3-DB4A5C9CB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1124" y="907016"/>
            <a:ext cx="914400" cy="91440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78AC84B3-4564-F1BC-A0C7-CC29DB1966DF}"/>
              </a:ext>
            </a:extLst>
          </p:cNvPr>
          <p:cNvSpPr/>
          <p:nvPr/>
        </p:nvSpPr>
        <p:spPr>
          <a:xfrm>
            <a:off x="3060441" y="4270208"/>
            <a:ext cx="1514670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E52AFE-25DB-869F-123A-63BB6E651C64}"/>
              </a:ext>
            </a:extLst>
          </p:cNvPr>
          <p:cNvSpPr txBox="1"/>
          <p:nvPr/>
        </p:nvSpPr>
        <p:spPr>
          <a:xfrm>
            <a:off x="4575111" y="4542742"/>
            <a:ext cx="626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‘</a:t>
            </a:r>
            <a:r>
              <a:rPr lang="it-IT" dirty="0">
                <a:solidFill>
                  <a:srgbClr val="00B050"/>
                </a:solidFill>
              </a:rPr>
              <a:t>GREEN</a:t>
            </a:r>
            <a:r>
              <a:rPr lang="it-IT" dirty="0">
                <a:solidFill>
                  <a:schemeClr val="tx2"/>
                </a:solidFill>
              </a:rPr>
              <a:t>’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/>
              <a:t>led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actuator</a:t>
            </a:r>
            <a:r>
              <a:rPr lang="it-IT" dirty="0"/>
              <a:t> ON, </a:t>
            </a:r>
            <a:r>
              <a:rPr lang="it-IT" dirty="0">
                <a:solidFill>
                  <a:schemeClr val="tx2"/>
                </a:solidFill>
              </a:rPr>
              <a:t>‘</a:t>
            </a:r>
            <a:r>
              <a:rPr lang="it-IT" dirty="0">
                <a:solidFill>
                  <a:srgbClr val="FF0000"/>
                </a:solidFill>
              </a:rPr>
              <a:t>RED</a:t>
            </a:r>
            <a:r>
              <a:rPr lang="it-IT" dirty="0">
                <a:solidFill>
                  <a:schemeClr val="tx2"/>
                </a:solidFill>
              </a:rPr>
              <a:t>’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led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actuator</a:t>
            </a:r>
            <a:r>
              <a:rPr lang="it-IT" dirty="0"/>
              <a:t> OFF</a:t>
            </a:r>
            <a:endParaRPr lang="en-GB" dirty="0"/>
          </a:p>
        </p:txBody>
      </p:sp>
      <p:pic>
        <p:nvPicPr>
          <p:cNvPr id="9" name="Elemento grafico 8" descr="Lampadina con riempimento a tinta unita">
            <a:extLst>
              <a:ext uri="{FF2B5EF4-FFF2-40B4-BE49-F238E27FC236}">
                <a16:creationId xmlns:a16="http://schemas.microsoft.com/office/drawing/2014/main" id="{B597736C-B90C-737D-49E8-A2C4732D7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7981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0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7AC1F2-4975-F20C-6E5C-EF0C2D87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96635"/>
            <a:ext cx="10178322" cy="59869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Grafana</a:t>
            </a:r>
            <a:endParaRPr lang="en-GB" dirty="0"/>
          </a:p>
        </p:txBody>
      </p:sp>
      <p:pic>
        <p:nvPicPr>
          <p:cNvPr id="5" name="Segnaposto contenuto 4" descr="Immagine che contiene schermata, linea&#10;&#10;Descrizione generata automaticamente">
            <a:extLst>
              <a:ext uri="{FF2B5EF4-FFF2-40B4-BE49-F238E27FC236}">
                <a16:creationId xmlns:a16="http://schemas.microsoft.com/office/drawing/2014/main" id="{6C7DFEAB-9C4E-5E2E-4FC7-70FC590E0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3" y="2172820"/>
            <a:ext cx="10525125" cy="3168051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F767053-3D84-6049-DA34-4E91B345E7BF}"/>
              </a:ext>
            </a:extLst>
          </p:cNvPr>
          <p:cNvCxnSpPr>
            <a:cxnSpLocks/>
          </p:cNvCxnSpPr>
          <p:nvPr/>
        </p:nvCxnSpPr>
        <p:spPr>
          <a:xfrm>
            <a:off x="2360645" y="4133084"/>
            <a:ext cx="1716832" cy="1978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4F685D-7760-2F66-BE8F-7E189525B9C9}"/>
              </a:ext>
            </a:extLst>
          </p:cNvPr>
          <p:cNvCxnSpPr>
            <a:cxnSpLocks/>
          </p:cNvCxnSpPr>
          <p:nvPr/>
        </p:nvCxnSpPr>
        <p:spPr>
          <a:xfrm flipH="1">
            <a:off x="4214820" y="4198776"/>
            <a:ext cx="688417" cy="1912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122071A-EDBF-FBD2-7DD6-6604746029B4}"/>
              </a:ext>
            </a:extLst>
          </p:cNvPr>
          <p:cNvSpPr txBox="1"/>
          <p:nvPr/>
        </p:nvSpPr>
        <p:spPr>
          <a:xfrm>
            <a:off x="2855168" y="6086207"/>
            <a:ext cx="257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Pressed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manually</a:t>
            </a:r>
            <a:endParaRPr lang="en-GB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2A0552C-F013-832A-A165-0C40C0902BD2}"/>
              </a:ext>
            </a:extLst>
          </p:cNvPr>
          <p:cNvCxnSpPr>
            <a:cxnSpLocks/>
          </p:cNvCxnSpPr>
          <p:nvPr/>
        </p:nvCxnSpPr>
        <p:spPr>
          <a:xfrm>
            <a:off x="6096000" y="4310743"/>
            <a:ext cx="860512" cy="1800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FFABD00-2B4D-D6D3-1C84-9DBD027675E6}"/>
              </a:ext>
            </a:extLst>
          </p:cNvPr>
          <p:cNvCxnSpPr>
            <a:cxnSpLocks/>
          </p:cNvCxnSpPr>
          <p:nvPr/>
        </p:nvCxnSpPr>
        <p:spPr>
          <a:xfrm>
            <a:off x="7021825" y="4432299"/>
            <a:ext cx="0" cy="1679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DE21811-14DF-DE06-8CB3-B58A73D0FBBD}"/>
              </a:ext>
            </a:extLst>
          </p:cNvPr>
          <p:cNvCxnSpPr>
            <a:cxnSpLocks/>
          </p:cNvCxnSpPr>
          <p:nvPr/>
        </p:nvCxnSpPr>
        <p:spPr>
          <a:xfrm flipH="1">
            <a:off x="7087139" y="4310743"/>
            <a:ext cx="763600" cy="1800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C251D93-3CD0-8D58-0518-5283A8DD4185}"/>
              </a:ext>
            </a:extLst>
          </p:cNvPr>
          <p:cNvSpPr txBox="1"/>
          <p:nvPr/>
        </p:nvSpPr>
        <p:spPr>
          <a:xfrm>
            <a:off x="5430414" y="6111551"/>
            <a:ext cx="363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Trigger </a:t>
            </a:r>
            <a:r>
              <a:rPr lang="it-IT" dirty="0" err="1"/>
              <a:t>regulates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endParaRPr lang="en-GB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63B1C13-20E6-71A0-3B43-82C84FA5522D}"/>
              </a:ext>
            </a:extLst>
          </p:cNvPr>
          <p:cNvSpPr txBox="1"/>
          <p:nvPr/>
        </p:nvSpPr>
        <p:spPr>
          <a:xfrm>
            <a:off x="1868454" y="2214237"/>
            <a:ext cx="14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Lb: 50 </a:t>
            </a:r>
            <a:r>
              <a:rPr lang="it-IT" dirty="0" err="1">
                <a:solidFill>
                  <a:schemeClr val="bg1"/>
                </a:solidFill>
              </a:rPr>
              <a:t>Ub</a:t>
            </a:r>
            <a:r>
              <a:rPr lang="it-IT" dirty="0">
                <a:solidFill>
                  <a:schemeClr val="bg1"/>
                </a:solidFill>
              </a:rPr>
              <a:t>: 90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DA28658-E9AA-BF58-E411-071EC7C56783}"/>
              </a:ext>
            </a:extLst>
          </p:cNvPr>
          <p:cNvSpPr/>
          <p:nvPr/>
        </p:nvSpPr>
        <p:spPr>
          <a:xfrm>
            <a:off x="2505268" y="2822473"/>
            <a:ext cx="153955" cy="195943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222813C-8797-1860-9640-DF11716DE915}"/>
              </a:ext>
            </a:extLst>
          </p:cNvPr>
          <p:cNvSpPr/>
          <p:nvPr/>
        </p:nvSpPr>
        <p:spPr>
          <a:xfrm>
            <a:off x="6221365" y="3414288"/>
            <a:ext cx="153955" cy="195943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07307A5-C16F-0338-31B1-DF80051B95AB}"/>
              </a:ext>
            </a:extLst>
          </p:cNvPr>
          <p:cNvSpPr txBox="1"/>
          <p:nvPr/>
        </p:nvSpPr>
        <p:spPr>
          <a:xfrm>
            <a:off x="6221365" y="3152192"/>
            <a:ext cx="93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(</a:t>
            </a:r>
            <a:r>
              <a:rPr lang="it-IT" sz="1400" dirty="0" err="1">
                <a:solidFill>
                  <a:schemeClr val="bg1"/>
                </a:solidFill>
              </a:rPr>
              <a:t>Ub+Lb</a:t>
            </a:r>
            <a:r>
              <a:rPr lang="it-IT" sz="1400" dirty="0">
                <a:solidFill>
                  <a:schemeClr val="bg1"/>
                </a:solidFill>
              </a:rPr>
              <a:t>)/2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929785C-B001-5906-28C8-3BB1C629C9CE}"/>
              </a:ext>
            </a:extLst>
          </p:cNvPr>
          <p:cNvSpPr txBox="1"/>
          <p:nvPr/>
        </p:nvSpPr>
        <p:spPr>
          <a:xfrm>
            <a:off x="2582245" y="259218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Ub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47" name="Immagine 46" descr="Immagine che contiene test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1DE2ACCF-6C82-5C46-4D90-E8DBEEDA4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27" y="96635"/>
            <a:ext cx="2363545" cy="192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535CF56D-233C-F296-B64F-BA626AFB8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35" y="975147"/>
            <a:ext cx="8449259" cy="2887726"/>
          </a:xfrm>
        </p:spPr>
      </p:pic>
      <p:pic>
        <p:nvPicPr>
          <p:cNvPr id="8" name="Immagine 7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78166AD6-513A-BAA1-AA1B-EC91EBD72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37" y="4069318"/>
            <a:ext cx="8449258" cy="27141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B00DF89-9D5C-C4B1-12C0-A5195BE5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41" y="205103"/>
            <a:ext cx="10178322" cy="569337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Grafana</a:t>
            </a:r>
            <a:endParaRPr lang="en-GB" dirty="0"/>
          </a:p>
        </p:txBody>
      </p:sp>
      <p:pic>
        <p:nvPicPr>
          <p:cNvPr id="7" name="Immagine 6" descr="Immagine che contiene testo, Elementi grafici, Carattere, schermata&#10;&#10;Descrizione generata automaticamente">
            <a:extLst>
              <a:ext uri="{FF2B5EF4-FFF2-40B4-BE49-F238E27FC236}">
                <a16:creationId xmlns:a16="http://schemas.microsoft.com/office/drawing/2014/main" id="{928EFECA-4ACC-44B9-C34B-E7AAFD523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83" y="1689910"/>
            <a:ext cx="2105679" cy="1672680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cerchio&#10;&#10;Descrizione generata automaticamente">
            <a:extLst>
              <a:ext uri="{FF2B5EF4-FFF2-40B4-BE49-F238E27FC236}">
                <a16:creationId xmlns:a16="http://schemas.microsoft.com/office/drawing/2014/main" id="{D24A74D0-2E42-0382-2577-E8EB879A3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83" y="4590032"/>
            <a:ext cx="2105679" cy="16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8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72B8A-0F0B-9AA0-64ED-9C82D5A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/>
              <a:t>Introduction</a:t>
            </a:r>
            <a:endParaRPr lang="en-GB" dirty="0"/>
          </a:p>
        </p:txBody>
      </p:sp>
      <p:graphicFrame>
        <p:nvGraphicFramePr>
          <p:cNvPr id="23" name="Segnaposto contenuto 2">
            <a:extLst>
              <a:ext uri="{FF2B5EF4-FFF2-40B4-BE49-F238E27FC236}">
                <a16:creationId xmlns:a16="http://schemas.microsoft.com/office/drawing/2014/main" id="{B5DC610C-9876-6093-8386-59D446AC6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119706"/>
              </p:ext>
            </p:extLst>
          </p:nvPr>
        </p:nvGraphicFramePr>
        <p:xfrm>
          <a:off x="1175656" y="2080726"/>
          <a:ext cx="10178143" cy="420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3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20803-CD9D-C4AA-7749-9F54F1F5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8" y="262508"/>
            <a:ext cx="10515600" cy="873367"/>
          </a:xfrm>
        </p:spPr>
        <p:txBody>
          <a:bodyPr/>
          <a:lstStyle/>
          <a:p>
            <a:r>
              <a:rPr lang="it-IT" dirty="0"/>
              <a:t>IoT devices</a:t>
            </a:r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098617-63E1-BAEC-21F4-4FED1FCD3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9458" y="1238492"/>
            <a:ext cx="5181600" cy="4938471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 err="1">
                <a:solidFill>
                  <a:srgbClr val="0070C0"/>
                </a:solidFill>
              </a:rPr>
              <a:t>Sensors</a:t>
            </a:r>
            <a:r>
              <a:rPr lang="it-IT" sz="3200" dirty="0">
                <a:solidFill>
                  <a:srgbClr val="0070C0"/>
                </a:solidFill>
              </a:rPr>
              <a:t> (MQTT)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Presence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bool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Water temperature (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, °C)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Water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level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, %)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Chlorine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level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, %)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03E5E7-CF6C-C5B6-EAC7-4752DDE0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38492"/>
            <a:ext cx="5181600" cy="4938471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 err="1">
                <a:solidFill>
                  <a:srgbClr val="0070C0"/>
                </a:solidFill>
              </a:rPr>
              <a:t>Actuators</a:t>
            </a:r>
            <a:r>
              <a:rPr lang="it-IT" sz="3200" dirty="0">
                <a:solidFill>
                  <a:srgbClr val="0070C0"/>
                </a:solidFill>
              </a:rPr>
              <a:t> (</a:t>
            </a:r>
            <a:r>
              <a:rPr lang="it-IT" sz="3200" dirty="0" err="1">
                <a:solidFill>
                  <a:srgbClr val="0070C0"/>
                </a:solidFill>
              </a:rPr>
              <a:t>CoAP</a:t>
            </a:r>
            <a:r>
              <a:rPr lang="it-IT" sz="32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Lights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(ON|OFF)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Heating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system (INC|DEC|OFF)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Water pump (INC|DEC|OFF)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Chlorine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dispenser (ON|OFF)</a:t>
            </a:r>
          </a:p>
        </p:txBody>
      </p:sp>
      <p:pic>
        <p:nvPicPr>
          <p:cNvPr id="12" name="Elemento grafico 11" descr="Luci accese con riempimento a tinta unita">
            <a:extLst>
              <a:ext uri="{FF2B5EF4-FFF2-40B4-BE49-F238E27FC236}">
                <a16:creationId xmlns:a16="http://schemas.microsoft.com/office/drawing/2014/main" id="{ACB38F76-EA6E-AE5D-DBC7-A7541242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694" y="1979182"/>
            <a:ext cx="914400" cy="914400"/>
          </a:xfrm>
          <a:prstGeom prst="rect">
            <a:avLst/>
          </a:prstGeom>
        </p:spPr>
      </p:pic>
      <p:pic>
        <p:nvPicPr>
          <p:cNvPr id="15" name="Elemento grafico 14" descr="Termometro con riempimento a tinta unita">
            <a:extLst>
              <a:ext uri="{FF2B5EF4-FFF2-40B4-BE49-F238E27FC236}">
                <a16:creationId xmlns:a16="http://schemas.microsoft.com/office/drawing/2014/main" id="{9055B033-74D3-ABB5-0183-B62A1E51A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5350" y="2990441"/>
            <a:ext cx="914400" cy="914400"/>
          </a:xfrm>
          <a:prstGeom prst="rect">
            <a:avLst/>
          </a:prstGeom>
        </p:spPr>
      </p:pic>
      <p:pic>
        <p:nvPicPr>
          <p:cNvPr id="17" name="Elemento grafico 16" descr="Pozione contorno">
            <a:extLst>
              <a:ext uri="{FF2B5EF4-FFF2-40B4-BE49-F238E27FC236}">
                <a16:creationId xmlns:a16="http://schemas.microsoft.com/office/drawing/2014/main" id="{C09BF00E-D381-2ED6-D4E5-BD7D0F111B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7303" y="495688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Uomo con riempimento a tinta unita">
            <a:extLst>
              <a:ext uri="{FF2B5EF4-FFF2-40B4-BE49-F238E27FC236}">
                <a16:creationId xmlns:a16="http://schemas.microsoft.com/office/drawing/2014/main" id="{430D028C-08D5-6806-8590-3F007F715B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8629" y="1979182"/>
            <a:ext cx="914400" cy="914400"/>
          </a:xfrm>
          <a:prstGeom prst="rect">
            <a:avLst/>
          </a:prstGeom>
        </p:spPr>
      </p:pic>
      <p:pic>
        <p:nvPicPr>
          <p:cNvPr id="21" name="Elemento grafico 20" descr="Saluto con riempimento a tinta unita">
            <a:extLst>
              <a:ext uri="{FF2B5EF4-FFF2-40B4-BE49-F238E27FC236}">
                <a16:creationId xmlns:a16="http://schemas.microsoft.com/office/drawing/2014/main" id="{F2C50022-C978-A484-0702-1419071D1D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2314" y="3945630"/>
            <a:ext cx="914400" cy="914400"/>
          </a:xfrm>
          <a:prstGeom prst="rect">
            <a:avLst/>
          </a:prstGeom>
        </p:spPr>
      </p:pic>
      <p:pic>
        <p:nvPicPr>
          <p:cNvPr id="23" name="Elemento grafico 22" descr="Idrante antincendio rotto con riempimento a tinta unita">
            <a:extLst>
              <a:ext uri="{FF2B5EF4-FFF2-40B4-BE49-F238E27FC236}">
                <a16:creationId xmlns:a16="http://schemas.microsoft.com/office/drawing/2014/main" id="{127C4651-60DF-9ED3-F9F1-07DD42A556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0563" y="3951495"/>
            <a:ext cx="914400" cy="914400"/>
          </a:xfrm>
          <a:prstGeom prst="rect">
            <a:avLst/>
          </a:prstGeom>
        </p:spPr>
      </p:pic>
      <p:pic>
        <p:nvPicPr>
          <p:cNvPr id="25" name="Elemento grafico 24" descr="Fiocco di neve contorno">
            <a:extLst>
              <a:ext uri="{FF2B5EF4-FFF2-40B4-BE49-F238E27FC236}">
                <a16:creationId xmlns:a16="http://schemas.microsoft.com/office/drawing/2014/main" id="{24ABA203-CAF0-58C0-50EE-082C0E185D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86526" y="3055775"/>
            <a:ext cx="746449" cy="746449"/>
          </a:xfrm>
          <a:prstGeom prst="rect">
            <a:avLst/>
          </a:prstGeom>
        </p:spPr>
      </p:pic>
      <p:pic>
        <p:nvPicPr>
          <p:cNvPr id="27" name="Elemento grafico 26" descr="Sole contorno">
            <a:extLst>
              <a:ext uri="{FF2B5EF4-FFF2-40B4-BE49-F238E27FC236}">
                <a16:creationId xmlns:a16="http://schemas.microsoft.com/office/drawing/2014/main" id="{93AB2B9E-B1D1-5D9E-D820-8920C68DBD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32975" y="3023108"/>
            <a:ext cx="746449" cy="746449"/>
          </a:xfrm>
          <a:prstGeom prst="rect">
            <a:avLst/>
          </a:prstGeom>
        </p:spPr>
      </p:pic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9D433621-967B-7E26-AFA1-EA76D7990950}"/>
              </a:ext>
            </a:extLst>
          </p:cNvPr>
          <p:cNvCxnSpPr/>
          <p:nvPr/>
        </p:nvCxnSpPr>
        <p:spPr>
          <a:xfrm>
            <a:off x="5705475" y="1284043"/>
            <a:ext cx="0" cy="458724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Elemento grafico 5" descr="Salvagente con riempimento a tinta unita">
            <a:extLst>
              <a:ext uri="{FF2B5EF4-FFF2-40B4-BE49-F238E27FC236}">
                <a16:creationId xmlns:a16="http://schemas.microsoft.com/office/drawing/2014/main" id="{AA90253B-1915-7FBB-B76B-3A95BD2636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85919" y="5005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5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3840C-95F0-560D-7A09-8F53F494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architecture</a:t>
            </a:r>
            <a:endParaRPr lang="en-GB" dirty="0"/>
          </a:p>
        </p:txBody>
      </p:sp>
      <p:pic>
        <p:nvPicPr>
          <p:cNvPr id="5" name="Segnaposto contenuto 4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0023385D-0314-87CA-56AD-8383BD22E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93" y="1123950"/>
            <a:ext cx="11055889" cy="5351665"/>
          </a:xfrm>
        </p:spPr>
      </p:pic>
    </p:spTree>
    <p:extLst>
      <p:ext uri="{BB962C8B-B14F-4D97-AF65-F5344CB8AC3E}">
        <p14:creationId xmlns:p14="http://schemas.microsoft.com/office/powerpoint/2010/main" val="286374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3FF82772-FB82-2B22-EE24-9419ED9B8081}"/>
              </a:ext>
            </a:extLst>
          </p:cNvPr>
          <p:cNvSpPr/>
          <p:nvPr/>
        </p:nvSpPr>
        <p:spPr>
          <a:xfrm>
            <a:off x="3571875" y="5468313"/>
            <a:ext cx="4324350" cy="1059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6735534B-0792-BF1B-717E-0AE2D17936C0}"/>
              </a:ext>
            </a:extLst>
          </p:cNvPr>
          <p:cNvSpPr/>
          <p:nvPr/>
        </p:nvSpPr>
        <p:spPr>
          <a:xfrm>
            <a:off x="1455577" y="3298837"/>
            <a:ext cx="3564292" cy="153441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BB6497F-60ED-314A-9B2C-FF5457FE2299}"/>
              </a:ext>
            </a:extLst>
          </p:cNvPr>
          <p:cNvSpPr/>
          <p:nvPr/>
        </p:nvSpPr>
        <p:spPr>
          <a:xfrm>
            <a:off x="1455576" y="1138253"/>
            <a:ext cx="3564293" cy="16275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6CF21AF-D8D1-E286-44F0-E2F49F51F301}"/>
              </a:ext>
            </a:extLst>
          </p:cNvPr>
          <p:cNvSpPr/>
          <p:nvPr/>
        </p:nvSpPr>
        <p:spPr>
          <a:xfrm>
            <a:off x="6711820" y="1166327"/>
            <a:ext cx="4139682" cy="153955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365F621-854D-D17D-8D68-B30D9125E7F6}"/>
              </a:ext>
            </a:extLst>
          </p:cNvPr>
          <p:cNvSpPr/>
          <p:nvPr/>
        </p:nvSpPr>
        <p:spPr>
          <a:xfrm>
            <a:off x="6711820" y="3209732"/>
            <a:ext cx="4139682" cy="147392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7E6FDC-5E13-B5EF-6E4E-10F4F260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71" y="60372"/>
            <a:ext cx="10515600" cy="801202"/>
          </a:xfrm>
        </p:spPr>
        <p:txBody>
          <a:bodyPr/>
          <a:lstStyle/>
          <a:p>
            <a:pPr algn="ctr"/>
            <a:r>
              <a:rPr lang="it-IT" dirty="0" err="1"/>
              <a:t>CoAP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8BE440-3FFC-E78D-474B-D57F64AE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08" y="1138253"/>
            <a:ext cx="3564293" cy="3796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CLIENT: Cloud App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SERVER: IoT actuator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/light/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switch?mode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=[‘ON’, ’OFF’]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/light/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color?color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=[‘r’, ’g’, ’b’]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PUT: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method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to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change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the status or the color of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lights</a:t>
            </a:r>
            <a:endParaRPr lang="it-IT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CLIENT: Cloud App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SERVER: IoT actuator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chlorine_dispenser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switch?mode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=[‘ON’, ’OFF’]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PUT: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method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to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change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the status of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chlorine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dispenser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56E7A031-E963-D35C-8405-A0B2DEC9E1A9}"/>
              </a:ext>
            </a:extLst>
          </p:cNvPr>
          <p:cNvSpPr txBox="1">
            <a:spLocks/>
          </p:cNvSpPr>
          <p:nvPr/>
        </p:nvSpPr>
        <p:spPr>
          <a:xfrm>
            <a:off x="6711820" y="1166327"/>
            <a:ext cx="4139682" cy="353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CLIENT: Cloud App</a:t>
            </a:r>
          </a:p>
          <a:p>
            <a:pPr marL="0" indent="0">
              <a:buNone/>
            </a:pPr>
            <a:r>
              <a:rPr lang="en-GB" sz="1400" dirty="0"/>
              <a:t>SERVER: IoT actuator</a:t>
            </a:r>
            <a:endParaRPr lang="it-IT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heating_system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switch?mode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=[‘INC’, ’DEC’, ’OFF’]</a:t>
            </a:r>
          </a:p>
          <a:p>
            <a:pPr marL="0" indent="0">
              <a:buNone/>
            </a:pP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PUT: </a:t>
            </a:r>
            <a:r>
              <a:rPr lang="it-IT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method</a:t>
            </a: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 to </a:t>
            </a:r>
            <a:r>
              <a:rPr lang="it-IT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change</a:t>
            </a: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 the status of </a:t>
            </a:r>
            <a:r>
              <a:rPr lang="it-IT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heating</a:t>
            </a: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 system</a:t>
            </a:r>
          </a:p>
          <a:p>
            <a:pPr marL="0" indent="0">
              <a:buNone/>
            </a:pPr>
            <a:endParaRPr lang="it-IT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sz="2600" dirty="0"/>
          </a:p>
          <a:p>
            <a:pPr marL="0" indent="0">
              <a:buNone/>
            </a:pPr>
            <a:r>
              <a:rPr lang="en-GB" sz="1400" dirty="0"/>
              <a:t>CLIENT: Cloud App</a:t>
            </a:r>
          </a:p>
          <a:p>
            <a:pPr marL="0" indent="0">
              <a:buNone/>
            </a:pPr>
            <a:r>
              <a:rPr lang="en-GB" sz="1400" dirty="0"/>
              <a:t>SERVER: IoT actuator</a:t>
            </a:r>
            <a:endParaRPr lang="it-IT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water_pump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switch?mode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=[‘INC’, ’DEC’, ’OFF’]</a:t>
            </a:r>
          </a:p>
          <a:p>
            <a:pPr marL="0" indent="0">
              <a:buNone/>
            </a:pP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PUT: </a:t>
            </a:r>
            <a:r>
              <a:rPr lang="it-IT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method</a:t>
            </a: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 to </a:t>
            </a:r>
            <a:r>
              <a:rPr lang="it-IT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change</a:t>
            </a: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 the status of water pump</a:t>
            </a:r>
            <a:endParaRPr lang="it-IT" sz="14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GB" sz="16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F4E480-52FB-3F21-3EAC-7FE15AF71D8F}"/>
              </a:ext>
            </a:extLst>
          </p:cNvPr>
          <p:cNvSpPr txBox="1"/>
          <p:nvPr/>
        </p:nvSpPr>
        <p:spPr>
          <a:xfrm>
            <a:off x="872023" y="5106061"/>
            <a:ext cx="9724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/>
              <a:t>Actuator</a:t>
            </a:r>
            <a:r>
              <a:rPr lang="it-IT" sz="2000" b="1" dirty="0"/>
              <a:t> </a:t>
            </a:r>
            <a:r>
              <a:rPr lang="it-IT" sz="2000" b="1" dirty="0" err="1"/>
              <a:t>registration</a:t>
            </a:r>
            <a:endParaRPr lang="it-IT" sz="2000" b="1" dirty="0"/>
          </a:p>
          <a:p>
            <a:pPr algn="ctr"/>
            <a:r>
              <a:rPr lang="en-GB" sz="1400" dirty="0"/>
              <a:t>CLIENT: IoT actuator</a:t>
            </a:r>
          </a:p>
          <a:p>
            <a:pPr algn="ctr"/>
            <a:r>
              <a:rPr lang="en-GB" sz="1400" dirty="0"/>
              <a:t>SERVER: Cloud App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002060"/>
                </a:solidFill>
              </a:rPr>
              <a:t>/registration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GB" sz="1400" dirty="0"/>
              <a:t>POST: method to add a new actuators in the database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GB" sz="1400" dirty="0"/>
              <a:t>DELETE: method to delete an actuator from database  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5189653-05C9-9AF5-2F01-E562C7A1682F}"/>
              </a:ext>
            </a:extLst>
          </p:cNvPr>
          <p:cNvCxnSpPr>
            <a:cxnSpLocks/>
          </p:cNvCxnSpPr>
          <p:nvPr/>
        </p:nvCxnSpPr>
        <p:spPr>
          <a:xfrm flipV="1">
            <a:off x="1062134" y="4974456"/>
            <a:ext cx="10148791" cy="70754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3F5FB1-381A-4F50-58DB-C32F39604EEC}"/>
              </a:ext>
            </a:extLst>
          </p:cNvPr>
          <p:cNvSpPr txBox="1"/>
          <p:nvPr/>
        </p:nvSpPr>
        <p:spPr>
          <a:xfrm>
            <a:off x="1416697" y="7822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800" b="1" dirty="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BE44FF-926C-7776-FFB9-6D948694A6F1}"/>
              </a:ext>
            </a:extLst>
          </p:cNvPr>
          <p:cNvSpPr txBox="1"/>
          <p:nvPr/>
        </p:nvSpPr>
        <p:spPr>
          <a:xfrm>
            <a:off x="1455576" y="2932694"/>
            <a:ext cx="2220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800" b="1" dirty="0" err="1">
                <a:solidFill>
                  <a:schemeClr val="tx1"/>
                </a:solidFill>
              </a:rPr>
              <a:t>Chlorine</a:t>
            </a:r>
            <a:r>
              <a:rPr lang="it-IT" sz="1800" b="1" dirty="0">
                <a:solidFill>
                  <a:schemeClr val="tx1"/>
                </a:solidFill>
              </a:rPr>
              <a:t> dispenser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9B72ED-EBD5-51E9-A32B-D2DB1801B7AC}"/>
              </a:ext>
            </a:extLst>
          </p:cNvPr>
          <p:cNvSpPr txBox="1"/>
          <p:nvPr/>
        </p:nvSpPr>
        <p:spPr>
          <a:xfrm>
            <a:off x="6677604" y="783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800" b="1" dirty="0" err="1"/>
              <a:t>Heating</a:t>
            </a:r>
            <a:r>
              <a:rPr lang="it-IT" sz="1800" b="1" dirty="0"/>
              <a:t> system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0EE8606-85C7-5FAA-CF35-7D60EA306CC7}"/>
              </a:ext>
            </a:extLst>
          </p:cNvPr>
          <p:cNvSpPr txBox="1"/>
          <p:nvPr/>
        </p:nvSpPr>
        <p:spPr>
          <a:xfrm>
            <a:off x="6677604" y="28480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800" b="1" dirty="0"/>
              <a:t>Water pump</a:t>
            </a:r>
          </a:p>
        </p:txBody>
      </p:sp>
    </p:spTree>
    <p:extLst>
      <p:ext uri="{BB962C8B-B14F-4D97-AF65-F5344CB8AC3E}">
        <p14:creationId xmlns:p14="http://schemas.microsoft.com/office/powerpoint/2010/main" val="138106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A6D5DE1-EFC5-4A63-7417-BB7E80A506FC}"/>
              </a:ext>
            </a:extLst>
          </p:cNvPr>
          <p:cNvSpPr/>
          <p:nvPr/>
        </p:nvSpPr>
        <p:spPr>
          <a:xfrm>
            <a:off x="6419459" y="2146818"/>
            <a:ext cx="5028934" cy="37586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69FB7295-67F3-D94C-B002-54AB41D333F3}"/>
              </a:ext>
            </a:extLst>
          </p:cNvPr>
          <p:cNvSpPr/>
          <p:nvPr/>
        </p:nvSpPr>
        <p:spPr>
          <a:xfrm>
            <a:off x="1073025" y="2146818"/>
            <a:ext cx="4984876" cy="3619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7950AE-3476-28D3-19E3-FCAE2AD9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25" y="419708"/>
            <a:ext cx="10178322" cy="1492132"/>
          </a:xfrm>
        </p:spPr>
        <p:txBody>
          <a:bodyPr/>
          <a:lstStyle/>
          <a:p>
            <a:pPr algn="ctr"/>
            <a:r>
              <a:rPr lang="it-IT" dirty="0"/>
              <a:t>MQTT</a:t>
            </a:r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EAEFDE-5DDB-C874-E70B-62887A0F82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PUB </a:t>
            </a:r>
            <a:r>
              <a:rPr lang="it-IT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it-IT" sz="2000" dirty="0">
                <a:solidFill>
                  <a:schemeClr val="tx1"/>
                </a:solidFill>
              </a:rPr>
              <a:t> IoT device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SUB </a:t>
            </a:r>
            <a:r>
              <a:rPr lang="it-IT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it-IT" sz="2000" dirty="0">
                <a:solidFill>
                  <a:schemeClr val="tx1"/>
                </a:solidFill>
              </a:rPr>
              <a:t> Cloud App</a:t>
            </a:r>
          </a:p>
          <a:p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Presence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presence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Chlorine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chlorine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Temperature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‘temperature’)</a:t>
            </a:r>
          </a:p>
          <a:p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Water_level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‘water-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level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i="1" dirty="0" err="1">
                <a:solidFill>
                  <a:schemeClr val="tx1"/>
                </a:solidFill>
              </a:rPr>
              <a:t>These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topics</a:t>
            </a:r>
            <a:r>
              <a:rPr lang="it-IT" sz="1600" i="1" dirty="0">
                <a:solidFill>
                  <a:schemeClr val="tx1"/>
                </a:solidFill>
              </a:rPr>
              <a:t> are </a:t>
            </a:r>
            <a:r>
              <a:rPr lang="it-IT" sz="1600" i="1" dirty="0" err="1">
                <a:solidFill>
                  <a:schemeClr val="tx1"/>
                </a:solidFill>
              </a:rPr>
              <a:t>used</a:t>
            </a:r>
            <a:r>
              <a:rPr lang="it-IT" sz="1600" i="1" dirty="0">
                <a:solidFill>
                  <a:schemeClr val="tx1"/>
                </a:solidFill>
              </a:rPr>
              <a:t> to </a:t>
            </a:r>
            <a:r>
              <a:rPr lang="it-IT" sz="1600" i="1" dirty="0" err="1">
                <a:solidFill>
                  <a:schemeClr val="tx1"/>
                </a:solidFill>
              </a:rPr>
              <a:t>periodically</a:t>
            </a:r>
            <a:r>
              <a:rPr lang="it-IT" sz="1600" i="1" dirty="0">
                <a:solidFill>
                  <a:schemeClr val="tx1"/>
                </a:solidFill>
              </a:rPr>
              <a:t> (</a:t>
            </a:r>
            <a:r>
              <a:rPr lang="it-IT" sz="1600" i="1" dirty="0" err="1">
                <a:solidFill>
                  <a:schemeClr val="tx1"/>
                </a:solidFill>
              </a:rPr>
              <a:t>every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1600" i="1" dirty="0">
                <a:solidFill>
                  <a:schemeClr val="tx1"/>
                </a:solidFill>
              </a:rPr>
              <a:t>s) </a:t>
            </a:r>
            <a:r>
              <a:rPr lang="it-IT" sz="1600" i="1" dirty="0" err="1">
                <a:solidFill>
                  <a:schemeClr val="tx1"/>
                </a:solidFill>
              </a:rPr>
              <a:t>send</a:t>
            </a:r>
            <a:r>
              <a:rPr lang="it-IT" sz="1600" i="1" dirty="0">
                <a:solidFill>
                  <a:schemeClr val="tx1"/>
                </a:solidFill>
              </a:rPr>
              <a:t> to cloud app the </a:t>
            </a:r>
            <a:r>
              <a:rPr lang="it-IT" sz="1600" i="1" dirty="0" err="1">
                <a:solidFill>
                  <a:schemeClr val="tx1"/>
                </a:solidFill>
              </a:rPr>
              <a:t>values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sensed</a:t>
            </a:r>
            <a:r>
              <a:rPr lang="it-IT" sz="1600" i="1" dirty="0">
                <a:solidFill>
                  <a:schemeClr val="tx1"/>
                </a:solidFill>
              </a:rPr>
              <a:t> by devices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64220DB-4B3F-399A-C3D9-2C4DFF4C48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PUB </a:t>
            </a:r>
            <a:r>
              <a:rPr lang="it-IT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chemeClr val="tx1"/>
                </a:solidFill>
              </a:rPr>
              <a:t>Cloud App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SUB </a:t>
            </a:r>
            <a:r>
              <a:rPr lang="it-IT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it-IT" sz="2000" dirty="0">
                <a:solidFill>
                  <a:schemeClr val="tx1"/>
                </a:solidFill>
              </a:rPr>
              <a:t> IoT device</a:t>
            </a:r>
          </a:p>
          <a:p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Presence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‘light-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Chlorine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chlorine-command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Temperature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‘temperature-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Water_level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‘water-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level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i="1" dirty="0" err="1">
                <a:solidFill>
                  <a:schemeClr val="tx1"/>
                </a:solidFill>
              </a:rPr>
              <a:t>These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topics</a:t>
            </a:r>
            <a:r>
              <a:rPr lang="it-IT" sz="1600" i="1" dirty="0">
                <a:solidFill>
                  <a:schemeClr val="tx1"/>
                </a:solidFill>
              </a:rPr>
              <a:t> are </a:t>
            </a:r>
            <a:r>
              <a:rPr lang="it-IT" sz="1600" i="1" dirty="0" err="1">
                <a:solidFill>
                  <a:schemeClr val="tx1"/>
                </a:solidFill>
              </a:rPr>
              <a:t>used</a:t>
            </a:r>
            <a:r>
              <a:rPr lang="it-IT" sz="1600" i="1" dirty="0">
                <a:solidFill>
                  <a:schemeClr val="tx1"/>
                </a:solidFill>
              </a:rPr>
              <a:t> to </a:t>
            </a:r>
            <a:r>
              <a:rPr lang="it-IT" sz="1600" i="1" dirty="0" err="1">
                <a:solidFill>
                  <a:schemeClr val="tx1"/>
                </a:solidFill>
              </a:rPr>
              <a:t>inform</a:t>
            </a:r>
            <a:r>
              <a:rPr lang="it-IT" sz="1600" i="1" dirty="0">
                <a:solidFill>
                  <a:schemeClr val="tx1"/>
                </a:solidFill>
              </a:rPr>
              <a:t> a </a:t>
            </a:r>
            <a:r>
              <a:rPr lang="it-IT" sz="1600" i="1" dirty="0" err="1">
                <a:solidFill>
                  <a:schemeClr val="tx1"/>
                </a:solidFill>
              </a:rPr>
              <a:t>specific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sensor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that</a:t>
            </a:r>
            <a:r>
              <a:rPr lang="it-IT" sz="1600" i="1" dirty="0">
                <a:solidFill>
                  <a:schemeClr val="tx1"/>
                </a:solidFill>
              </a:rPr>
              <a:t> an </a:t>
            </a:r>
            <a:r>
              <a:rPr lang="it-IT" sz="1600" i="1" dirty="0" err="1">
                <a:solidFill>
                  <a:schemeClr val="tx1"/>
                </a:solidFill>
              </a:rPr>
              <a:t>actuator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has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been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activated</a:t>
            </a:r>
            <a:r>
              <a:rPr lang="it-IT" sz="1600" i="1" dirty="0">
                <a:solidFill>
                  <a:schemeClr val="tx1"/>
                </a:solidFill>
              </a:rPr>
              <a:t> (to trigger a </a:t>
            </a:r>
            <a:r>
              <a:rPr lang="it-IT" sz="1600" i="1" dirty="0" err="1">
                <a:solidFill>
                  <a:schemeClr val="tx1"/>
                </a:solidFill>
              </a:rPr>
              <a:t>change</a:t>
            </a:r>
            <a:r>
              <a:rPr lang="it-IT" sz="1600" i="1" dirty="0">
                <a:solidFill>
                  <a:schemeClr val="tx1"/>
                </a:solidFill>
              </a:rPr>
              <a:t> in </a:t>
            </a:r>
            <a:r>
              <a:rPr lang="it-IT" sz="1600" i="1" dirty="0" err="1">
                <a:solidFill>
                  <a:schemeClr val="tx1"/>
                </a:solidFill>
              </a:rPr>
              <a:t>sintetic</a:t>
            </a:r>
            <a:r>
              <a:rPr lang="it-IT" sz="1600" i="1" dirty="0">
                <a:solidFill>
                  <a:schemeClr val="tx1"/>
                </a:solidFill>
              </a:rPr>
              <a:t> data generation from </a:t>
            </a:r>
            <a:r>
              <a:rPr lang="it-IT" sz="1600" i="1" dirty="0" err="1">
                <a:solidFill>
                  <a:schemeClr val="tx1"/>
                </a:solidFill>
              </a:rPr>
              <a:t>ficticious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sensors</a:t>
            </a:r>
            <a:r>
              <a:rPr lang="it-IT" sz="1600" i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E71C6CC-F346-7B98-5E13-AD719D6DB19D}"/>
              </a:ext>
            </a:extLst>
          </p:cNvPr>
          <p:cNvCxnSpPr/>
          <p:nvPr/>
        </p:nvCxnSpPr>
        <p:spPr>
          <a:xfrm>
            <a:off x="6268227" y="1809750"/>
            <a:ext cx="0" cy="4095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BB2355-7DF2-5937-969A-F3C56B6AA864}"/>
              </a:ext>
            </a:extLst>
          </p:cNvPr>
          <p:cNvSpPr txBox="1"/>
          <p:nvPr/>
        </p:nvSpPr>
        <p:spPr>
          <a:xfrm>
            <a:off x="2621836" y="1639998"/>
            <a:ext cx="207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Measurements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BF1079-AC63-A3DA-9D0A-B3CDD1C0AC6D}"/>
              </a:ext>
            </a:extLst>
          </p:cNvPr>
          <p:cNvSpPr txBox="1"/>
          <p:nvPr/>
        </p:nvSpPr>
        <p:spPr>
          <a:xfrm>
            <a:off x="7582864" y="1615562"/>
            <a:ext cx="270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Sensor </a:t>
            </a:r>
            <a:r>
              <a:rPr lang="it-IT" sz="2400" dirty="0" err="1"/>
              <a:t>notification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5500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F471FD25-ADF7-1A55-2E99-189FC6E1DE4F}"/>
              </a:ext>
            </a:extLst>
          </p:cNvPr>
          <p:cNvSpPr/>
          <p:nvPr/>
        </p:nvSpPr>
        <p:spPr>
          <a:xfrm>
            <a:off x="3008345" y="1791477"/>
            <a:ext cx="2599353" cy="426409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E2D82-5DC0-C947-660C-54BA7412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Encoding</a:t>
            </a:r>
            <a:r>
              <a:rPr lang="it-IT" dirty="0"/>
              <a:t> (JSON)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979B17-B8DD-D992-40A7-BD2A4D9D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345" y="1791477"/>
            <a:ext cx="269266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dirty="0">
                <a:solidFill>
                  <a:schemeClr val="tx2"/>
                </a:solidFill>
              </a:rPr>
              <a:t>{"</a:t>
            </a:r>
            <a:r>
              <a:rPr lang="it-IT" dirty="0" err="1">
                <a:solidFill>
                  <a:schemeClr val="tx2"/>
                </a:solidFill>
              </a:rPr>
              <a:t>nodeId</a:t>
            </a:r>
            <a:r>
              <a:rPr lang="it-IT" dirty="0">
                <a:solidFill>
                  <a:schemeClr val="tx2"/>
                </a:solidFill>
              </a:rPr>
              <a:t>": "001",</a:t>
            </a:r>
          </a:p>
          <a:p>
            <a:pPr marL="0" indent="0" algn="ctr">
              <a:buNone/>
            </a:pPr>
            <a:r>
              <a:rPr lang="it-IT" dirty="0">
                <a:solidFill>
                  <a:schemeClr val="tx2"/>
                </a:solidFill>
              </a:rPr>
              <a:t> "</a:t>
            </a:r>
            <a:r>
              <a:rPr lang="it-IT" dirty="0" err="1">
                <a:solidFill>
                  <a:schemeClr val="tx2"/>
                </a:solidFill>
              </a:rPr>
              <a:t>height</a:t>
            </a:r>
            <a:r>
              <a:rPr lang="it-IT" dirty="0">
                <a:solidFill>
                  <a:schemeClr val="tx2"/>
                </a:solidFill>
              </a:rPr>
              <a:t>": "50"}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{"</a:t>
            </a:r>
            <a:r>
              <a:rPr lang="en-GB" dirty="0" err="1">
                <a:solidFill>
                  <a:schemeClr val="tx2"/>
                </a:solidFill>
              </a:rPr>
              <a:t>nodeId</a:t>
            </a:r>
            <a:r>
              <a:rPr lang="en-GB" dirty="0">
                <a:solidFill>
                  <a:schemeClr val="tx2"/>
                </a:solidFill>
              </a:rPr>
              <a:t>": “002",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 "presence": “true"}</a:t>
            </a:r>
          </a:p>
          <a:p>
            <a:pPr marL="0" indent="0" algn="ctr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{"</a:t>
            </a:r>
            <a:r>
              <a:rPr lang="en-GB" dirty="0" err="1">
                <a:solidFill>
                  <a:schemeClr val="tx2"/>
                </a:solidFill>
              </a:rPr>
              <a:t>nodeId</a:t>
            </a:r>
            <a:r>
              <a:rPr lang="en-GB" dirty="0">
                <a:solidFill>
                  <a:schemeClr val="tx2"/>
                </a:solidFill>
              </a:rPr>
              <a:t>": “003",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 "temperature": “25"}</a:t>
            </a:r>
          </a:p>
          <a:p>
            <a:pPr marL="0" indent="0" algn="ctr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{"</a:t>
            </a:r>
            <a:r>
              <a:rPr lang="en-GB" dirty="0" err="1">
                <a:solidFill>
                  <a:schemeClr val="tx2"/>
                </a:solidFill>
              </a:rPr>
              <a:t>nodeId</a:t>
            </a:r>
            <a:r>
              <a:rPr lang="en-GB" dirty="0">
                <a:solidFill>
                  <a:schemeClr val="tx2"/>
                </a:solidFill>
              </a:rPr>
              <a:t>": “004",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 "</a:t>
            </a:r>
            <a:r>
              <a:rPr lang="en-GB" dirty="0" err="1">
                <a:solidFill>
                  <a:schemeClr val="tx2"/>
                </a:solidFill>
              </a:rPr>
              <a:t>chloirne</a:t>
            </a:r>
            <a:r>
              <a:rPr lang="en-GB" dirty="0">
                <a:solidFill>
                  <a:schemeClr val="tx2"/>
                </a:solidFill>
              </a:rPr>
              <a:t>": “75"}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7FF7CB-7077-2E9E-E9CD-12EE5FDF033D}"/>
              </a:ext>
            </a:extLst>
          </p:cNvPr>
          <p:cNvSpPr txBox="1"/>
          <p:nvPr/>
        </p:nvSpPr>
        <p:spPr>
          <a:xfrm>
            <a:off x="6096000" y="2261528"/>
            <a:ext cx="51411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sensors</a:t>
            </a:r>
            <a:r>
              <a:rPr lang="it-IT" sz="2400" dirty="0"/>
              <a:t> </a:t>
            </a:r>
            <a:r>
              <a:rPr lang="it-IT" sz="2400" dirty="0" err="1"/>
              <a:t>return</a:t>
            </a:r>
            <a:r>
              <a:rPr lang="it-IT" sz="2400" dirty="0"/>
              <a:t> the data </a:t>
            </a: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collected</a:t>
            </a:r>
            <a:r>
              <a:rPr lang="it-IT" sz="2400" dirty="0"/>
              <a:t> in JSON format: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/>
              <a:t>JSON </a:t>
            </a:r>
            <a:r>
              <a:rPr lang="it-IT" sz="2400" dirty="0" err="1"/>
              <a:t>is</a:t>
            </a:r>
            <a:r>
              <a:rPr lang="it-IT" sz="2400" dirty="0"/>
              <a:t> more </a:t>
            </a:r>
            <a:r>
              <a:rPr lang="it-IT" sz="2400" dirty="0" err="1"/>
              <a:t>flexible</a:t>
            </a:r>
            <a:r>
              <a:rPr lang="it-IT" sz="2400" dirty="0"/>
              <a:t> and </a:t>
            </a:r>
            <a:r>
              <a:rPr lang="it-IT" sz="2400" dirty="0" err="1"/>
              <a:t>less</a:t>
            </a:r>
            <a:r>
              <a:rPr lang="it-IT" sz="2400" dirty="0"/>
              <a:t> verbose </a:t>
            </a:r>
            <a:r>
              <a:rPr lang="it-IT" sz="2400" dirty="0" err="1"/>
              <a:t>than</a:t>
            </a:r>
            <a:r>
              <a:rPr lang="it-IT" sz="2400" dirty="0"/>
              <a:t> XML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/>
              <a:t>JSON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lighter</a:t>
            </a:r>
            <a:r>
              <a:rPr lang="it-IT" sz="2400" dirty="0"/>
              <a:t> and </a:t>
            </a:r>
            <a:r>
              <a:rPr lang="it-IT" sz="2400" dirty="0" err="1"/>
              <a:t>faster</a:t>
            </a:r>
            <a:r>
              <a:rPr lang="it-IT" sz="2400" dirty="0"/>
              <a:t> to </a:t>
            </a:r>
            <a:r>
              <a:rPr lang="it-IT" sz="2400" dirty="0" err="1"/>
              <a:t>process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XML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 </a:t>
            </a:r>
            <a:r>
              <a:rPr lang="it-IT" sz="2400" dirty="0" err="1"/>
              <a:t>does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process</a:t>
            </a:r>
            <a:r>
              <a:rPr lang="it-IT" sz="2400" dirty="0"/>
              <a:t> </a:t>
            </a:r>
            <a:r>
              <a:rPr lang="it-IT" sz="2400" dirty="0" err="1"/>
              <a:t>critical</a:t>
            </a:r>
            <a:r>
              <a:rPr lang="it-IT" sz="2400" dirty="0"/>
              <a:t> data</a:t>
            </a:r>
          </a:p>
          <a:p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C6A958-8DAB-74AA-99C2-D400E106CE31}"/>
              </a:ext>
            </a:extLst>
          </p:cNvPr>
          <p:cNvSpPr txBox="1"/>
          <p:nvPr/>
        </p:nvSpPr>
        <p:spPr>
          <a:xfrm>
            <a:off x="1453244" y="1989682"/>
            <a:ext cx="155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dirty="0" err="1"/>
              <a:t>WaterLevel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D598DD-26CD-8888-8349-D24C3F78D13C}"/>
              </a:ext>
            </a:extLst>
          </p:cNvPr>
          <p:cNvSpPr txBox="1"/>
          <p:nvPr/>
        </p:nvSpPr>
        <p:spPr>
          <a:xfrm>
            <a:off x="1695841" y="3108274"/>
            <a:ext cx="1312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Presence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171490-67B7-0471-6F9F-D7D35712A231}"/>
              </a:ext>
            </a:extLst>
          </p:cNvPr>
          <p:cNvSpPr txBox="1"/>
          <p:nvPr/>
        </p:nvSpPr>
        <p:spPr>
          <a:xfrm>
            <a:off x="1362660" y="4218365"/>
            <a:ext cx="1725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Temperature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4DBA30-F699-A66F-9198-FA73767AF1C8}"/>
              </a:ext>
            </a:extLst>
          </p:cNvPr>
          <p:cNvSpPr txBox="1"/>
          <p:nvPr/>
        </p:nvSpPr>
        <p:spPr>
          <a:xfrm>
            <a:off x="1677178" y="5386616"/>
            <a:ext cx="1331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Chlorine </a:t>
            </a:r>
            <a:r>
              <a:rPr lang="en-GB" dirty="0">
                <a:sym typeface="Wingdings" panose="05000000000000000000" pitchFamily="2" charset="2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305803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F52DC-EC76-19B4-6991-B0514A8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Cloud </a:t>
            </a:r>
            <a:r>
              <a:rPr lang="it-IT" dirty="0" err="1"/>
              <a:t>application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5BA8DC-32FF-4A93-D533-E6D0837E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3567"/>
            <a:ext cx="10178322" cy="4992048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Implemented</a:t>
            </a:r>
            <a:r>
              <a:rPr lang="it-IT" dirty="0">
                <a:solidFill>
                  <a:srgbClr val="002060"/>
                </a:solidFill>
              </a:rPr>
              <a:t> in JAVA </a:t>
            </a:r>
            <a:r>
              <a:rPr lang="it-IT" dirty="0" err="1">
                <a:solidFill>
                  <a:srgbClr val="002060"/>
                </a:solidFill>
              </a:rPr>
              <a:t>using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i="1" dirty="0" err="1">
                <a:solidFill>
                  <a:srgbClr val="002060"/>
                </a:solidFill>
              </a:rPr>
              <a:t>Californium</a:t>
            </a:r>
            <a:r>
              <a:rPr lang="it-IT" dirty="0">
                <a:solidFill>
                  <a:srgbClr val="002060"/>
                </a:solidFill>
              </a:rPr>
              <a:t> and </a:t>
            </a:r>
            <a:r>
              <a:rPr lang="it-IT" i="1" dirty="0" err="1">
                <a:solidFill>
                  <a:srgbClr val="002060"/>
                </a:solidFill>
              </a:rPr>
              <a:t>Paho</a:t>
            </a:r>
            <a:r>
              <a:rPr lang="it-IT" dirty="0">
                <a:solidFill>
                  <a:srgbClr val="002060"/>
                </a:solidFill>
              </a:rPr>
              <a:t> library</a:t>
            </a:r>
          </a:p>
          <a:p>
            <a:r>
              <a:rPr lang="it-IT" dirty="0">
                <a:solidFill>
                  <a:srgbClr val="002060"/>
                </a:solidFill>
              </a:rPr>
              <a:t>Stores data coming from </a:t>
            </a:r>
            <a:r>
              <a:rPr lang="it-IT" dirty="0" err="1">
                <a:solidFill>
                  <a:srgbClr val="002060"/>
                </a:solidFill>
              </a:rPr>
              <a:t>sensors</a:t>
            </a:r>
            <a:r>
              <a:rPr lang="it-IT" dirty="0">
                <a:solidFill>
                  <a:srgbClr val="002060"/>
                </a:solidFill>
              </a:rPr>
              <a:t> in a MySQL DB</a:t>
            </a:r>
          </a:p>
          <a:p>
            <a:r>
              <a:rPr lang="it-IT" dirty="0">
                <a:solidFill>
                  <a:srgbClr val="002060"/>
                </a:solidFill>
              </a:rPr>
              <a:t>Stores </a:t>
            </a:r>
            <a:r>
              <a:rPr lang="it-IT" dirty="0" err="1">
                <a:solidFill>
                  <a:srgbClr val="002060"/>
                </a:solidFill>
              </a:rPr>
              <a:t>all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CoAP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messages</a:t>
            </a:r>
            <a:r>
              <a:rPr lang="it-IT" dirty="0">
                <a:solidFill>
                  <a:srgbClr val="002060"/>
                </a:solidFill>
              </a:rPr>
              <a:t> in a log file</a:t>
            </a:r>
          </a:p>
          <a:p>
            <a:r>
              <a:rPr lang="it-IT" dirty="0" err="1">
                <a:solidFill>
                  <a:srgbClr val="002060"/>
                </a:solidFill>
              </a:rPr>
              <a:t>Allow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u="sng" dirty="0">
                <a:solidFill>
                  <a:srgbClr val="002060"/>
                </a:solidFill>
              </a:rPr>
              <a:t>user interaction </a:t>
            </a:r>
            <a:r>
              <a:rPr lang="it-IT" dirty="0" err="1">
                <a:solidFill>
                  <a:srgbClr val="002060"/>
                </a:solidFill>
              </a:rPr>
              <a:t>through</a:t>
            </a:r>
            <a:r>
              <a:rPr lang="it-IT" dirty="0">
                <a:solidFill>
                  <a:srgbClr val="002060"/>
                </a:solidFill>
              </a:rPr>
              <a:t> a </a:t>
            </a:r>
            <a:r>
              <a:rPr lang="it-IT" dirty="0" err="1">
                <a:solidFill>
                  <a:srgbClr val="002060"/>
                </a:solidFill>
              </a:rPr>
              <a:t>simple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command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interface</a:t>
            </a:r>
            <a:r>
              <a:rPr lang="it-IT" dirty="0">
                <a:solidFill>
                  <a:srgbClr val="00206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002060"/>
                </a:solidFill>
              </a:rPr>
              <a:t>Get</a:t>
            </a:r>
            <a:r>
              <a:rPr lang="it-IT" dirty="0">
                <a:solidFill>
                  <a:srgbClr val="002060"/>
                </a:solidFill>
              </a:rPr>
              <a:t> last </a:t>
            </a:r>
            <a:r>
              <a:rPr lang="it-IT" dirty="0" err="1">
                <a:solidFill>
                  <a:srgbClr val="002060"/>
                </a:solidFill>
              </a:rPr>
              <a:t>measurement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sensed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002060"/>
                </a:solidFill>
              </a:rPr>
              <a:t>Manually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intervention</a:t>
            </a:r>
            <a:r>
              <a:rPr lang="it-IT" dirty="0">
                <a:solidFill>
                  <a:srgbClr val="002060"/>
                </a:solidFill>
              </a:rPr>
              <a:t> on </a:t>
            </a:r>
            <a:r>
              <a:rPr lang="it-IT" dirty="0" err="1">
                <a:solidFill>
                  <a:srgbClr val="002060"/>
                </a:solidFill>
              </a:rPr>
              <a:t>actuators</a:t>
            </a:r>
            <a:r>
              <a:rPr lang="it-IT" dirty="0">
                <a:solidFill>
                  <a:srgbClr val="002060"/>
                </a:solidFill>
              </a:rPr>
              <a:t> (ON/OFF or INC/DEC)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2060"/>
                </a:solidFill>
              </a:rPr>
              <a:t>Set new </a:t>
            </a:r>
            <a:r>
              <a:rPr lang="it-IT" dirty="0" err="1">
                <a:solidFill>
                  <a:srgbClr val="002060"/>
                </a:solidFill>
              </a:rPr>
              <a:t>thresholds</a:t>
            </a:r>
            <a:r>
              <a:rPr lang="it-IT" dirty="0">
                <a:solidFill>
                  <a:srgbClr val="002060"/>
                </a:solidFill>
              </a:rPr>
              <a:t> (</a:t>
            </a:r>
            <a:r>
              <a:rPr lang="it-IT" dirty="0" err="1">
                <a:solidFill>
                  <a:srgbClr val="002060"/>
                </a:solidFill>
              </a:rPr>
              <a:t>lowerBound</a:t>
            </a:r>
            <a:r>
              <a:rPr lang="it-IT" dirty="0">
                <a:solidFill>
                  <a:srgbClr val="002060"/>
                </a:solidFill>
              </a:rPr>
              <a:t> and </a:t>
            </a:r>
            <a:r>
              <a:rPr lang="it-IT" dirty="0" err="1">
                <a:solidFill>
                  <a:srgbClr val="002060"/>
                </a:solidFill>
              </a:rPr>
              <a:t>upperBound</a:t>
            </a:r>
            <a:r>
              <a:rPr lang="it-IT" dirty="0">
                <a:solidFill>
                  <a:srgbClr val="002060"/>
                </a:solidFill>
              </a:rPr>
              <a:t>) in </a:t>
            </a:r>
            <a:r>
              <a:rPr lang="it-IT" dirty="0" err="1">
                <a:solidFill>
                  <a:srgbClr val="002060"/>
                </a:solidFill>
              </a:rPr>
              <a:t>which</a:t>
            </a:r>
            <a:r>
              <a:rPr lang="it-IT" dirty="0">
                <a:solidFill>
                  <a:srgbClr val="002060"/>
                </a:solidFill>
              </a:rPr>
              <a:t> a </a:t>
            </a:r>
            <a:r>
              <a:rPr lang="it-IT" dirty="0" err="1">
                <a:solidFill>
                  <a:srgbClr val="002060"/>
                </a:solidFill>
              </a:rPr>
              <a:t>specific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measure</a:t>
            </a:r>
            <a:r>
              <a:rPr lang="it-IT" dirty="0">
                <a:solidFill>
                  <a:srgbClr val="002060"/>
                </a:solidFill>
              </a:rPr>
              <a:t> must stay</a:t>
            </a:r>
          </a:p>
          <a:p>
            <a:r>
              <a:rPr lang="it-IT" dirty="0">
                <a:solidFill>
                  <a:srgbClr val="002060"/>
                </a:solidFill>
              </a:rPr>
              <a:t>Handles a </a:t>
            </a:r>
            <a:r>
              <a:rPr lang="it-IT" u="sng" dirty="0">
                <a:solidFill>
                  <a:srgbClr val="002060"/>
                </a:solidFill>
              </a:rPr>
              <a:t>control </a:t>
            </a:r>
            <a:r>
              <a:rPr lang="it-IT" u="sng" dirty="0" err="1">
                <a:solidFill>
                  <a:srgbClr val="002060"/>
                </a:solidFill>
              </a:rPr>
              <a:t>logic</a:t>
            </a:r>
            <a:r>
              <a:rPr lang="it-IT" u="sng" dirty="0">
                <a:solidFill>
                  <a:srgbClr val="002060"/>
                </a:solidFill>
              </a:rPr>
              <a:t> </a:t>
            </a:r>
            <a:r>
              <a:rPr lang="it-IT" dirty="0">
                <a:solidFill>
                  <a:srgbClr val="002060"/>
                </a:solidFill>
              </a:rPr>
              <a:t>to </a:t>
            </a:r>
            <a:r>
              <a:rPr lang="it-IT" dirty="0" err="1">
                <a:solidFill>
                  <a:srgbClr val="002060"/>
                </a:solidFill>
              </a:rPr>
              <a:t>regulate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actuators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when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it’s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necessary</a:t>
            </a:r>
            <a:r>
              <a:rPr lang="it-IT" dirty="0">
                <a:solidFill>
                  <a:srgbClr val="00206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2060"/>
                </a:solidFill>
              </a:rPr>
              <a:t>Trigger </a:t>
            </a:r>
            <a:r>
              <a:rPr lang="it-IT" dirty="0" err="1">
                <a:solidFill>
                  <a:srgbClr val="002060"/>
                </a:solidFill>
              </a:rPr>
              <a:t>activation</a:t>
            </a:r>
            <a:r>
              <a:rPr lang="it-IT" dirty="0">
                <a:solidFill>
                  <a:srgbClr val="002060"/>
                </a:solidFill>
              </a:rPr>
              <a:t> and </a:t>
            </a:r>
            <a:r>
              <a:rPr lang="it-IT" dirty="0" err="1">
                <a:solidFill>
                  <a:srgbClr val="002060"/>
                </a:solidFill>
              </a:rPr>
              <a:t>deactivation</a:t>
            </a:r>
            <a:r>
              <a:rPr lang="it-IT" dirty="0">
                <a:solidFill>
                  <a:srgbClr val="002060"/>
                </a:solidFill>
              </a:rPr>
              <a:t> of </a:t>
            </a:r>
            <a:r>
              <a:rPr lang="it-IT" dirty="0" err="1">
                <a:solidFill>
                  <a:srgbClr val="002060"/>
                </a:solidFill>
              </a:rPr>
              <a:t>actuators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when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values</a:t>
            </a:r>
            <a:r>
              <a:rPr lang="it-IT" dirty="0">
                <a:solidFill>
                  <a:srgbClr val="002060"/>
                </a:solidFill>
              </a:rPr>
              <a:t> are </a:t>
            </a:r>
            <a:r>
              <a:rPr lang="it-IT" dirty="0" err="1">
                <a:solidFill>
                  <a:srgbClr val="002060"/>
                </a:solidFill>
              </a:rPr>
              <a:t>not</a:t>
            </a:r>
            <a:r>
              <a:rPr lang="it-IT" dirty="0">
                <a:solidFill>
                  <a:srgbClr val="002060"/>
                </a:solidFill>
              </a:rPr>
              <a:t> in the </a:t>
            </a:r>
            <a:r>
              <a:rPr lang="it-IT" dirty="0" err="1">
                <a:solidFill>
                  <a:srgbClr val="002060"/>
                </a:solidFill>
              </a:rPr>
              <a:t>correct</a:t>
            </a:r>
            <a:r>
              <a:rPr lang="it-IT" dirty="0">
                <a:solidFill>
                  <a:srgbClr val="002060"/>
                </a:solidFill>
              </a:rPr>
              <a:t> range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55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EB88CB-A7E8-C86B-8D2F-CDA60D43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989215"/>
          </a:xfrm>
        </p:spPr>
        <p:txBody>
          <a:bodyPr>
            <a:normAutofit/>
          </a:bodyPr>
          <a:lstStyle/>
          <a:p>
            <a:r>
              <a:rPr lang="it-IT" dirty="0"/>
              <a:t>Control </a:t>
            </a:r>
            <a:r>
              <a:rPr lang="it-IT" dirty="0" err="1"/>
              <a:t>logic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12AAAE-9424-F00D-5167-EC0CE745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304925"/>
            <a:ext cx="7531224" cy="51706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800" b="1" dirty="0">
                <a:solidFill>
                  <a:srgbClr val="002060"/>
                </a:solidFill>
              </a:rPr>
              <a:t>Temperature:</a:t>
            </a:r>
          </a:p>
          <a:p>
            <a:pPr>
              <a:lnSpc>
                <a:spcPct val="100000"/>
              </a:lnSpc>
            </a:pPr>
            <a:r>
              <a:rPr lang="it-IT" sz="1800" dirty="0" err="1">
                <a:solidFill>
                  <a:srgbClr val="002060"/>
                </a:solidFill>
              </a:rPr>
              <a:t>When</a:t>
            </a:r>
            <a:r>
              <a:rPr lang="it-IT" sz="1800" dirty="0">
                <a:solidFill>
                  <a:srgbClr val="002060"/>
                </a:solidFill>
              </a:rPr>
              <a:t> the </a:t>
            </a:r>
            <a:r>
              <a:rPr lang="it-IT" sz="1800" dirty="0" err="1">
                <a:solidFill>
                  <a:srgbClr val="002060"/>
                </a:solidFill>
              </a:rPr>
              <a:t>average</a:t>
            </a:r>
            <a:r>
              <a:rPr lang="it-IT" sz="1800" dirty="0">
                <a:solidFill>
                  <a:srgbClr val="002060"/>
                </a:solidFill>
              </a:rPr>
              <a:t> of the last 5 samples </a:t>
            </a:r>
            <a:r>
              <a:rPr lang="it-IT" sz="1800" dirty="0" err="1">
                <a:solidFill>
                  <a:srgbClr val="002060"/>
                </a:solidFill>
              </a:rPr>
              <a:t>received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is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above</a:t>
            </a:r>
            <a:r>
              <a:rPr lang="it-IT" sz="1800" dirty="0">
                <a:solidFill>
                  <a:srgbClr val="002060"/>
                </a:solidFill>
              </a:rPr>
              <a:t>/</a:t>
            </a:r>
            <a:r>
              <a:rPr lang="it-IT" sz="1800" dirty="0" err="1">
                <a:solidFill>
                  <a:srgbClr val="002060"/>
                </a:solidFill>
              </a:rPr>
              <a:t>below</a:t>
            </a:r>
            <a:r>
              <a:rPr lang="it-IT" sz="1800" dirty="0">
                <a:solidFill>
                  <a:srgbClr val="002060"/>
                </a:solidFill>
              </a:rPr>
              <a:t> a </a:t>
            </a:r>
            <a:r>
              <a:rPr lang="it-IT" sz="1800" dirty="0" err="1">
                <a:solidFill>
                  <a:srgbClr val="002060"/>
                </a:solidFill>
              </a:rPr>
              <a:t>threshold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we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send</a:t>
            </a:r>
            <a:r>
              <a:rPr lang="it-IT" sz="1800" dirty="0">
                <a:solidFill>
                  <a:srgbClr val="002060"/>
                </a:solidFill>
              </a:rPr>
              <a:t> a </a:t>
            </a:r>
            <a:r>
              <a:rPr lang="it-IT" sz="1800" dirty="0" err="1">
                <a:solidFill>
                  <a:srgbClr val="002060"/>
                </a:solidFill>
              </a:rPr>
              <a:t>CoAP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message</a:t>
            </a:r>
            <a:r>
              <a:rPr lang="it-IT" sz="1800" dirty="0">
                <a:solidFill>
                  <a:srgbClr val="002060"/>
                </a:solidFill>
              </a:rPr>
              <a:t> to </a:t>
            </a:r>
            <a:r>
              <a:rPr lang="it-IT" sz="1800" dirty="0" err="1">
                <a:solidFill>
                  <a:srgbClr val="002060"/>
                </a:solidFill>
              </a:rPr>
              <a:t>activate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heating</a:t>
            </a:r>
            <a:r>
              <a:rPr lang="it-IT" sz="1800" dirty="0">
                <a:solidFill>
                  <a:srgbClr val="002060"/>
                </a:solidFill>
              </a:rPr>
              <a:t> system in ‘DEC’/‘INC’ mode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b="1" dirty="0" err="1">
                <a:solidFill>
                  <a:srgbClr val="002060"/>
                </a:solidFill>
              </a:rPr>
              <a:t>WaterLevel</a:t>
            </a:r>
            <a:r>
              <a:rPr lang="it-IT" sz="1800" b="1" dirty="0">
                <a:solidFill>
                  <a:srgbClr val="002060"/>
                </a:solidFill>
              </a:rPr>
              <a:t> and </a:t>
            </a:r>
            <a:r>
              <a:rPr lang="it-IT" sz="1800" b="1" dirty="0" err="1">
                <a:solidFill>
                  <a:srgbClr val="002060"/>
                </a:solidFill>
              </a:rPr>
              <a:t>ChlorineLevel</a:t>
            </a:r>
            <a:r>
              <a:rPr lang="it-IT" sz="1800" b="1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it-IT" sz="1800" dirty="0" err="1">
                <a:solidFill>
                  <a:srgbClr val="002060"/>
                </a:solidFill>
              </a:rPr>
              <a:t>When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we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detect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three</a:t>
            </a:r>
            <a:r>
              <a:rPr lang="it-IT" sz="1800" dirty="0">
                <a:solidFill>
                  <a:srgbClr val="002060"/>
                </a:solidFill>
              </a:rPr>
              <a:t> consecutive samples </a:t>
            </a:r>
            <a:r>
              <a:rPr lang="it-IT" sz="1800" dirty="0" err="1">
                <a:solidFill>
                  <a:srgbClr val="002060"/>
                </a:solidFill>
              </a:rPr>
              <a:t>above</a:t>
            </a:r>
            <a:r>
              <a:rPr lang="it-IT" sz="1800" dirty="0">
                <a:solidFill>
                  <a:srgbClr val="002060"/>
                </a:solidFill>
              </a:rPr>
              <a:t>/</a:t>
            </a:r>
            <a:r>
              <a:rPr lang="it-IT" sz="1800" dirty="0" err="1">
                <a:solidFill>
                  <a:srgbClr val="002060"/>
                </a:solidFill>
              </a:rPr>
              <a:t>below</a:t>
            </a:r>
            <a:r>
              <a:rPr lang="it-IT" sz="1800" dirty="0">
                <a:solidFill>
                  <a:srgbClr val="002060"/>
                </a:solidFill>
              </a:rPr>
              <a:t> a </a:t>
            </a:r>
            <a:r>
              <a:rPr lang="it-IT" sz="1800" dirty="0" err="1">
                <a:solidFill>
                  <a:srgbClr val="002060"/>
                </a:solidFill>
              </a:rPr>
              <a:t>certain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threshold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we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send</a:t>
            </a:r>
            <a:r>
              <a:rPr lang="it-IT" sz="1800" dirty="0">
                <a:solidFill>
                  <a:srgbClr val="002060"/>
                </a:solidFill>
              </a:rPr>
              <a:t> a </a:t>
            </a:r>
            <a:r>
              <a:rPr lang="it-IT" sz="1800" dirty="0" err="1">
                <a:solidFill>
                  <a:srgbClr val="002060"/>
                </a:solidFill>
              </a:rPr>
              <a:t>CoAP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message</a:t>
            </a:r>
            <a:r>
              <a:rPr lang="it-IT" sz="1800" dirty="0">
                <a:solidFill>
                  <a:srgbClr val="002060"/>
                </a:solidFill>
              </a:rPr>
              <a:t> to </a:t>
            </a:r>
            <a:r>
              <a:rPr lang="it-IT" sz="1800" dirty="0" err="1">
                <a:solidFill>
                  <a:srgbClr val="002060"/>
                </a:solidFill>
              </a:rPr>
              <a:t>activate</a:t>
            </a:r>
            <a:r>
              <a:rPr lang="it-IT" sz="1800" dirty="0">
                <a:solidFill>
                  <a:srgbClr val="002060"/>
                </a:solidFill>
              </a:rPr>
              <a:t> water pump (‘INC’ / ’DEC’) or </a:t>
            </a:r>
            <a:r>
              <a:rPr lang="it-IT" sz="1800" dirty="0" err="1">
                <a:solidFill>
                  <a:srgbClr val="002060"/>
                </a:solidFill>
              </a:rPr>
              <a:t>chlorine</a:t>
            </a:r>
            <a:r>
              <a:rPr lang="it-IT" sz="1800" dirty="0">
                <a:solidFill>
                  <a:srgbClr val="002060"/>
                </a:solidFill>
              </a:rPr>
              <a:t> dispenser (‘ON’)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b="1" dirty="0" err="1">
                <a:solidFill>
                  <a:srgbClr val="002060"/>
                </a:solidFill>
              </a:rPr>
              <a:t>Presence</a:t>
            </a:r>
            <a:r>
              <a:rPr lang="it-IT" sz="1800" b="1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it-IT" sz="1800" dirty="0" err="1">
                <a:solidFill>
                  <a:srgbClr val="002060"/>
                </a:solidFill>
              </a:rPr>
              <a:t>When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we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receive</a:t>
            </a:r>
            <a:r>
              <a:rPr lang="it-IT" sz="1800" dirty="0">
                <a:solidFill>
                  <a:srgbClr val="002060"/>
                </a:solidFill>
              </a:rPr>
              <a:t> a ‘</a:t>
            </a:r>
            <a:r>
              <a:rPr lang="it-IT" sz="1800" dirty="0" err="1">
                <a:solidFill>
                  <a:srgbClr val="002060"/>
                </a:solidFill>
              </a:rPr>
              <a:t>true</a:t>
            </a:r>
            <a:r>
              <a:rPr lang="it-IT" sz="1800" dirty="0">
                <a:solidFill>
                  <a:srgbClr val="002060"/>
                </a:solidFill>
              </a:rPr>
              <a:t>’ </a:t>
            </a:r>
            <a:r>
              <a:rPr lang="it-IT" sz="1800" dirty="0" err="1">
                <a:solidFill>
                  <a:srgbClr val="002060"/>
                </a:solidFill>
              </a:rPr>
              <a:t>value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we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send</a:t>
            </a:r>
            <a:r>
              <a:rPr lang="it-IT" sz="1800" dirty="0">
                <a:solidFill>
                  <a:srgbClr val="002060"/>
                </a:solidFill>
              </a:rPr>
              <a:t> a </a:t>
            </a:r>
            <a:r>
              <a:rPr lang="it-IT" sz="1800" dirty="0" err="1">
                <a:solidFill>
                  <a:srgbClr val="002060"/>
                </a:solidFill>
              </a:rPr>
              <a:t>CoAP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message</a:t>
            </a:r>
            <a:r>
              <a:rPr lang="it-IT" sz="1800" dirty="0">
                <a:solidFill>
                  <a:srgbClr val="002060"/>
                </a:solidFill>
              </a:rPr>
              <a:t> to switch ‘ON’ </a:t>
            </a:r>
            <a:r>
              <a:rPr lang="it-IT" sz="1800" dirty="0" err="1">
                <a:solidFill>
                  <a:srgbClr val="002060"/>
                </a:solidFill>
              </a:rPr>
              <a:t>lights</a:t>
            </a:r>
            <a:endParaRPr lang="it-IT" sz="18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it-IT" sz="18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800" dirty="0" err="1">
                <a:solidFill>
                  <a:srgbClr val="002060"/>
                </a:solidFill>
              </a:rPr>
              <a:t>Actuators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remain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active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until</a:t>
            </a:r>
            <a:r>
              <a:rPr lang="it-IT" sz="1800" dirty="0">
                <a:solidFill>
                  <a:srgbClr val="002060"/>
                </a:solidFill>
              </a:rPr>
              <a:t> the </a:t>
            </a:r>
            <a:r>
              <a:rPr lang="it-IT" sz="1800" dirty="0" err="1">
                <a:solidFill>
                  <a:srgbClr val="002060"/>
                </a:solidFill>
              </a:rPr>
              <a:t>level</a:t>
            </a:r>
            <a:r>
              <a:rPr lang="it-IT" sz="1800" dirty="0">
                <a:solidFill>
                  <a:srgbClr val="002060"/>
                </a:solidFill>
              </a:rPr>
              <a:t> of the </a:t>
            </a:r>
            <a:r>
              <a:rPr lang="it-IT" sz="1800" dirty="0" err="1">
                <a:solidFill>
                  <a:srgbClr val="002060"/>
                </a:solidFill>
              </a:rPr>
              <a:t>associated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measure</a:t>
            </a:r>
            <a:r>
              <a:rPr lang="it-IT" sz="1800" dirty="0">
                <a:solidFill>
                  <a:srgbClr val="002060"/>
                </a:solidFill>
              </a:rPr>
              <a:t> come back to the </a:t>
            </a:r>
            <a:r>
              <a:rPr lang="it-IT" sz="1800" dirty="0" err="1">
                <a:solidFill>
                  <a:srgbClr val="002060"/>
                </a:solidFill>
              </a:rPr>
              <a:t>exact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mean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between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lowerBound</a:t>
            </a:r>
            <a:r>
              <a:rPr lang="it-IT" sz="1800" dirty="0">
                <a:solidFill>
                  <a:srgbClr val="002060"/>
                </a:solidFill>
              </a:rPr>
              <a:t> and </a:t>
            </a:r>
            <a:r>
              <a:rPr lang="it-IT" sz="1800" dirty="0" err="1">
                <a:solidFill>
                  <a:srgbClr val="002060"/>
                </a:solidFill>
              </a:rPr>
              <a:t>upperBound</a:t>
            </a:r>
            <a:endParaRPr lang="en-GB" sz="1800" dirty="0">
              <a:solidFill>
                <a:srgbClr val="002060"/>
              </a:solidFill>
            </a:endParaRPr>
          </a:p>
        </p:txBody>
      </p:sp>
      <p:pic>
        <p:nvPicPr>
          <p:cNvPr id="5" name="Picture 4" descr="Manometer beer equipment">
            <a:extLst>
              <a:ext uri="{FF2B5EF4-FFF2-40B4-BE49-F238E27FC236}">
                <a16:creationId xmlns:a16="http://schemas.microsoft.com/office/drawing/2014/main" id="{3E7A398D-DD1F-163A-FFDB-B8F4C1CBC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1" r="14288" b="-1"/>
          <a:stretch/>
        </p:blipFill>
        <p:spPr>
          <a:xfrm>
            <a:off x="8429624" y="10"/>
            <a:ext cx="3762375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85940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315</TotalTime>
  <Words>841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Gill Sans MT</vt:lpstr>
      <vt:lpstr>Impact</vt:lpstr>
      <vt:lpstr>Wingdings</vt:lpstr>
      <vt:lpstr>Badge</vt:lpstr>
      <vt:lpstr>Smart swimming pool</vt:lpstr>
      <vt:lpstr>Introduction</vt:lpstr>
      <vt:lpstr>IoT devices</vt:lpstr>
      <vt:lpstr>System architecture</vt:lpstr>
      <vt:lpstr>CoAP</vt:lpstr>
      <vt:lpstr>MQTT</vt:lpstr>
      <vt:lpstr>Data Encoding (JSON)</vt:lpstr>
      <vt:lpstr>Cloud application</vt:lpstr>
      <vt:lpstr>Control logic</vt:lpstr>
      <vt:lpstr>Buttons &amp; LEDS</vt:lpstr>
      <vt:lpstr>Grafana</vt:lpstr>
      <vt:lpstr>Grafana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swimming pool</dc:title>
  <dc:creator>Filippo Puccini</dc:creator>
  <cp:lastModifiedBy>Filippo Puccini</cp:lastModifiedBy>
  <cp:revision>14</cp:revision>
  <dcterms:created xsi:type="dcterms:W3CDTF">2023-06-24T12:24:06Z</dcterms:created>
  <dcterms:modified xsi:type="dcterms:W3CDTF">2023-06-28T10:38:14Z</dcterms:modified>
</cp:coreProperties>
</file>