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73"/>
    <a:srgbClr val="E6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422"/>
  </p:normalViewPr>
  <p:slideViewPr>
    <p:cSldViewPr snapToGrid="0">
      <p:cViewPr varScale="1">
        <p:scale>
          <a:sx n="88" d="100"/>
          <a:sy n="88" d="100"/>
        </p:scale>
        <p:origin x="2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9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58D3-3A08-D94A-9131-73EA1863793E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0859B-E1F6-D74B-9CCC-5C4B5D2C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0859B-E1F6-D74B-9CCC-5C4B5D2CE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0859B-E1F6-D74B-9CCC-5C4B5D2CE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453E-0165-BA4F-848A-B918679C7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D46FD-0416-221C-7911-1B052DDBB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BA72-E73A-1054-DE5F-EB40FC2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B23A-7028-A8BC-2379-3F050818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9D1-120C-AFE1-E819-FEAA13F2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7772-03BA-5E4C-0791-19487CE4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9FCDA-5D6B-0790-9B7D-8E194FBE1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7DFA-8B2A-E2D9-1D26-F62A3CB0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1016-8FC0-0FDB-830C-AF3ECD9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5482-65AF-D0B2-DCE4-174D55C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5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2538E-81C9-8408-0A84-8F754CC7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E8E4-C55B-D3FB-B617-458FC9F7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21D9-4194-5AFF-5E2D-E6D00DA9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7167E-ED16-EE53-1CDE-CC60EC5D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7AB2-1506-22D5-B644-9A3BFB0E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41FC-89B7-3CE7-9482-7FE3F9CD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56A-FD9D-050F-C4C2-897AF91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135B-2E36-DD87-F47D-58217A27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C7CE-45C8-BBBF-E0D8-4DEAFFA5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FF15-A05E-567F-A58C-B9A7A663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9E6D-89A2-D6FD-F59C-A746BAE2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AA3C-4FAB-4C6E-9523-0EAB75D1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7BB1-B2D8-7EE6-5B32-E9832219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4A2C-50F8-7A30-B87F-3C518478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BFAE-3397-A2C0-D30D-B9F8625B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298F-111C-7FFD-002B-BD47C0C3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B2D6-94C7-8045-C40A-4148741E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546D-582F-F45F-636C-F7B70B9F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77BE6-753D-0DCB-42C4-9A8F119D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876E-25E5-40F9-55D3-A0FF2A1C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1B2E3-6D1A-317B-967B-94468416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B604-F0F9-BC07-AF59-709C2975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F5A6-225F-9D58-7155-0388FA7A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97127-D491-939E-D964-ED6B44ED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A8D38-3C81-6E86-2D56-046D6066C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43C12-B32A-22D5-A484-50FBCEED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DEFF4-2178-D183-3526-4C3538C8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7BAE8-4586-95C8-38B0-EB357078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CCCF0-7C1E-1C42-F264-DEF03B05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3DD-2967-37E8-F011-1B358C8C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BBAE0-E70A-3205-1D44-7D3CDD02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4A935-AEAE-4E26-8DD3-2509192C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3B8A8-DA3B-907F-3708-B0B100F1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81408-EB19-E752-288F-2825F93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3D3D5-9746-7973-BF8E-71AF9A0A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FD0B-5AA3-7E8A-8A15-94293B89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E2A2-BEB0-726A-EAE9-5C24C303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A4CA-A8E6-2638-D515-C808A982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11064-A392-594A-6516-882A42A7C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9A130-B496-64D2-1309-CA0E1DD0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B402-8EA3-05CD-29D7-A2DBF168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F4A0-8700-0863-62A1-5261F31F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BC1-F59D-EBF5-0DD9-5848CB3B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BC666-B8EF-5C99-BFD3-A84186099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3D7C-0939-7F39-CE77-50CE5365B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03924-9FA7-15BF-D699-43666533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1D171-2100-612D-636F-9B471F9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99C80-ABFE-023B-E036-749B3788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296B3-46AB-98BA-2D28-9E73C237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7F0F-4759-047B-E4DC-200C4027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4925-A904-8CB3-F488-CF597B25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0F60-F98E-E04E-8062-CC04F8BA275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DC35-29EB-7F2B-E99C-3D70797F4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8227-7A99-6BF9-E831-5CE10ED5C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E96C4F-C865-E5BF-4570-A90EE806B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74" b="95109" l="8824" r="96732">
                        <a14:foregroundMark x1="9150" y1="95380" x2="28431" y2="79348"/>
                        <a14:foregroundMark x1="28431" y1="79348" x2="29085" y2="78533"/>
                        <a14:foregroundMark x1="32026" y1="75543" x2="56863" y2="47554"/>
                        <a14:foregroundMark x1="45425" y1="3533" x2="55229" y2="25272"/>
                        <a14:foregroundMark x1="85948" y1="18207" x2="90850" y2="9511"/>
                        <a14:foregroundMark x1="88235" y1="2174" x2="79739" y2="17120"/>
                        <a14:foregroundMark x1="87582" y1="41848" x2="85948" y2="37772"/>
                        <a14:foregroundMark x1="88562" y1="29891" x2="96732" y2="2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882" y="2399309"/>
            <a:ext cx="282974" cy="340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152ACF-A86D-668E-379B-CFC26D61097F}"/>
                  </a:ext>
                </a:extLst>
              </p:cNvPr>
              <p:cNvSpPr txBox="1"/>
              <p:nvPr/>
            </p:nvSpPr>
            <p:spPr>
              <a:xfrm>
                <a:off x="362899" y="2716899"/>
                <a:ext cx="1512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Fecundity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152ACF-A86D-668E-379B-CFC26D61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9" y="2716899"/>
                <a:ext cx="1512594" cy="461665"/>
              </a:xfrm>
              <a:prstGeom prst="rect">
                <a:avLst/>
              </a:prstGeom>
              <a:blipFill>
                <a:blip r:embed="rId5"/>
                <a:stretch>
                  <a:fillRect l="-4167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B0DC3-F8B3-C49F-64C8-C4FA79840C34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1875493" y="1255653"/>
            <a:ext cx="1470261" cy="169207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5802798A-81FA-D892-B779-1690141A3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789450"/>
            <a:ext cx="695647" cy="908434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88FC064B-70C0-02B0-0C1B-FAE27E2B1E68}"/>
              </a:ext>
            </a:extLst>
          </p:cNvPr>
          <p:cNvSpPr/>
          <p:nvPr/>
        </p:nvSpPr>
        <p:spPr>
          <a:xfrm rot="20700559">
            <a:off x="343760" y="2012026"/>
            <a:ext cx="914400" cy="914400"/>
          </a:xfrm>
          <a:prstGeom prst="arc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D2CAA-7707-63C4-80A5-7ED688F8D318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1875493" y="2947732"/>
            <a:ext cx="1518732" cy="111896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49701B-F559-1D8A-577F-4C81C360E133}"/>
              </a:ext>
            </a:extLst>
          </p:cNvPr>
          <p:cNvSpPr txBox="1"/>
          <p:nvPr/>
        </p:nvSpPr>
        <p:spPr>
          <a:xfrm>
            <a:off x="3345754" y="1055598"/>
            <a:ext cx="170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Self-regulation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644DD-4060-1B1F-F56D-A24BB228AA2D}"/>
              </a:ext>
            </a:extLst>
          </p:cNvPr>
          <p:cNvSpPr txBox="1"/>
          <p:nvPr/>
        </p:nvSpPr>
        <p:spPr>
          <a:xfrm>
            <a:off x="3394225" y="3866639"/>
            <a:ext cx="194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Neighbour</a:t>
            </a:r>
            <a:r>
              <a:rPr lang="en-US" sz="2000" dirty="0"/>
              <a:t> effect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2924FF-B844-4871-1867-CF27D9A94F9A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5051862" y="609838"/>
            <a:ext cx="509694" cy="64581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6BD6DE-F283-BDAF-235D-7F4E629ED54C}"/>
                  </a:ext>
                </a:extLst>
              </p:cNvPr>
              <p:cNvSpPr txBox="1"/>
              <p:nvPr/>
            </p:nvSpPr>
            <p:spPr>
              <a:xfrm>
                <a:off x="5561556" y="379005"/>
                <a:ext cx="2437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Intrinsic fecundity: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6BD6DE-F283-BDAF-235D-7F4E629E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6" y="379005"/>
                <a:ext cx="2437334" cy="461665"/>
              </a:xfrm>
              <a:prstGeom prst="rect">
                <a:avLst/>
              </a:prstGeom>
              <a:blipFill>
                <a:blip r:embed="rId7"/>
                <a:stretch>
                  <a:fillRect l="-259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90CD7F-B6D8-7133-39E4-B8F2D4FB595F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5051862" y="1255653"/>
            <a:ext cx="509694" cy="69983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AE8B2A-115A-6549-EE83-567EED69324E}"/>
                  </a:ext>
                </a:extLst>
              </p:cNvPr>
              <p:cNvSpPr txBox="1"/>
              <p:nvPr/>
            </p:nvSpPr>
            <p:spPr>
              <a:xfrm>
                <a:off x="5561556" y="1724659"/>
                <a:ext cx="3136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Intraspecific interaction: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AE8B2A-115A-6549-EE83-567EED69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6" y="1724659"/>
                <a:ext cx="3136628" cy="461665"/>
              </a:xfrm>
              <a:prstGeom prst="rect">
                <a:avLst/>
              </a:prstGeom>
              <a:blipFill>
                <a:blip r:embed="rId8"/>
                <a:stretch>
                  <a:fillRect l="-201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758545DC-D9B8-ECC6-8609-E73D26F5F7BC}"/>
              </a:ext>
            </a:extLst>
          </p:cNvPr>
          <p:cNvSpPr/>
          <p:nvPr/>
        </p:nvSpPr>
        <p:spPr>
          <a:xfrm>
            <a:off x="8034885" y="534981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08C87138-B666-1AC2-AEE5-74EB53E15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171" y="32220"/>
            <a:ext cx="695647" cy="908434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312819B-39F3-6A23-B303-09E917BBDACD}"/>
              </a:ext>
            </a:extLst>
          </p:cNvPr>
          <p:cNvSpPr/>
          <p:nvPr/>
        </p:nvSpPr>
        <p:spPr>
          <a:xfrm>
            <a:off x="8726216" y="1749623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D329F98A-5EC9-4118-2947-2F4B3F4D3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818" y="1182971"/>
            <a:ext cx="695647" cy="908434"/>
          </a:xfrm>
          <a:prstGeom prst="rect">
            <a:avLst/>
          </a:prstGeom>
        </p:spPr>
      </p:pic>
      <p:pic>
        <p:nvPicPr>
          <p:cNvPr id="37" name="Picture 36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A61DAA85-DC80-246B-CB60-321278766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753" y="1545394"/>
            <a:ext cx="479269" cy="615896"/>
          </a:xfrm>
          <a:prstGeom prst="rect">
            <a:avLst/>
          </a:prstGeom>
        </p:spPr>
      </p:pic>
      <p:pic>
        <p:nvPicPr>
          <p:cNvPr id="38" name="Picture 37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A9AEF9A3-786F-3D98-44D1-B3D0798EE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860" y="1574930"/>
            <a:ext cx="479269" cy="615896"/>
          </a:xfrm>
          <a:prstGeom prst="rect">
            <a:avLst/>
          </a:prstGeom>
        </p:spPr>
      </p:pic>
      <p:pic>
        <p:nvPicPr>
          <p:cNvPr id="39" name="Picture 3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84BF578B-9954-A2D4-B039-CDB2745E4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840" y="1693921"/>
            <a:ext cx="479269" cy="61589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F45B9E-4645-5497-5596-A47C2618FB0A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5335847" y="2913262"/>
            <a:ext cx="690794" cy="11534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4D6A94-572D-0939-EE8A-65BF7B4CCA46}"/>
              </a:ext>
            </a:extLst>
          </p:cNvPr>
          <p:cNvCxnSpPr>
            <a:cxnSpLocks/>
            <a:stCxn id="15" idx="3"/>
            <a:endCxn id="44" idx="1"/>
          </p:cNvCxnSpPr>
          <p:nvPr/>
        </p:nvCxnSpPr>
        <p:spPr>
          <a:xfrm flipV="1">
            <a:off x="5335847" y="4055214"/>
            <a:ext cx="620774" cy="114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7FEA17-FA8E-74E5-C73E-3F9750698DE2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>
            <a:off x="5335847" y="4066694"/>
            <a:ext cx="723324" cy="11240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D8132C-1B36-7608-1B39-3A52359ED047}"/>
              </a:ext>
            </a:extLst>
          </p:cNvPr>
          <p:cNvSpPr txBox="1"/>
          <p:nvPr/>
        </p:nvSpPr>
        <p:spPr>
          <a:xfrm>
            <a:off x="6026641" y="2713207"/>
            <a:ext cx="146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Floral visitor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6BAB8-8668-FE6F-5634-2CDAEDEA460F}"/>
              </a:ext>
            </a:extLst>
          </p:cNvPr>
          <p:cNvSpPr txBox="1"/>
          <p:nvPr/>
        </p:nvSpPr>
        <p:spPr>
          <a:xfrm>
            <a:off x="5956621" y="3855159"/>
            <a:ext cx="1333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44E3D0-C261-4748-D0E6-7453150262BB}"/>
              </a:ext>
            </a:extLst>
          </p:cNvPr>
          <p:cNvSpPr txBox="1"/>
          <p:nvPr/>
        </p:nvSpPr>
        <p:spPr>
          <a:xfrm>
            <a:off x="6059171" y="4990672"/>
            <a:ext cx="130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Herbivore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04EAF8-E0EC-5ADF-67D0-52C6BF7853D0}"/>
              </a:ext>
            </a:extLst>
          </p:cNvPr>
          <p:cNvCxnSpPr>
            <a:cxnSpLocks/>
            <a:stCxn id="43" idx="3"/>
            <a:endCxn id="60" idx="1"/>
          </p:cNvCxnSpPr>
          <p:nvPr/>
        </p:nvCxnSpPr>
        <p:spPr>
          <a:xfrm>
            <a:off x="7492363" y="2913262"/>
            <a:ext cx="801774" cy="90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9FE593-FD66-1BFE-B5DD-172C6D584027}"/>
                  </a:ext>
                </a:extLst>
              </p:cNvPr>
              <p:cNvSpPr txBox="1"/>
              <p:nvPr/>
            </p:nvSpPr>
            <p:spPr>
              <a:xfrm>
                <a:off x="8294137" y="2683338"/>
                <a:ext cx="1469248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𝐹𝑣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9FE593-FD66-1BFE-B5DD-172C6D58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137" y="2683338"/>
                <a:ext cx="1469248" cy="477888"/>
              </a:xfrm>
              <a:prstGeom prst="rect">
                <a:avLst/>
              </a:prstGeom>
              <a:blipFill>
                <a:blip r:embed="rId9"/>
                <a:stretch>
                  <a:fillRect t="-2564" r="-172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7D4B55-9CCF-F0A7-49AB-A240D753FEA2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7290062" y="4053502"/>
            <a:ext cx="1027892" cy="171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D2F41E5-3390-2B0D-F095-4548BCA3F28C}"/>
                  </a:ext>
                </a:extLst>
              </p:cNvPr>
              <p:cNvSpPr txBox="1"/>
              <p:nvPr/>
            </p:nvSpPr>
            <p:spPr>
              <a:xfrm>
                <a:off x="8317954" y="3793623"/>
                <a:ext cx="1367860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𝑃𝑙𝑡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D2F41E5-3390-2B0D-F095-4548BCA3F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954" y="3793623"/>
                <a:ext cx="1367860" cy="519758"/>
              </a:xfrm>
              <a:prstGeom prst="rect">
                <a:avLst/>
              </a:prstGeom>
              <a:blipFill>
                <a:blip r:embed="rId10"/>
                <a:stretch>
                  <a:fillRect t="-7143" r="-4954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59AA1A-9F2A-97C6-9153-6EAA486E364C}"/>
              </a:ext>
            </a:extLst>
          </p:cNvPr>
          <p:cNvCxnSpPr>
            <a:cxnSpLocks/>
            <a:stCxn id="45" idx="3"/>
            <a:endCxn id="70" idx="1"/>
          </p:cNvCxnSpPr>
          <p:nvPr/>
        </p:nvCxnSpPr>
        <p:spPr>
          <a:xfrm flipV="1">
            <a:off x="7360082" y="5172304"/>
            <a:ext cx="991722" cy="1842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BAC0F4-4B6B-F8AD-9111-2C4602C87CC1}"/>
                  </a:ext>
                </a:extLst>
              </p:cNvPr>
              <p:cNvSpPr txBox="1"/>
              <p:nvPr/>
            </p:nvSpPr>
            <p:spPr>
              <a:xfrm>
                <a:off x="8351804" y="4933360"/>
                <a:ext cx="101520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BAC0F4-4B6B-F8AD-9111-2C4602C87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04" y="4933360"/>
                <a:ext cx="1015203" cy="477888"/>
              </a:xfrm>
              <a:prstGeom prst="rect">
                <a:avLst/>
              </a:prstGeom>
              <a:blipFill>
                <a:blip r:embed="rId11"/>
                <a:stretch>
                  <a:fillRect l="-1235" t="-2564" r="-3209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D2D74835-19C7-5DC9-6CF6-316001A054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33" t="2" r="42322" b="71760"/>
          <a:stretch/>
        </p:blipFill>
        <p:spPr>
          <a:xfrm>
            <a:off x="9665125" y="2826802"/>
            <a:ext cx="612145" cy="622800"/>
          </a:xfrm>
          <a:prstGeom prst="rect">
            <a:avLst/>
          </a:prstGeom>
        </p:spPr>
      </p:pic>
      <p:pic>
        <p:nvPicPr>
          <p:cNvPr id="77" name="Picture 76" descr="A close up of a bee&#10;&#10;Description automatically generated">
            <a:extLst>
              <a:ext uri="{FF2B5EF4-FFF2-40B4-BE49-F238E27FC236}">
                <a16:creationId xmlns:a16="http://schemas.microsoft.com/office/drawing/2014/main" id="{162766EE-C537-AE66-D160-69785164DC8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648" t="5920"/>
          <a:stretch/>
        </p:blipFill>
        <p:spPr>
          <a:xfrm rot="19007941">
            <a:off x="10454717" y="2784865"/>
            <a:ext cx="478181" cy="480618"/>
          </a:xfrm>
          <a:prstGeom prst="rect">
            <a:avLst/>
          </a:prstGeom>
        </p:spPr>
      </p:pic>
      <p:sp>
        <p:nvSpPr>
          <p:cNvPr id="78" name="Freeform 77">
            <a:extLst>
              <a:ext uri="{FF2B5EF4-FFF2-40B4-BE49-F238E27FC236}">
                <a16:creationId xmlns:a16="http://schemas.microsoft.com/office/drawing/2014/main" id="{F6592990-91A5-DC2C-E3B8-FE9750A7704F}"/>
              </a:ext>
            </a:extLst>
          </p:cNvPr>
          <p:cNvSpPr/>
          <p:nvPr/>
        </p:nvSpPr>
        <p:spPr>
          <a:xfrm>
            <a:off x="9980022" y="2630192"/>
            <a:ext cx="852819" cy="490637"/>
          </a:xfrm>
          <a:custGeom>
            <a:avLst/>
            <a:gdLst>
              <a:gd name="connsiteX0" fmla="*/ 581357 w 852819"/>
              <a:gd name="connsiteY0" fmla="*/ 490637 h 490637"/>
              <a:gd name="connsiteX1" fmla="*/ 352757 w 852819"/>
              <a:gd name="connsiteY1" fmla="*/ 304900 h 490637"/>
              <a:gd name="connsiteX2" fmla="*/ 224169 w 852819"/>
              <a:gd name="connsiteY2" fmla="*/ 290612 h 490637"/>
              <a:gd name="connsiteX3" fmla="*/ 309894 w 852819"/>
              <a:gd name="connsiteY3" fmla="*/ 404912 h 490637"/>
              <a:gd name="connsiteX4" fmla="*/ 438482 w 852819"/>
              <a:gd name="connsiteY4" fmla="*/ 190600 h 490637"/>
              <a:gd name="connsiteX5" fmla="*/ 238457 w 852819"/>
              <a:gd name="connsiteY5" fmla="*/ 90587 h 490637"/>
              <a:gd name="connsiteX6" fmla="*/ 9857 w 852819"/>
              <a:gd name="connsiteY6" fmla="*/ 219175 h 490637"/>
              <a:gd name="connsiteX7" fmla="*/ 38432 w 852819"/>
              <a:gd name="connsiteY7" fmla="*/ 333475 h 490637"/>
              <a:gd name="connsiteX8" fmla="*/ 124157 w 852819"/>
              <a:gd name="connsiteY8" fmla="*/ 262037 h 490637"/>
              <a:gd name="connsiteX9" fmla="*/ 267032 w 852819"/>
              <a:gd name="connsiteY9" fmla="*/ 19150 h 490637"/>
              <a:gd name="connsiteX10" fmla="*/ 852819 w 852819"/>
              <a:gd name="connsiteY10" fmla="*/ 33437 h 49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2819" h="490637">
                <a:moveTo>
                  <a:pt x="581357" y="490637"/>
                </a:moveTo>
                <a:cubicBezTo>
                  <a:pt x="496822" y="414437"/>
                  <a:pt x="412288" y="338237"/>
                  <a:pt x="352757" y="304900"/>
                </a:cubicBezTo>
                <a:cubicBezTo>
                  <a:pt x="293226" y="271563"/>
                  <a:pt x="231313" y="273943"/>
                  <a:pt x="224169" y="290612"/>
                </a:cubicBezTo>
                <a:cubicBezTo>
                  <a:pt x="217025" y="307281"/>
                  <a:pt x="274175" y="421581"/>
                  <a:pt x="309894" y="404912"/>
                </a:cubicBezTo>
                <a:cubicBezTo>
                  <a:pt x="345613" y="388243"/>
                  <a:pt x="450388" y="242987"/>
                  <a:pt x="438482" y="190600"/>
                </a:cubicBezTo>
                <a:cubicBezTo>
                  <a:pt x="426576" y="138213"/>
                  <a:pt x="309894" y="85824"/>
                  <a:pt x="238457" y="90587"/>
                </a:cubicBezTo>
                <a:cubicBezTo>
                  <a:pt x="167019" y="95349"/>
                  <a:pt x="43194" y="178694"/>
                  <a:pt x="9857" y="219175"/>
                </a:cubicBezTo>
                <a:cubicBezTo>
                  <a:pt x="-23481" y="259656"/>
                  <a:pt x="38432" y="333475"/>
                  <a:pt x="38432" y="333475"/>
                </a:cubicBezTo>
                <a:cubicBezTo>
                  <a:pt x="57482" y="340619"/>
                  <a:pt x="86057" y="314424"/>
                  <a:pt x="124157" y="262037"/>
                </a:cubicBezTo>
                <a:cubicBezTo>
                  <a:pt x="162257" y="209650"/>
                  <a:pt x="145588" y="57250"/>
                  <a:pt x="267032" y="19150"/>
                </a:cubicBezTo>
                <a:cubicBezTo>
                  <a:pt x="388476" y="-18950"/>
                  <a:pt x="620647" y="7243"/>
                  <a:pt x="852819" y="3343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0500C868-1AFA-A788-675F-A9D5F37D0F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266" t="67628" r="-1" b="-1"/>
          <a:stretch/>
        </p:blipFill>
        <p:spPr>
          <a:xfrm>
            <a:off x="9614316" y="4891441"/>
            <a:ext cx="1405591" cy="569897"/>
          </a:xfrm>
          <a:prstGeom prst="rect">
            <a:avLst/>
          </a:prstGeom>
        </p:spPr>
      </p:pic>
      <p:pic>
        <p:nvPicPr>
          <p:cNvPr id="80" name="Picture 79" descr="A yellow caterpillar with red dots&#10;&#10;Description automatically generated">
            <a:extLst>
              <a:ext uri="{FF2B5EF4-FFF2-40B4-BE49-F238E27FC236}">
                <a16:creationId xmlns:a16="http://schemas.microsoft.com/office/drawing/2014/main" id="{5ED095F9-6249-C401-BBD9-549F44B2DA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55016">
            <a:off x="10324666" y="4920912"/>
            <a:ext cx="907411" cy="423987"/>
          </a:xfrm>
          <a:prstGeom prst="rect">
            <a:avLst/>
          </a:prstGeom>
        </p:spPr>
      </p:pic>
      <p:pic>
        <p:nvPicPr>
          <p:cNvPr id="81" name="Picture 80" descr="A group of pink flowers&#10;&#10;Description automatically generated with medium confidence">
            <a:extLst>
              <a:ext uri="{FF2B5EF4-FFF2-40B4-BE49-F238E27FC236}">
                <a16:creationId xmlns:a16="http://schemas.microsoft.com/office/drawing/2014/main" id="{9E15F0E4-A0CE-6D0F-C59F-EBB4F53558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95130" y="3681503"/>
            <a:ext cx="384261" cy="5801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60872CA6-D726-2165-DE9B-9CC1A0985373}"/>
              </a:ext>
            </a:extLst>
          </p:cNvPr>
          <p:cNvSpPr/>
          <p:nvPr/>
        </p:nvSpPr>
        <p:spPr>
          <a:xfrm>
            <a:off x="10565082" y="3858375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A yellow flowers on a black background&#10;&#10;Description automatically generated">
            <a:extLst>
              <a:ext uri="{FF2B5EF4-FFF2-40B4-BE49-F238E27FC236}">
                <a16:creationId xmlns:a16="http://schemas.microsoft.com/office/drawing/2014/main" id="{CDBDE8ED-552A-9B62-6219-88FBB11CF6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81805" y="3633629"/>
            <a:ext cx="547220" cy="754276"/>
          </a:xfrm>
          <a:prstGeom prst="rect">
            <a:avLst/>
          </a:prstGeom>
        </p:spPr>
      </p:pic>
      <p:pic>
        <p:nvPicPr>
          <p:cNvPr id="84" name="Picture 83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3847D5FA-BC98-653B-2867-6CE910EAE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2684" y="3291723"/>
            <a:ext cx="695647" cy="908434"/>
          </a:xfrm>
          <a:prstGeom prst="rect">
            <a:avLst/>
          </a:prstGeom>
        </p:spPr>
      </p:pic>
      <p:pic>
        <p:nvPicPr>
          <p:cNvPr id="85" name="Picture 84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243B5D6C-7E6A-A866-137B-9A47AEF9A1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85600" y="3789358"/>
            <a:ext cx="533458" cy="620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0407AC-DECB-9E85-6787-EA02455E5219}"/>
                  </a:ext>
                </a:extLst>
              </p:cNvPr>
              <p:cNvSpPr txBox="1"/>
              <p:nvPr/>
            </p:nvSpPr>
            <p:spPr>
              <a:xfrm>
                <a:off x="147065" y="4356396"/>
                <a:ext cx="8352735" cy="2491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plant species,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i="1" dirty="0">
                    <a:latin typeface="Cambria Math" panose="02040503050406030204" pitchFamily="18" charset="0"/>
                  </a:rPr>
                  <a:t> </a:t>
                </a:r>
                <a:endParaRPr lang="en-AU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dirty="0">
                    <a:latin typeface="Cambria Math" panose="02040503050406030204" pitchFamily="18" charset="0"/>
                  </a:rPr>
                  <a:t>= one floral visitor species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dirty="0">
                    <a:latin typeface="Cambria Math" panose="02040503050406030204" pitchFamily="18" charset="0"/>
                  </a:rPr>
                  <a:t>= one herbivore species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plant species effect on the focal 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higher trophic level species effect on the focal 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species (plant or HTL) effect on a pairwise plant interaction</a:t>
                </a:r>
                <a:endParaRPr lang="en-A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= generic effect of all </a:t>
                </a:r>
                <a:r>
                  <a:rPr lang="en-US" dirty="0" err="1"/>
                  <a:t>neighbours</a:t>
                </a:r>
                <a:r>
                  <a:rPr lang="en-US" dirty="0"/>
                  <a:t> of one guild on the focal species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e>
                    </m:acc>
                  </m:oMath>
                </a14:m>
                <a:r>
                  <a:rPr lang="en-US" dirty="0"/>
                  <a:t>= species-specific effect of one species on the focal species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0407AC-DECB-9E85-6787-EA02455E5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5" y="4356396"/>
                <a:ext cx="8352735" cy="2491901"/>
              </a:xfrm>
              <a:prstGeom prst="rect">
                <a:avLst/>
              </a:prstGeom>
              <a:blipFill>
                <a:blip r:embed="rId18"/>
                <a:stretch>
                  <a:fillRect l="-303" t="-508"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Brace 105">
            <a:extLst>
              <a:ext uri="{FF2B5EF4-FFF2-40B4-BE49-F238E27FC236}">
                <a16:creationId xmlns:a16="http://schemas.microsoft.com/office/drawing/2014/main" id="{C29823CD-B9C7-B87C-FD8A-C01B5FCA2380}"/>
              </a:ext>
            </a:extLst>
          </p:cNvPr>
          <p:cNvSpPr/>
          <p:nvPr/>
        </p:nvSpPr>
        <p:spPr>
          <a:xfrm>
            <a:off x="7805687" y="4052223"/>
            <a:ext cx="254808" cy="1132249"/>
          </a:xfrm>
          <a:prstGeom prst="rightBrace">
            <a:avLst>
              <a:gd name="adj1" fmla="val 8333"/>
              <a:gd name="adj2" fmla="val 5212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22EE99-034E-2FA0-2980-F73CB8ECD001}"/>
              </a:ext>
            </a:extLst>
          </p:cNvPr>
          <p:cNvCxnSpPr>
            <a:cxnSpLocks/>
          </p:cNvCxnSpPr>
          <p:nvPr/>
        </p:nvCxnSpPr>
        <p:spPr>
          <a:xfrm>
            <a:off x="8052211" y="3513600"/>
            <a:ext cx="2545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CC86CBB-1D85-C01C-E2DE-1EC465C287AC}"/>
              </a:ext>
            </a:extLst>
          </p:cNvPr>
          <p:cNvCxnSpPr>
            <a:cxnSpLocks/>
          </p:cNvCxnSpPr>
          <p:nvPr/>
        </p:nvCxnSpPr>
        <p:spPr>
          <a:xfrm>
            <a:off x="8052212" y="4644000"/>
            <a:ext cx="2545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B219AF7-466B-1697-3AA7-80C7A05E9FA8}"/>
                  </a:ext>
                </a:extLst>
              </p:cNvPr>
              <p:cNvSpPr txBox="1"/>
              <p:nvPr/>
            </p:nvSpPr>
            <p:spPr>
              <a:xfrm>
                <a:off x="8317954" y="3222917"/>
                <a:ext cx="561711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𝑖𝑗𝑙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𝐹𝑣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B219AF7-466B-1697-3AA7-80C7A05E9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954" y="3222917"/>
                <a:ext cx="561711" cy="519758"/>
              </a:xfrm>
              <a:prstGeom prst="rect">
                <a:avLst/>
              </a:prstGeom>
              <a:blipFill>
                <a:blip r:embed="rId19"/>
                <a:stretch>
                  <a:fillRect l="-8696" t="-4762" r="-8695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5D71E78-93B6-0D3C-C3CD-8C45562520BC}"/>
                  </a:ext>
                </a:extLst>
              </p:cNvPr>
              <p:cNvSpPr txBox="1"/>
              <p:nvPr/>
            </p:nvSpPr>
            <p:spPr>
              <a:xfrm>
                <a:off x="8326012" y="4367711"/>
                <a:ext cx="561711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5D71E78-93B6-0D3C-C3CD-8C4556252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12" y="4367711"/>
                <a:ext cx="561711" cy="519758"/>
              </a:xfrm>
              <a:prstGeom prst="rect">
                <a:avLst/>
              </a:prstGeom>
              <a:blipFill>
                <a:blip r:embed="rId20"/>
                <a:stretch>
                  <a:fillRect l="-8889" t="-7143" r="-8444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2B13B52F-A646-A738-A737-C40A53502DED}"/>
              </a:ext>
            </a:extLst>
          </p:cNvPr>
          <p:cNvSpPr/>
          <p:nvPr/>
        </p:nvSpPr>
        <p:spPr>
          <a:xfrm>
            <a:off x="7805687" y="2922282"/>
            <a:ext cx="254808" cy="1132249"/>
          </a:xfrm>
          <a:prstGeom prst="rightBrace">
            <a:avLst>
              <a:gd name="adj1" fmla="val 8333"/>
              <a:gd name="adj2" fmla="val 5212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1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le 14">
            <a:extLst>
              <a:ext uri="{FF2B5EF4-FFF2-40B4-BE49-F238E27FC236}">
                <a16:creationId xmlns:a16="http://schemas.microsoft.com/office/drawing/2014/main" id="{DD6B27D6-69AE-B256-C06F-31BDDBD075F2}"/>
              </a:ext>
            </a:extLst>
          </p:cNvPr>
          <p:cNvSpPr/>
          <p:nvPr/>
        </p:nvSpPr>
        <p:spPr>
          <a:xfrm rot="10800000">
            <a:off x="5347382" y="4377185"/>
            <a:ext cx="3146911" cy="79055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rgbClr val="009F73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6F2DE9E9-3222-DD02-CF3F-10593F2728E4}"/>
              </a:ext>
            </a:extLst>
          </p:cNvPr>
          <p:cNvSpPr/>
          <p:nvPr/>
        </p:nvSpPr>
        <p:spPr>
          <a:xfrm flipV="1">
            <a:off x="2200472" y="4377186"/>
            <a:ext cx="3146911" cy="79056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rgbClr val="E6A000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55309-FD35-1CC7-B6F4-30681A30923B}"/>
              </a:ext>
            </a:extLst>
          </p:cNvPr>
          <p:cNvSpPr txBox="1"/>
          <p:nvPr/>
        </p:nvSpPr>
        <p:spPr>
          <a:xfrm>
            <a:off x="3303199" y="4317815"/>
            <a:ext cx="306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Negative (-)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E8CD7-BA71-67EA-3A3C-9632BE20B8EA}"/>
              </a:ext>
            </a:extLst>
          </p:cNvPr>
          <p:cNvSpPr txBox="1"/>
          <p:nvPr/>
        </p:nvSpPr>
        <p:spPr>
          <a:xfrm>
            <a:off x="7180764" y="4317814"/>
            <a:ext cx="374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Positive</a:t>
            </a:r>
            <a:r>
              <a:rPr lang="en-US" sz="2000" dirty="0">
                <a:solidFill>
                  <a:schemeClr val="tx1"/>
                </a:solidFill>
              </a:rPr>
              <a:t> (+)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D00C3-D1DC-D7EF-AAB4-E9D45B1A5E87}"/>
              </a:ext>
            </a:extLst>
          </p:cNvPr>
          <p:cNvSpPr/>
          <p:nvPr/>
        </p:nvSpPr>
        <p:spPr>
          <a:xfrm>
            <a:off x="1894470" y="4376460"/>
            <a:ext cx="1471613" cy="495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F5BCAA-F3E4-7189-2A08-A180F45C62FD}"/>
              </a:ext>
            </a:extLst>
          </p:cNvPr>
          <p:cNvSpPr/>
          <p:nvPr/>
        </p:nvSpPr>
        <p:spPr>
          <a:xfrm>
            <a:off x="1890083" y="4285905"/>
            <a:ext cx="1476000" cy="156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0EE3B45-E28D-AD7F-3C5B-5FE8F9D542C3}"/>
              </a:ext>
            </a:extLst>
          </p:cNvPr>
          <p:cNvGrpSpPr/>
          <p:nvPr/>
        </p:nvGrpSpPr>
        <p:grpSpPr>
          <a:xfrm>
            <a:off x="1478067" y="1535253"/>
            <a:ext cx="8225037" cy="919724"/>
            <a:chOff x="1478068" y="1525837"/>
            <a:chExt cx="4974633" cy="841775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7487D961-D2CF-D6A3-5FDB-E22993131E6A}"/>
                </a:ext>
              </a:extLst>
            </p:cNvPr>
            <p:cNvSpPr/>
            <p:nvPr/>
          </p:nvSpPr>
          <p:spPr>
            <a:xfrm>
              <a:off x="1478070" y="1525838"/>
              <a:ext cx="3842075" cy="690889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rgbClr val="E6A000"/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3DF14EF0-002D-675E-85B7-42D6C69C90BF}"/>
                </a:ext>
              </a:extLst>
            </p:cNvPr>
            <p:cNvSpPr/>
            <p:nvPr/>
          </p:nvSpPr>
          <p:spPr>
            <a:xfrm rot="10800000">
              <a:off x="1478069" y="1525838"/>
              <a:ext cx="3842075" cy="690889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9F73"/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5FE922-EA05-6864-C751-38C382A86884}"/>
                </a:ext>
              </a:extLst>
            </p:cNvPr>
            <p:cNvSpPr txBox="1"/>
            <p:nvPr/>
          </p:nvSpPr>
          <p:spPr>
            <a:xfrm>
              <a:off x="4187586" y="1525837"/>
              <a:ext cx="2265115" cy="53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Positive (+)</a:t>
              </a:r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B8B6DE7-BCEB-AEAA-9397-6C4116FBE0D3}"/>
                </a:ext>
              </a:extLst>
            </p:cNvPr>
            <p:cNvSpPr txBox="1"/>
            <p:nvPr/>
          </p:nvSpPr>
          <p:spPr>
            <a:xfrm>
              <a:off x="1478068" y="1753611"/>
              <a:ext cx="2092369" cy="614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Negative (-)</a:t>
              </a:r>
            </a:p>
            <a:p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70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125</Words>
  <Application>Microsoft Macintosh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Buche</dc:creator>
  <cp:lastModifiedBy>Lisa Buche</cp:lastModifiedBy>
  <cp:revision>13</cp:revision>
  <dcterms:created xsi:type="dcterms:W3CDTF">2023-07-28T02:17:57Z</dcterms:created>
  <dcterms:modified xsi:type="dcterms:W3CDTF">2023-12-11T05:20:24Z</dcterms:modified>
</cp:coreProperties>
</file>