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6766D-6214-3B44-A2F2-12E63283B504}" type="datetimeFigureOut">
              <a:rPr lang="en-GB" smtClean="0"/>
              <a:t>08/02/2021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AEC85-9176-424A-B184-52391995B3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4E37-E73E-254B-916C-943F7D577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1764-5844-2A4A-B62F-C36D160BD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C46D0-7C2B-EB48-BA0D-080E68F8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5221-88A4-404E-8553-CD4ACE1E573F}" type="datetime1">
              <a:rPr lang="en-US" smtClean="0"/>
              <a:t>2/8/21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25B1-79E7-B944-9319-19AA9260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20DE-D457-5F41-82C4-B96E25E6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0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762A-58C8-5847-8BC0-7ACED4E0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78634-FE7F-4743-BA6C-29AA308B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94DF-FD05-0A43-8880-9812543E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BC9D-E41D-6F49-AF93-7940DA47C41D}" type="datetime1">
              <a:rPr lang="en-US" smtClean="0"/>
              <a:t>2/8/21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A94F-64A8-274C-B5CF-9129A063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D39F-E3E6-2A49-839D-90E8AE5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2FAF7-E925-8B41-AB5A-E56A06884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7A418-1516-0949-8992-5AF8FC98C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4F95A-1CF2-474E-AA87-B426A0AF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ECCF-9043-D145-A0A5-695C65C0B769}" type="datetime1">
              <a:rPr lang="en-US" smtClean="0"/>
              <a:t>2/8/21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FEC3-4880-A344-A040-FD7EC10E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182A8-A3E5-4F40-8A94-59C9613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1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33A0-10DB-3A40-B827-783630AF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644-9A10-D14B-BF54-10006151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2681-DCD0-7D4C-92EC-D3A6A997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5E58E-A59A-8747-9C7B-27AD923AE07B}" type="datetime1">
              <a:rPr lang="en-US" smtClean="0"/>
              <a:t>2/8/21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E32D-1678-624E-8BD1-89EA19BB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1709-4FCF-C847-BF94-72B46DA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54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7C2A-B4DB-6141-B44E-681662DE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F2C30-4FC3-0A4F-A613-1BBD213FC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8C71-64A9-8144-BBBA-B619049E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808F-AAB5-4846-AA88-2CE8BF15D61F}" type="datetime1">
              <a:rPr lang="en-US" smtClean="0"/>
              <a:t>2/8/21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5748-7054-A046-81CE-DA3AD871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D9EF-75E1-D44A-BAEE-AE31F92A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5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8B44-FEB7-6C46-9A48-DFD4A135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2E46-FA93-E54B-99F2-7933E892F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81D1-1F45-F543-9FEB-E73233358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3B2FC-59C2-0A4D-BC1B-0BE5A33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095F-AA67-0247-A101-296887695966}" type="datetime1">
              <a:rPr lang="en-US" smtClean="0"/>
              <a:t>2/8/21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D554-3FFE-5444-AB45-69405BC0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38B75-8B4F-0746-A924-D2D8B342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1AF5-FB59-8F42-838C-A0BEB623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15433-C5A9-FF42-BD36-52E5646F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360E-882A-F145-AC7A-34BB3B70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281E-4DAD-8B4C-AE9C-CBEDAB647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4B858-B057-384E-AD3D-9EBA18C34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001F60-CC3B-F643-BA9C-56F05DE2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20E2-8C3A-334E-A6DA-BAE864A5883A}" type="datetime1">
              <a:rPr lang="en-US" smtClean="0"/>
              <a:t>2/8/21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B760F-FF6C-5B48-9072-B35EFB2D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C5C0E-EB6D-B341-B1D2-2904ABEF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33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78EE-FE8E-E546-AA6E-FE1CC71F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42633-6304-834E-86EB-12F89CA5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C9E3-C2A5-524B-A22F-DEA4C69A4F2B}" type="datetime1">
              <a:rPr lang="en-US" smtClean="0"/>
              <a:t>2/8/21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7DDA1-2B41-334A-8BFB-955707A6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6EA8-7A01-034C-B9A7-D410BF5A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18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406A9-A678-944B-B059-C13DA66C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05E28-427F-9F4F-9106-03E4A52545EA}" type="datetime1">
              <a:rPr lang="en-US" smtClean="0"/>
              <a:t>2/8/21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16723-9EB7-514D-A8CB-A27AF314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1F297-BEC8-3F49-9B60-F3E92AAA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72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6509-D499-9F47-8850-F2E01C87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F0CA-7962-814B-B8EF-BC4E3C11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0B176-6475-264A-B75E-19E049F8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D2F46-857F-F047-AA75-2B382C08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F727-C7E2-2648-8A13-93624758C11B}" type="datetime1">
              <a:rPr lang="en-US" smtClean="0"/>
              <a:t>2/8/21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53BF-4223-1746-809F-F06AACE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6C90F-3B88-C645-8CA0-3C5DAD7A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1E8A-5C7B-6044-9297-A422E8C7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E4FAD-B488-C147-84F3-E1D80E48C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D61B-C07B-9A46-AAC0-92622720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03DE-625B-F74C-9BD4-52B0027C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A7E32-275B-4D47-8694-C515DB3EC3A6}" type="datetime1">
              <a:rPr lang="en-US" smtClean="0"/>
              <a:t>2/8/21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698ED-5DEC-EC4C-B5B3-B197B6B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C49C0-2F51-9D4E-BC2A-F780802F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3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0E13F-1D83-AF4C-ACC1-F5A4C91E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E907-93E6-214E-8FB2-9C7FD9E0A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644A-BA7C-2046-A402-17CC1F475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D0AE-279B-E74C-8907-9C751D7DD691}" type="datetime1">
              <a:rPr lang="en-US" smtClean="0"/>
              <a:t>2/8/21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6240-F865-4548-9017-9D1CD0EBC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F6A08-9A22-2740-AB20-010C71E1C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52AD-BBA4-FA4B-98F9-B6F054A4B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54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70A7-513D-E546-A73F-A9B8B4575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HOIs in Caracoles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B6D3D-FA20-EB44-94AD-FAB038869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Lisa Buche </a:t>
            </a:r>
          </a:p>
          <a:p>
            <a:r>
              <a:rPr lang="en-GB" dirty="0"/>
              <a:t>Nacho </a:t>
            </a:r>
            <a:r>
              <a:rPr lang="en-GB" dirty="0" err="1"/>
              <a:t>Bartomeus</a:t>
            </a:r>
            <a:endParaRPr lang="en-GB" dirty="0"/>
          </a:p>
          <a:p>
            <a:r>
              <a:rPr lang="en-GB" dirty="0"/>
              <a:t>Oscar Godoy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49E0B-09CD-5F4E-AAEA-6449274A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4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3BC-467F-C841-9B30-B98EB11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GB" dirty="0"/>
              <a:t>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BED1-9575-6E4C-B0AC-980D19DB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15"/>
            <a:ext cx="10515600" cy="4351338"/>
          </a:xfrm>
        </p:spPr>
        <p:txBody>
          <a:bodyPr/>
          <a:lstStyle/>
          <a:p>
            <a:r>
              <a:rPr lang="en-GB" dirty="0"/>
              <a:t>Collect data for 5 years </a:t>
            </a:r>
            <a:r>
              <a:rPr lang="en-GB" dirty="0">
                <a:sym typeface="Wingdings" pitchFamily="2" charset="2"/>
              </a:rPr>
              <a:t> done </a:t>
            </a:r>
          </a:p>
          <a:p>
            <a:r>
              <a:rPr lang="en-GB" dirty="0">
                <a:sym typeface="Wingdings" pitchFamily="2" charset="2"/>
              </a:rPr>
              <a:t>Uniformise the data  not done  contact David, </a:t>
            </a:r>
            <a:r>
              <a:rPr lang="en-GB" dirty="0" err="1">
                <a:sym typeface="Wingdings" pitchFamily="2" charset="2"/>
              </a:rPr>
              <a:t>Nacho,Maria,Oscar</a:t>
            </a:r>
            <a:r>
              <a:rPr lang="en-GB" dirty="0">
                <a:sym typeface="Wingdings" pitchFamily="2" charset="2"/>
              </a:rPr>
              <a:t> </a:t>
            </a:r>
          </a:p>
          <a:p>
            <a:r>
              <a:rPr lang="en-GB" dirty="0"/>
              <a:t>Construct the model function </a:t>
            </a:r>
            <a:r>
              <a:rPr lang="en-GB" dirty="0">
                <a:sym typeface="Wingdings" pitchFamily="2" charset="2"/>
              </a:rPr>
              <a:t> done </a:t>
            </a:r>
          </a:p>
          <a:p>
            <a:r>
              <a:rPr lang="en-GB" dirty="0"/>
              <a:t>Decide the levels of complexity to evaluate </a:t>
            </a:r>
            <a:r>
              <a:rPr lang="en-GB" dirty="0">
                <a:sym typeface="Wingdings" pitchFamily="2" charset="2"/>
              </a:rPr>
              <a:t> slide 3</a:t>
            </a:r>
          </a:p>
          <a:p>
            <a:r>
              <a:rPr lang="en-GB" dirty="0">
                <a:sym typeface="Wingdings" pitchFamily="2" charset="2"/>
              </a:rPr>
              <a:t>Identify the questions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D4E2D-9B41-F844-B0C5-944259CE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0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93BC-467F-C841-9B30-B98EB11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410"/>
          </a:xfrm>
        </p:spPr>
        <p:txBody>
          <a:bodyPr>
            <a:normAutofit fontScale="90000"/>
          </a:bodyPr>
          <a:lstStyle/>
          <a:p>
            <a:r>
              <a:rPr lang="en-GB" dirty="0"/>
              <a:t>Plan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BED1-9575-6E4C-B0AC-980D19DB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214"/>
            <a:ext cx="10515600" cy="524465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Construct models with different level of complexity</a:t>
            </a:r>
          </a:p>
          <a:p>
            <a:pPr lvl="1"/>
            <a:r>
              <a:rPr lang="en-GB" dirty="0"/>
              <a:t>Group plant based on Martyn 2021 and problem of convergence (</a:t>
            </a:r>
            <a:r>
              <a:rPr lang="en-GB" dirty="0" err="1"/>
              <a:t>i.e.parameter</a:t>
            </a:r>
            <a:r>
              <a:rPr lang="en-GB" dirty="0"/>
              <a:t> can not be distinguish) = abundant vs rare</a:t>
            </a:r>
            <a:r>
              <a:rPr lang="en-GB" dirty="0">
                <a:sym typeface="Wingdings" pitchFamily="2" charset="2"/>
              </a:rPr>
              <a:t> N.B. 16 focal species – slide 7</a:t>
            </a:r>
          </a:p>
          <a:p>
            <a:pPr lvl="1"/>
            <a:r>
              <a:rPr lang="en-GB" dirty="0"/>
              <a:t>Group HTL based on function, attention look into hierarchical model</a:t>
            </a:r>
          </a:p>
          <a:p>
            <a:pPr lvl="1"/>
            <a:r>
              <a:rPr lang="en-GB" dirty="0"/>
              <a:t>Check for autocorrelation between space and time </a:t>
            </a:r>
          </a:p>
          <a:p>
            <a:r>
              <a:rPr lang="en-GB" dirty="0">
                <a:sym typeface="Wingdings" pitchFamily="2" charset="2"/>
              </a:rPr>
              <a:t>Test the model statistically RMSE</a:t>
            </a:r>
          </a:p>
          <a:p>
            <a:r>
              <a:rPr lang="en-GB" dirty="0">
                <a:sym typeface="Wingdings" pitchFamily="2" charset="2"/>
              </a:rPr>
              <a:t>Extract the interaction matrix and intrinsic growth rate (for the best models?)</a:t>
            </a:r>
          </a:p>
          <a:p>
            <a:r>
              <a:rPr lang="en-GB" dirty="0">
                <a:sym typeface="Wingdings" pitchFamily="2" charset="2"/>
              </a:rPr>
              <a:t>Use the structural approach ( probability of persistence) to have ecological point of view </a:t>
            </a:r>
          </a:p>
          <a:p>
            <a:pPr lvl="1"/>
            <a:r>
              <a:rPr lang="en-GB" dirty="0">
                <a:sym typeface="Wingdings" pitchFamily="2" charset="2"/>
              </a:rPr>
              <a:t>Need a symmetric matrix, so always the same amount of rows and columns (16) . Yet  it is not symmetric, put the same interaction coefficients for all the rare species for instance.</a:t>
            </a:r>
          </a:p>
          <a:p>
            <a:r>
              <a:rPr lang="en-GB" dirty="0">
                <a:sym typeface="Wingdings" pitchFamily="2" charset="2"/>
              </a:rPr>
              <a:t>Use intrinsic growth rate to see how complexity changes it </a:t>
            </a: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D4E2D-9B41-F844-B0C5-944259CE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4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B5E98-54CD-974E-B1DE-D3ABBD93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2A864C0-921C-0A43-A758-162DF5FDC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85788"/>
              </p:ext>
            </p:extLst>
          </p:nvPr>
        </p:nvGraphicFramePr>
        <p:xfrm>
          <a:off x="568274" y="1617003"/>
          <a:ext cx="11234519" cy="37070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8913">
                  <a:extLst>
                    <a:ext uri="{9D8B030D-6E8A-4147-A177-3AD203B41FA5}">
                      <a16:colId xmlns:a16="http://schemas.microsoft.com/office/drawing/2014/main" val="323154556"/>
                    </a:ext>
                  </a:extLst>
                </a:gridCol>
                <a:gridCol w="2014481">
                  <a:extLst>
                    <a:ext uri="{9D8B030D-6E8A-4147-A177-3AD203B41FA5}">
                      <a16:colId xmlns:a16="http://schemas.microsoft.com/office/drawing/2014/main" val="239351966"/>
                    </a:ext>
                  </a:extLst>
                </a:gridCol>
                <a:gridCol w="1631852">
                  <a:extLst>
                    <a:ext uri="{9D8B030D-6E8A-4147-A177-3AD203B41FA5}">
                      <a16:colId xmlns:a16="http://schemas.microsoft.com/office/drawing/2014/main" val="3578825092"/>
                    </a:ext>
                  </a:extLst>
                </a:gridCol>
                <a:gridCol w="2049631">
                  <a:extLst>
                    <a:ext uri="{9D8B030D-6E8A-4147-A177-3AD203B41FA5}">
                      <a16:colId xmlns:a16="http://schemas.microsoft.com/office/drawing/2014/main" val="4220672123"/>
                    </a:ext>
                  </a:extLst>
                </a:gridCol>
                <a:gridCol w="1294958">
                  <a:extLst>
                    <a:ext uri="{9D8B030D-6E8A-4147-A177-3AD203B41FA5}">
                      <a16:colId xmlns:a16="http://schemas.microsoft.com/office/drawing/2014/main" val="1787258005"/>
                    </a:ext>
                  </a:extLst>
                </a:gridCol>
                <a:gridCol w="3154684">
                  <a:extLst>
                    <a:ext uri="{9D8B030D-6E8A-4147-A177-3AD203B41FA5}">
                      <a16:colId xmlns:a16="http://schemas.microsoft.com/office/drawing/2014/main" val="1144712004"/>
                    </a:ext>
                  </a:extLst>
                </a:gridCol>
              </a:tblGrid>
              <a:tr h="760437">
                <a:tc>
                  <a:txBody>
                    <a:bodyPr/>
                    <a:lstStyle/>
                    <a:p>
                      <a:r>
                        <a:rPr lang="en-GB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Spatial scale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Temporal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Direct interactions</a:t>
                      </a:r>
                    </a:p>
                    <a:p>
                      <a:r>
                        <a:rPr lang="en-GB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 plant-plant and plant-HTL)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HOIs on focal plant</a:t>
                      </a:r>
                    </a:p>
                    <a:p>
                      <a:endParaRPr lang="en-GB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12505"/>
                  </a:ext>
                </a:extLst>
              </a:tr>
              <a:tr h="224783">
                <a:tc rowSpan="5">
                  <a:txBody>
                    <a:bodyPr/>
                    <a:lstStyle/>
                    <a:p>
                      <a:r>
                        <a:rPr lang="en-GB" dirty="0"/>
                        <a:t>No spatial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temporal scale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Null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HOIs  plant -plant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Plant 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93866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65815"/>
                  </a:ext>
                </a:extLst>
              </a:tr>
              <a:tr h="19876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HOIs  plant – HTL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Ecological </a:t>
                      </a:r>
                      <a:r>
                        <a:rPr lang="en-GB" dirty="0" err="1"/>
                        <a:t>fct</a:t>
                      </a:r>
                      <a:r>
                        <a:rPr lang="en-GB" dirty="0"/>
                        <a:t> ( predator, poll, herb)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453808"/>
                  </a:ext>
                </a:extLst>
              </a:tr>
              <a:tr h="19460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Plant-plant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Plant species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96923"/>
                  </a:ext>
                </a:extLst>
              </a:tr>
              <a:tr h="745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821635"/>
                  </a:ext>
                </a:extLst>
              </a:tr>
              <a:tr h="74536">
                <a:tc rowSpan="6">
                  <a:txBody>
                    <a:bodyPr/>
                    <a:lstStyle/>
                    <a:p>
                      <a:r>
                        <a:rPr lang="en-GB" dirty="0"/>
                        <a:t>Plot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04384"/>
                  </a:ext>
                </a:extLst>
              </a:tr>
              <a:tr h="24429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505095"/>
                  </a:ext>
                </a:extLst>
              </a:tr>
              <a:tr h="9938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HOIs HTL– HTL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Ecological </a:t>
                      </a:r>
                      <a:r>
                        <a:rPr lang="en-GB" dirty="0" err="1"/>
                        <a:t>fct</a:t>
                      </a:r>
                      <a:r>
                        <a:rPr lang="en-GB" dirty="0"/>
                        <a:t> ( predator, poll, herb)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801095"/>
                  </a:ext>
                </a:extLst>
              </a:tr>
              <a:tr h="29399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Plant-HTL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Ecological </a:t>
                      </a:r>
                      <a:r>
                        <a:rPr lang="en-GB" dirty="0" err="1"/>
                        <a:t>fct</a:t>
                      </a:r>
                      <a:r>
                        <a:rPr lang="en-GB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02700"/>
                  </a:ext>
                </a:extLst>
              </a:tr>
              <a:tr h="17584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99622"/>
                  </a:ext>
                </a:extLst>
              </a:tr>
              <a:tr h="2981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25519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C2663AE-F40E-3C4E-A748-CA7C05AD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GB" dirty="0"/>
              <a:t>Level of complexity – Sum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21C114-9DB3-5B45-B644-24923AF4C7DF}"/>
              </a:ext>
            </a:extLst>
          </p:cNvPr>
          <p:cNvSpPr/>
          <p:nvPr/>
        </p:nvSpPr>
        <p:spPr>
          <a:xfrm>
            <a:off x="568275" y="970672"/>
            <a:ext cx="11234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(Q) Importance to integrate complexity: each cell represent an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en-GB" dirty="0"/>
              <a:t> to add or remove from the model formula, and to which </a:t>
            </a:r>
            <a:r>
              <a:rPr lang="en-GB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form </a:t>
            </a:r>
          </a:p>
        </p:txBody>
      </p:sp>
    </p:spTree>
    <p:extLst>
      <p:ext uri="{BB962C8B-B14F-4D97-AF65-F5344CB8AC3E}">
        <p14:creationId xmlns:p14="http://schemas.microsoft.com/office/powerpoint/2010/main" val="49714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7B96-EF93-9947-A874-CE398B9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GB" dirty="0"/>
              <a:t>Level of complexity – spatial – temporal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5C276-710A-5E49-A979-A7F7270A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B8D19D-784E-704F-A8E5-CFF7861B2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22559"/>
              </p:ext>
            </p:extLst>
          </p:nvPr>
        </p:nvGraphicFramePr>
        <p:xfrm>
          <a:off x="494127" y="1243378"/>
          <a:ext cx="8523264" cy="41704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1088">
                  <a:extLst>
                    <a:ext uri="{9D8B030D-6E8A-4147-A177-3AD203B41FA5}">
                      <a16:colId xmlns:a16="http://schemas.microsoft.com/office/drawing/2014/main" val="4249915957"/>
                    </a:ext>
                  </a:extLst>
                </a:gridCol>
                <a:gridCol w="2841088">
                  <a:extLst>
                    <a:ext uri="{9D8B030D-6E8A-4147-A177-3AD203B41FA5}">
                      <a16:colId xmlns:a16="http://schemas.microsoft.com/office/drawing/2014/main" val="3181326448"/>
                    </a:ext>
                  </a:extLst>
                </a:gridCol>
                <a:gridCol w="2841088">
                  <a:extLst>
                    <a:ext uri="{9D8B030D-6E8A-4147-A177-3AD203B41FA5}">
                      <a16:colId xmlns:a16="http://schemas.microsoft.com/office/drawing/2014/main" val="1354190671"/>
                    </a:ext>
                  </a:extLst>
                </a:gridCol>
              </a:tblGrid>
              <a:tr h="781400">
                <a:tc>
                  <a:txBody>
                    <a:bodyPr/>
                    <a:lstStyle/>
                    <a:p>
                      <a:r>
                        <a:rPr lang="en-GB" dirty="0"/>
                        <a:t>Level of 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Spatial scale </a:t>
                      </a:r>
                    </a:p>
                    <a:p>
                      <a:r>
                        <a:rPr lang="en-GB" dirty="0"/>
                        <a:t>(no spatial scale, plot level, subplot scale)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Temporal scale</a:t>
                      </a:r>
                    </a:p>
                    <a:p>
                      <a:r>
                        <a:rPr lang="en-GB" dirty="0"/>
                        <a:t>(no temporal scale, years)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212505"/>
                  </a:ext>
                </a:extLst>
              </a:tr>
              <a:tr h="814007">
                <a:tc>
                  <a:txBody>
                    <a:bodyPr/>
                    <a:lstStyle/>
                    <a:p>
                      <a:r>
                        <a:rPr lang="en-GB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spatial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temporal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93866"/>
                  </a:ext>
                </a:extLst>
              </a:tr>
              <a:tr h="814007">
                <a:tc>
                  <a:txBody>
                    <a:bodyPr/>
                    <a:lstStyle/>
                    <a:p>
                      <a:r>
                        <a:rPr lang="en-GB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 spatial 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Temporal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533746"/>
                  </a:ext>
                </a:extLst>
              </a:tr>
              <a:tr h="814007">
                <a:tc>
                  <a:txBody>
                    <a:bodyPr/>
                    <a:lstStyle/>
                    <a:p>
                      <a:r>
                        <a:rPr lang="en-GB" dirty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Plot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Temporal 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883032"/>
                  </a:ext>
                </a:extLst>
              </a:tr>
              <a:tr h="81400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Random effect or fixed effect?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Fixed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185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1E3182-7129-1E46-9EA2-603F7FC1E81A}"/>
              </a:ext>
            </a:extLst>
          </p:cNvPr>
          <p:cNvSpPr txBox="1"/>
          <p:nvPr/>
        </p:nvSpPr>
        <p:spPr>
          <a:xfrm>
            <a:off x="494127" y="5655212"/>
            <a:ext cx="1120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(Q1) For each level of focus, is the inclusion for HOIs relevant? </a:t>
            </a:r>
            <a:r>
              <a:rPr lang="en-GB" dirty="0">
                <a:sym typeface="Wingdings" pitchFamily="2" charset="2"/>
              </a:rPr>
              <a:t> (Q2) Do plant-plant HOIs and plant-HTL are both similarly important? Slide 5 (Q3) Does the level of HOIs complexity matters? Slide 6 </a:t>
            </a:r>
            <a:r>
              <a:rPr lang="en-GB" dirty="0"/>
              <a:t> </a:t>
            </a:r>
          </a:p>
          <a:p>
            <a:r>
              <a:rPr lang="en-GB" dirty="0"/>
              <a:t>	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14E2DE-C442-7242-A3CD-47605F333197}"/>
              </a:ext>
            </a:extLst>
          </p:cNvPr>
          <p:cNvSpPr/>
          <p:nvPr/>
        </p:nvSpPr>
        <p:spPr>
          <a:xfrm>
            <a:off x="9109394" y="3128276"/>
            <a:ext cx="126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Fixed effect</a:t>
            </a:r>
          </a:p>
        </p:txBody>
      </p:sp>
    </p:spTree>
    <p:extLst>
      <p:ext uri="{BB962C8B-B14F-4D97-AF65-F5344CB8AC3E}">
        <p14:creationId xmlns:p14="http://schemas.microsoft.com/office/powerpoint/2010/main" val="139395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7B96-EF93-9947-A874-CE398B9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GB" dirty="0"/>
              <a:t>Level of complexity - HOIs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5C276-710A-5E49-A979-A7F7270A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6</a:t>
            </a:fld>
            <a:endParaRPr lang="en-GB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BCF5D5-1F9A-9740-B2B4-E72B230C8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53650"/>
              </p:ext>
            </p:extLst>
          </p:nvPr>
        </p:nvGraphicFramePr>
        <p:xfrm>
          <a:off x="838200" y="1857058"/>
          <a:ext cx="7532076" cy="21995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3019">
                  <a:extLst>
                    <a:ext uri="{9D8B030D-6E8A-4147-A177-3AD203B41FA5}">
                      <a16:colId xmlns:a16="http://schemas.microsoft.com/office/drawing/2014/main" val="2675971412"/>
                    </a:ext>
                  </a:extLst>
                </a:gridCol>
                <a:gridCol w="1883019">
                  <a:extLst>
                    <a:ext uri="{9D8B030D-6E8A-4147-A177-3AD203B41FA5}">
                      <a16:colId xmlns:a16="http://schemas.microsoft.com/office/drawing/2014/main" val="642209512"/>
                    </a:ext>
                  </a:extLst>
                </a:gridCol>
                <a:gridCol w="1883019">
                  <a:extLst>
                    <a:ext uri="{9D8B030D-6E8A-4147-A177-3AD203B41FA5}">
                      <a16:colId xmlns:a16="http://schemas.microsoft.com/office/drawing/2014/main" val="1058162130"/>
                    </a:ext>
                  </a:extLst>
                </a:gridCol>
                <a:gridCol w="1883019">
                  <a:extLst>
                    <a:ext uri="{9D8B030D-6E8A-4147-A177-3AD203B41FA5}">
                      <a16:colId xmlns:a16="http://schemas.microsoft.com/office/drawing/2014/main" val="758881781"/>
                    </a:ext>
                  </a:extLst>
                </a:gridCol>
              </a:tblGrid>
              <a:tr h="733192">
                <a:tc>
                  <a:txBody>
                    <a:bodyPr/>
                    <a:lstStyle/>
                    <a:p>
                      <a:r>
                        <a:rPr lang="en-GB" dirty="0"/>
                        <a:t>Model’s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HOIs  plant -plant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HOIs plant – HTL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HOIs plant – HTLTL- HTL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4634"/>
                  </a:ext>
                </a:extLst>
              </a:tr>
              <a:tr h="73319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97599"/>
                  </a:ext>
                </a:extLst>
              </a:tr>
              <a:tr h="7331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8681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8467E6B-5E2D-704A-82BB-9A4AB13D74E0}"/>
              </a:ext>
            </a:extLst>
          </p:cNvPr>
          <p:cNvSpPr/>
          <p:nvPr/>
        </p:nvSpPr>
        <p:spPr>
          <a:xfrm>
            <a:off x="419099" y="1387587"/>
            <a:ext cx="1135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ym typeface="Wingdings" pitchFamily="2" charset="2"/>
              </a:rPr>
              <a:t>(Q2) Do plant-plant HOIs and plant-HTL are both similarly important?</a:t>
            </a:r>
          </a:p>
        </p:txBody>
      </p:sp>
    </p:spTree>
    <p:extLst>
      <p:ext uri="{BB962C8B-B14F-4D97-AF65-F5344CB8AC3E}">
        <p14:creationId xmlns:p14="http://schemas.microsoft.com/office/powerpoint/2010/main" val="32736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7B96-EF93-9947-A874-CE398B92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GB" dirty="0"/>
              <a:t>Level of complexity – HOIs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5C276-710A-5E49-A979-A7F7270A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83DB1E-B0D7-FF48-8227-E36804652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37328"/>
              </p:ext>
            </p:extLst>
          </p:nvPr>
        </p:nvGraphicFramePr>
        <p:xfrm>
          <a:off x="584982" y="1866936"/>
          <a:ext cx="10515600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759714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422095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5816213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8080837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0720456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888178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592517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66454395"/>
                    </a:ext>
                  </a:extLst>
                </a:gridCol>
              </a:tblGrid>
              <a:tr h="113010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Plant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Abundant plant and rare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Phenology</a:t>
                      </a:r>
                    </a:p>
                    <a:p>
                      <a:r>
                        <a:rPr lang="en-GB" dirty="0"/>
                        <a:t>(based on flowering)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Grass vs forb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HTL : pollinator, herbivore, predator, poll and herb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HTL: functional group- Bee, ants, Beetles,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HTL: species levels?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4634"/>
                  </a:ext>
                </a:extLst>
              </a:tr>
              <a:tr h="859795">
                <a:tc>
                  <a:txBody>
                    <a:bodyPr/>
                    <a:lstStyle/>
                    <a:p>
                      <a:r>
                        <a:rPr lang="en-GB" dirty="0"/>
                        <a:t>Number of parameters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16*16 =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~6 abundant,</a:t>
                      </a:r>
                    </a:p>
                    <a:p>
                      <a:r>
                        <a:rPr lang="en-GB" dirty="0"/>
                        <a:t>10 regroup under rare = </a:t>
                      </a:r>
                    </a:p>
                    <a:p>
                      <a:r>
                        <a:rPr lang="en-GB" dirty="0"/>
                        <a:t>7*7 =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*4 =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 * ~14 = 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997599"/>
                  </a:ext>
                </a:extLst>
              </a:tr>
              <a:tr h="85979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Problem de convergence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8681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8467E6B-5E2D-704A-82BB-9A4AB13D74E0}"/>
              </a:ext>
            </a:extLst>
          </p:cNvPr>
          <p:cNvSpPr/>
          <p:nvPr/>
        </p:nvSpPr>
        <p:spPr>
          <a:xfrm>
            <a:off x="419098" y="1286179"/>
            <a:ext cx="11353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ym typeface="Wingdings" pitchFamily="2" charset="2"/>
              </a:rPr>
              <a:t>(Q3) Does the level of HOIs complexity matters?</a:t>
            </a:r>
          </a:p>
        </p:txBody>
      </p:sp>
    </p:spTree>
    <p:extLst>
      <p:ext uri="{BB962C8B-B14F-4D97-AF65-F5344CB8AC3E}">
        <p14:creationId xmlns:p14="http://schemas.microsoft.com/office/powerpoint/2010/main" val="206051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57BB-37C4-5448-B910-5AE5EFBF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Test for the most relevant model : AIC – BIC – RMSE</a:t>
            </a:r>
          </a:p>
          <a:p>
            <a:r>
              <a:rPr lang="en-GB" dirty="0"/>
              <a:t>Look at both interaction matrix, and fitness (intrinsic growth rate)?</a:t>
            </a:r>
          </a:p>
          <a:p>
            <a:r>
              <a:rPr lang="en-GB" dirty="0"/>
              <a:t>We test for all plant species?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5F152-8165-D143-8E5E-AD81F749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52AD-BBA4-FA4B-98F9-B6F054A4B480}" type="slidenum">
              <a:rPr lang="en-GB" smtClean="0"/>
              <a:t>8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5EF97E-0EDD-1A44-86BF-8457F1A7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2438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574</Words>
  <Application>Microsoft Macintosh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HOIs in Caracoles</vt:lpstr>
      <vt:lpstr>To do </vt:lpstr>
      <vt:lpstr>Plan of the paper</vt:lpstr>
      <vt:lpstr>Level of complexity – Sum up</vt:lpstr>
      <vt:lpstr>Level of complexity – spatial – temporal scale</vt:lpstr>
      <vt:lpstr>Level of complexity - HOIs</vt:lpstr>
      <vt:lpstr>Level of complexity – HOIs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HOIs is caracoles</dc:title>
  <dc:creator>Lisa Buche</dc:creator>
  <cp:lastModifiedBy>Lisa Buche</cp:lastModifiedBy>
  <cp:revision>17</cp:revision>
  <dcterms:created xsi:type="dcterms:W3CDTF">2021-02-08T09:14:06Z</dcterms:created>
  <dcterms:modified xsi:type="dcterms:W3CDTF">2021-02-08T20:31:41Z</dcterms:modified>
</cp:coreProperties>
</file>