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26" r:id="rId3"/>
    <p:sldId id="387" r:id="rId4"/>
    <p:sldId id="391" r:id="rId5"/>
    <p:sldId id="392" r:id="rId6"/>
    <p:sldId id="394" r:id="rId7"/>
    <p:sldId id="397" r:id="rId8"/>
    <p:sldId id="398" r:id="rId9"/>
    <p:sldId id="395" r:id="rId10"/>
    <p:sldId id="396" r:id="rId11"/>
    <p:sldId id="399" r:id="rId12"/>
    <p:sldId id="400" r:id="rId13"/>
    <p:sldId id="388" r:id="rId14"/>
    <p:sldId id="390" r:id="rId15"/>
    <p:sldId id="389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47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09E23-3A92-3C4E-A656-FEE5CB8A677A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B8337-28B3-E945-BACA-D74BD1264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8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e8ccec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e8ccec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Abundance</a:t>
            </a:r>
            <a:r>
              <a:rPr lang="fr-FR" dirty="0"/>
              <a:t> or </a:t>
            </a:r>
            <a:r>
              <a:rPr lang="fr-FR" dirty="0" err="1"/>
              <a:t>density</a:t>
            </a:r>
            <a:r>
              <a:rPr lang="fr-FR" dirty="0"/>
              <a:t>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5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46F-9D4A-CF41-8674-170EFAAB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48DE-7A91-B447-B77A-C427AC8A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A46D-1ADF-8D4C-A330-7CF3FF35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EE98-2C4C-E14B-820A-AEDA70F4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8CD-8960-5549-8C57-88ABCF8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3EE9-69AD-7741-A618-3DBA0905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DEE30-B8D3-2548-B5EA-EA8E9D03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594B-1C8B-9643-B423-71AC761F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E1E2-8043-704B-B291-03B2BC0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DE58-D7D5-7C48-BCA7-F9EBD1A7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FCC-D2E0-5C4C-A0CC-035FD1C55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14E6A-F7CF-C344-B88A-48874F62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A445-50A8-1F48-93E6-58197FE1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F247-7F99-054F-9F33-104788C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457-690C-8E4D-8F31-DF55267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4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0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39F8-99F3-4847-A15E-BD00F1D9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B3A-C3A5-AA4B-8C89-41269FF0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95CA-FC62-0B48-AE78-D395F17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2AB7-C8AA-2840-A41B-377ECD49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9591-C090-E646-8885-32F77D4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9F7-B74B-6A4B-87C0-3E03221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8E63-3588-E243-AD6A-26C16AC3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4333-0079-C549-986B-EB90B93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1B8B-9302-E74D-8E9A-B00C629C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03BD-FF66-C04D-AA92-31F4A39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5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E9C-917F-EE43-96AB-7B27C064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2DF0-C7A2-6F46-84CE-F4FBAA79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3ECF-49F9-F746-B21C-6AEFEB96B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AA7B9-850A-1742-AEFE-1F8207BC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CE36-7163-CF43-87C7-72BE535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B836-CA17-3D4C-AE05-D66262DE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5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09C-B6B7-1945-86D1-B75C9FC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B41D-0767-1046-ACA2-9C220FC7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A74C-09C1-DA49-BA0B-466F5712D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5CAB-3AB5-BC4D-B903-076A482AA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5F264-C169-CE4F-9176-C927BCDD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BB43-E643-F441-8398-66FEA47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75BD-BC0A-DB41-8143-0F406545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D52AF-37A2-4A4F-AC04-06E1596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81F7-E3A8-D443-AF6F-05EDC2FE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0D0A3-6F00-9C47-9CDB-D3FF1AA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ACCE-4F77-8743-820A-6F465B6C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91997-3CEE-C14F-9B7A-C8C9C51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DF6F-B856-154C-B710-C7DD3E46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6CFF-14E7-A04D-955D-EBC6682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D5E4-0953-114A-8B32-C3F13C98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0F7C-C5FD-F743-A361-C00D08B3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DF11-0659-954E-9D20-73FBB4C8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DF75-C568-4F47-ACD8-A060C6DC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0ED5-D2CC-7248-AC1C-0C894B7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D1C4-E6F2-4847-9B3A-DE2876C3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754D-87E6-AF4A-BEED-6A5624A7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CCC-8A59-C44C-B662-7607F665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2A4B-1304-5346-8724-0B83B792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3659-E9D3-024D-B2F7-C5D49BCF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820A-BC65-3847-9AAE-1085EC2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50FA-F40D-524E-A7BE-AF5B7B1B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88DA-652D-1B46-8597-3BDAF31B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9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C564-0BE5-CD4E-B247-3E9132F6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C6E1-AAF2-144E-9FC8-E14DE664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49C9-E23A-F341-A41C-4C7D4A16F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3E3D-696B-364E-849F-35BD76525D0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3006-C191-EE4C-8AE4-DF3E30882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6B4C-B96B-8C47-828D-14A1C91E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0AE5-8173-E24F-8CA8-B48691A89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73D13B-8510-3846-A484-DE6D328D05B8}"/>
              </a:ext>
            </a:extLst>
          </p:cNvPr>
          <p:cNvSpPr txBox="1"/>
          <p:nvPr/>
        </p:nvSpPr>
        <p:spPr>
          <a:xfrm>
            <a:off x="1075900" y="1902715"/>
            <a:ext cx="10215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The balance between individual model complexity and the evaluation of species persistence</a:t>
            </a:r>
          </a:p>
          <a:p>
            <a:endParaRPr lang="en-GB" sz="3600" dirty="0"/>
          </a:p>
          <a:p>
            <a:r>
              <a:rPr lang="en-GB" sz="3600" dirty="0"/>
              <a:t>How prevalent is complexity through time  ?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0724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/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0+ 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)∗0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)∗10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∗25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5B65A9-C5BB-F143-9267-6BB888CA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35844"/>
                <a:ext cx="4398432" cy="1511183"/>
              </a:xfrm>
              <a:prstGeom prst="rect">
                <a:avLst/>
              </a:prstGeom>
              <a:blipFill>
                <a:blip r:embed="rId5"/>
                <a:stretch>
                  <a:fillRect l="-288" r="-288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A77A82-A5C1-7D4B-BF90-1DA590CA89CC}"/>
              </a:ext>
            </a:extLst>
          </p:cNvPr>
          <p:cNvSpPr txBox="1"/>
          <p:nvPr/>
        </p:nvSpPr>
        <p:spPr>
          <a:xfrm>
            <a:off x="3933824" y="5506769"/>
            <a:ext cx="3365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b="1" dirty="0"/>
              <a:t>HOIs of plants for focal </a:t>
            </a:r>
            <a:r>
              <a:rPr lang="en-GB" b="1" dirty="0" err="1"/>
              <a:t>i</a:t>
            </a:r>
            <a:r>
              <a:rPr lang="en-GB" b="1" dirty="0"/>
              <a:t>, </a:t>
            </a:r>
            <a:r>
              <a:rPr lang="en-GB" b="1" dirty="0" err="1"/>
              <a:t>obs</a:t>
            </a:r>
            <a:r>
              <a:rPr lang="en-GB" b="1" dirty="0"/>
              <a:t> 1 =&gt;  </a:t>
            </a:r>
          </a:p>
        </p:txBody>
      </p:sp>
    </p:spTree>
    <p:extLst>
      <p:ext uri="{BB962C8B-B14F-4D97-AF65-F5344CB8AC3E}">
        <p14:creationId xmlns:p14="http://schemas.microsoft.com/office/powerpoint/2010/main" val="111144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160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160591"/>
              </a:xfrm>
              <a:prstGeom prst="rect">
                <a:avLst/>
              </a:prstGeom>
              <a:blipFill>
                <a:blip r:embed="rId2"/>
                <a:stretch>
                  <a:fillRect l="-1652" t="-4094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8815388" y="1879601"/>
            <a:ext cx="1757361" cy="127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66D7A-9355-8541-87E5-121427C78F49}"/>
              </a:ext>
            </a:extLst>
          </p:cNvPr>
          <p:cNvSpPr txBox="1"/>
          <p:nvPr/>
        </p:nvSpPr>
        <p:spPr>
          <a:xfrm>
            <a:off x="8538700" y="2228113"/>
            <a:ext cx="441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0" dirty="0"/>
              <a:t>*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/>
              <p:nvPr/>
            </p:nvSpPr>
            <p:spPr>
              <a:xfrm>
                <a:off x="254000" y="3435237"/>
                <a:ext cx="11522400" cy="132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The multiplication </a:t>
                </a:r>
                <a:r>
                  <a:rPr lang="fr-FR" sz="2400" dirty="0" err="1"/>
                  <a:t>gives</a:t>
                </a:r>
                <a:r>
                  <a:rPr lang="fr-FR" sz="2400" dirty="0"/>
                  <a:t> a matrix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number</a:t>
                </a:r>
                <a:r>
                  <a:rPr lang="fr-FR" sz="2400" dirty="0"/>
                  <a:t> of </a:t>
                </a:r>
                <a:r>
                  <a:rPr lang="fr-FR" sz="2400" dirty="0" err="1"/>
                  <a:t>columns</a:t>
                </a:r>
                <a:r>
                  <a:rPr lang="fr-FR" sz="2400" dirty="0"/>
                  <a:t> = </a:t>
                </a:r>
                <a:r>
                  <a:rPr lang="fr-FR" sz="2400" dirty="0" err="1"/>
                  <a:t>lenth</a:t>
                </a:r>
                <a:r>
                  <a:rPr lang="fr-FR" sz="2400" dirty="0"/>
                  <a:t>(plants)*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(HTL)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8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𝐻𝑇𝐿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006084-6055-D143-849B-619EC23C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435237"/>
                <a:ext cx="11522400" cy="1324658"/>
              </a:xfrm>
              <a:prstGeom prst="rect">
                <a:avLst/>
              </a:prstGeom>
              <a:blipFill>
                <a:blip r:embed="rId3"/>
                <a:stretch>
                  <a:fillRect l="-1652" t="-6667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563800-DD2A-1F4B-9317-B8F7EB7BD7AD}"/>
              </a:ext>
            </a:extLst>
          </p:cNvPr>
          <p:cNvSpPr/>
          <p:nvPr/>
        </p:nvSpPr>
        <p:spPr>
          <a:xfrm>
            <a:off x="2523216" y="4083278"/>
            <a:ext cx="9253184" cy="772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F0E37-805D-094A-AEDC-40AB43F9E686}"/>
              </a:ext>
            </a:extLst>
          </p:cNvPr>
          <p:cNvSpPr/>
          <p:nvPr/>
        </p:nvSpPr>
        <p:spPr>
          <a:xfrm>
            <a:off x="2523216" y="4097566"/>
            <a:ext cx="9253184" cy="772550"/>
          </a:xfrm>
          <a:prstGeom prst="rect">
            <a:avLst/>
          </a:prstGeom>
          <a:noFill/>
          <a:ln>
            <a:solidFill>
              <a:schemeClr val="accent2">
                <a:alpha val="9093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6F1E58-9088-204A-8834-2D5B6187EECF}"/>
                  </a:ext>
                </a:extLst>
              </p:cNvPr>
              <p:cNvSpPr txBox="1"/>
              <p:nvPr/>
            </p:nvSpPr>
            <p:spPr>
              <a:xfrm>
                <a:off x="254000" y="4996485"/>
                <a:ext cx="5118100" cy="1540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dirty="0"/>
                  <a:t>For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observation, a matrix </a:t>
                </a:r>
                <a:r>
                  <a:rPr lang="fr-FR" sz="2400" dirty="0" err="1"/>
                  <a:t>is</a:t>
                </a:r>
                <a:r>
                  <a:rPr lang="fr-FR" sz="2400" dirty="0"/>
                  <a:t> made</a:t>
                </a:r>
              </a:p>
              <a:p>
                <a:r>
                  <a:rPr lang="fr-FR" sz="2400" dirty="0"/>
                  <a:t>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(plants) X </a:t>
                </a:r>
                <a:r>
                  <a:rPr lang="fr-FR" sz="2400" dirty="0" err="1"/>
                  <a:t>length</a:t>
                </a:r>
                <a:r>
                  <a:rPr lang="fr-FR" sz="2400" dirty="0"/>
                  <a:t>(HTL)  </a:t>
                </a:r>
              </a:p>
              <a:p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𝑖𝑛𝑡𝑒𝑟𝑎𝑐𝑡𝑖𝑜𝑛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mr>
                    </m:m>
                  </m:oMath>
                </a14:m>
                <a:endParaRPr lang="fr-FR" sz="2400" b="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6F1E58-9088-204A-8834-2D5B6187E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996485"/>
                <a:ext cx="5118100" cy="1540165"/>
              </a:xfrm>
              <a:prstGeom prst="rect">
                <a:avLst/>
              </a:prstGeom>
              <a:blipFill>
                <a:blip r:embed="rId4"/>
                <a:stretch>
                  <a:fillRect l="-3722" t="-6557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C73C58-05AB-A147-8913-71ABCB1EF026}"/>
                  </a:ext>
                </a:extLst>
              </p:cNvPr>
              <p:cNvSpPr txBox="1"/>
              <p:nvPr/>
            </p:nvSpPr>
            <p:spPr>
              <a:xfrm>
                <a:off x="7494852" y="5216271"/>
                <a:ext cx="4398432" cy="141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+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  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C73C58-05AB-A147-8913-71ABCB1EF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52" y="5216271"/>
                <a:ext cx="4398432" cy="1414362"/>
              </a:xfrm>
              <a:prstGeom prst="rect">
                <a:avLst/>
              </a:prstGeom>
              <a:blipFill>
                <a:blip r:embed="rId5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9AE30B-C057-FA41-8FE0-DDBFE250E629}"/>
              </a:ext>
            </a:extLst>
          </p:cNvPr>
          <p:cNvSpPr txBox="1"/>
          <p:nvPr/>
        </p:nvSpPr>
        <p:spPr>
          <a:xfrm>
            <a:off x="4493851" y="5923452"/>
            <a:ext cx="3365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b="1" dirty="0"/>
              <a:t>HOIs of HTL for focal </a:t>
            </a:r>
            <a:r>
              <a:rPr lang="en-GB" b="1" dirty="0" err="1"/>
              <a:t>i</a:t>
            </a:r>
            <a:r>
              <a:rPr lang="en-GB" b="1" dirty="0"/>
              <a:t>, </a:t>
            </a:r>
            <a:r>
              <a:rPr lang="en-GB" b="1" dirty="0" err="1"/>
              <a:t>obs</a:t>
            </a:r>
            <a:r>
              <a:rPr lang="en-GB" b="1" dirty="0"/>
              <a:t> 1 =&gt;  </a:t>
            </a:r>
          </a:p>
        </p:txBody>
      </p:sp>
    </p:spTree>
    <p:extLst>
      <p:ext uri="{BB962C8B-B14F-4D97-AF65-F5344CB8AC3E}">
        <p14:creationId xmlns:p14="http://schemas.microsoft.com/office/powerpoint/2010/main" val="24617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C7ACA2-4DE1-FF46-B442-BCD50272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for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trophic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54770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74450"/>
            <a:ext cx="11360800" cy="630370"/>
          </a:xfrm>
        </p:spPr>
        <p:txBody>
          <a:bodyPr/>
          <a:lstStyle/>
          <a:p>
            <a:r>
              <a:rPr lang="en-GB" dirty="0"/>
              <a:t>Sparsity approach </a:t>
            </a:r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1421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142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3550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15625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142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169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2197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1431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8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1757890"/>
                  </p:ext>
                </p:extLst>
              </p:nvPr>
            </p:nvGraphicFramePr>
            <p:xfrm>
              <a:off x="3621434" y="1764055"/>
              <a:ext cx="8350433" cy="4976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471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3321366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314349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000" r="-207944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000" r="-69847" b="-2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08511" r="-207944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08511" r="-69847" b="-2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Species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97980" r="-207944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197980" r="-69847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1262634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95000" r="-207944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061" t="-295000" r="-69847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Guild level 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329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A193-518E-634E-8CC8-19E859D75D24}"/>
              </a:ext>
            </a:extLst>
          </p:cNvPr>
          <p:cNvSpPr txBox="1"/>
          <p:nvPr/>
        </p:nvSpPr>
        <p:spPr>
          <a:xfrm>
            <a:off x="538620" y="3567065"/>
            <a:ext cx="31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Focal plant (species level) at    year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F5CCF-3C7B-9D4B-BAE6-9D265F5AA5C6}"/>
              </a:ext>
            </a:extLst>
          </p:cNvPr>
          <p:cNvSpPr txBox="1"/>
          <p:nvPr/>
        </p:nvSpPr>
        <p:spPr>
          <a:xfrm>
            <a:off x="3358019" y="3705564"/>
            <a:ext cx="74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791224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Pairwise interactions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HOIs interactions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𝒑𝒍𝒂𝒏𝒕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𝒑𝒐𝒍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𝒐𝒓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𝒉𝒆𝒓𝒃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63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15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25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625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8891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>
                              <a:solidFill>
                                <a:schemeClr val="tx1"/>
                              </a:solidFill>
                            </a:rPr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fr-FR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163 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fr-FR" b="1" i="0" dirty="0">
                              <a:solidFill>
                                <a:schemeClr val="tx1"/>
                              </a:solidFill>
                              <a:latin typeface="+mn-lt"/>
                              <a:ea typeface="Cambria Math" panose="02040503050406030204" pitchFamily="18" charset="0"/>
                            </a:rPr>
                            <a:t>143</a:t>
                          </a:r>
                          <a14:m>
                            <m:oMath xmlns:m="http://schemas.openxmlformats.org/officeDocument/2006/math"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𝒑𝒍𝒂𝒏𝒕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𝒑𝒐𝒍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𝒐𝒓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𝒉𝒆𝒓𝒃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7BC4477-6238-1B46-90E8-74B7B4511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248865"/>
                  </p:ext>
                </p:extLst>
              </p:nvPr>
            </p:nvGraphicFramePr>
            <p:xfrm>
              <a:off x="3633960" y="2152739"/>
              <a:ext cx="8342334" cy="4121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778">
                      <a:extLst>
                        <a:ext uri="{9D8B030D-6E8A-4147-A177-3AD203B41FA5}">
                          <a16:colId xmlns:a16="http://schemas.microsoft.com/office/drawing/2014/main" val="273697956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3763335424"/>
                        </a:ext>
                      </a:extLst>
                    </a:gridCol>
                    <a:gridCol w="2780778">
                      <a:extLst>
                        <a:ext uri="{9D8B030D-6E8A-4147-A177-3AD203B41FA5}">
                          <a16:colId xmlns:a16="http://schemas.microsoft.com/office/drawing/2014/main" val="2782250019"/>
                        </a:ext>
                      </a:extLst>
                    </a:gridCol>
                  </a:tblGrid>
                  <a:tr h="1237996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1" r="-200913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1" r="-100000" b="-2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66847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38889" r="-200913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8889" r="-100000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= Family level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5228422"/>
                      </a:ext>
                    </a:extLst>
                  </a:tr>
                  <a:tr h="1054517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4762" r="-200913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4762" r="-100000" b="-86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Plant = Species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00152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55556" r="-200913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55556" r="-10000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Plant = Family level</a:t>
                          </a:r>
                        </a:p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Pol or Herb </a:t>
                          </a:r>
                          <a:r>
                            <a:rPr lang="en-GB" sz="1800" dirty="0"/>
                            <a:t>= Guild level </a:t>
                          </a:r>
                        </a:p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025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F40DEC-DDC4-ED48-B2AA-5056F8517813}"/>
              </a:ext>
            </a:extLst>
          </p:cNvPr>
          <p:cNvSpPr txBox="1"/>
          <p:nvPr/>
        </p:nvSpPr>
        <p:spPr>
          <a:xfrm>
            <a:off x="538620" y="1356967"/>
            <a:ext cx="824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Gama and Beta always same level of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Complexity of plant &gt; complexity of pol or herb</a:t>
            </a:r>
          </a:p>
        </p:txBody>
      </p:sp>
    </p:spTree>
    <p:extLst>
      <p:ext uri="{BB962C8B-B14F-4D97-AF65-F5344CB8AC3E}">
        <p14:creationId xmlns:p14="http://schemas.microsoft.com/office/powerpoint/2010/main" val="382857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069-2A43-8E42-A0FC-93B1BB3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6290-2266-5A47-A935-CB97D5F31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Computer power </a:t>
            </a:r>
          </a:p>
          <a:p>
            <a:endParaRPr lang="en-GB" dirty="0"/>
          </a:p>
          <a:p>
            <a:r>
              <a:rPr lang="en-GB" dirty="0"/>
              <a:t>How to select the best model ? RMSE (Martyn &amp; al, 2021)</a:t>
            </a:r>
          </a:p>
          <a:p>
            <a:endParaRPr lang="en-GB" dirty="0"/>
          </a:p>
          <a:p>
            <a:r>
              <a:rPr lang="en-GB" dirty="0"/>
              <a:t>Standardise way to compute max/min of complexity for the selected model based on every years specific data available</a:t>
            </a:r>
          </a:p>
          <a:p>
            <a:endParaRPr lang="en-GB" dirty="0"/>
          </a:p>
          <a:p>
            <a:r>
              <a:rPr lang="en-GB" dirty="0"/>
              <a:t>How to use that model to push it further </a:t>
            </a:r>
          </a:p>
          <a:p>
            <a:pPr lvl="1"/>
            <a:r>
              <a:rPr lang="en-GB" dirty="0"/>
              <a:t>Extract coefficient </a:t>
            </a:r>
          </a:p>
          <a:p>
            <a:pPr lvl="1"/>
            <a:r>
              <a:rPr lang="en-GB" dirty="0"/>
              <a:t>Structural stability approach </a:t>
            </a:r>
          </a:p>
          <a:p>
            <a:pPr lvl="1"/>
            <a:r>
              <a:rPr lang="en-GB" dirty="0"/>
              <a:t>NFD </a:t>
            </a:r>
          </a:p>
          <a:p>
            <a:pPr lvl="1"/>
            <a:r>
              <a:rPr lang="en-GB" dirty="0"/>
              <a:t>Shoemaker &amp; Hallett, 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07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66A64-1A51-AA43-BEF3-1F538C0FC5D6}"/>
              </a:ext>
            </a:extLst>
          </p:cNvPr>
          <p:cNvGrpSpPr/>
          <p:nvPr/>
        </p:nvGrpSpPr>
        <p:grpSpPr>
          <a:xfrm>
            <a:off x="7046769" y="1356968"/>
            <a:ext cx="2249272" cy="3449545"/>
            <a:chOff x="4089592" y="3028950"/>
            <a:chExt cx="946301" cy="1567181"/>
          </a:xfrm>
          <a:solidFill>
            <a:schemeClr val="accent2"/>
          </a:solidFill>
        </p:grpSpPr>
        <p:pic>
          <p:nvPicPr>
            <p:cNvPr id="7" name="Graphic 6" descr="Flowers in pot with solid fill">
              <a:extLst>
                <a:ext uri="{FF2B5EF4-FFF2-40B4-BE49-F238E27FC236}">
                  <a16:creationId xmlns:a16="http://schemas.microsoft.com/office/drawing/2014/main" id="{66D5ED5C-4A12-CE42-9ED6-4E69243B6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4009"/>
            <a:stretch/>
          </p:blipFill>
          <p:spPr>
            <a:xfrm>
              <a:off x="4089592" y="3028950"/>
              <a:ext cx="914400" cy="51705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EC61CF8-9701-1D40-9570-0FB2D5ED17D1}"/>
                </a:ext>
              </a:extLst>
            </p:cNvPr>
            <p:cNvSpPr/>
            <p:nvPr/>
          </p:nvSpPr>
          <p:spPr>
            <a:xfrm>
              <a:off x="4158184" y="3503330"/>
              <a:ext cx="388608" cy="1092801"/>
            </a:xfrm>
            <a:prstGeom prst="arc">
              <a:avLst>
                <a:gd name="adj1" fmla="val 16504166"/>
                <a:gd name="adj2" fmla="val 1895900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8C583FE-D31A-F44A-A37F-A4272CD36589}"/>
                </a:ext>
              </a:extLst>
            </p:cNvPr>
            <p:cNvSpPr/>
            <p:nvPr/>
          </p:nvSpPr>
          <p:spPr>
            <a:xfrm rot="21069187" flipH="1">
              <a:off x="4549466" y="3432302"/>
              <a:ext cx="486427" cy="1027134"/>
            </a:xfrm>
            <a:prstGeom prst="arc">
              <a:avLst>
                <a:gd name="adj1" fmla="val 17197249"/>
                <a:gd name="adj2" fmla="val 2097577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14:cNvPr>
              <p14:cNvContentPartPr/>
              <p14:nvPr/>
            </p14:nvContentPartPr>
            <p14:xfrm>
              <a:off x="9958443" y="3497104"/>
              <a:ext cx="480" cy="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6CD656-994E-004B-9BE2-336BD8EA1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6443" y="3485104"/>
                <a:ext cx="24000" cy="2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98EE83-21EE-0141-9598-5D4EA071E0CF}"/>
              </a:ext>
            </a:extLst>
          </p:cNvPr>
          <p:cNvCxnSpPr>
            <a:cxnSpLocks/>
          </p:cNvCxnSpPr>
          <p:nvPr/>
        </p:nvCxnSpPr>
        <p:spPr>
          <a:xfrm>
            <a:off x="8192134" y="4008060"/>
            <a:ext cx="2505827" cy="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62C155-ABA7-F141-BBBF-94BA85D9C686}"/>
              </a:ext>
            </a:extLst>
          </p:cNvPr>
          <p:cNvSpPr txBox="1"/>
          <p:nvPr/>
        </p:nvSpPr>
        <p:spPr>
          <a:xfrm>
            <a:off x="8692135" y="4115908"/>
            <a:ext cx="243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7.5 cm</a:t>
            </a:r>
          </a:p>
        </p:txBody>
      </p:sp>
      <p:pic>
        <p:nvPicPr>
          <p:cNvPr id="24" name="Graphic 23" descr="Snail with solid fill">
            <a:extLst>
              <a:ext uri="{FF2B5EF4-FFF2-40B4-BE49-F238E27FC236}">
                <a16:creationId xmlns:a16="http://schemas.microsoft.com/office/drawing/2014/main" id="{1DFFC3C6-88CB-4D4C-8264-40C3AEF62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929388" y="3149518"/>
            <a:ext cx="847012" cy="966391"/>
          </a:xfrm>
          <a:prstGeom prst="rect">
            <a:avLst/>
          </a:prstGeom>
        </p:spPr>
      </p:pic>
      <p:pic>
        <p:nvPicPr>
          <p:cNvPr id="26" name="Graphic 25" descr="Butterfly with solid fill">
            <a:extLst>
              <a:ext uri="{FF2B5EF4-FFF2-40B4-BE49-F238E27FC236}">
                <a16:creationId xmlns:a16="http://schemas.microsoft.com/office/drawing/2014/main" id="{D6A8EA5B-A2BD-CA4C-BFB4-A72FCF3F3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49393">
            <a:off x="8951329" y="1284828"/>
            <a:ext cx="742043" cy="742043"/>
          </a:xfrm>
          <a:prstGeom prst="rect">
            <a:avLst/>
          </a:prstGeom>
        </p:spPr>
      </p:pic>
      <p:pic>
        <p:nvPicPr>
          <p:cNvPr id="29" name="Graphic 28" descr="Bee with solid fill">
            <a:extLst>
              <a:ext uri="{FF2B5EF4-FFF2-40B4-BE49-F238E27FC236}">
                <a16:creationId xmlns:a16="http://schemas.microsoft.com/office/drawing/2014/main" id="{87AC5803-4B14-884A-BF87-5818888DEB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378062">
            <a:off x="6365115" y="1295929"/>
            <a:ext cx="873489" cy="873489"/>
          </a:xfrm>
          <a:prstGeom prst="rect">
            <a:avLst/>
          </a:prstGeom>
        </p:spPr>
      </p:pic>
      <p:pic>
        <p:nvPicPr>
          <p:cNvPr id="32" name="Graphic 31" descr="Grasshopper with solid fill">
            <a:extLst>
              <a:ext uri="{FF2B5EF4-FFF2-40B4-BE49-F238E27FC236}">
                <a16:creationId xmlns:a16="http://schemas.microsoft.com/office/drawing/2014/main" id="{3D846777-8D32-874D-8BA7-F500C7AB2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2649" y="3355318"/>
            <a:ext cx="602008" cy="6020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E41C96-1761-824F-BD0E-F68A90C6CA91}"/>
              </a:ext>
            </a:extLst>
          </p:cNvPr>
          <p:cNvSpPr txBox="1"/>
          <p:nvPr/>
        </p:nvSpPr>
        <p:spPr>
          <a:xfrm>
            <a:off x="582761" y="1345919"/>
            <a:ext cx="6211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Place</a:t>
            </a:r>
          </a:p>
          <a:p>
            <a:r>
              <a:rPr lang="en-GB" sz="2400" dirty="0"/>
              <a:t>9 plots including 36 subplots of 1 m</a:t>
            </a:r>
            <a:r>
              <a:rPr lang="en-GB" sz="2400" baseline="30000" dirty="0"/>
              <a:t>2 </a:t>
            </a:r>
            <a:r>
              <a:rPr lang="en-GB" sz="2400" dirty="0"/>
              <a:t> along a gradient of salinity and humidity</a:t>
            </a:r>
            <a:endParaRPr lang="en-GB" sz="2400" baseline="30000" dirty="0"/>
          </a:p>
          <a:p>
            <a:endParaRPr lang="en-GB" sz="2400" baseline="30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Time </a:t>
            </a:r>
          </a:p>
          <a:p>
            <a:r>
              <a:rPr lang="en-GB" sz="2400" dirty="0"/>
              <a:t>2015 to 2021</a:t>
            </a:r>
          </a:p>
          <a:p>
            <a:endParaRPr lang="en-GB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sz="2400" dirty="0"/>
              <a:t>Actors</a:t>
            </a:r>
          </a:p>
          <a:p>
            <a:r>
              <a:rPr lang="en-GB" sz="2400" dirty="0"/>
              <a:t>25 annual plant</a:t>
            </a:r>
          </a:p>
          <a:p>
            <a:r>
              <a:rPr lang="en-GB" sz="2400" dirty="0"/>
              <a:t>44 species of herbivore </a:t>
            </a:r>
          </a:p>
          <a:p>
            <a:r>
              <a:rPr lang="en-GB" sz="2400" dirty="0"/>
              <a:t>66 species of pollinator </a:t>
            </a:r>
          </a:p>
          <a:p>
            <a:r>
              <a:rPr lang="en-GB" sz="2400" dirty="0"/>
              <a:t>32 species of pollinator/ herbivore : beetles </a:t>
            </a:r>
          </a:p>
        </p:txBody>
      </p:sp>
      <p:pic>
        <p:nvPicPr>
          <p:cNvPr id="18" name="Graphic 17" descr="Flower with solid fill">
            <a:extLst>
              <a:ext uri="{FF2B5EF4-FFF2-40B4-BE49-F238E27FC236}">
                <a16:creationId xmlns:a16="http://schemas.microsoft.com/office/drawing/2014/main" id="{2A325246-9E9F-D447-AEC7-0E14CC02EB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0429" y="2853101"/>
            <a:ext cx="1104225" cy="1104225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6C214DB4-6D96-1D47-9488-395E6D4ED4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97399" y="1987084"/>
            <a:ext cx="2047945" cy="2047945"/>
          </a:xfrm>
          <a:prstGeom prst="rect">
            <a:avLst/>
          </a:prstGeom>
        </p:spPr>
      </p:pic>
      <p:sp>
        <p:nvSpPr>
          <p:cNvPr id="21" name="Google Shape;110;p21">
            <a:extLst>
              <a:ext uri="{FF2B5EF4-FFF2-40B4-BE49-F238E27FC236}">
                <a16:creationId xmlns:a16="http://schemas.microsoft.com/office/drawing/2014/main" id="{3A7BAC92-62CD-D34C-B309-2AAFCFA5688C}"/>
              </a:ext>
            </a:extLst>
          </p:cNvPr>
          <p:cNvSpPr txBox="1">
            <a:spLocks/>
          </p:cNvSpPr>
          <p:nvPr/>
        </p:nvSpPr>
        <p:spPr>
          <a:xfrm>
            <a:off x="561621" y="61134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10000"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sz="4400" dirty="0"/>
              <a:t>Data story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89D92-20D2-C24A-83A1-8AEC499D5923}"/>
              </a:ext>
            </a:extLst>
          </p:cNvPr>
          <p:cNvSpPr txBox="1"/>
          <p:nvPr/>
        </p:nvSpPr>
        <p:spPr>
          <a:xfrm>
            <a:off x="11538857" y="6137334"/>
            <a:ext cx="55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082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D35-4138-A646-8771-F994C94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Grouping factors, to reduce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1FF17-3F37-CE4C-835D-131B90AD48D5}"/>
              </a:ext>
            </a:extLst>
          </p:cNvPr>
          <p:cNvSpPr txBox="1"/>
          <p:nvPr/>
        </p:nvSpPr>
        <p:spPr>
          <a:xfrm>
            <a:off x="415600" y="1444802"/>
            <a:ext cx="61001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25 annual plants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Forb or Grass  -- 2 groups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classification  - 13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– 25</a:t>
            </a:r>
          </a:p>
          <a:p>
            <a:pPr marL="609585" lvl="1"/>
            <a:endParaRPr lang="en-GB" sz="2400" dirty="0">
              <a:solidFill>
                <a:schemeClr val="accent1"/>
              </a:solidFill>
            </a:endParaRPr>
          </a:p>
          <a:p>
            <a:pPr marL="533375" indent="-380990">
              <a:buFont typeface="Arial" panose="020B0604020202020204" pitchFamily="34" charset="0"/>
              <a:buChar char="•"/>
            </a:pPr>
            <a:r>
              <a:rPr lang="en-GB" sz="2400" dirty="0"/>
              <a:t>Herbivores, pollinators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</a:rPr>
              <a:t>Guild level - 11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6"/>
                </a:solidFill>
              </a:rPr>
              <a:t>Family level - 63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</a:rPr>
              <a:t>Species level - 142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990575" lvl="1" indent="-38099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3F5-E118-D14A-A3E2-435591AC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E95F-877D-E145-B132-FB286B60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3204700"/>
          </a:xfrm>
        </p:spPr>
        <p:txBody>
          <a:bodyPr>
            <a:normAutofit/>
          </a:bodyPr>
          <a:lstStyle/>
          <a:p>
            <a:r>
              <a:rPr lang="en-GB" dirty="0"/>
              <a:t>Sparsity approach </a:t>
            </a:r>
          </a:p>
          <a:p>
            <a:pPr lvl="1"/>
            <a:r>
              <a:rPr lang="en-GB" dirty="0"/>
              <a:t>6 scenarios/models for each year</a:t>
            </a:r>
          </a:p>
          <a:p>
            <a:pPr lvl="1"/>
            <a:r>
              <a:rPr lang="en-GB" dirty="0"/>
              <a:t>Evaluate the best one based on RMSE or alternative</a:t>
            </a:r>
          </a:p>
          <a:p>
            <a:pPr lvl="1"/>
            <a:endParaRPr lang="en-GB" dirty="0"/>
          </a:p>
          <a:p>
            <a:r>
              <a:rPr lang="en-GB" dirty="0"/>
              <a:t>Determine the level of complexity selected relative to the full potential complexity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1523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Beverton</a:t>
            </a:r>
            <a:r>
              <a:rPr lang="fr-FR" dirty="0"/>
              <a:t>-Holt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/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𝑖𝑛𝑡𝑟𝑖𝑛𝑠𝑖𝑐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𝑝𝑎𝑖𝑟𝑤𝑖𝑠𝑒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𝒉𝒊𝒈𝒉𝒆𝒓𝒐𝒓𝒅𝒆𝒓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𝒊𝒏𝒕𝒆𝒓𝒂𝒄𝒕𝒊𝒐𝒏𝒔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﻿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255E8-2B0F-FF41-97BC-54B6CC97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75" y="1983220"/>
                <a:ext cx="10102919" cy="1445780"/>
              </a:xfrm>
              <a:prstGeom prst="rect">
                <a:avLst/>
              </a:prstGeom>
              <a:blipFill>
                <a:blip r:embed="rId2"/>
                <a:stretch>
                  <a:fillRect l="-1508" t="-3478" b="-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/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﻿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1F8A-8851-1241-95AF-EEC44C13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10" y="3288701"/>
                <a:ext cx="10231884" cy="922817"/>
              </a:xfrm>
              <a:prstGeom prst="rect">
                <a:avLst/>
              </a:prstGeom>
              <a:blipFill>
                <a:blip r:embed="rId3"/>
                <a:stretch>
                  <a:fillRect l="-1363" t="-14865" b="-37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/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fr-FR" dirty="0">
                    <a:ea typeface="Cambria Math" panose="02040503050406030204" pitchFamily="18" charset="0"/>
                  </a:rPr>
                  <a:t>F</a:t>
                </a:r>
                <a:r>
                  <a:rPr lang="fr-FR" baseline="-25000" dirty="0"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</m:oMath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defRPr/>
                </a:pPr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</a:p>
              <a:p>
                <a:pPr lvl="0" algn="ctr">
                  <a:defRPr/>
                </a:pPr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𝒊𝒌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0" algn="ctr">
                  <a:defRPr/>
                </a:pPr>
                <a:r>
                  <a:rPr lang="en-GB" dirty="0"/>
                  <a:t> + regularized horseshoe priors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5BF3D1-680E-2F44-9CD6-23CEA5441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55" y="4211518"/>
                <a:ext cx="8695635" cy="2352952"/>
              </a:xfrm>
              <a:prstGeom prst="rect">
                <a:avLst/>
              </a:prstGeom>
              <a:blipFill>
                <a:blip r:embed="rId4"/>
                <a:stretch>
                  <a:fillRect t="-1075" b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 for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year</a:t>
                </a:r>
                <a:endParaRPr lang="fr-FR" sz="2400" dirty="0"/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Behind</a:t>
            </a:r>
            <a:r>
              <a:rPr lang="fr-FR" dirty="0"/>
              <a:t>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*  </a:t>
                </a:r>
                <a:r>
                  <a:rPr lang="fr-FR" sz="2400" b="0" dirty="0">
                    <a:solidFill>
                      <a:schemeClr val="accent2"/>
                    </a:solidFill>
                  </a:rPr>
                  <a:t>[]</a:t>
                </a:r>
              </a:p>
              <a:p>
                <a:endParaRPr lang="fr-FR" sz="2400" dirty="0"/>
              </a:p>
              <a:p>
                <a:r>
                  <a:rPr lang="fr-FR" sz="2400" b="0" dirty="0"/>
                  <a:t>To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determine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pairwise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b="0" dirty="0" err="1">
                    <a:solidFill>
                      <a:schemeClr val="tx1"/>
                    </a:solidFill>
                  </a:rPr>
                  <a:t>interactios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: </a:t>
                </a:r>
              </a:p>
              <a:p>
                <a:pPr algn="ct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func>
                            <m:funcPr>
                              <m:ctrl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fr-FR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brk m:alnAt="7"/>
                            </m:r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 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2400" dirty="0"/>
                  <a:t>and 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b="0" dirty="0">
                    <a:solidFill>
                      <a:schemeClr val="tx1"/>
                    </a:solidFill>
                  </a:rPr>
                  <a:t>) = a</a:t>
                </a:r>
                <a:r>
                  <a:rPr lang="fr-FR" sz="2400" b="0" baseline="-25000" dirty="0">
                    <a:solidFill>
                      <a:schemeClr val="tx1"/>
                    </a:solidFill>
                  </a:rPr>
                  <a:t>0ii</a:t>
                </a: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𝑝𝑎𝑖𝑟𝑤𝑖𝑠𝑒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𝑖𝑛𝑡𝑒𝑟𝑎𝑐𝑡𝑖𝑜𝑛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obs</m:t>
                            </m:r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 1 = </m:t>
                            </m:r>
                            <m:r>
                              <m:rPr>
                                <m:brk m:alnAt="7"/>
                              </m:rPr>
                              <a:rPr lang="fr-FR" sz="2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func>
                              <m:funcPr>
                                <m:ctrl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24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∗5</m:t>
                                </m:r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fr-FR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sz="2400" baseline="-25000" dirty="0"/>
              </a:p>
              <a:p>
                <a:pPr algn="ctr"/>
                <a:endParaRPr lang="fr-FR" sz="2400" b="0" baseline="-2500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  <a:p>
                <a:endParaRPr lang="fr-FR" sz="2400" i="1" dirty="0">
                  <a:latin typeface="Cambria Math" panose="02040503050406030204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6164508"/>
              </a:xfrm>
              <a:prstGeom prst="rect">
                <a:avLst/>
              </a:prstGeom>
              <a:blipFill>
                <a:blip r:embed="rId2"/>
                <a:stretch>
                  <a:fillRect l="-1652" t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1C4-7BC7-F64E-BC9E-DB9A7D1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4670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HOIs</a:t>
            </a:r>
            <a:r>
              <a:rPr lang="fr-FR" dirty="0"/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/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2400" b="0" dirty="0"/>
                  <a:t>For a focal </a:t>
                </a:r>
                <a:r>
                  <a:rPr lang="fr-FR" sz="2400" b="0" dirty="0" err="1"/>
                  <a:t>species</a:t>
                </a:r>
                <a:r>
                  <a:rPr lang="fr-FR" sz="2400" b="0" dirty="0"/>
                  <a:t> i</a:t>
                </a:r>
              </a:p>
              <a:p>
                <a:r>
                  <a:rPr lang="fr-FR" sz="2400" b="0" dirty="0"/>
                  <a:t> </a:t>
                </a:r>
              </a:p>
              <a:p>
                <a:r>
                  <a:rPr lang="fr-FR" sz="2400" b="0" dirty="0" err="1"/>
                  <a:t>We</a:t>
                </a:r>
                <a:r>
                  <a:rPr lang="fr-FR" sz="2400" b="0" dirty="0"/>
                  <a:t> have a matrix of </a:t>
                </a:r>
                <a:r>
                  <a:rPr lang="fr-FR" sz="2400" b="0" dirty="0" err="1"/>
                  <a:t>seed</a:t>
                </a:r>
                <a:r>
                  <a:rPr lang="fr-FR" sz="2400" b="0" dirty="0"/>
                  <a:t>/</a:t>
                </a:r>
                <a:r>
                  <a:rPr lang="fr-FR" sz="2400" b="0" dirty="0" err="1"/>
                  <a:t>abundance</a:t>
                </a:r>
                <a:r>
                  <a:rPr lang="fr-FR" sz="2400" dirty="0"/>
                  <a:t> per observations</a:t>
                </a:r>
              </a:p>
              <a:p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𝑏𝑠𝑒𝑟𝑣𝑎𝑡𝑖𝑜𝑛𝑠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𝑒𝑒𝑑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fr-FR" sz="2400" b="0" dirty="0"/>
                  <a:t>    *</a:t>
                </a:r>
                <a:endParaRPr lang="fr-FR" sz="2400" b="0" dirty="0">
                  <a:solidFill>
                    <a:schemeClr val="accent2"/>
                  </a:solidFill>
                </a:endParaRPr>
              </a:p>
              <a:p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293A7-B477-E449-9235-A5558781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818270"/>
                <a:ext cx="11522400" cy="2481961"/>
              </a:xfrm>
              <a:prstGeom prst="rect">
                <a:avLst/>
              </a:prstGeom>
              <a:blipFill>
                <a:blip r:embed="rId2"/>
                <a:stretch>
                  <a:fillRect l="-1652" t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F4E9C00-84D9-6045-ABE7-0E313C8AF865}"/>
              </a:ext>
            </a:extLst>
          </p:cNvPr>
          <p:cNvSpPr/>
          <p:nvPr/>
        </p:nvSpPr>
        <p:spPr>
          <a:xfrm>
            <a:off x="4301067" y="1879601"/>
            <a:ext cx="44026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7C093-211A-FA4E-9684-1B6F6C586CD8}"/>
              </a:ext>
            </a:extLst>
          </p:cNvPr>
          <p:cNvSpPr/>
          <p:nvPr/>
        </p:nvSpPr>
        <p:spPr>
          <a:xfrm>
            <a:off x="9321800" y="1879601"/>
            <a:ext cx="999066" cy="127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/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of multiplied abundance for observations 1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  <m:m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 ]</m:t>
                          </m:r>
                        </m:e>
                      </m:mr>
                    </m:m>
                    <m:r>
                      <a:rPr lang="fr-FR" b="0" i="1" smtClean="0">
                        <a:latin typeface="Cambria Math" panose="02040503050406030204" pitchFamily="18" charset="0"/>
                      </a:rPr>
                      <m:t>   ⇒   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e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BD1A61-B9DE-C548-B987-4FB0938D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" y="3429000"/>
                <a:ext cx="10642925" cy="1221616"/>
              </a:xfrm>
              <a:prstGeom prst="rect">
                <a:avLst/>
              </a:prstGeom>
              <a:blipFill>
                <a:blip r:embed="rId3"/>
                <a:stretch>
                  <a:fillRect l="-477" b="-3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/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 sz="18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 sz="18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brk m:alnAt="7"/>
                                  </m:r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𝑖𝑖𝑘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fr-FR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dirty="0">
                  <a:solidFill>
                    <a:schemeClr val="accent6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fr-FR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func>
                              <m:funcPr>
                                <m:ctrlP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fr-F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fr-F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/>
                  <a:t>with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1800" b="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8FB86C-5089-A94B-88C7-37BE7272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1175"/>
                <a:ext cx="3933824" cy="17058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4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713</Words>
  <Application>Microsoft Macintosh PowerPoint</Application>
  <PresentationFormat>Widescreen</PresentationFormat>
  <Paragraphs>215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Grouping factors, to reduce complexity</vt:lpstr>
      <vt:lpstr>Plan</vt:lpstr>
      <vt:lpstr>Beverton-Holt model</vt:lpstr>
      <vt:lpstr>Behind the model</vt:lpstr>
      <vt:lpstr>Behind the model</vt:lpstr>
      <vt:lpstr>How to add HOIs ? </vt:lpstr>
      <vt:lpstr>How to add HOIs ? </vt:lpstr>
      <vt:lpstr>How to add HOIs ? </vt:lpstr>
      <vt:lpstr>How to add HOIs for higher trophic level ? </vt:lpstr>
      <vt:lpstr>How to add HOIs for higher trophic level ? </vt:lpstr>
      <vt:lpstr>Plan</vt:lpstr>
      <vt:lpstr>Plan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Buche</dc:creator>
  <cp:lastModifiedBy>Lisa Buche</cp:lastModifiedBy>
  <cp:revision>13</cp:revision>
  <dcterms:created xsi:type="dcterms:W3CDTF">2021-11-02T09:21:44Z</dcterms:created>
  <dcterms:modified xsi:type="dcterms:W3CDTF">2021-11-15T11:42:02Z</dcterms:modified>
</cp:coreProperties>
</file>