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326" r:id="rId3"/>
    <p:sldId id="387" r:id="rId4"/>
    <p:sldId id="391" r:id="rId5"/>
    <p:sldId id="392" r:id="rId6"/>
    <p:sldId id="394" r:id="rId7"/>
    <p:sldId id="397" r:id="rId8"/>
    <p:sldId id="398" r:id="rId9"/>
    <p:sldId id="395" r:id="rId10"/>
    <p:sldId id="396" r:id="rId11"/>
    <p:sldId id="399" r:id="rId12"/>
    <p:sldId id="401" r:id="rId13"/>
    <p:sldId id="402" r:id="rId14"/>
    <p:sldId id="400" r:id="rId15"/>
    <p:sldId id="388" r:id="rId16"/>
    <p:sldId id="390" r:id="rId17"/>
    <p:sldId id="389" r:id="rId18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15:47:25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09E23-3A92-3C4E-A656-FEE5CB8A677A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B8337-28B3-E945-BACA-D74BD1264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083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6e8ccec0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6e8ccec0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Abundance</a:t>
            </a:r>
            <a:r>
              <a:rPr lang="fr-FR" dirty="0"/>
              <a:t> or </a:t>
            </a:r>
            <a:r>
              <a:rPr lang="fr-FR" dirty="0" err="1"/>
              <a:t>density</a:t>
            </a:r>
            <a:r>
              <a:rPr lang="fr-FR" dirty="0"/>
              <a:t>?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7563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3C46F-9D4A-CF41-8674-170EFAABB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748DE-7A91-B447-B77A-C427AC8A6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9A46D-1ADF-8D4C-A330-7CF3FF35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3E3D-696B-364E-849F-35BD76525D0B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EEE98-2C4C-E14B-820A-AEDA70F4E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D28CD-8960-5549-8C57-88ABCF8B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0AE5-8173-E24F-8CA8-B48691A89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35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33EE9-69AD-7741-A618-3DBA09055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5DEE30-B8D3-2548-B5EA-EA8E9D032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F594B-1C8B-9643-B423-71AC761F1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3E3D-696B-364E-849F-35BD76525D0B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AE1E2-8043-704B-B291-03B2BC09E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0DE58-D7D5-7C48-BCA7-F9EBD1A7C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0AE5-8173-E24F-8CA8-B48691A89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36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8CFCC-D2E0-5C4C-A0CC-035FD1C556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14E6A-F7CF-C344-B88A-48874F628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3A445-50A8-1F48-93E6-58197FE13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3E3D-696B-364E-849F-35BD76525D0B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BF247-7F99-054F-9F33-104788C55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17457-690C-8E4D-8F31-DF552670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0AE5-8173-E24F-8CA8-B48691A89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048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8101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339F8-99F3-4847-A15E-BD00F1D94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4EB3A-C3A5-AA4B-8C89-41269FF04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F95CA-FC62-0B48-AE78-D395F179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3E3D-696B-364E-849F-35BD76525D0B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22AB7-C8AA-2840-A41B-377ECD49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99591-C090-E646-8885-32F77D44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0AE5-8173-E24F-8CA8-B48691A89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95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69F7-B74B-6A4B-87C0-3E032215B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A8E63-3588-E243-AD6A-26C16AC30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84333-0079-C549-986B-EB90B93DE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3E3D-696B-364E-849F-35BD76525D0B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E1B8B-9302-E74D-8E9A-B00C629C6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903BD-FF66-C04D-AA92-31F4A39B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0AE5-8173-E24F-8CA8-B48691A89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45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DE9C-917F-EE43-96AB-7B27C0646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F2DF0-C7A2-6F46-84CE-F4FBAA798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73ECF-49F9-F746-B21C-6AEFEB96B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AA7B9-850A-1742-AEFE-1F8207BC2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3E3D-696B-364E-849F-35BD76525D0B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0CE36-7163-CF43-87C7-72BE5352D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4B836-CA17-3D4C-AE05-D66262DE4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0AE5-8173-E24F-8CA8-B48691A89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955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D09C-B6B7-1945-86D1-B75C9FC68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5B41D-0767-1046-ACA2-9C220FC7C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9A74C-09C1-DA49-BA0B-466F5712D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945CAB-3AB5-BC4D-B903-076A482AA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A5F264-C169-CE4F-9176-C927BCDD7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AABB43-E643-F441-8398-66FEA47C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3E3D-696B-364E-849F-35BD76525D0B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875BD-BC0A-DB41-8143-0F4065455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7D52AF-37A2-4A4F-AC04-06E1596FE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0AE5-8173-E24F-8CA8-B48691A89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179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D81F7-E3A8-D443-AF6F-05EDC2FE1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D0D0A3-6F00-9C47-9CDB-D3FF1AA8F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3E3D-696B-364E-849F-35BD76525D0B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EACCE-4F77-8743-820A-6F465B6C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B91997-3CEE-C14F-9B7A-C8C9C514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0AE5-8173-E24F-8CA8-B48691A89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768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6ADF6F-B856-154C-B710-C7DD3E466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3E3D-696B-364E-849F-35BD76525D0B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7E6CFF-14E7-A04D-955D-EBC6682B4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9D5E4-0953-114A-8B32-C3F13C980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0AE5-8173-E24F-8CA8-B48691A89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23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E0F7C-C5FD-F743-A361-C00D08B3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0DF11-0659-954E-9D20-73FBB4C87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6DF75-C568-4F47-ACD8-A060C6DCE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10ED5-D2CC-7248-AC1C-0C894B7A1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3E3D-696B-364E-849F-35BD76525D0B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9D1C4-E6F2-4847-9B3A-DE2876C3A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8754D-87E6-AF4A-BEED-6A5624A7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0AE5-8173-E24F-8CA8-B48691A89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5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77CCC-8A59-C44C-B662-7607F665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62A4B-1304-5346-8724-0B83B7922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63659-E9D3-024D-B2F7-C5D49BCF5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1820A-BC65-3847-9AAE-1085EC2A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3E3D-696B-364E-849F-35BD76525D0B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E50FA-F40D-524E-A7BE-AF5B7B1B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A88DA-652D-1B46-8597-3BDAF31BC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0AE5-8173-E24F-8CA8-B48691A89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294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EC564-0BE5-CD4E-B247-3E9132F62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4C6E1-AAF2-144E-9FC8-E14DE664E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F49C9-E23A-F341-A41C-4C7D4A16F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C3E3D-696B-364E-849F-35BD76525D0B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63006-C191-EE4C-8AE4-DF3E30882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B6B4C-B96B-8C47-828D-14A1C91EC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F0AE5-8173-E24F-8CA8-B48691A89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34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18" Type="http://schemas.openxmlformats.org/officeDocument/2006/relationships/image" Target="../media/image15.sv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customXml" Target="../ink/ink1.xml"/><Relationship Id="rId15" Type="http://schemas.openxmlformats.org/officeDocument/2006/relationships/image" Target="../media/image12.png"/><Relationship Id="rId10" Type="http://schemas.openxmlformats.org/officeDocument/2006/relationships/image" Target="../media/image7.svg"/><Relationship Id="rId4" Type="http://schemas.openxmlformats.org/officeDocument/2006/relationships/image" Target="../media/image2.svg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73D13B-8510-3846-A484-DE6D328D05B8}"/>
              </a:ext>
            </a:extLst>
          </p:cNvPr>
          <p:cNvSpPr txBox="1"/>
          <p:nvPr/>
        </p:nvSpPr>
        <p:spPr>
          <a:xfrm>
            <a:off x="1075900" y="1902715"/>
            <a:ext cx="1021556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/>
              <a:t>The balance between individual model complexity and the evaluation of species persistence</a:t>
            </a:r>
          </a:p>
          <a:p>
            <a:endParaRPr lang="en-GB" sz="3600" dirty="0"/>
          </a:p>
          <a:p>
            <a:r>
              <a:rPr lang="en-GB" sz="3600" dirty="0"/>
              <a:t>How prevalent is complexity through time  ? </a:t>
            </a: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607241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01C4-7BC7-F64E-BC9E-DB9A7D14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4670"/>
            <a:ext cx="11360800" cy="763600"/>
          </a:xfrm>
        </p:spPr>
        <p:txBody>
          <a:bodyPr>
            <a:normAutofit fontScale="90000"/>
          </a:bodyPr>
          <a:lstStyle/>
          <a:p>
            <a:r>
              <a:rPr lang="fr-FR" dirty="0"/>
              <a:t>How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HOIs</a:t>
            </a:r>
            <a:r>
              <a:rPr lang="fr-FR" dirty="0"/>
              <a:t> 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A293A7-B477-E449-9235-A5558781042E}"/>
                  </a:ext>
                </a:extLst>
              </p:cNvPr>
              <p:cNvSpPr txBox="1"/>
              <p:nvPr/>
            </p:nvSpPr>
            <p:spPr>
              <a:xfrm>
                <a:off x="415600" y="818270"/>
                <a:ext cx="11522400" cy="2481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2400" b="0" dirty="0"/>
                  <a:t>For a focal </a:t>
                </a:r>
                <a:r>
                  <a:rPr lang="fr-FR" sz="2400" b="0" dirty="0" err="1"/>
                  <a:t>species</a:t>
                </a:r>
                <a:r>
                  <a:rPr lang="fr-FR" sz="2400" b="0" dirty="0"/>
                  <a:t> i</a:t>
                </a:r>
              </a:p>
              <a:p>
                <a:r>
                  <a:rPr lang="fr-FR" sz="2400" b="0" dirty="0"/>
                  <a:t> </a:t>
                </a:r>
              </a:p>
              <a:p>
                <a:r>
                  <a:rPr lang="fr-FR" sz="2400" b="0" dirty="0" err="1"/>
                  <a:t>We</a:t>
                </a:r>
                <a:r>
                  <a:rPr lang="fr-FR" sz="2400" b="0" dirty="0"/>
                  <a:t> have a matrix of </a:t>
                </a:r>
                <a:r>
                  <a:rPr lang="fr-FR" sz="2400" b="0" dirty="0" err="1"/>
                  <a:t>seed</a:t>
                </a:r>
                <a:r>
                  <a:rPr lang="fr-FR" sz="2400" b="0" dirty="0"/>
                  <a:t>/</a:t>
                </a:r>
                <a:r>
                  <a:rPr lang="fr-FR" sz="2400" b="0" dirty="0" err="1"/>
                  <a:t>abundance</a:t>
                </a:r>
                <a:r>
                  <a:rPr lang="fr-FR" sz="2400" dirty="0"/>
                  <a:t> per observations</a:t>
                </a:r>
              </a:p>
              <a:p>
                <a:r>
                  <a:rPr lang="fr-FR" sz="2400" b="0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5"/>
                              <m:mcJc m:val="center"/>
                            </m:mcPr>
                          </m:mc>
                        </m:mcs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𝑏𝑠𝑒𝑟𝑣𝑎𝑡𝑖𝑜𝑛𝑠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𝑓𝑜𝑐𝑎𝑙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7"/>
                            </m:rP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𝑒𝑒𝑑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mr>
                      <m:m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mr>
                      <m:m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mr>
                    </m:m>
                  </m:oMath>
                </a14:m>
                <a:r>
                  <a:rPr lang="fr-FR" sz="2400" b="0" dirty="0"/>
                  <a:t>    *</a:t>
                </a:r>
                <a:endParaRPr lang="fr-FR" sz="2400" b="0" dirty="0">
                  <a:solidFill>
                    <a:schemeClr val="accent2"/>
                  </a:solidFill>
                </a:endParaRPr>
              </a:p>
              <a:p>
                <a:endParaRPr lang="fr-FR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A293A7-B477-E449-9235-A55587810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00" y="818270"/>
                <a:ext cx="11522400" cy="2481961"/>
              </a:xfrm>
              <a:prstGeom prst="rect">
                <a:avLst/>
              </a:prstGeom>
              <a:blipFill>
                <a:blip r:embed="rId2"/>
                <a:stretch>
                  <a:fillRect l="-1652" t="-3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F4E9C00-84D9-6045-ABE7-0E313C8AF865}"/>
              </a:ext>
            </a:extLst>
          </p:cNvPr>
          <p:cNvSpPr/>
          <p:nvPr/>
        </p:nvSpPr>
        <p:spPr>
          <a:xfrm>
            <a:off x="4301067" y="1879601"/>
            <a:ext cx="4402666" cy="127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67C093-211A-FA4E-9684-1B6F6C586CD8}"/>
              </a:ext>
            </a:extLst>
          </p:cNvPr>
          <p:cNvSpPr/>
          <p:nvPr/>
        </p:nvSpPr>
        <p:spPr>
          <a:xfrm>
            <a:off x="9321800" y="1879601"/>
            <a:ext cx="999066" cy="127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BD1A61-B9DE-C548-B987-4FB0938DA6DC}"/>
                  </a:ext>
                </a:extLst>
              </p:cNvPr>
              <p:cNvSpPr txBox="1"/>
              <p:nvPr/>
            </p:nvSpPr>
            <p:spPr>
              <a:xfrm>
                <a:off x="415599" y="3429000"/>
                <a:ext cx="10642925" cy="1221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Matrix of multiplied abundance for observations 1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5"/>
                              <m:mcJc m:val="center"/>
                            </m:mcPr>
                          </m:mc>
                        </m:mcs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mr>
                      <m:m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[ ]</m:t>
                          </m:r>
                        </m:e>
                      </m:mr>
                      <m:m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0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e>
                          <m:r>
                            <a:rPr lang="fr-FR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 ]</m:t>
                          </m:r>
                        </m:e>
                      </m:mr>
                      <m:m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0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10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e>
                        <m:e>
                          <m:r>
                            <a:rPr lang="fr-F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[ ]</m:t>
                          </m:r>
                        </m:e>
                      </m:mr>
                    </m:m>
                    <m:r>
                      <a:rPr lang="fr-FR" b="0" i="1" smtClean="0">
                        <a:latin typeface="Cambria Math" panose="02040503050406030204" pitchFamily="18" charset="0"/>
                      </a:rPr>
                      <m:t>   ⇒   </m:t>
                    </m:r>
                    <m:m>
                      <m:mPr>
                        <m:mcs>
                          <m:mc>
                            <m:mcPr>
                              <m:count m:val="5"/>
                              <m:mcJc m:val="center"/>
                            </m:mcPr>
                          </m:mc>
                        </m:mcs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mr>
                      <m:m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mr>
                      <m:m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0</m:t>
                          </m:r>
                        </m: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e>
                          <m:r>
                            <a:rPr lang="fr-FR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mr>
                      <m:m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0</m:t>
                          </m:r>
                        </m: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25</m:t>
                          </m:r>
                        </m:e>
                        <m:e>
                          <m:r>
                            <a:rPr lang="fr-F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mr>
                    </m:m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BD1A61-B9DE-C548-B987-4FB0938DA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99" y="3429000"/>
                <a:ext cx="10642925" cy="1221616"/>
              </a:xfrm>
              <a:prstGeom prst="rect">
                <a:avLst/>
              </a:prstGeom>
              <a:blipFill>
                <a:blip r:embed="rId3"/>
                <a:stretch>
                  <a:fillRect l="-477" b="-30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8FB86C-5089-A94B-88C7-37BE72727B9E}"/>
                  </a:ext>
                </a:extLst>
              </p:cNvPr>
              <p:cNvSpPr txBox="1"/>
              <p:nvPr/>
            </p:nvSpPr>
            <p:spPr>
              <a:xfrm>
                <a:off x="0" y="4741175"/>
                <a:ext cx="3933824" cy="1705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fr-FR" sz="1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fr-FR" sz="1800" b="0" i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m:rPr>
                                <m:brk m:alnAt="7"/>
                              </m:rP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𝑖𝑖𝑖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m:rPr>
                                <m:sty m:val="p"/>
                                <m:brk m:alnAt="7"/>
                              </m:rPr>
                              <a:rPr lang="fr-FR" sz="1800" b="0" i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m:rPr>
                                <m:brk m:alnAt="7"/>
                              </m:rP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𝑖𝑖𝑗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func>
                              <m:funcPr>
                                <m:ctrlPr>
                                  <a:rPr lang="fr-FR" sz="1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800" b="0" i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fr-FR" sz="1800" b="0" i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m:rPr>
                                    <m:brk m:alnAt="7"/>
                                  </m:rPr>
                                  <a:rPr lang="fr-FR" sz="1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𝑖𝑖𝑘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  <m: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</m:m>
                    </m:oMath>
                  </m:oMathPara>
                </a14:m>
                <a:endParaRPr lang="fr-FR" sz="1800" b="0" baseline="-25000" dirty="0">
                  <a:solidFill>
                    <a:schemeClr val="tx1"/>
                  </a:solidFill>
                </a:endParaRPr>
              </a:p>
              <a:p>
                <a:pPr algn="ctr"/>
                <a:endParaRPr lang="fr-FR" i="1" dirty="0">
                  <a:solidFill>
                    <a:schemeClr val="accent6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fr-FR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fr-FR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fr-FR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fr-F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𝑗𝑖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fr-F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m:rPr>
                                <m:sty m:val="p"/>
                                <m:brk m:alnAt="7"/>
                              </m:rPr>
                              <a:rPr lang="fr-FR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fr-F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  <m:r>
                                  <a:rPr lang="fr-FR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func>
                              <m:funcPr>
                                <m:ctrlP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fr-FR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fr-FR" b="0" i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fr-FR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fr-FR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mr>
                      </m:m>
                    </m:oMath>
                  </m:oMathPara>
                </a14:m>
                <a:endParaRPr lang="fr-FR" dirty="0">
                  <a:solidFill>
                    <a:schemeClr val="accent6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algn="ctr"/>
                <a:endParaRPr lang="fr-FR" sz="1800" b="0" baseline="-250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fr-FR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fr-FR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fr-FR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m:rPr>
                                <m:sty m:val="p"/>
                                <m:brk m:alnAt="7"/>
                              </m:rPr>
                              <a:rPr lang="fr-FR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func>
                              <m:funcPr>
                                <m:ctrlP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fr-FR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fr-FR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fr-FR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  <m: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  <m: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</m:m>
                    </m:oMath>
                  </m:oMathPara>
                </a14:m>
                <a:endParaRPr lang="fr-FR" sz="1800" b="0" baseline="-25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fr-FR" dirty="0"/>
                  <a:t>with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fr-FR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fr-FR" sz="1800" b="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8FB86C-5089-A94B-88C7-37BE72727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41175"/>
                <a:ext cx="3933824" cy="1705852"/>
              </a:xfrm>
              <a:prstGeom prst="rect">
                <a:avLst/>
              </a:prstGeom>
              <a:blipFill>
                <a:blip r:embed="rId4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5B65A9-C5BB-F143-9267-6BB888CA3E8B}"/>
                  </a:ext>
                </a:extLst>
              </p:cNvPr>
              <p:cNvSpPr txBox="1"/>
              <p:nvPr/>
            </p:nvSpPr>
            <p:spPr>
              <a:xfrm>
                <a:off x="7258050" y="4935844"/>
                <a:ext cx="4398432" cy="15111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fr-FR" sz="1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fr-FR" sz="1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800" b="0" i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sz="18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𝑖𝑖𝑖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m:rPr>
                                <m:brk m:alnAt="7"/>
                              </m:rP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func>
                              <m:funcPr>
                                <m:ctrlPr>
                                  <a:rPr lang="fr-FR" sz="1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fr-FR" sz="1800" b="0" i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sz="18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𝑖𝑖𝑗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m:rPr>
                                <m:brk m:alnAt="7"/>
                              </m:rP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0 </m:t>
                            </m:r>
                          </m:e>
                          <m:e>
                            <m: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func>
                              <m:funcPr>
                                <m:ctrlPr>
                                  <a:rPr lang="fr-FR" sz="1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800" b="0" i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fr-FR" sz="1800" b="0" i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m:rPr>
                                    <m:brk m:alnAt="7"/>
                                  </m:rPr>
                                  <a:rPr lang="fr-FR" sz="1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𝑖𝑖𝑘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)∗0</m:t>
                                </m:r>
                              </m:e>
                            </m:func>
                            <m: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</m:m>
                    </m:oMath>
                  </m:oMathPara>
                </a14:m>
                <a:endParaRPr lang="fr-FR" sz="1800" b="0" baseline="-25000" dirty="0">
                  <a:solidFill>
                    <a:schemeClr val="tx1"/>
                  </a:solidFill>
                </a:endParaRPr>
              </a:p>
              <a:p>
                <a:pPr algn="ctr"/>
                <a:endParaRPr lang="fr-FR" i="1" dirty="0">
                  <a:solidFill>
                    <a:schemeClr val="accent6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fr-FR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b="0" i="1" smtClean="0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m:rPr>
                                <m:brk m:alnAt="7"/>
                              </m:rPr>
                              <a:rPr lang="fr-FR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fr-FR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fr-FR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func>
                              <m:funcPr>
                                <m:ctrlP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fr-FR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  <m:r>
                                          <a:rPr lang="fr-FR" b="0" i="1" smtClean="0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m:rPr>
                                <m:brk m:alnAt="7"/>
                              </m:rPr>
                              <a:rPr lang="fr-FR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fr-FR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func>
                              <m:funcPr>
                                <m:ctrlP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fr-FR" b="0" i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fr-FR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fr-FR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fr-FR" b="0" i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fr-FR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fr-FR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)∗10</m:t>
                                </m:r>
                              </m:e>
                            </m:func>
                          </m:e>
                        </m:mr>
                      </m:m>
                    </m:oMath>
                  </m:oMathPara>
                </a14:m>
                <a:endParaRPr lang="fr-FR" dirty="0">
                  <a:solidFill>
                    <a:schemeClr val="accent6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algn="ctr"/>
                <a:endParaRPr lang="fr-FR" sz="1800" b="0" baseline="-250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fr-FR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fr-FR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m:rPr>
                                <m:brk m:alnAt="7"/>
                              </m:rPr>
                              <a:rPr lang="fr-FR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fr-FR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fr-FR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func>
                              <m:funcPr>
                                <m:ctrlP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fr-FR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fr-FR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m:rPr>
                                <m:brk m:alnAt="7"/>
                              </m:rPr>
                              <a:rPr lang="fr-FR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fr-FR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fr-FR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func>
                              <m:funcPr>
                                <m:ctrlP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fr-FR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fr-FR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fr-FR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  <m: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  <m: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∗25</m:t>
                            </m:r>
                          </m:e>
                        </m:mr>
                      </m:m>
                    </m:oMath>
                  </m:oMathPara>
                </a14:m>
                <a:endParaRPr lang="fr-FR" sz="1800" b="0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5B65A9-C5BB-F143-9267-6BB888CA3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050" y="4935844"/>
                <a:ext cx="4398432" cy="1511183"/>
              </a:xfrm>
              <a:prstGeom prst="rect">
                <a:avLst/>
              </a:prstGeom>
              <a:blipFill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AA77A82-A5C1-7D4B-BF90-1DA590CA89CC}"/>
              </a:ext>
            </a:extLst>
          </p:cNvPr>
          <p:cNvSpPr txBox="1"/>
          <p:nvPr/>
        </p:nvSpPr>
        <p:spPr>
          <a:xfrm>
            <a:off x="3933824" y="5506769"/>
            <a:ext cx="3365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GB" b="1" dirty="0"/>
              <a:t>HOIs of plants for focal </a:t>
            </a:r>
            <a:r>
              <a:rPr lang="en-GB" b="1" dirty="0" err="1"/>
              <a:t>i</a:t>
            </a:r>
            <a:r>
              <a:rPr lang="en-GB" b="1" dirty="0"/>
              <a:t>, </a:t>
            </a:r>
            <a:r>
              <a:rPr lang="en-GB" b="1" dirty="0" err="1"/>
              <a:t>obs</a:t>
            </a:r>
            <a:r>
              <a:rPr lang="en-GB" b="1" dirty="0"/>
              <a:t> 1 =&gt;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E60570-D1C0-C446-AF30-8D5A43000B16}"/>
                  </a:ext>
                </a:extLst>
              </p:cNvPr>
              <p:cNvSpPr txBox="1"/>
              <p:nvPr/>
            </p:nvSpPr>
            <p:spPr>
              <a:xfrm>
                <a:off x="7258050" y="6421995"/>
                <a:ext cx="6100762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Each row is summed to its corresponding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E60570-D1C0-C446-AF30-8D5A43000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050" y="6421995"/>
                <a:ext cx="6100762" cy="381515"/>
              </a:xfrm>
              <a:prstGeom prst="rect">
                <a:avLst/>
              </a:prstGeom>
              <a:blipFill>
                <a:blip r:embed="rId6"/>
                <a:stretch>
                  <a:fillRect l="-832" t="-6452" b="-225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1446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01C4-7BC7-F64E-BC9E-DB9A7D14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4670"/>
            <a:ext cx="11360800" cy="763600"/>
          </a:xfrm>
        </p:spPr>
        <p:txBody>
          <a:bodyPr>
            <a:normAutofit fontScale="90000"/>
          </a:bodyPr>
          <a:lstStyle/>
          <a:p>
            <a:r>
              <a:rPr lang="fr-FR" dirty="0"/>
              <a:t>How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HOIs</a:t>
            </a:r>
            <a:r>
              <a:rPr lang="fr-FR" dirty="0"/>
              <a:t> for </a:t>
            </a:r>
            <a:r>
              <a:rPr lang="fr-FR" dirty="0" err="1"/>
              <a:t>higher</a:t>
            </a:r>
            <a:r>
              <a:rPr lang="fr-FR" dirty="0"/>
              <a:t> </a:t>
            </a:r>
            <a:r>
              <a:rPr lang="fr-FR" dirty="0" err="1"/>
              <a:t>trophic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A293A7-B477-E449-9235-A5558781042E}"/>
                  </a:ext>
                </a:extLst>
              </p:cNvPr>
              <p:cNvSpPr txBox="1"/>
              <p:nvPr/>
            </p:nvSpPr>
            <p:spPr>
              <a:xfrm>
                <a:off x="415600" y="818270"/>
                <a:ext cx="11522400" cy="21605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2400" b="0" dirty="0"/>
                  <a:t>For a focal </a:t>
                </a:r>
                <a:r>
                  <a:rPr lang="fr-FR" sz="2400" b="0" dirty="0" err="1"/>
                  <a:t>species</a:t>
                </a:r>
                <a:r>
                  <a:rPr lang="fr-FR" sz="2400" b="0" dirty="0"/>
                  <a:t> i</a:t>
                </a:r>
              </a:p>
              <a:p>
                <a:r>
                  <a:rPr lang="fr-FR" sz="2400" b="0" dirty="0"/>
                  <a:t> </a:t>
                </a:r>
              </a:p>
              <a:p>
                <a:r>
                  <a:rPr lang="fr-FR" sz="2400" b="0" dirty="0" err="1"/>
                  <a:t>We</a:t>
                </a:r>
                <a:r>
                  <a:rPr lang="fr-FR" sz="2400" b="0" dirty="0"/>
                  <a:t> have a matrix of </a:t>
                </a:r>
                <a:r>
                  <a:rPr lang="fr-FR" sz="2400" b="0" dirty="0" err="1"/>
                  <a:t>seed</a:t>
                </a:r>
                <a:r>
                  <a:rPr lang="fr-FR" sz="2400" b="0" dirty="0"/>
                  <a:t>/</a:t>
                </a:r>
                <a:r>
                  <a:rPr lang="fr-FR" sz="2400" b="0" dirty="0" err="1"/>
                  <a:t>abundance</a:t>
                </a:r>
                <a:r>
                  <a:rPr lang="fr-FR" sz="2400" dirty="0"/>
                  <a:t> per observations</a:t>
                </a:r>
              </a:p>
              <a:p>
                <a:r>
                  <a:rPr lang="fr-FR" sz="2400" b="0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7"/>
                              <m:mcJc m:val="center"/>
                            </m:mcPr>
                          </m:mc>
                        </m:mcs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𝑏𝑠𝑒𝑟𝑣𝑎𝑡𝑖𝑜𝑛𝑠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𝑓𝑜𝑐𝑎𝑙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7"/>
                            </m:rP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𝑒𝑒𝑑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𝐻𝑇𝐿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𝐻𝑇𝐿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mr>
                      <m:m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mr>
                      <m:m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</m:m>
                  </m:oMath>
                </a14:m>
                <a:endParaRPr lang="fr-FR" sz="2400" b="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A293A7-B477-E449-9235-A55587810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00" y="818270"/>
                <a:ext cx="11522400" cy="2160591"/>
              </a:xfrm>
              <a:prstGeom prst="rect">
                <a:avLst/>
              </a:prstGeom>
              <a:blipFill>
                <a:blip r:embed="rId2"/>
                <a:stretch>
                  <a:fillRect l="-1652" t="-4094" b="-70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F4E9C00-84D9-6045-ABE7-0E313C8AF865}"/>
              </a:ext>
            </a:extLst>
          </p:cNvPr>
          <p:cNvSpPr/>
          <p:nvPr/>
        </p:nvSpPr>
        <p:spPr>
          <a:xfrm>
            <a:off x="4301067" y="1879601"/>
            <a:ext cx="4402666" cy="127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67C093-211A-FA4E-9684-1B6F6C586CD8}"/>
              </a:ext>
            </a:extLst>
          </p:cNvPr>
          <p:cNvSpPr/>
          <p:nvPr/>
        </p:nvSpPr>
        <p:spPr>
          <a:xfrm>
            <a:off x="8815388" y="1879601"/>
            <a:ext cx="1757361" cy="127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466D7A-9355-8541-87E5-121427C78F49}"/>
              </a:ext>
            </a:extLst>
          </p:cNvPr>
          <p:cNvSpPr txBox="1"/>
          <p:nvPr/>
        </p:nvSpPr>
        <p:spPr>
          <a:xfrm>
            <a:off x="8538700" y="2228113"/>
            <a:ext cx="4417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b="0" dirty="0"/>
              <a:t>*</a:t>
            </a:r>
            <a:endParaRPr lang="en-GB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006084-6055-D143-849B-619EC23CE47E}"/>
                  </a:ext>
                </a:extLst>
              </p:cNvPr>
              <p:cNvSpPr txBox="1"/>
              <p:nvPr/>
            </p:nvSpPr>
            <p:spPr>
              <a:xfrm>
                <a:off x="254000" y="3435237"/>
                <a:ext cx="11522400" cy="13246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2400" dirty="0"/>
                  <a:t>The multiplication </a:t>
                </a:r>
                <a:r>
                  <a:rPr lang="fr-FR" sz="2400" dirty="0" err="1"/>
                  <a:t>gives</a:t>
                </a:r>
                <a:r>
                  <a:rPr lang="fr-FR" sz="2400" dirty="0"/>
                  <a:t> a matrix </a:t>
                </a:r>
                <a:r>
                  <a:rPr lang="fr-FR" sz="2400" dirty="0" err="1"/>
                  <a:t>with</a:t>
                </a:r>
                <a:r>
                  <a:rPr lang="fr-FR" sz="2400" dirty="0"/>
                  <a:t> </a:t>
                </a:r>
                <a:r>
                  <a:rPr lang="fr-FR" sz="2400" dirty="0" err="1"/>
                  <a:t>number</a:t>
                </a:r>
                <a:r>
                  <a:rPr lang="fr-FR" sz="2400" dirty="0"/>
                  <a:t> of </a:t>
                </a:r>
                <a:r>
                  <a:rPr lang="fr-FR" sz="2400" dirty="0" err="1"/>
                  <a:t>columns</a:t>
                </a:r>
                <a:r>
                  <a:rPr lang="fr-FR" sz="2400" dirty="0"/>
                  <a:t> = </a:t>
                </a:r>
                <a:r>
                  <a:rPr lang="fr-FR" sz="2400" dirty="0" err="1"/>
                  <a:t>lenth</a:t>
                </a:r>
                <a:r>
                  <a:rPr lang="fr-FR" sz="2400" dirty="0"/>
                  <a:t>(plants)*</a:t>
                </a:r>
                <a:r>
                  <a:rPr lang="fr-FR" sz="2400" dirty="0" err="1"/>
                  <a:t>length</a:t>
                </a:r>
                <a:r>
                  <a:rPr lang="fr-FR" sz="2400" dirty="0"/>
                  <a:t>(HTL) </a:t>
                </a:r>
              </a:p>
              <a:p>
                <a:endParaRPr lang="fr-FR" sz="2400" dirty="0"/>
              </a:p>
              <a:p>
                <a:r>
                  <a:rPr lang="fr-FR" sz="2400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8"/>
                              <m:mcJc m:val="center"/>
                            </m:mcPr>
                          </m:mc>
                        </m:mcs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𝑏𝑠𝑒𝑟𝑣𝑎𝑡𝑖𝑜𝑛𝑠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𝑓𝑜𝑐𝑎𝑙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7"/>
                            </m:rP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𝑒𝑒𝑑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𝐻𝑇𝐿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𝐻𝑇𝐿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𝐻𝑇𝐿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𝐻𝑇𝐿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𝐻𝑇𝐿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𝐻𝑇𝐿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mr>
                      <m:m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e>
                      </m:mr>
                      <m:m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mr>
                    </m:m>
                  </m:oMath>
                </a14:m>
                <a:endParaRPr lang="fr-FR" sz="2400" b="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006084-6055-D143-849B-619EC23CE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" y="3435237"/>
                <a:ext cx="11522400" cy="1324658"/>
              </a:xfrm>
              <a:prstGeom prst="rect">
                <a:avLst/>
              </a:prstGeom>
              <a:blipFill>
                <a:blip r:embed="rId3"/>
                <a:stretch>
                  <a:fillRect l="-1652" t="-6667" b="-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98563800-DD2A-1F4B-9317-B8F7EB7BD7AD}"/>
              </a:ext>
            </a:extLst>
          </p:cNvPr>
          <p:cNvSpPr/>
          <p:nvPr/>
        </p:nvSpPr>
        <p:spPr>
          <a:xfrm>
            <a:off x="2523216" y="4083278"/>
            <a:ext cx="9253184" cy="772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CF0E37-805D-094A-AEDC-40AB43F9E686}"/>
              </a:ext>
            </a:extLst>
          </p:cNvPr>
          <p:cNvSpPr/>
          <p:nvPr/>
        </p:nvSpPr>
        <p:spPr>
          <a:xfrm>
            <a:off x="2523216" y="4097566"/>
            <a:ext cx="9253184" cy="772550"/>
          </a:xfrm>
          <a:prstGeom prst="rect">
            <a:avLst/>
          </a:prstGeom>
          <a:noFill/>
          <a:ln>
            <a:solidFill>
              <a:schemeClr val="accent2">
                <a:alpha val="90938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86F1E58-9088-204A-8834-2D5B6187EECF}"/>
                  </a:ext>
                </a:extLst>
              </p:cNvPr>
              <p:cNvSpPr txBox="1"/>
              <p:nvPr/>
            </p:nvSpPr>
            <p:spPr>
              <a:xfrm>
                <a:off x="254000" y="4996485"/>
                <a:ext cx="5118100" cy="1540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2400" dirty="0"/>
                  <a:t>For </a:t>
                </a:r>
                <a:r>
                  <a:rPr lang="fr-FR" sz="2400" dirty="0" err="1"/>
                  <a:t>each</a:t>
                </a:r>
                <a:r>
                  <a:rPr lang="fr-FR" sz="2400" dirty="0"/>
                  <a:t> observation, a matrix </a:t>
                </a:r>
                <a:r>
                  <a:rPr lang="fr-FR" sz="2400" dirty="0" err="1"/>
                  <a:t>is</a:t>
                </a:r>
                <a:r>
                  <a:rPr lang="fr-FR" sz="2400" dirty="0"/>
                  <a:t> made</a:t>
                </a:r>
              </a:p>
              <a:p>
                <a:r>
                  <a:rPr lang="fr-FR" sz="2400" dirty="0"/>
                  <a:t> </a:t>
                </a:r>
                <a:r>
                  <a:rPr lang="fr-FR" sz="2400" dirty="0" err="1"/>
                  <a:t>with</a:t>
                </a:r>
                <a:r>
                  <a:rPr lang="fr-FR" sz="2400" dirty="0"/>
                  <a:t> </a:t>
                </a:r>
                <a:r>
                  <a:rPr lang="fr-FR" sz="2400" dirty="0" err="1"/>
                  <a:t>length</a:t>
                </a:r>
                <a:r>
                  <a:rPr lang="fr-FR" sz="2400" dirty="0"/>
                  <a:t>(plants) X </a:t>
                </a:r>
                <a:r>
                  <a:rPr lang="fr-FR" sz="2400" dirty="0" err="1"/>
                  <a:t>length</a:t>
                </a:r>
                <a:r>
                  <a:rPr lang="fr-FR" sz="2400" dirty="0"/>
                  <a:t>(HTL)  </a:t>
                </a:r>
              </a:p>
              <a:p>
                <a:r>
                  <a:rPr lang="fr-FR" sz="2400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𝑝𝑜𝑙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𝑝𝑜𝑙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mr>
                      <m:m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𝑖𝑛𝑡𝑒𝑟𝑎𝑐𝑡𝑖𝑜𝑛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𝑖𝑛𝑡𝑒𝑟𝑎𝑐𝑡𝑖𝑜𝑛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mr>
                      <m:m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𝑖𝑛𝑡𝑒𝑟𝑎𝑐𝑡𝑖𝑜𝑛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e>
                      </m:mr>
                    </m:m>
                  </m:oMath>
                </a14:m>
                <a:endParaRPr lang="fr-FR" sz="2400" b="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86F1E58-9088-204A-8834-2D5B6187E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" y="4996485"/>
                <a:ext cx="5118100" cy="1540165"/>
              </a:xfrm>
              <a:prstGeom prst="rect">
                <a:avLst/>
              </a:prstGeom>
              <a:blipFill>
                <a:blip r:embed="rId4"/>
                <a:stretch>
                  <a:fillRect l="-3722" t="-6557" b="-73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AC73C58-05AB-A147-8913-71ABCB1EF026}"/>
                  </a:ext>
                </a:extLst>
              </p:cNvPr>
              <p:cNvSpPr txBox="1"/>
              <p:nvPr/>
            </p:nvSpPr>
            <p:spPr>
              <a:xfrm>
                <a:off x="7494852" y="5216271"/>
                <a:ext cx="4398432" cy="14143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fr-FR" sz="1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fr-FR" sz="1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800" b="0" i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sz="18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𝑖𝑖</m:t>
                                        </m:r>
                                        <m:r>
                                          <a:rPr lang="fr-FR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m:rPr>
                                <m:brk m:alnAt="7"/>
                              </m:rP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func>
                              <m:funcPr>
                                <m:ctrlPr>
                                  <a:rPr lang="fr-FR" sz="1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fr-FR" sz="1800" b="0" i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sz="18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𝑖𝑖</m:t>
                                        </m:r>
                                        <m:r>
                                          <a:rPr lang="fr-FR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m:rPr>
                                <m:brk m:alnAt="7"/>
                              </m:rP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</m:m>
                    </m:oMath>
                  </m:oMathPara>
                </a14:m>
                <a:endParaRPr lang="fr-FR" sz="1800" b="0" baseline="-25000" dirty="0">
                  <a:solidFill>
                    <a:schemeClr val="tx1"/>
                  </a:solidFill>
                </a:endParaRPr>
              </a:p>
              <a:p>
                <a:pPr algn="ctr"/>
                <a:endParaRPr lang="fr-FR" i="1" dirty="0">
                  <a:solidFill>
                    <a:schemeClr val="accent6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fr-FR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b="0" i="1" smtClean="0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fr-FR" b="0" i="1" smtClean="0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m:rPr>
                                <m:brk m:alnAt="7"/>
                              </m:rPr>
                              <a:rPr lang="fr-FR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fr-FR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2 </m:t>
                            </m:r>
                          </m:e>
                          <m:e>
                            <m:r>
                              <a:rPr lang="fr-F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func>
                              <m:funcPr>
                                <m:ctrlP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fr-FR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  <m:r>
                                          <a:rPr lang="fr-FR" b="0" i="1" smtClean="0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m:rPr>
                                <m:brk m:alnAt="7"/>
                              </m:rPr>
                              <a:rPr lang="fr-FR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fr-FR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e>
                        </m:mr>
                      </m:m>
                    </m:oMath>
                  </m:oMathPara>
                </a14:m>
                <a:endParaRPr lang="fr-FR" dirty="0">
                  <a:solidFill>
                    <a:schemeClr val="accent6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algn="ctr"/>
                <a:endParaRPr lang="fr-FR" sz="1800" b="0" baseline="-250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fr-FR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fr-FR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m:rPr>
                                <m:brk m:alnAt="7"/>
                              </m:rPr>
                              <a:rPr lang="fr-FR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fr-FR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func>
                              <m:funcPr>
                                <m:ctrlP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fr-FR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fr-FR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m:rPr>
                                <m:brk m:alnAt="7"/>
                              </m:rPr>
                              <a:rPr lang="fr-FR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fr-FR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15</m:t>
                            </m:r>
                          </m:e>
                        </m:mr>
                      </m:m>
                    </m:oMath>
                  </m:oMathPara>
                </a14:m>
                <a:endParaRPr lang="fr-FR" sz="1800" b="0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AC73C58-05AB-A147-8913-71ABCB1EF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852" y="5216271"/>
                <a:ext cx="4398432" cy="1414362"/>
              </a:xfrm>
              <a:prstGeom prst="rect">
                <a:avLst/>
              </a:prstGeom>
              <a:blipFill>
                <a:blip r:embed="rId5"/>
                <a:stretch>
                  <a:fillRect b="-26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A29AE30B-C057-FA41-8FE0-DDBFE250E629}"/>
              </a:ext>
            </a:extLst>
          </p:cNvPr>
          <p:cNvSpPr txBox="1"/>
          <p:nvPr/>
        </p:nvSpPr>
        <p:spPr>
          <a:xfrm>
            <a:off x="4493851" y="5923452"/>
            <a:ext cx="3365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GB" b="1" dirty="0"/>
              <a:t>HOIs of HTL for focal </a:t>
            </a:r>
            <a:r>
              <a:rPr lang="en-GB" b="1" dirty="0" err="1"/>
              <a:t>i</a:t>
            </a:r>
            <a:r>
              <a:rPr lang="en-GB" b="1" dirty="0"/>
              <a:t>, </a:t>
            </a:r>
            <a:r>
              <a:rPr lang="en-GB" b="1" dirty="0" err="1"/>
              <a:t>obs</a:t>
            </a:r>
            <a:r>
              <a:rPr lang="en-GB" b="1" dirty="0"/>
              <a:t> 1 =&gt;  </a:t>
            </a:r>
          </a:p>
        </p:txBody>
      </p:sp>
    </p:spTree>
    <p:extLst>
      <p:ext uri="{BB962C8B-B14F-4D97-AF65-F5344CB8AC3E}">
        <p14:creationId xmlns:p14="http://schemas.microsoft.com/office/powerpoint/2010/main" val="2461710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01C4-7BC7-F64E-BC9E-DB9A7D14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4670"/>
            <a:ext cx="11360800" cy="763600"/>
          </a:xfrm>
        </p:spPr>
        <p:txBody>
          <a:bodyPr>
            <a:normAutofit fontScale="90000"/>
          </a:bodyPr>
          <a:lstStyle/>
          <a:p>
            <a:r>
              <a:rPr lang="fr-FR" dirty="0"/>
              <a:t>How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HOIs</a:t>
            </a:r>
            <a:r>
              <a:rPr lang="fr-FR" dirty="0"/>
              <a:t> for </a:t>
            </a:r>
            <a:r>
              <a:rPr lang="fr-FR" dirty="0" err="1"/>
              <a:t>higher</a:t>
            </a:r>
            <a:r>
              <a:rPr lang="fr-FR" dirty="0"/>
              <a:t> </a:t>
            </a:r>
            <a:r>
              <a:rPr lang="fr-FR" dirty="0" err="1"/>
              <a:t>trophic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A293A7-B477-E449-9235-A5558781042E}"/>
                  </a:ext>
                </a:extLst>
              </p:cNvPr>
              <p:cNvSpPr txBox="1"/>
              <p:nvPr/>
            </p:nvSpPr>
            <p:spPr>
              <a:xfrm>
                <a:off x="415600" y="818270"/>
                <a:ext cx="11522400" cy="22138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b="0" dirty="0"/>
                  <a:t>For a focal </a:t>
                </a:r>
                <a:r>
                  <a:rPr lang="fr-FR" b="0" dirty="0" err="1"/>
                  <a:t>species</a:t>
                </a:r>
                <a:r>
                  <a:rPr lang="fr-FR" b="0" dirty="0"/>
                  <a:t> i</a:t>
                </a:r>
              </a:p>
              <a:p>
                <a:r>
                  <a:rPr lang="fr-FR" b="0" dirty="0"/>
                  <a:t> </a:t>
                </a:r>
              </a:p>
              <a:p>
                <a:r>
                  <a:rPr lang="fr-FR" b="0" dirty="0" err="1"/>
                  <a:t>We</a:t>
                </a:r>
                <a:r>
                  <a:rPr lang="fr-FR" b="0" dirty="0"/>
                  <a:t> have a matrix of </a:t>
                </a:r>
                <a:r>
                  <a:rPr lang="fr-FR" b="0" dirty="0" err="1"/>
                  <a:t>abundances</a:t>
                </a:r>
                <a:r>
                  <a:rPr lang="fr-FR" b="0" dirty="0"/>
                  <a:t> of HTL for </a:t>
                </a:r>
                <a:r>
                  <a:rPr lang="fr-FR" b="0" dirty="0" err="1"/>
                  <a:t>competitors</a:t>
                </a:r>
                <a:r>
                  <a:rPr lang="fr-FR" b="0" dirty="0"/>
                  <a:t> </a:t>
                </a:r>
                <a:r>
                  <a:rPr lang="fr-FR" dirty="0"/>
                  <a:t> per </a:t>
                </a:r>
                <a:r>
                  <a:rPr lang="fr-FR" dirty="0" err="1"/>
                  <a:t>year</a:t>
                </a:r>
                <a:r>
                  <a:rPr lang="fr-FR" dirty="0"/>
                  <a:t>/plot</a:t>
                </a:r>
              </a:p>
              <a:p>
                <a:r>
                  <a:rPr lang="fr-FR" b="0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4"/>
                              <m:mcJc m:val="center"/>
                            </m:mcPr>
                          </m:mc>
                        </m:mcs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𝑦𝑒𝑎𝑟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𝑝𝑙𝑜𝑡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𝑓𝑜𝑐𝑎𝑙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𝐻𝑇𝐿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𝐻𝑇𝐿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mr>
                      <m:m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mr>
                      <m:m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mr>
                      <m:m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endParaRPr lang="fr-FR" b="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A293A7-B477-E449-9235-A55587810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00" y="818270"/>
                <a:ext cx="11522400" cy="2213876"/>
              </a:xfrm>
              <a:prstGeom prst="rect">
                <a:avLst/>
              </a:prstGeom>
              <a:blipFill>
                <a:blip r:embed="rId2"/>
                <a:stretch>
                  <a:fillRect l="-1211" t="-3429" b="-4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006084-6055-D143-849B-619EC23CE47E}"/>
                  </a:ext>
                </a:extLst>
              </p:cNvPr>
              <p:cNvSpPr txBox="1"/>
              <p:nvPr/>
            </p:nvSpPr>
            <p:spPr>
              <a:xfrm>
                <a:off x="315587" y="3245087"/>
                <a:ext cx="7672979" cy="1161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1600" dirty="0"/>
                  <a:t>We make this matrix </a:t>
                </a:r>
                <a:r>
                  <a:rPr lang="en-GB" sz="1600" dirty="0" err="1"/>
                  <a:t>horyzontal</a:t>
                </a:r>
                <a:endParaRPr lang="fr-FR" sz="1600" dirty="0"/>
              </a:p>
              <a:p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5"/>
                              <m:mcJc m:val="center"/>
                            </m:mcPr>
                          </m:mc>
                        </m:mcs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𝑦𝑒𝑎𝑟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𝑝𝑙𝑜𝑡</m:t>
                          </m:r>
                        </m:e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𝐻𝑇𝐿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 _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𝐻𝑇𝐿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𝐻𝑇𝐿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𝐻𝑇𝐿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mr>
                      <m:m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mr>
                      <m:m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endParaRPr lang="fr-FR" sz="1600" b="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006084-6055-D143-849B-619EC23CE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87" y="3245087"/>
                <a:ext cx="7672979" cy="1161536"/>
              </a:xfrm>
              <a:prstGeom prst="rect">
                <a:avLst/>
              </a:prstGeom>
              <a:blipFill>
                <a:blip r:embed="rId3"/>
                <a:stretch>
                  <a:fillRect l="-1653" t="-5376" r="-331" b="-107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2B57470-C96A-834B-8966-C0C7B721FC77}"/>
                  </a:ext>
                </a:extLst>
              </p:cNvPr>
              <p:cNvSpPr txBox="1"/>
              <p:nvPr/>
            </p:nvSpPr>
            <p:spPr>
              <a:xfrm>
                <a:off x="201286" y="4742388"/>
                <a:ext cx="7672979" cy="14331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1600" dirty="0"/>
                  <a:t>We </a:t>
                </a:r>
                <a:r>
                  <a:rPr lang="fr-FR" sz="1600" dirty="0"/>
                  <a:t>combine </a:t>
                </a:r>
                <a:r>
                  <a:rPr lang="fr-FR" sz="1600" dirty="0" err="1"/>
                  <a:t>it</a:t>
                </a:r>
                <a:r>
                  <a:rPr lang="fr-FR" sz="1600" dirty="0"/>
                  <a:t> ( by plot and </a:t>
                </a:r>
                <a:r>
                  <a:rPr lang="fr-FR" sz="1600" dirty="0" err="1"/>
                  <a:t>year</a:t>
                </a:r>
                <a:r>
                  <a:rPr lang="fr-FR" sz="1600" dirty="0"/>
                  <a:t>) to the </a:t>
                </a:r>
                <a:r>
                  <a:rPr lang="fr-FR" sz="1600" dirty="0" err="1"/>
                  <a:t>seed</a:t>
                </a:r>
                <a:r>
                  <a:rPr lang="fr-FR" sz="1600" dirty="0"/>
                  <a:t>/</a:t>
                </a:r>
                <a:r>
                  <a:rPr lang="fr-FR" sz="1600" dirty="0" err="1"/>
                  <a:t>abundance</a:t>
                </a:r>
                <a:r>
                  <a:rPr lang="fr-FR" sz="1600" dirty="0"/>
                  <a:t> matrix of the focal </a:t>
                </a:r>
                <a:r>
                  <a:rPr lang="fr-FR" sz="1600" dirty="0" err="1"/>
                  <a:t>species</a:t>
                </a:r>
                <a:r>
                  <a:rPr lang="fr-FR" sz="1600" dirty="0"/>
                  <a:t> </a:t>
                </a:r>
              </a:p>
              <a:p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9"/>
                              <m:mcJc m:val="center"/>
                            </m:mcPr>
                          </m:mc>
                        </m:mcs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𝑓𝑜𝑐𝑎𝑙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𝑠𝑒𝑒𝑑</m:t>
                          </m:r>
                        </m:e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𝑦𝑒𝑎𝑟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𝑝𝑙𝑜𝑡</m:t>
                          </m:r>
                        </m:e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𝐻𝑇𝐿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 _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𝐻𝑇𝐿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 _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𝐻𝑇𝐿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 _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𝐻𝑇𝐿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mr>
                      <m:m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mr>
                      <m:m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endParaRPr lang="fr-FR" sz="1600" b="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2B57470-C96A-834B-8966-C0C7B721F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86" y="4742388"/>
                <a:ext cx="7672979" cy="1433149"/>
              </a:xfrm>
              <a:prstGeom prst="rect">
                <a:avLst/>
              </a:prstGeom>
              <a:blipFill>
                <a:blip r:embed="rId4"/>
                <a:stretch>
                  <a:fillRect l="-1485" t="-4386" r="-51485" b="-70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AEADE0BF-56D7-2B4A-A05A-311FD654EFDC}"/>
              </a:ext>
            </a:extLst>
          </p:cNvPr>
          <p:cNvSpPr/>
          <p:nvPr/>
        </p:nvSpPr>
        <p:spPr>
          <a:xfrm>
            <a:off x="3306469" y="5119066"/>
            <a:ext cx="845607" cy="127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BD957F-0FE0-314E-9F25-74ED8AA724A3}"/>
              </a:ext>
            </a:extLst>
          </p:cNvPr>
          <p:cNvSpPr/>
          <p:nvPr/>
        </p:nvSpPr>
        <p:spPr>
          <a:xfrm>
            <a:off x="5298119" y="5122864"/>
            <a:ext cx="3405614" cy="127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F465A9-5D6C-A54D-BE85-927E306ECF15}"/>
              </a:ext>
            </a:extLst>
          </p:cNvPr>
          <p:cNvSpPr txBox="1"/>
          <p:nvPr/>
        </p:nvSpPr>
        <p:spPr>
          <a:xfrm>
            <a:off x="4504236" y="6389066"/>
            <a:ext cx="4417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b="0" dirty="0"/>
              <a:t>*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811338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01C4-7BC7-F64E-BC9E-DB9A7D14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4670"/>
            <a:ext cx="11360800" cy="763600"/>
          </a:xfrm>
        </p:spPr>
        <p:txBody>
          <a:bodyPr>
            <a:normAutofit fontScale="90000"/>
          </a:bodyPr>
          <a:lstStyle/>
          <a:p>
            <a:r>
              <a:rPr lang="fr-FR" dirty="0"/>
              <a:t>How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HOIs</a:t>
            </a:r>
            <a:r>
              <a:rPr lang="fr-FR" dirty="0"/>
              <a:t> for </a:t>
            </a:r>
            <a:r>
              <a:rPr lang="fr-FR" dirty="0" err="1"/>
              <a:t>higher</a:t>
            </a:r>
            <a:r>
              <a:rPr lang="fr-FR" dirty="0"/>
              <a:t> </a:t>
            </a:r>
            <a:r>
              <a:rPr lang="fr-FR" dirty="0" err="1"/>
              <a:t>trophic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6CD119-1487-BA42-B2C9-9DF18E924747}"/>
                  </a:ext>
                </a:extLst>
              </p:cNvPr>
              <p:cNvSpPr txBox="1"/>
              <p:nvPr/>
            </p:nvSpPr>
            <p:spPr>
              <a:xfrm>
                <a:off x="254000" y="2474251"/>
                <a:ext cx="6561138" cy="19094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dirty="0"/>
                  <a:t>For </a:t>
                </a:r>
                <a:r>
                  <a:rPr lang="fr-FR" dirty="0" err="1"/>
                  <a:t>each</a:t>
                </a:r>
                <a:r>
                  <a:rPr lang="fr-FR" dirty="0"/>
                  <a:t> observation, a matrix </a:t>
                </a:r>
                <a:r>
                  <a:rPr lang="fr-FR" dirty="0" err="1"/>
                  <a:t>is</a:t>
                </a:r>
                <a:r>
                  <a:rPr lang="fr-FR" dirty="0"/>
                  <a:t> made </a:t>
                </a:r>
                <a:r>
                  <a:rPr lang="fr-FR" dirty="0" err="1"/>
                  <a:t>with</a:t>
                </a:r>
                <a:r>
                  <a:rPr lang="fr-FR" dirty="0"/>
                  <a:t> </a:t>
                </a:r>
                <a:r>
                  <a:rPr lang="fr-FR" dirty="0" err="1"/>
                  <a:t>length</a:t>
                </a:r>
                <a:r>
                  <a:rPr lang="fr-FR" dirty="0"/>
                  <a:t>(plants) X </a:t>
                </a:r>
                <a:r>
                  <a:rPr lang="fr-FR" dirty="0" err="1"/>
                  <a:t>length</a:t>
                </a:r>
                <a:r>
                  <a:rPr lang="fr-FR" dirty="0"/>
                  <a:t>(HTL)  </a:t>
                </a:r>
              </a:p>
              <a:p>
                <a:r>
                  <a:rPr lang="fr-FR" dirty="0"/>
                  <a:t>For </a:t>
                </a:r>
                <a:r>
                  <a:rPr lang="fr-FR" dirty="0" err="1"/>
                  <a:t>obs</a:t>
                </a:r>
                <a:r>
                  <a:rPr lang="fr-FR" dirty="0"/>
                  <a:t> 1: </a:t>
                </a:r>
              </a:p>
              <a:p>
                <a:r>
                  <a:rPr lang="fr-FR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𝑝𝑜𝑙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𝑝𝑜𝑙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mr>
                      <m:m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𝑖𝑛𝑡𝑒𝑟𝑎𝑐𝑡𝑖𝑜𝑛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mr>
                      <m:m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𝑖𝑛𝑡𝑒𝑟𝑎𝑐𝑡𝑖𝑜𝑛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𝑖𝑛𝑡𝑒𝑟𝑎𝑐𝑡𝑖𝑜𝑛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</m:mr>
                    </m:m>
                  </m:oMath>
                </a14:m>
                <a:endParaRPr lang="fr-FR" b="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6CD119-1487-BA42-B2C9-9DF18E924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" y="2474251"/>
                <a:ext cx="6561138" cy="1909497"/>
              </a:xfrm>
              <a:prstGeom prst="rect">
                <a:avLst/>
              </a:prstGeom>
              <a:blipFill>
                <a:blip r:embed="rId2"/>
                <a:stretch>
                  <a:fillRect l="-2321" t="-3289" b="-46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3AA79C-09DA-694C-ABB3-87D08E87C11D}"/>
                  </a:ext>
                </a:extLst>
              </p:cNvPr>
              <p:cNvSpPr txBox="1"/>
              <p:nvPr/>
            </p:nvSpPr>
            <p:spPr>
              <a:xfrm>
                <a:off x="7494852" y="3187446"/>
                <a:ext cx="4398432" cy="14143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fr-FR" sz="1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fr-FR" sz="1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800" b="0" i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sz="18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𝑖𝑖</m:t>
                                        </m:r>
                                        <m:r>
                                          <a:rPr lang="fr-FR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  <m:e>
                            <m: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func>
                              <m:funcPr>
                                <m:ctrlPr>
                                  <a:rPr lang="fr-FR" sz="1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fr-FR" sz="1800" b="0" i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sz="18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𝑖𝑖</m:t>
                                        </m:r>
                                        <m:r>
                                          <a:rPr lang="fr-FR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  <m:e>
                            <m: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</m:m>
                    </m:oMath>
                  </m:oMathPara>
                </a14:m>
                <a:endParaRPr lang="fr-FR" sz="1800" b="0" baseline="-25000" dirty="0">
                  <a:solidFill>
                    <a:schemeClr val="tx1"/>
                  </a:solidFill>
                </a:endParaRPr>
              </a:p>
              <a:p>
                <a:pPr algn="ctr"/>
                <a:endParaRPr lang="fr-FR" i="1" dirty="0">
                  <a:solidFill>
                    <a:schemeClr val="accent6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fr-FR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b="0" i="1" smtClean="0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fr-FR" b="0" i="1" smtClean="0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m:rPr>
                                <m:brk m:alnAt="7"/>
                              </m:rPr>
                              <a:rPr lang="fr-FR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fr-FR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0 </m:t>
                            </m:r>
                          </m:e>
                          <m:e>
                            <m:r>
                              <a:rPr lang="fr-F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func>
                              <m:funcPr>
                                <m:ctrlP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fr-FR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  <m:r>
                                          <a:rPr lang="fr-FR" b="0" i="1" smtClean="0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m:rPr>
                                <m:brk m:alnAt="7"/>
                              </m:rPr>
                              <a:rPr lang="fr-FR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fr-FR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fr-FR" dirty="0">
                  <a:solidFill>
                    <a:schemeClr val="accent6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algn="ctr"/>
                <a:endParaRPr lang="fr-FR" sz="1800" b="0" baseline="-250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fr-FR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fr-FR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m:rPr>
                                <m:brk m:alnAt="7"/>
                              </m:rPr>
                              <a:rPr lang="fr-FR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fr-FR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func>
                              <m:funcPr>
                                <m:ctrlP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fr-FR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fr-FR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m:rPr>
                                <m:brk m:alnAt="7"/>
                              </m:rPr>
                              <a:rPr lang="fr-FR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fr-FR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16</m:t>
                            </m:r>
                          </m:e>
                        </m:mr>
                      </m:m>
                    </m:oMath>
                  </m:oMathPara>
                </a14:m>
                <a:endParaRPr lang="fr-FR" sz="1800" b="0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3AA79C-09DA-694C-ABB3-87D08E87C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852" y="3187446"/>
                <a:ext cx="4398432" cy="1414362"/>
              </a:xfrm>
              <a:prstGeom prst="rect">
                <a:avLst/>
              </a:prstGeom>
              <a:blipFill>
                <a:blip r:embed="rId3"/>
                <a:stretch>
                  <a:fillRect b="-26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7A38FB1-FA9A-E14C-B393-01C370FCD182}"/>
              </a:ext>
            </a:extLst>
          </p:cNvPr>
          <p:cNvSpPr txBox="1"/>
          <p:nvPr/>
        </p:nvSpPr>
        <p:spPr>
          <a:xfrm>
            <a:off x="4493851" y="3894627"/>
            <a:ext cx="3365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GB" b="1" dirty="0"/>
              <a:t>HOIs of HTL for focal </a:t>
            </a:r>
            <a:r>
              <a:rPr lang="en-GB" b="1" dirty="0" err="1"/>
              <a:t>i</a:t>
            </a:r>
            <a:r>
              <a:rPr lang="en-GB" b="1" dirty="0"/>
              <a:t>, </a:t>
            </a:r>
            <a:r>
              <a:rPr lang="en-GB" b="1" dirty="0" err="1"/>
              <a:t>obs</a:t>
            </a:r>
            <a:r>
              <a:rPr lang="en-GB" b="1" dirty="0"/>
              <a:t> 1 =&gt;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BD676C-D548-7A44-9819-AE3E93CDDB0F}"/>
                  </a:ext>
                </a:extLst>
              </p:cNvPr>
              <p:cNvSpPr txBox="1"/>
              <p:nvPr/>
            </p:nvSpPr>
            <p:spPr>
              <a:xfrm>
                <a:off x="324846" y="737102"/>
                <a:ext cx="11522400" cy="1338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2400" dirty="0"/>
                  <a:t>We </a:t>
                </a:r>
                <a:r>
                  <a:rPr lang="fr-FR" sz="2400" dirty="0" err="1"/>
                  <a:t>multiply</a:t>
                </a:r>
                <a:r>
                  <a:rPr lang="fr-FR" sz="2400" dirty="0"/>
                  <a:t> the </a:t>
                </a:r>
                <a:r>
                  <a:rPr lang="fr-FR" sz="2400" dirty="0" err="1"/>
                  <a:t>species</a:t>
                </a:r>
                <a:r>
                  <a:rPr lang="fr-FR" sz="2400" dirty="0"/>
                  <a:t> </a:t>
                </a:r>
                <a:r>
                  <a:rPr lang="fr-FR" sz="2400" dirty="0" err="1"/>
                  <a:t>j_HTLm</a:t>
                </a:r>
                <a:r>
                  <a:rPr lang="fr-FR" sz="2400" dirty="0"/>
                  <a:t> </a:t>
                </a:r>
                <a:r>
                  <a:rPr lang="fr-FR" sz="2400" dirty="0" err="1"/>
                  <a:t>with</a:t>
                </a:r>
                <a:r>
                  <a:rPr lang="fr-FR" sz="2400" dirty="0"/>
                  <a:t> the </a:t>
                </a:r>
                <a:r>
                  <a:rPr lang="fr-FR" sz="2400" dirty="0" err="1"/>
                  <a:t>abundance</a:t>
                </a:r>
                <a:r>
                  <a:rPr lang="fr-FR" sz="2400" dirty="0"/>
                  <a:t> of </a:t>
                </a:r>
                <a:r>
                  <a:rPr lang="fr-FR" sz="2400" dirty="0" err="1"/>
                  <a:t>species</a:t>
                </a:r>
                <a:r>
                  <a:rPr lang="fr-FR" sz="2400" dirty="0"/>
                  <a:t> j for </a:t>
                </a:r>
                <a:r>
                  <a:rPr lang="fr-FR" sz="2400" dirty="0" err="1"/>
                  <a:t>that</a:t>
                </a:r>
                <a:r>
                  <a:rPr lang="fr-FR" sz="2400" dirty="0"/>
                  <a:t> observation</a:t>
                </a:r>
              </a:p>
              <a:p>
                <a:endParaRPr lang="fr-FR" sz="2400" dirty="0"/>
              </a:p>
              <a:p>
                <a:r>
                  <a:rPr lang="fr-FR" sz="2400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6"/>
                              <m:mcJc m:val="center"/>
                            </m:mcPr>
                          </m:mc>
                        </m:mcs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𝑏𝑠𝑒𝑟𝑣𝑎𝑡𝑖𝑜𝑛𝑠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𝑓𝑜𝑐𝑎𝑙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7"/>
                            </m:rP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𝑒𝑒𝑑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𝐻𝑇𝐿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𝑠𝑝𝑒𝑐𝑖𝑒𝑠𝑗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𝐻𝑇𝐿𝑚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𝐻𝑇𝐿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𝐻𝑇𝐿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mr>
                      <m:m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</m:mr>
                      <m:m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mr>
                    </m:m>
                  </m:oMath>
                </a14:m>
                <a:endParaRPr lang="fr-FR" sz="2400" b="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BD676C-D548-7A44-9819-AE3E93CDD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46" y="737102"/>
                <a:ext cx="11522400" cy="1338893"/>
              </a:xfrm>
              <a:prstGeom prst="rect">
                <a:avLst/>
              </a:prstGeom>
              <a:blipFill>
                <a:blip r:embed="rId4"/>
                <a:stretch>
                  <a:fillRect l="-1542" t="-7547" b="-66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9983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1C7ACA2-4DE1-FF46-B442-BCD502726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4670"/>
            <a:ext cx="11360800" cy="763600"/>
          </a:xfrm>
        </p:spPr>
        <p:txBody>
          <a:bodyPr>
            <a:normAutofit fontScale="90000"/>
          </a:bodyPr>
          <a:lstStyle/>
          <a:p>
            <a:r>
              <a:rPr lang="fr-FR" dirty="0"/>
              <a:t>How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HOIs</a:t>
            </a:r>
            <a:r>
              <a:rPr lang="fr-FR" dirty="0"/>
              <a:t> for </a:t>
            </a:r>
            <a:r>
              <a:rPr lang="fr-FR" dirty="0" err="1"/>
              <a:t>higher</a:t>
            </a:r>
            <a:r>
              <a:rPr lang="fr-FR" dirty="0"/>
              <a:t> </a:t>
            </a:r>
            <a:r>
              <a:rPr lang="fr-FR" dirty="0" err="1"/>
              <a:t>trophic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? </a:t>
            </a:r>
          </a:p>
        </p:txBody>
      </p:sp>
    </p:spTree>
    <p:extLst>
      <p:ext uri="{BB962C8B-B14F-4D97-AF65-F5344CB8AC3E}">
        <p14:creationId xmlns:p14="http://schemas.microsoft.com/office/powerpoint/2010/main" val="1547701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C3F5-E118-D14A-A3E2-435591ACC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AE95F-877D-E145-B132-FB286B60C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74450"/>
            <a:ext cx="11360800" cy="630370"/>
          </a:xfrm>
        </p:spPr>
        <p:txBody>
          <a:bodyPr/>
          <a:lstStyle/>
          <a:p>
            <a:r>
              <a:rPr lang="en-GB" dirty="0"/>
              <a:t>Sparsity approach </a:t>
            </a:r>
          </a:p>
          <a:p>
            <a:endParaRPr lang="en-GB" dirty="0"/>
          </a:p>
          <a:p>
            <a:pPr marL="152396" indent="0">
              <a:buNone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EA193-518E-634E-8CC8-19E859D75D24}"/>
              </a:ext>
            </a:extLst>
          </p:cNvPr>
          <p:cNvSpPr txBox="1"/>
          <p:nvPr/>
        </p:nvSpPr>
        <p:spPr>
          <a:xfrm>
            <a:off x="538620" y="3567065"/>
            <a:ext cx="319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Focal plant (species level) at    year </a:t>
            </a:r>
            <a:r>
              <a:rPr lang="en-GB" dirty="0" err="1"/>
              <a:t>i</a:t>
            </a:r>
            <a:r>
              <a:rPr lang="en-GB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BF5CCF-3C7B-9D4B-BAE6-9D265F5AA5C6}"/>
              </a:ext>
            </a:extLst>
          </p:cNvPr>
          <p:cNvSpPr txBox="1"/>
          <p:nvPr/>
        </p:nvSpPr>
        <p:spPr>
          <a:xfrm>
            <a:off x="3358019" y="3705564"/>
            <a:ext cx="74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~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47BC4477-6238-1B46-90E8-74B7B45111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1757890"/>
                  </p:ext>
                </p:extLst>
              </p:nvPr>
            </p:nvGraphicFramePr>
            <p:xfrm>
              <a:off x="3621434" y="1764055"/>
              <a:ext cx="8350433" cy="49766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14718">
                      <a:extLst>
                        <a:ext uri="{9D8B030D-6E8A-4147-A177-3AD203B41FA5}">
                          <a16:colId xmlns:a16="http://schemas.microsoft.com/office/drawing/2014/main" val="2736979564"/>
                        </a:ext>
                      </a:extLst>
                    </a:gridCol>
                    <a:gridCol w="3321366">
                      <a:extLst>
                        <a:ext uri="{9D8B030D-6E8A-4147-A177-3AD203B41FA5}">
                          <a16:colId xmlns:a16="http://schemas.microsoft.com/office/drawing/2014/main" val="3763335424"/>
                        </a:ext>
                      </a:extLst>
                    </a:gridCol>
                    <a:gridCol w="2314349">
                      <a:extLst>
                        <a:ext uri="{9D8B030D-6E8A-4147-A177-3AD203B41FA5}">
                          <a16:colId xmlns:a16="http://schemas.microsoft.com/office/drawing/2014/main" val="2782250019"/>
                        </a:ext>
                      </a:extLst>
                    </a:gridCol>
                  </a:tblGrid>
                  <a:tr h="1214210"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Pairwise interactions 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𝒑𝒍𝒂𝒏𝒕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𝒑𝒐𝒍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𝒐𝒓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𝒉𝒆𝒓𝒃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HOIs interactions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𝒑𝒍𝒂𝒏𝒕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𝒑𝒍𝒂𝒏𝒕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𝒑𝒍𝒂𝒏𝒕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1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𝒑𝒍𝒂𝒏𝒕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𝒑𝒍𝒂𝒏𝒕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𝒑𝒐𝒍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𝒐𝒓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𝒉𝒆𝒓𝒃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𝒑𝒍𝒂𝒏𝒕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𝒑𝒍𝒂𝒏𝒕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𝒑𝒍𝒂𝒏𝒕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𝒑𝒍𝒂𝒏𝒕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6684711"/>
                      </a:ext>
                    </a:extLst>
                  </a:tr>
                  <a:tr h="114313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aseline="0" dirty="0">
                              <a:solidFill>
                                <a:schemeClr val="tx1"/>
                              </a:solidFill>
                            </a:rPr>
                            <a:t>25 </a:t>
                          </a:r>
                          <a14:m>
                            <m:oMath xmlns:m="http://schemas.openxmlformats.org/officeDocument/2006/math">
                              <m: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142 </a:t>
                          </a:r>
                          <a14:m>
                            <m:oMath xmlns:m="http://schemas.openxmlformats.org/officeDocument/2006/math">
                              <m:r>
                                <a:rPr lang="fr-F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</m:oMath>
                          </a14:m>
                          <a:endParaRPr lang="fr-FR" b="1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b="1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625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:r>
                            <a:rPr lang="fr-FR" b="1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3550</a:t>
                          </a:r>
                          <a14:m>
                            <m:oMath xmlns:m="http://schemas.openxmlformats.org/officeDocument/2006/math">
                              <m:r>
                                <a:rPr lang="fr-F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𝒑𝒐𝒍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𝒐𝒓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𝒉𝒆𝒓𝒃</m:t>
                                  </m:r>
                                </m:sub>
                              </m:sSub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fr-FR" b="1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15625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</m:sub>
                              </m:sSub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Plant = Species level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Pol or Herb = Species level</a:t>
                          </a:r>
                        </a:p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5228422"/>
                      </a:ext>
                    </a:extLst>
                  </a:tr>
                  <a:tr h="121421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aseline="0" dirty="0">
                              <a:solidFill>
                                <a:schemeClr val="tx1"/>
                              </a:solidFill>
                            </a:rPr>
                            <a:t>13 </a:t>
                          </a:r>
                          <a14:m>
                            <m:oMath xmlns:m="http://schemas.openxmlformats.org/officeDocument/2006/math">
                              <m: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63 </a:t>
                          </a:r>
                          <a14:m>
                            <m:oMath xmlns:m="http://schemas.openxmlformats.org/officeDocument/2006/math">
                              <m:r>
                                <a:rPr lang="fr-F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</m:oMath>
                          </a14:m>
                          <a:endParaRPr lang="fr-FR" b="1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169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:r>
                            <a:rPr lang="fr-FR" b="1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</a:t>
                          </a:r>
                          <a14:m>
                            <m:oMath xmlns:m="http://schemas.openxmlformats.org/officeDocument/2006/math">
                              <m:r>
                                <a:rPr lang="fr-F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𝟏𝟗</m:t>
                              </m:r>
                              <m:r>
                                <a:rPr lang="fr-F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𝒑𝒐𝒍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𝒐𝒓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𝒉𝒆𝒓𝒃</m:t>
                                  </m:r>
                                </m:sub>
                              </m:sSub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b="1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2197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</m:sub>
                              </m:sSub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Plant = Family level</a:t>
                          </a:r>
                        </a:p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Pol or Herb = Family level</a:t>
                          </a:r>
                        </a:p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90015240"/>
                      </a:ext>
                    </a:extLst>
                  </a:tr>
                  <a:tr h="114313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aseline="0" dirty="0">
                              <a:solidFill>
                                <a:schemeClr val="tx1"/>
                              </a:solidFill>
                            </a:rPr>
                            <a:t>2 </a:t>
                          </a:r>
                          <a14:m>
                            <m:oMath xmlns:m="http://schemas.openxmlformats.org/officeDocument/2006/math">
                              <m: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11 </a:t>
                          </a:r>
                          <a14:m>
                            <m:oMath xmlns:m="http://schemas.openxmlformats.org/officeDocument/2006/math">
                              <m:r>
                                <a:rPr lang="fr-F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</m:oMath>
                          </a14:m>
                          <a:endParaRPr lang="fr-FR" b="1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4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:r>
                            <a:rPr lang="fr-FR" b="1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</a:t>
                          </a:r>
                          <a14:m>
                            <m:oMath xmlns:m="http://schemas.openxmlformats.org/officeDocument/2006/math">
                              <m:r>
                                <a:rPr lang="fr-F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F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𝒑𝒐𝒍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𝒐𝒓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𝒉𝒆𝒓𝒃</m:t>
                                  </m:r>
                                </m:sub>
                              </m:sSub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b="1" i="0" dirty="0">
                              <a:solidFill>
                                <a:schemeClr val="tx1"/>
                              </a:solidFill>
                              <a:latin typeface="+mn-lt"/>
                              <a:ea typeface="Cambria Math" panose="02040503050406030204" pitchFamily="18" charset="0"/>
                            </a:rPr>
                            <a:t>8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</m:sub>
                              </m:sSub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dirty="0"/>
                            <a:t>Plant = Guild level </a:t>
                          </a:r>
                        </a:p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Pol or Herb </a:t>
                          </a:r>
                          <a:r>
                            <a:rPr lang="en-GB" sz="1800" dirty="0"/>
                            <a:t>= Guild level </a:t>
                          </a:r>
                        </a:p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0257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47BC4477-6238-1B46-90E8-74B7B45111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1757890"/>
                  </p:ext>
                </p:extLst>
              </p:nvPr>
            </p:nvGraphicFramePr>
            <p:xfrm>
              <a:off x="3621434" y="1764055"/>
              <a:ext cx="8350433" cy="49766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14718">
                      <a:extLst>
                        <a:ext uri="{9D8B030D-6E8A-4147-A177-3AD203B41FA5}">
                          <a16:colId xmlns:a16="http://schemas.microsoft.com/office/drawing/2014/main" val="2736979564"/>
                        </a:ext>
                      </a:extLst>
                    </a:gridCol>
                    <a:gridCol w="3321366">
                      <a:extLst>
                        <a:ext uri="{9D8B030D-6E8A-4147-A177-3AD203B41FA5}">
                          <a16:colId xmlns:a16="http://schemas.microsoft.com/office/drawing/2014/main" val="3763335424"/>
                        </a:ext>
                      </a:extLst>
                    </a:gridCol>
                    <a:gridCol w="2314349">
                      <a:extLst>
                        <a:ext uri="{9D8B030D-6E8A-4147-A177-3AD203B41FA5}">
                          <a16:colId xmlns:a16="http://schemas.microsoft.com/office/drawing/2014/main" val="2782250019"/>
                        </a:ext>
                      </a:extLst>
                    </a:gridCol>
                  </a:tblGrid>
                  <a:tr h="1262634"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67" t="-2000" r="-207944" b="-29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2061" t="-2000" r="-69847" b="-29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6684711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67" t="-108511" r="-207944" b="-2127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2061" t="-108511" r="-69847" b="-2127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Plant = Species level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Pol or Herb = Species level</a:t>
                          </a:r>
                        </a:p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5228422"/>
                      </a:ext>
                    </a:extLst>
                  </a:tr>
                  <a:tr h="1262634"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67" t="-197980" r="-207944" b="-10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2061" t="-197980" r="-69847" b="-10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Plant = Family level</a:t>
                          </a:r>
                        </a:p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Pol or Herb = Family level</a:t>
                          </a:r>
                        </a:p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90015240"/>
                      </a:ext>
                    </a:extLst>
                  </a:tr>
                  <a:tr h="1262634"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67" t="-295000" r="-207944" b="-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2061" t="-295000" r="-69847" b="-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dirty="0"/>
                            <a:t>Plant = Guild level </a:t>
                          </a:r>
                        </a:p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Pol or Herb </a:t>
                          </a:r>
                          <a:r>
                            <a:rPr lang="en-GB" sz="1800" dirty="0"/>
                            <a:t>= Guild level </a:t>
                          </a:r>
                        </a:p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0257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33298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C3F5-E118-D14A-A3E2-435591ACC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EA193-518E-634E-8CC8-19E859D75D24}"/>
              </a:ext>
            </a:extLst>
          </p:cNvPr>
          <p:cNvSpPr txBox="1"/>
          <p:nvPr/>
        </p:nvSpPr>
        <p:spPr>
          <a:xfrm>
            <a:off x="538620" y="3567065"/>
            <a:ext cx="319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Focal plant (species level) at    year </a:t>
            </a:r>
            <a:r>
              <a:rPr lang="en-GB" dirty="0" err="1"/>
              <a:t>i</a:t>
            </a:r>
            <a:r>
              <a:rPr lang="en-GB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BF5CCF-3C7B-9D4B-BAE6-9D265F5AA5C6}"/>
              </a:ext>
            </a:extLst>
          </p:cNvPr>
          <p:cNvSpPr txBox="1"/>
          <p:nvPr/>
        </p:nvSpPr>
        <p:spPr>
          <a:xfrm>
            <a:off x="3358019" y="3705564"/>
            <a:ext cx="74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~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47BC4477-6238-1B46-90E8-74B7B45111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5248865"/>
                  </p:ext>
                </p:extLst>
              </p:nvPr>
            </p:nvGraphicFramePr>
            <p:xfrm>
              <a:off x="3633960" y="2152739"/>
              <a:ext cx="8342334" cy="41213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0778">
                      <a:extLst>
                        <a:ext uri="{9D8B030D-6E8A-4147-A177-3AD203B41FA5}">
                          <a16:colId xmlns:a16="http://schemas.microsoft.com/office/drawing/2014/main" val="2736979564"/>
                        </a:ext>
                      </a:extLst>
                    </a:gridCol>
                    <a:gridCol w="2780778">
                      <a:extLst>
                        <a:ext uri="{9D8B030D-6E8A-4147-A177-3AD203B41FA5}">
                          <a16:colId xmlns:a16="http://schemas.microsoft.com/office/drawing/2014/main" val="3763335424"/>
                        </a:ext>
                      </a:extLst>
                    </a:gridCol>
                    <a:gridCol w="2780778">
                      <a:extLst>
                        <a:ext uri="{9D8B030D-6E8A-4147-A177-3AD203B41FA5}">
                          <a16:colId xmlns:a16="http://schemas.microsoft.com/office/drawing/2014/main" val="2782250019"/>
                        </a:ext>
                      </a:extLst>
                    </a:gridCol>
                  </a:tblGrid>
                  <a:tr h="791224"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Pairwise interactions 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𝒑𝒍𝒂𝒏𝒕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𝒑𝒐𝒍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𝒐𝒓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𝒉𝒆𝒓𝒃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HOIs interactions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𝒑𝒍𝒂𝒏𝒕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𝒑𝒍𝒂𝒏𝒕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𝒑𝒍𝒂𝒏𝒕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1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𝒑𝒍𝒂𝒏𝒕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𝒑𝒍𝒂𝒏𝒕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𝒑𝒐𝒍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𝒐𝒓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𝒉𝒆𝒓𝒃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6684711"/>
                      </a:ext>
                    </a:extLst>
                  </a:tr>
                  <a:tr h="88912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aseline="0" dirty="0">
                              <a:solidFill>
                                <a:schemeClr val="tx1"/>
                              </a:solidFill>
                            </a:rPr>
                            <a:t>25 </a:t>
                          </a:r>
                          <a14:m>
                            <m:oMath xmlns:m="http://schemas.openxmlformats.org/officeDocument/2006/math">
                              <m: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63 </a:t>
                          </a:r>
                          <a14:m>
                            <m:oMath xmlns:m="http://schemas.openxmlformats.org/officeDocument/2006/math">
                              <m:r>
                                <a:rPr lang="fr-F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</m:oMath>
                          </a14:m>
                          <a:endParaRPr lang="fr-FR" b="1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b="1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625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:r>
                            <a:rPr lang="fr-FR" b="1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15</a:t>
                          </a:r>
                          <a14:m>
                            <m:oMath xmlns:m="http://schemas.openxmlformats.org/officeDocument/2006/math">
                              <m:r>
                                <a:rPr lang="fr-F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𝟕𝟓</m:t>
                              </m:r>
                              <m:r>
                                <a:rPr lang="fr-F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𝒑𝒐𝒍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𝒐𝒓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𝒉𝒆𝒓𝒃</m:t>
                                  </m:r>
                                </m:sub>
                              </m:sSub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Plant = Species level</a:t>
                          </a:r>
                        </a:p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Pol or Herb = Family level</a:t>
                          </a:r>
                        </a:p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5228422"/>
                      </a:ext>
                    </a:extLst>
                  </a:tr>
                  <a:tr h="105451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aseline="0" dirty="0">
                              <a:solidFill>
                                <a:schemeClr val="tx1"/>
                              </a:solidFill>
                            </a:rPr>
                            <a:t>25 </a:t>
                          </a:r>
                          <a14:m>
                            <m:oMath xmlns:m="http://schemas.openxmlformats.org/officeDocument/2006/math">
                              <m: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11 </a:t>
                          </a:r>
                          <a14:m>
                            <m:oMath xmlns:m="http://schemas.openxmlformats.org/officeDocument/2006/math">
                              <m:r>
                                <a:rPr lang="fr-F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</m:oMath>
                          </a14:m>
                          <a:endParaRPr lang="fr-FR" b="1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b="1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625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:r>
                            <a:rPr lang="fr-FR" b="1" i="0" dirty="0">
                              <a:solidFill>
                                <a:schemeClr val="tx1"/>
                              </a:solidFill>
                              <a:latin typeface="+mn-lt"/>
                              <a:ea typeface="Cambria Math" panose="02040503050406030204" pitchFamily="18" charset="0"/>
                            </a:rPr>
                            <a:t>2</a:t>
                          </a:r>
                          <a14:m>
                            <m:oMath xmlns:m="http://schemas.openxmlformats.org/officeDocument/2006/math">
                              <m:r>
                                <a:rPr lang="fr-F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𝟕𝟓</m:t>
                              </m:r>
                              <m:r>
                                <a:rPr lang="fr-F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𝒑𝒐𝒍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𝒐𝒓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𝒉𝒆𝒓𝒃</m:t>
                                  </m:r>
                                </m:sub>
                              </m:sSub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Plant = Species level</a:t>
                          </a:r>
                        </a:p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Pol or Herb </a:t>
                          </a:r>
                          <a:r>
                            <a:rPr lang="en-GB" sz="1800" dirty="0"/>
                            <a:t>= Guild level </a:t>
                          </a:r>
                        </a:p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90015240"/>
                      </a:ext>
                    </a:extLst>
                  </a:tr>
                  <a:tr h="88912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aseline="0" dirty="0">
                              <a:solidFill>
                                <a:schemeClr val="tx1"/>
                              </a:solidFill>
                            </a:rPr>
                            <a:t>13 </a:t>
                          </a:r>
                          <a14:m>
                            <m:oMath xmlns:m="http://schemas.openxmlformats.org/officeDocument/2006/math">
                              <m: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11 </a:t>
                          </a:r>
                          <a14:m>
                            <m:oMath xmlns:m="http://schemas.openxmlformats.org/officeDocument/2006/math">
                              <m:r>
                                <a:rPr lang="fr-F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</m:oMath>
                          </a14:m>
                          <a:endParaRPr lang="fr-FR" b="1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fr-FR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163 </m:t>
                              </m:r>
                              <m:sSub>
                                <m:sSubPr>
                                  <m:ctrlP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:r>
                            <a:rPr lang="fr-FR" b="1" i="0" dirty="0">
                              <a:solidFill>
                                <a:schemeClr val="tx1"/>
                              </a:solidFill>
                              <a:latin typeface="+mn-lt"/>
                              <a:ea typeface="Cambria Math" panose="02040503050406030204" pitchFamily="18" charset="0"/>
                            </a:rPr>
                            <a:t>143</a:t>
                          </a:r>
                          <a14:m>
                            <m:oMath xmlns:m="http://schemas.openxmlformats.org/officeDocument/2006/math">
                              <m:r>
                                <a:rPr lang="fr-F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𝒑𝒐𝒍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𝒐𝒓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𝒉𝒆𝒓𝒃</m:t>
                                  </m:r>
                                </m:sub>
                              </m:sSub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dirty="0"/>
                            <a:t>Plant = Family level</a:t>
                          </a:r>
                        </a:p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Pol or Herb </a:t>
                          </a:r>
                          <a:r>
                            <a:rPr lang="en-GB" sz="1800" dirty="0"/>
                            <a:t>= Guild level </a:t>
                          </a:r>
                        </a:p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0257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47BC4477-6238-1B46-90E8-74B7B45111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5248865"/>
                  </p:ext>
                </p:extLst>
              </p:nvPr>
            </p:nvGraphicFramePr>
            <p:xfrm>
              <a:off x="3633960" y="2152739"/>
              <a:ext cx="8342334" cy="41213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0778">
                      <a:extLst>
                        <a:ext uri="{9D8B030D-6E8A-4147-A177-3AD203B41FA5}">
                          <a16:colId xmlns:a16="http://schemas.microsoft.com/office/drawing/2014/main" val="2736979564"/>
                        </a:ext>
                      </a:extLst>
                    </a:gridCol>
                    <a:gridCol w="2780778">
                      <a:extLst>
                        <a:ext uri="{9D8B030D-6E8A-4147-A177-3AD203B41FA5}">
                          <a16:colId xmlns:a16="http://schemas.microsoft.com/office/drawing/2014/main" val="3763335424"/>
                        </a:ext>
                      </a:extLst>
                    </a:gridCol>
                    <a:gridCol w="2780778">
                      <a:extLst>
                        <a:ext uri="{9D8B030D-6E8A-4147-A177-3AD203B41FA5}">
                          <a16:colId xmlns:a16="http://schemas.microsoft.com/office/drawing/2014/main" val="2782250019"/>
                        </a:ext>
                      </a:extLst>
                    </a:gridCol>
                  </a:tblGrid>
                  <a:tr h="1237996"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7" t="-2041" r="-200913" b="-233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2041" r="-100000" b="-233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6684711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7" t="-138889" r="-200913" b="-2180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38889" r="-100000" b="-2180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Plant = Species level</a:t>
                          </a:r>
                        </a:p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Pol or Herb = Family level</a:t>
                          </a:r>
                        </a:p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5228422"/>
                      </a:ext>
                    </a:extLst>
                  </a:tr>
                  <a:tr h="1054517"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7" t="-204762" r="-200913" b="-86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204762" r="-100000" b="-86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Plant = Species level</a:t>
                          </a:r>
                        </a:p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Pol or Herb </a:t>
                          </a:r>
                          <a:r>
                            <a:rPr lang="en-GB" sz="1800" dirty="0"/>
                            <a:t>= Guild level </a:t>
                          </a:r>
                        </a:p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90015240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7" t="-355556" r="-200913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355556" r="-100000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dirty="0"/>
                            <a:t>Plant = Family level</a:t>
                          </a:r>
                        </a:p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Pol or Herb </a:t>
                          </a:r>
                          <a:r>
                            <a:rPr lang="en-GB" sz="1800" dirty="0"/>
                            <a:t>= Guild level </a:t>
                          </a:r>
                        </a:p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02578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1F40DEC-DDC4-ED48-B2AA-5056F8517813}"/>
              </a:ext>
            </a:extLst>
          </p:cNvPr>
          <p:cNvSpPr txBox="1"/>
          <p:nvPr/>
        </p:nvSpPr>
        <p:spPr>
          <a:xfrm>
            <a:off x="538620" y="1356967"/>
            <a:ext cx="8243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Gama and Beta always same level of complexity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Complexity of plant &gt; complexity of pol or herb</a:t>
            </a:r>
          </a:p>
        </p:txBody>
      </p:sp>
    </p:spTree>
    <p:extLst>
      <p:ext uri="{BB962C8B-B14F-4D97-AF65-F5344CB8AC3E}">
        <p14:creationId xmlns:p14="http://schemas.microsoft.com/office/powerpoint/2010/main" val="3828579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9F069-2A43-8E42-A0FC-93B1BB375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06290-2266-5A47-A935-CB97D5F31B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  <a:p>
            <a:r>
              <a:rPr lang="en-GB" dirty="0"/>
              <a:t>Computer power </a:t>
            </a:r>
          </a:p>
          <a:p>
            <a:endParaRPr lang="en-GB" dirty="0"/>
          </a:p>
          <a:p>
            <a:r>
              <a:rPr lang="en-GB" dirty="0"/>
              <a:t>How to select the best model ? RMSE (Martyn &amp; al, 2021)</a:t>
            </a:r>
          </a:p>
          <a:p>
            <a:endParaRPr lang="en-GB" dirty="0"/>
          </a:p>
          <a:p>
            <a:r>
              <a:rPr lang="en-GB" dirty="0"/>
              <a:t>Standardise way to compute max/min of complexity for the selected model based on every years specific data available</a:t>
            </a:r>
          </a:p>
          <a:p>
            <a:endParaRPr lang="en-GB" dirty="0"/>
          </a:p>
          <a:p>
            <a:r>
              <a:rPr lang="en-GB" dirty="0"/>
              <a:t>How to use that model to push it further </a:t>
            </a:r>
          </a:p>
          <a:p>
            <a:pPr lvl="1"/>
            <a:r>
              <a:rPr lang="en-GB" dirty="0"/>
              <a:t>Extract coefficient </a:t>
            </a:r>
          </a:p>
          <a:p>
            <a:pPr lvl="1"/>
            <a:r>
              <a:rPr lang="en-GB" dirty="0"/>
              <a:t>Structural stability approach </a:t>
            </a:r>
          </a:p>
          <a:p>
            <a:pPr lvl="1"/>
            <a:r>
              <a:rPr lang="en-GB" dirty="0"/>
              <a:t>NFD </a:t>
            </a:r>
          </a:p>
          <a:p>
            <a:pPr lvl="1"/>
            <a:r>
              <a:rPr lang="en-GB" dirty="0"/>
              <a:t>Shoemaker &amp; Hallett, 2019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4073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1366A64-1A51-AA43-BEF3-1F538C0FC5D6}"/>
              </a:ext>
            </a:extLst>
          </p:cNvPr>
          <p:cNvGrpSpPr/>
          <p:nvPr/>
        </p:nvGrpSpPr>
        <p:grpSpPr>
          <a:xfrm>
            <a:off x="7046769" y="1356968"/>
            <a:ext cx="2249272" cy="3449545"/>
            <a:chOff x="4089592" y="3028950"/>
            <a:chExt cx="946301" cy="1567181"/>
          </a:xfrm>
          <a:solidFill>
            <a:schemeClr val="accent2"/>
          </a:solidFill>
        </p:grpSpPr>
        <p:pic>
          <p:nvPicPr>
            <p:cNvPr id="7" name="Graphic 6" descr="Flowers in pot with solid fill">
              <a:extLst>
                <a:ext uri="{FF2B5EF4-FFF2-40B4-BE49-F238E27FC236}">
                  <a16:creationId xmlns:a16="http://schemas.microsoft.com/office/drawing/2014/main" id="{66D5ED5C-4A12-CE42-9ED6-4E69243B6A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54009"/>
            <a:stretch/>
          </p:blipFill>
          <p:spPr>
            <a:xfrm>
              <a:off x="4089592" y="3028950"/>
              <a:ext cx="914400" cy="517050"/>
            </a:xfrm>
            <a:prstGeom prst="rect">
              <a:avLst/>
            </a:prstGeom>
          </p:spPr>
        </p:pic>
        <p:sp>
          <p:nvSpPr>
            <p:cNvPr id="8" name="Arc 7">
              <a:extLst>
                <a:ext uri="{FF2B5EF4-FFF2-40B4-BE49-F238E27FC236}">
                  <a16:creationId xmlns:a16="http://schemas.microsoft.com/office/drawing/2014/main" id="{8EC61CF8-9701-1D40-9570-0FB2D5ED17D1}"/>
                </a:ext>
              </a:extLst>
            </p:cNvPr>
            <p:cNvSpPr/>
            <p:nvPr/>
          </p:nvSpPr>
          <p:spPr>
            <a:xfrm>
              <a:off x="4158184" y="3503330"/>
              <a:ext cx="388608" cy="1092801"/>
            </a:xfrm>
            <a:prstGeom prst="arc">
              <a:avLst>
                <a:gd name="adj1" fmla="val 16504166"/>
                <a:gd name="adj2" fmla="val 18959003"/>
              </a:avLst>
            </a:prstGeom>
            <a:no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38C583FE-D31A-F44A-A37F-A4272CD36589}"/>
                </a:ext>
              </a:extLst>
            </p:cNvPr>
            <p:cNvSpPr/>
            <p:nvPr/>
          </p:nvSpPr>
          <p:spPr>
            <a:xfrm rot="21069187" flipH="1">
              <a:off x="4549466" y="3432302"/>
              <a:ext cx="486427" cy="1027134"/>
            </a:xfrm>
            <a:prstGeom prst="arc">
              <a:avLst>
                <a:gd name="adj1" fmla="val 17197249"/>
                <a:gd name="adj2" fmla="val 2097577"/>
              </a:avLst>
            </a:prstGeom>
            <a:no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06CD656-994E-004B-9BE2-336BD8EA11FD}"/>
                  </a:ext>
                </a:extLst>
              </p14:cNvPr>
              <p14:cNvContentPartPr/>
              <p14:nvPr/>
            </p14:nvContentPartPr>
            <p14:xfrm>
              <a:off x="9958443" y="3497104"/>
              <a:ext cx="480" cy="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06CD656-994E-004B-9BE2-336BD8EA11F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46443" y="3485104"/>
                <a:ext cx="24000" cy="24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98EE83-21EE-0141-9598-5D4EA071E0CF}"/>
              </a:ext>
            </a:extLst>
          </p:cNvPr>
          <p:cNvCxnSpPr>
            <a:cxnSpLocks/>
          </p:cNvCxnSpPr>
          <p:nvPr/>
        </p:nvCxnSpPr>
        <p:spPr>
          <a:xfrm>
            <a:off x="8192134" y="4008060"/>
            <a:ext cx="2505827" cy="6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462C155-ABA7-F141-BBBF-94BA85D9C686}"/>
              </a:ext>
            </a:extLst>
          </p:cNvPr>
          <p:cNvSpPr txBox="1"/>
          <p:nvPr/>
        </p:nvSpPr>
        <p:spPr>
          <a:xfrm>
            <a:off x="8692135" y="4115908"/>
            <a:ext cx="2434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7.5 cm</a:t>
            </a:r>
          </a:p>
        </p:txBody>
      </p:sp>
      <p:pic>
        <p:nvPicPr>
          <p:cNvPr id="24" name="Graphic 23" descr="Snail with solid fill">
            <a:extLst>
              <a:ext uri="{FF2B5EF4-FFF2-40B4-BE49-F238E27FC236}">
                <a16:creationId xmlns:a16="http://schemas.microsoft.com/office/drawing/2014/main" id="{1DFFC3C6-88CB-4D4C-8264-40C3AEF625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0929388" y="3149518"/>
            <a:ext cx="847012" cy="966391"/>
          </a:xfrm>
          <a:prstGeom prst="rect">
            <a:avLst/>
          </a:prstGeom>
        </p:spPr>
      </p:pic>
      <p:pic>
        <p:nvPicPr>
          <p:cNvPr id="26" name="Graphic 25" descr="Butterfly with solid fill">
            <a:extLst>
              <a:ext uri="{FF2B5EF4-FFF2-40B4-BE49-F238E27FC236}">
                <a16:creationId xmlns:a16="http://schemas.microsoft.com/office/drawing/2014/main" id="{D6A8EA5B-A2BD-CA4C-BFB4-A72FCF3F32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9949393">
            <a:off x="8951329" y="1284828"/>
            <a:ext cx="742043" cy="742043"/>
          </a:xfrm>
          <a:prstGeom prst="rect">
            <a:avLst/>
          </a:prstGeom>
        </p:spPr>
      </p:pic>
      <p:pic>
        <p:nvPicPr>
          <p:cNvPr id="29" name="Graphic 28" descr="Bee with solid fill">
            <a:extLst>
              <a:ext uri="{FF2B5EF4-FFF2-40B4-BE49-F238E27FC236}">
                <a16:creationId xmlns:a16="http://schemas.microsoft.com/office/drawing/2014/main" id="{87AC5803-4B14-884A-BF87-5818888DEBC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3378062">
            <a:off x="6365115" y="1295929"/>
            <a:ext cx="873489" cy="873489"/>
          </a:xfrm>
          <a:prstGeom prst="rect">
            <a:avLst/>
          </a:prstGeom>
        </p:spPr>
      </p:pic>
      <p:pic>
        <p:nvPicPr>
          <p:cNvPr id="32" name="Graphic 31" descr="Grasshopper with solid fill">
            <a:extLst>
              <a:ext uri="{FF2B5EF4-FFF2-40B4-BE49-F238E27FC236}">
                <a16:creationId xmlns:a16="http://schemas.microsoft.com/office/drawing/2014/main" id="{3D846777-8D32-874D-8BA7-F500C7AB2FF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72649" y="3355318"/>
            <a:ext cx="602008" cy="60200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2FE41C96-1761-824F-BD0E-F68A90C6CA91}"/>
              </a:ext>
            </a:extLst>
          </p:cNvPr>
          <p:cNvSpPr txBox="1"/>
          <p:nvPr/>
        </p:nvSpPr>
        <p:spPr>
          <a:xfrm>
            <a:off x="582761" y="1345919"/>
            <a:ext cx="621129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GB" sz="2400" dirty="0"/>
              <a:t>Place</a:t>
            </a:r>
          </a:p>
          <a:p>
            <a:r>
              <a:rPr lang="en-GB" sz="2400" dirty="0"/>
              <a:t>9 plots including 36 subplots of 1 m</a:t>
            </a:r>
            <a:r>
              <a:rPr lang="en-GB" sz="2400" baseline="30000" dirty="0"/>
              <a:t>2 </a:t>
            </a:r>
            <a:r>
              <a:rPr lang="en-GB" sz="2400" dirty="0"/>
              <a:t> along a gradient of salinity and humidity</a:t>
            </a:r>
            <a:endParaRPr lang="en-GB" sz="2400" baseline="30000" dirty="0"/>
          </a:p>
          <a:p>
            <a:endParaRPr lang="en-GB" sz="2400" baseline="300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GB" sz="2400" dirty="0"/>
              <a:t>Time </a:t>
            </a:r>
          </a:p>
          <a:p>
            <a:r>
              <a:rPr lang="en-GB" sz="2400" dirty="0"/>
              <a:t>2015 to 2021</a:t>
            </a:r>
          </a:p>
          <a:p>
            <a:endParaRPr lang="en-GB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GB" sz="2400" dirty="0"/>
              <a:t>Actors</a:t>
            </a:r>
          </a:p>
          <a:p>
            <a:r>
              <a:rPr lang="en-GB" sz="2400" dirty="0"/>
              <a:t>25 annual plant</a:t>
            </a:r>
          </a:p>
          <a:p>
            <a:r>
              <a:rPr lang="en-GB" sz="2400" dirty="0"/>
              <a:t>44 species of herbivore </a:t>
            </a:r>
          </a:p>
          <a:p>
            <a:r>
              <a:rPr lang="en-GB" sz="2400" dirty="0"/>
              <a:t>66 species of pollinator </a:t>
            </a:r>
          </a:p>
          <a:p>
            <a:r>
              <a:rPr lang="en-GB" sz="2400" dirty="0"/>
              <a:t>32 species of pollinator/ herbivore : beetles </a:t>
            </a:r>
          </a:p>
        </p:txBody>
      </p:sp>
      <p:pic>
        <p:nvPicPr>
          <p:cNvPr id="18" name="Graphic 17" descr="Flower with solid fill">
            <a:extLst>
              <a:ext uri="{FF2B5EF4-FFF2-40B4-BE49-F238E27FC236}">
                <a16:creationId xmlns:a16="http://schemas.microsoft.com/office/drawing/2014/main" id="{2A325246-9E9F-D447-AEC7-0E14CC02EBC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290429" y="2853101"/>
            <a:ext cx="1104225" cy="1104225"/>
          </a:xfrm>
          <a:prstGeom prst="rect">
            <a:avLst/>
          </a:prstGeom>
        </p:spPr>
      </p:pic>
      <p:pic>
        <p:nvPicPr>
          <p:cNvPr id="20" name="Graphic 19" descr="Plant with solid fill">
            <a:extLst>
              <a:ext uri="{FF2B5EF4-FFF2-40B4-BE49-F238E27FC236}">
                <a16:creationId xmlns:a16="http://schemas.microsoft.com/office/drawing/2014/main" id="{6C214DB4-6D96-1D47-9488-395E6D4ED46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897399" y="1987084"/>
            <a:ext cx="2047945" cy="2047945"/>
          </a:xfrm>
          <a:prstGeom prst="rect">
            <a:avLst/>
          </a:prstGeom>
        </p:spPr>
      </p:pic>
      <p:sp>
        <p:nvSpPr>
          <p:cNvPr id="21" name="Google Shape;110;p21">
            <a:extLst>
              <a:ext uri="{FF2B5EF4-FFF2-40B4-BE49-F238E27FC236}">
                <a16:creationId xmlns:a16="http://schemas.microsoft.com/office/drawing/2014/main" id="{3A7BAC92-62CD-D34C-B309-2AAFCFA5688C}"/>
              </a:ext>
            </a:extLst>
          </p:cNvPr>
          <p:cNvSpPr txBox="1">
            <a:spLocks/>
          </p:cNvSpPr>
          <p:nvPr/>
        </p:nvSpPr>
        <p:spPr>
          <a:xfrm>
            <a:off x="561621" y="611349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 lnSpcReduction="10000"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sz="4400" dirty="0"/>
              <a:t>Data story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C89D92-20D2-C24A-83A1-8AEC499D5923}"/>
              </a:ext>
            </a:extLst>
          </p:cNvPr>
          <p:cNvSpPr txBox="1"/>
          <p:nvPr/>
        </p:nvSpPr>
        <p:spPr>
          <a:xfrm>
            <a:off x="11538857" y="6137334"/>
            <a:ext cx="557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608258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6D35-4138-A646-8771-F994C948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Grouping factors, to reduce complexity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41FF17-3F37-CE4C-835D-131B90AD48D5}"/>
              </a:ext>
            </a:extLst>
          </p:cNvPr>
          <p:cNvSpPr txBox="1"/>
          <p:nvPr/>
        </p:nvSpPr>
        <p:spPr>
          <a:xfrm>
            <a:off x="415600" y="1444802"/>
            <a:ext cx="610017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25 annual plants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2"/>
                </a:solidFill>
              </a:rPr>
              <a:t>Forb or Grass  -- 2 groups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6"/>
                </a:solidFill>
              </a:rPr>
              <a:t>Family classification  - 13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/>
                </a:solidFill>
              </a:rPr>
              <a:t>Species level – 25</a:t>
            </a:r>
          </a:p>
          <a:p>
            <a:pPr marL="609585" lvl="1"/>
            <a:endParaRPr lang="en-GB" sz="2400" dirty="0">
              <a:solidFill>
                <a:schemeClr val="accent1"/>
              </a:solidFill>
            </a:endParaRPr>
          </a:p>
          <a:p>
            <a:pPr marL="533375" indent="-380990">
              <a:buFont typeface="Arial" panose="020B0604020202020204" pitchFamily="34" charset="0"/>
              <a:buChar char="•"/>
            </a:pPr>
            <a:r>
              <a:rPr lang="en-GB" sz="2400" dirty="0"/>
              <a:t>Herbivores, pollinators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2"/>
                </a:solidFill>
              </a:rPr>
              <a:t>Guild level - 11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6"/>
                </a:solidFill>
              </a:rPr>
              <a:t>Family level - 63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/>
                </a:solidFill>
              </a:rPr>
              <a:t>Species level - 142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990575" lvl="1" indent="-38099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72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C3F5-E118-D14A-A3E2-435591ACC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AE95F-877D-E145-B132-FB286B60C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3204700"/>
          </a:xfrm>
        </p:spPr>
        <p:txBody>
          <a:bodyPr>
            <a:normAutofit/>
          </a:bodyPr>
          <a:lstStyle/>
          <a:p>
            <a:r>
              <a:rPr lang="en-GB" dirty="0"/>
              <a:t>Sparsity approach </a:t>
            </a:r>
          </a:p>
          <a:p>
            <a:pPr lvl="1"/>
            <a:r>
              <a:rPr lang="en-GB" dirty="0"/>
              <a:t>6 scenarios/models for each year</a:t>
            </a:r>
          </a:p>
          <a:p>
            <a:pPr lvl="1"/>
            <a:r>
              <a:rPr lang="en-GB" dirty="0"/>
              <a:t>Evaluate the best one based on RMSE or alternative</a:t>
            </a:r>
          </a:p>
          <a:p>
            <a:pPr lvl="1"/>
            <a:endParaRPr lang="en-GB" dirty="0"/>
          </a:p>
          <a:p>
            <a:r>
              <a:rPr lang="en-GB" dirty="0"/>
              <a:t>Determine the level of complexity selected relative to the full potential complexity</a:t>
            </a:r>
          </a:p>
          <a:p>
            <a:pPr lvl="1"/>
            <a:endParaRPr lang="en-GB" dirty="0"/>
          </a:p>
          <a:p>
            <a:endParaRPr lang="en-GB" dirty="0"/>
          </a:p>
          <a:p>
            <a:pPr marL="152396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686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01C4-7BC7-F64E-BC9E-DB9A7D14A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Beverton</a:t>
            </a:r>
            <a:r>
              <a:rPr lang="fr-FR" dirty="0"/>
              <a:t>-Holt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D255E8-2B0F-FF41-97BC-54B6CC97C7AF}"/>
                  </a:ext>
                </a:extLst>
              </p:cNvPr>
              <p:cNvSpPr txBox="1"/>
              <p:nvPr/>
            </p:nvSpPr>
            <p:spPr>
              <a:xfrm>
                <a:off x="1271475" y="1983220"/>
                <a:ext cx="10102919" cy="14457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𝑆𝑒𝑒𝑑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𝑖𝑛𝑡𝑟𝑖𝑛𝑠𝑖𝑐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𝑔𝑟𝑜𝑤𝑡h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𝑟𝑎𝑡𝑒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𝑝𝑎𝑖𝑟𝑤𝑖𝑠𝑒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𝑖𝑛𝑡𝑒𝑟𝑎𝑐𝑡𝑖𝑜𝑛𝑠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  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𝒉𝒊𝒈𝒉𝒆𝒓𝒐𝒓𝒅𝒆𝒓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𝒊𝒏𝒕𝒆𝒓𝒂𝒄𝒕𝒊𝒐𝒏𝒔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﻿</m:t>
                      </m:r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  <a:p>
                <a:endParaRPr lang="fr-FR" dirty="0"/>
              </a:p>
              <a:p>
                <a:r>
                  <a:rPr lang="fr-FR" dirty="0"/>
                  <a:t>﻿</a:t>
                </a:r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D255E8-2B0F-FF41-97BC-54B6CC97C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475" y="1983220"/>
                <a:ext cx="10102919" cy="1445780"/>
              </a:xfrm>
              <a:prstGeom prst="rect">
                <a:avLst/>
              </a:prstGeom>
              <a:blipFill>
                <a:blip r:embed="rId2"/>
                <a:stretch>
                  <a:fillRect l="-1508" t="-3478" b="-60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931F8A-8851-1241-95AF-EEC44C13A4E0}"/>
                  </a:ext>
                </a:extLst>
              </p:cNvPr>
              <p:cNvSpPr txBox="1"/>
              <p:nvPr/>
            </p:nvSpPr>
            <p:spPr>
              <a:xfrm>
                <a:off x="1142510" y="3288701"/>
                <a:ext cx="10231884" cy="9228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nary>
                                <m:naryPr>
                                  <m:chr m:val="∑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fr-FR" dirty="0"/>
              </a:p>
              <a:p>
                <a:r>
                  <a:rPr lang="fr-FR" dirty="0"/>
                  <a:t>﻿</a:t>
                </a:r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931F8A-8851-1241-95AF-EEC44C13A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510" y="3288701"/>
                <a:ext cx="10231884" cy="922817"/>
              </a:xfrm>
              <a:prstGeom prst="rect">
                <a:avLst/>
              </a:prstGeom>
              <a:blipFill>
                <a:blip r:embed="rId3"/>
                <a:stretch>
                  <a:fillRect l="-1363" t="-14865" b="-378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5BF3D1-680E-2F44-9CD6-23CEA5441100}"/>
                  </a:ext>
                </a:extLst>
              </p:cNvPr>
              <p:cNvSpPr txBox="1"/>
              <p:nvPr/>
            </p:nvSpPr>
            <p:spPr>
              <a:xfrm>
                <a:off x="2353855" y="4211518"/>
                <a:ext cx="8695635" cy="23529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fr-FR" dirty="0">
                    <a:ea typeface="Cambria Math" panose="02040503050406030204" pitchFamily="18" charset="0"/>
                  </a:rPr>
                  <a:t>F</a:t>
                </a:r>
                <a:r>
                  <a:rPr lang="fr-FR" baseline="-25000" dirty="0">
                    <a:ea typeface="Cambria Math" panose="02040503050406030204" pitchFamily="18" charset="0"/>
                  </a:rPr>
                  <a:t>i</a:t>
                </a:r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𝑃𝑜𝑖𝑠𝑠𝑜𝑛</m:t>
                    </m:r>
                  </m:oMath>
                </a14:m>
                <a:endParaRPr lang="fr-FR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defRPr/>
                </a:pPr>
                <a:endParaRPr lang="fr-FR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 algn="ctr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𝑛𝑜𝑟𝑚</m:t>
                    </m:r>
                  </m:oMath>
                </a14:m>
                <a:r>
                  <a:rPr lang="fr-F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al</a:t>
                </a:r>
              </a:p>
              <a:p>
                <a:pPr lvl="0" algn="ctr">
                  <a:defRPr/>
                </a:pPr>
                <a:endParaRPr lang="fr-F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𝑛𝑜𝑟𝑚𝑎𝑙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𝒊𝒌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𝑛𝑜𝑟𝑚𝑎𝑙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𝑛𝑜𝑟𝑚𝑎𝑙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pPr lvl="0" algn="ctr">
                  <a:defRPr/>
                </a:pPr>
                <a:r>
                  <a:rPr lang="en-GB" dirty="0"/>
                  <a:t> + regularized horseshoe priors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5BF3D1-680E-2F44-9CD6-23CEA5441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855" y="4211518"/>
                <a:ext cx="8695635" cy="2352952"/>
              </a:xfrm>
              <a:prstGeom prst="rect">
                <a:avLst/>
              </a:prstGeom>
              <a:blipFill>
                <a:blip r:embed="rId4"/>
                <a:stretch>
                  <a:fillRect t="-1075" b="-37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2929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01C4-7BC7-F64E-BC9E-DB9A7D14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4670"/>
            <a:ext cx="11360800" cy="763600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Behind</a:t>
            </a:r>
            <a:r>
              <a:rPr lang="fr-FR" dirty="0"/>
              <a:t> 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A293A7-B477-E449-9235-A5558781042E}"/>
                  </a:ext>
                </a:extLst>
              </p:cNvPr>
              <p:cNvSpPr txBox="1"/>
              <p:nvPr/>
            </p:nvSpPr>
            <p:spPr>
              <a:xfrm>
                <a:off x="415600" y="818270"/>
                <a:ext cx="11522400" cy="61645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2400" b="0" dirty="0"/>
                  <a:t>For a focal </a:t>
                </a:r>
                <a:r>
                  <a:rPr lang="fr-FR" sz="2400" b="0" dirty="0" err="1"/>
                  <a:t>species</a:t>
                </a:r>
                <a:r>
                  <a:rPr lang="fr-FR" sz="2400" b="0" dirty="0"/>
                  <a:t> i</a:t>
                </a:r>
              </a:p>
              <a:p>
                <a:r>
                  <a:rPr lang="fr-FR" sz="2400" b="0" dirty="0"/>
                  <a:t> </a:t>
                </a:r>
              </a:p>
              <a:p>
                <a:r>
                  <a:rPr lang="fr-FR" sz="2400" b="0" dirty="0" err="1"/>
                  <a:t>We</a:t>
                </a:r>
                <a:r>
                  <a:rPr lang="fr-FR" sz="2400" b="0" dirty="0"/>
                  <a:t> have a matrix of </a:t>
                </a:r>
                <a:r>
                  <a:rPr lang="fr-FR" sz="2400" b="0" dirty="0" err="1"/>
                  <a:t>seed</a:t>
                </a:r>
                <a:r>
                  <a:rPr lang="fr-FR" sz="2400" b="0" dirty="0"/>
                  <a:t>/</a:t>
                </a:r>
                <a:r>
                  <a:rPr lang="fr-FR" sz="2400" b="0" dirty="0" err="1"/>
                  <a:t>abundance</a:t>
                </a:r>
                <a:r>
                  <a:rPr lang="fr-FR" sz="2400" dirty="0"/>
                  <a:t> per observations for </a:t>
                </a:r>
                <a:r>
                  <a:rPr lang="fr-FR" sz="2400" dirty="0" err="1"/>
                  <a:t>each</a:t>
                </a:r>
                <a:r>
                  <a:rPr lang="fr-FR" sz="2400" dirty="0"/>
                  <a:t> </a:t>
                </a:r>
                <a:r>
                  <a:rPr lang="fr-FR" sz="2400" dirty="0" err="1"/>
                  <a:t>year</a:t>
                </a:r>
                <a:endParaRPr lang="fr-FR" sz="2400" dirty="0"/>
              </a:p>
              <a:p>
                <a:r>
                  <a:rPr lang="fr-FR" sz="2400" b="0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5"/>
                              <m:mcJc m:val="center"/>
                            </m:mcPr>
                          </m:mc>
                        </m:mcs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𝑏𝑠𝑒𝑟𝑣𝑎𝑡𝑖𝑜𝑛𝑠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𝑓𝑜𝑐𝑎𝑙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7"/>
                            </m:rP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𝑒𝑒𝑑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mr>
                      <m:m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mr>
                      <m:m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mr>
                    </m:m>
                  </m:oMath>
                </a14:m>
                <a:r>
                  <a:rPr lang="fr-FR" sz="2400" b="0" dirty="0"/>
                  <a:t>   *  </a:t>
                </a:r>
                <a:r>
                  <a:rPr lang="fr-FR" sz="2400" b="0" dirty="0">
                    <a:solidFill>
                      <a:schemeClr val="accent2"/>
                    </a:solidFill>
                  </a:rPr>
                  <a:t>[]</a:t>
                </a:r>
              </a:p>
              <a:p>
                <a:endParaRPr lang="fr-FR" sz="2400" dirty="0"/>
              </a:p>
              <a:p>
                <a:r>
                  <a:rPr lang="fr-FR" sz="2400" b="0" dirty="0"/>
                  <a:t>To </a:t>
                </a:r>
                <a:r>
                  <a:rPr lang="fr-FR" sz="2400" b="0" dirty="0" err="1">
                    <a:solidFill>
                      <a:schemeClr val="tx1"/>
                    </a:solidFill>
                  </a:rPr>
                  <a:t>determine</a:t>
                </a:r>
                <a:r>
                  <a:rPr lang="fr-FR" sz="2400" b="0" dirty="0">
                    <a:solidFill>
                      <a:schemeClr val="tx1"/>
                    </a:solidFill>
                  </a:rPr>
                  <a:t> </a:t>
                </a:r>
                <a:r>
                  <a:rPr lang="fr-FR" sz="2400" b="0" dirty="0" err="1">
                    <a:solidFill>
                      <a:schemeClr val="tx1"/>
                    </a:solidFill>
                  </a:rPr>
                  <a:t>pairwise</a:t>
                </a:r>
                <a:r>
                  <a:rPr lang="fr-FR" sz="2400" b="0" dirty="0">
                    <a:solidFill>
                      <a:schemeClr val="tx1"/>
                    </a:solidFill>
                  </a:rPr>
                  <a:t> </a:t>
                </a:r>
                <a:r>
                  <a:rPr lang="fr-FR" sz="2400" b="0" dirty="0" err="1">
                    <a:solidFill>
                      <a:schemeClr val="tx1"/>
                    </a:solidFill>
                  </a:rPr>
                  <a:t>interactios</a:t>
                </a:r>
                <a:r>
                  <a:rPr lang="fr-FR" sz="2400" b="0" dirty="0">
                    <a:solidFill>
                      <a:schemeClr val="tx1"/>
                    </a:solidFill>
                  </a:rPr>
                  <a:t> : </a:t>
                </a:r>
              </a:p>
              <a:p>
                <a:pPr algn="ctr"/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fr-F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fr-FR" sz="2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2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sz="2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m:rPr>
                              <m:brk m:alnAt="7"/>
                            </m:rP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m:rPr>
                              <m:sty m:val="p"/>
                              <m:brk m:alnAt="7"/>
                            </m:rPr>
                            <a:rPr lang="fr-FR" sz="2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m:rPr>
                              <m:brk m:alnAt="7"/>
                            </m:rP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func>
                            <m:funcPr>
                              <m:ctrlP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2400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fr-FR" sz="2400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r-FR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fr-FR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fr-FR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  <m:r>
                            <m:rPr>
                              <m:brk m:alnAt="7"/>
                            </m:rP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  <m: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mr>
                    </m:m>
                  </m:oMath>
                </a14:m>
                <a:r>
                  <a:rPr lang="fr-FR" sz="2400" b="0" dirty="0">
                    <a:solidFill>
                      <a:schemeClr val="tx1"/>
                    </a:solidFill>
                  </a:rPr>
                  <a:t>  with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m:rPr>
                            <m:brk m:alnAt="7"/>
                          </m:rP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sz="2400" b="0" dirty="0">
                    <a:solidFill>
                      <a:schemeClr val="tx1"/>
                    </a:solidFill>
                  </a:rPr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fr-F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fr-F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fr-F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fr-F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sz="2400" b="0" dirty="0">
                    <a:solidFill>
                      <a:schemeClr val="tx1"/>
                    </a:solidFill>
                  </a:rPr>
                  <a:t> </a:t>
                </a:r>
                <a:r>
                  <a:rPr lang="fr-FR" sz="2400" dirty="0"/>
                  <a:t>and </a:t>
                </a:r>
                <a:r>
                  <a:rPr lang="fr-FR" sz="2400" b="0" dirty="0">
                    <a:solidFill>
                      <a:schemeClr val="tx1"/>
                    </a:solidFill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m:rPr>
                            <m:brk m:alnAt="7"/>
                          </m:rP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400" b="0" dirty="0">
                    <a:solidFill>
                      <a:schemeClr val="tx1"/>
                    </a:solidFill>
                  </a:rPr>
                  <a:t>) = a</a:t>
                </a:r>
                <a:r>
                  <a:rPr lang="fr-FR" sz="2400" b="0" baseline="-25000" dirty="0">
                    <a:solidFill>
                      <a:schemeClr val="tx1"/>
                    </a:solidFill>
                  </a:rPr>
                  <a:t>0ii</a:t>
                </a:r>
              </a:p>
              <a:p>
                <a:pPr algn="ctr"/>
                <a:endParaRPr lang="fr-FR" sz="2400" baseline="-25000" dirty="0"/>
              </a:p>
              <a:p>
                <a:pPr algn="ctr"/>
                <a:endParaRPr lang="fr-FR" sz="2400" b="0" baseline="-25000" dirty="0">
                  <a:solidFill>
                    <a:schemeClr val="tx1"/>
                  </a:solidFill>
                </a:endParaRPr>
              </a:p>
              <a:p>
                <a:pPr algn="ctr"/>
                <a:endParaRPr lang="fr-FR" sz="2400" b="0" baseline="-25000" dirty="0">
                  <a:solidFill>
                    <a:schemeClr val="tx1"/>
                  </a:solidFill>
                </a:endParaRPr>
              </a:p>
              <a:p>
                <a:pPr algn="ctr"/>
                <a:endParaRPr lang="fr-FR" sz="2400" baseline="-25000" dirty="0"/>
              </a:p>
              <a:p>
                <a:pPr algn="ctr"/>
                <a:endParaRPr lang="fr-FR" sz="2400" b="0" baseline="-25000" dirty="0">
                  <a:solidFill>
                    <a:schemeClr val="tx1"/>
                  </a:solidFill>
                </a:endParaRPr>
              </a:p>
              <a:p>
                <a:endParaRPr lang="fr-FR" sz="2400" b="0" dirty="0">
                  <a:solidFill>
                    <a:schemeClr val="tx1"/>
                  </a:solidFill>
                </a:endParaRPr>
              </a:p>
              <a:p>
                <a:endParaRPr lang="fr-FR" sz="2400" b="0" dirty="0">
                  <a:solidFill>
                    <a:schemeClr val="tx1"/>
                  </a:solidFill>
                </a:endParaRPr>
              </a:p>
              <a:p>
                <a:endParaRPr lang="fr-FR" sz="2400" i="1" dirty="0">
                  <a:latin typeface="Cambria Math" panose="02040503050406030204" pitchFamily="18" charset="0"/>
                </a:endParaRPr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A293A7-B477-E449-9235-A55587810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00" y="818270"/>
                <a:ext cx="11522400" cy="6164508"/>
              </a:xfrm>
              <a:prstGeom prst="rect">
                <a:avLst/>
              </a:prstGeom>
              <a:blipFill>
                <a:blip r:embed="rId2"/>
                <a:stretch>
                  <a:fillRect l="-1652" t="-14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642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01C4-7BC7-F64E-BC9E-DB9A7D14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4670"/>
            <a:ext cx="11360800" cy="763600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Behind</a:t>
            </a:r>
            <a:r>
              <a:rPr lang="fr-FR" dirty="0"/>
              <a:t> 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A293A7-B477-E449-9235-A5558781042E}"/>
                  </a:ext>
                </a:extLst>
              </p:cNvPr>
              <p:cNvSpPr txBox="1"/>
              <p:nvPr/>
            </p:nvSpPr>
            <p:spPr>
              <a:xfrm>
                <a:off x="415600" y="818270"/>
                <a:ext cx="11522400" cy="61645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2400" b="0" dirty="0"/>
                  <a:t>For a focal </a:t>
                </a:r>
                <a:r>
                  <a:rPr lang="fr-FR" sz="2400" b="0" dirty="0" err="1"/>
                  <a:t>species</a:t>
                </a:r>
                <a:r>
                  <a:rPr lang="fr-FR" sz="2400" b="0" dirty="0"/>
                  <a:t> i</a:t>
                </a:r>
              </a:p>
              <a:p>
                <a:r>
                  <a:rPr lang="fr-FR" sz="2400" b="0" dirty="0"/>
                  <a:t> </a:t>
                </a:r>
              </a:p>
              <a:p>
                <a:r>
                  <a:rPr lang="fr-FR" sz="2400" b="0" dirty="0" err="1"/>
                  <a:t>We</a:t>
                </a:r>
                <a:r>
                  <a:rPr lang="fr-FR" sz="2400" b="0" dirty="0"/>
                  <a:t> have a matrix of </a:t>
                </a:r>
                <a:r>
                  <a:rPr lang="fr-FR" sz="2400" b="0" dirty="0" err="1"/>
                  <a:t>seed</a:t>
                </a:r>
                <a:r>
                  <a:rPr lang="fr-FR" sz="2400" b="0" dirty="0"/>
                  <a:t>/</a:t>
                </a:r>
                <a:r>
                  <a:rPr lang="fr-FR" sz="2400" b="0" dirty="0" err="1"/>
                  <a:t>abundance</a:t>
                </a:r>
                <a:r>
                  <a:rPr lang="fr-FR" sz="2400" dirty="0"/>
                  <a:t> per observations</a:t>
                </a:r>
              </a:p>
              <a:p>
                <a:r>
                  <a:rPr lang="fr-FR" sz="2400" b="0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5"/>
                              <m:mcJc m:val="center"/>
                            </m:mcPr>
                          </m:mc>
                        </m:mcs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𝑏𝑠𝑒𝑟𝑣𝑎𝑡𝑖𝑜𝑛𝑠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𝑓𝑜𝑐𝑎𝑙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7"/>
                            </m:rP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𝑒𝑒𝑑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mr>
                      <m:m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mr>
                      <m:m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mr>
                    </m:m>
                  </m:oMath>
                </a14:m>
                <a:r>
                  <a:rPr lang="fr-FR" sz="2400" b="0" dirty="0"/>
                  <a:t>   *  </a:t>
                </a:r>
                <a:r>
                  <a:rPr lang="fr-FR" sz="2400" b="0" dirty="0">
                    <a:solidFill>
                      <a:schemeClr val="accent2"/>
                    </a:solidFill>
                  </a:rPr>
                  <a:t>[]</a:t>
                </a:r>
              </a:p>
              <a:p>
                <a:endParaRPr lang="fr-FR" sz="2400" dirty="0"/>
              </a:p>
              <a:p>
                <a:r>
                  <a:rPr lang="fr-FR" sz="2400" b="0" dirty="0"/>
                  <a:t>To </a:t>
                </a:r>
                <a:r>
                  <a:rPr lang="fr-FR" sz="2400" b="0" dirty="0" err="1">
                    <a:solidFill>
                      <a:schemeClr val="tx1"/>
                    </a:solidFill>
                  </a:rPr>
                  <a:t>determine</a:t>
                </a:r>
                <a:r>
                  <a:rPr lang="fr-FR" sz="2400" b="0" dirty="0">
                    <a:solidFill>
                      <a:schemeClr val="tx1"/>
                    </a:solidFill>
                  </a:rPr>
                  <a:t> </a:t>
                </a:r>
                <a:r>
                  <a:rPr lang="fr-FR" sz="2400" b="0" dirty="0" err="1">
                    <a:solidFill>
                      <a:schemeClr val="tx1"/>
                    </a:solidFill>
                  </a:rPr>
                  <a:t>pairwise</a:t>
                </a:r>
                <a:r>
                  <a:rPr lang="fr-FR" sz="2400" b="0" dirty="0">
                    <a:solidFill>
                      <a:schemeClr val="tx1"/>
                    </a:solidFill>
                  </a:rPr>
                  <a:t> </a:t>
                </a:r>
                <a:r>
                  <a:rPr lang="fr-FR" sz="2400" b="0" dirty="0" err="1">
                    <a:solidFill>
                      <a:schemeClr val="tx1"/>
                    </a:solidFill>
                  </a:rPr>
                  <a:t>interactios</a:t>
                </a:r>
                <a:r>
                  <a:rPr lang="fr-FR" sz="2400" b="0" dirty="0">
                    <a:solidFill>
                      <a:schemeClr val="tx1"/>
                    </a:solidFill>
                  </a:rPr>
                  <a:t> : </a:t>
                </a:r>
              </a:p>
              <a:p>
                <a:pPr algn="ctr"/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fr-F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fr-FR" sz="2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2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sz="2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m:rPr>
                              <m:brk m:alnAt="7"/>
                            </m:rP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m:rPr>
                              <m:sty m:val="p"/>
                              <m:brk m:alnAt="7"/>
                            </m:rPr>
                            <a:rPr lang="fr-FR" sz="2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m:rPr>
                              <m:brk m:alnAt="7"/>
                            </m:rP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func>
                            <m:funcPr>
                              <m:ctrlP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2400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fr-FR" sz="2400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r-FR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fr-FR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fr-FR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  <m:r>
                            <m:rPr>
                              <m:brk m:alnAt="7"/>
                            </m:rP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  <m: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mr>
                    </m:m>
                  </m:oMath>
                </a14:m>
                <a:r>
                  <a:rPr lang="fr-FR" sz="2400" b="0" dirty="0">
                    <a:solidFill>
                      <a:schemeClr val="tx1"/>
                    </a:solidFill>
                  </a:rPr>
                  <a:t>  with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m:rPr>
                            <m:brk m:alnAt="7"/>
                          </m:rP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sz="2400" b="0" dirty="0">
                    <a:solidFill>
                      <a:schemeClr val="tx1"/>
                    </a:solidFill>
                  </a:rPr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fr-F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fr-F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fr-F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fr-F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sz="2400" b="0" dirty="0">
                    <a:solidFill>
                      <a:schemeClr val="tx1"/>
                    </a:solidFill>
                  </a:rPr>
                  <a:t> </a:t>
                </a:r>
                <a:r>
                  <a:rPr lang="fr-FR" sz="2400" dirty="0"/>
                  <a:t>and </a:t>
                </a:r>
                <a:r>
                  <a:rPr lang="fr-FR" sz="2400" b="0" dirty="0">
                    <a:solidFill>
                      <a:schemeClr val="tx1"/>
                    </a:solidFill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m:rPr>
                            <m:brk m:alnAt="7"/>
                          </m:rP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400" b="0" dirty="0">
                    <a:solidFill>
                      <a:schemeClr val="tx1"/>
                    </a:solidFill>
                  </a:rPr>
                  <a:t>) = a</a:t>
                </a:r>
                <a:r>
                  <a:rPr lang="fr-FR" sz="2400" b="0" baseline="-25000" dirty="0">
                    <a:solidFill>
                      <a:schemeClr val="tx1"/>
                    </a:solidFill>
                  </a:rPr>
                  <a:t>0ii</a:t>
                </a:r>
              </a:p>
              <a:p>
                <a:pPr algn="ctr"/>
                <a:endParaRPr lang="fr-FR" sz="2400" baseline="-25000" dirty="0"/>
              </a:p>
              <a:p>
                <a:pPr algn="ctr"/>
                <a:endParaRPr lang="fr-FR" sz="2400" b="0" baseline="-250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fr-FR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𝑝𝑎𝑖𝑟𝑤𝑖𝑠𝑒</m:t>
                            </m:r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𝑖𝑛𝑡𝑒𝑟𝑎𝑐𝑡𝑖𝑜𝑛</m:t>
                            </m:r>
                            <m: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of</m:t>
                            </m:r>
                            <m: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obs</m:t>
                            </m:r>
                            <m: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 1 = </m:t>
                            </m:r>
                            <m:r>
                              <m:rPr>
                                <m:brk m:alnAt="7"/>
                              </m:rPr>
                              <a:rPr lang="fr-FR" sz="240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func>
                              <m:funcPr>
                                <m:ctrlPr>
                                  <a:rPr lang="fr-FR" sz="2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240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sz="2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24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sz="24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sz="24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sz="24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fr-FR" sz="24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m:rPr>
                                <m:brk m:alnAt="7"/>
                              </m:rPr>
                              <a:rPr lang="fr-FR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fr-FR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fr-FR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fr-FR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func>
                              <m:funcPr>
                                <m:ctrlPr>
                                  <a:rPr lang="fr-FR" sz="2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fr-FR" sz="240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sz="2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24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sz="24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sz="24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sz="24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fr-FR" sz="24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m:rPr>
                                <m:brk m:alnAt="7"/>
                              </m:rPr>
                              <a:rPr lang="fr-FR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fr-FR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fr-FR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 </m:t>
                            </m:r>
                            <m:func>
                              <m:funcPr>
                                <m:ctrlPr>
                                  <a:rPr lang="fr-FR" sz="2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240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fr-FR" sz="240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sz="2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24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sz="24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sz="24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sz="24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fr-FR" sz="24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fr-FR" sz="2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2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∗5</m:t>
                                </m:r>
                              </m:e>
                            </m:func>
                            <m:r>
                              <m:rPr>
                                <m:brk m:alnAt="7"/>
                              </m:rPr>
                              <a:rPr lang="fr-FR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  <m:r>
                              <a:rPr lang="fr-FR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</m:m>
                    </m:oMath>
                  </m:oMathPara>
                </a14:m>
                <a:endParaRPr lang="fr-FR" sz="2400" b="0" baseline="-25000" dirty="0">
                  <a:solidFill>
                    <a:schemeClr val="tx1"/>
                  </a:solidFill>
                </a:endParaRPr>
              </a:p>
              <a:p>
                <a:pPr algn="ctr"/>
                <a:endParaRPr lang="fr-FR" sz="2400" baseline="-25000" dirty="0"/>
              </a:p>
              <a:p>
                <a:pPr algn="ctr"/>
                <a:endParaRPr lang="fr-FR" sz="2400" b="0" baseline="-25000" dirty="0">
                  <a:solidFill>
                    <a:schemeClr val="tx1"/>
                  </a:solidFill>
                </a:endParaRPr>
              </a:p>
              <a:p>
                <a:endParaRPr lang="fr-FR" sz="2400" b="0" dirty="0">
                  <a:solidFill>
                    <a:schemeClr val="tx1"/>
                  </a:solidFill>
                </a:endParaRPr>
              </a:p>
              <a:p>
                <a:endParaRPr lang="fr-FR" sz="2400" b="0" dirty="0">
                  <a:solidFill>
                    <a:schemeClr val="tx1"/>
                  </a:solidFill>
                </a:endParaRPr>
              </a:p>
              <a:p>
                <a:endParaRPr lang="fr-FR" sz="2400" i="1" dirty="0">
                  <a:latin typeface="Cambria Math" panose="02040503050406030204" pitchFamily="18" charset="0"/>
                </a:endParaRPr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A293A7-B477-E449-9235-A55587810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00" y="818270"/>
                <a:ext cx="11522400" cy="6164508"/>
              </a:xfrm>
              <a:prstGeom prst="rect">
                <a:avLst/>
              </a:prstGeom>
              <a:blipFill>
                <a:blip r:embed="rId2"/>
                <a:stretch>
                  <a:fillRect l="-1652" t="-14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543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01C4-7BC7-F64E-BC9E-DB9A7D14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4670"/>
            <a:ext cx="11360800" cy="763600"/>
          </a:xfrm>
        </p:spPr>
        <p:txBody>
          <a:bodyPr>
            <a:normAutofit fontScale="90000"/>
          </a:bodyPr>
          <a:lstStyle/>
          <a:p>
            <a:r>
              <a:rPr lang="fr-FR" dirty="0"/>
              <a:t>How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HOIs</a:t>
            </a:r>
            <a:r>
              <a:rPr lang="fr-FR" dirty="0"/>
              <a:t> 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A293A7-B477-E449-9235-A5558781042E}"/>
                  </a:ext>
                </a:extLst>
              </p:cNvPr>
              <p:cNvSpPr txBox="1"/>
              <p:nvPr/>
            </p:nvSpPr>
            <p:spPr>
              <a:xfrm>
                <a:off x="415600" y="818270"/>
                <a:ext cx="11522400" cy="2481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2400" b="0" dirty="0"/>
                  <a:t>For a focal </a:t>
                </a:r>
                <a:r>
                  <a:rPr lang="fr-FR" sz="2400" b="0" dirty="0" err="1"/>
                  <a:t>species</a:t>
                </a:r>
                <a:r>
                  <a:rPr lang="fr-FR" sz="2400" b="0" dirty="0"/>
                  <a:t> i</a:t>
                </a:r>
              </a:p>
              <a:p>
                <a:r>
                  <a:rPr lang="fr-FR" sz="2400" b="0" dirty="0"/>
                  <a:t> </a:t>
                </a:r>
              </a:p>
              <a:p>
                <a:r>
                  <a:rPr lang="fr-FR" sz="2400" b="0" dirty="0" err="1"/>
                  <a:t>We</a:t>
                </a:r>
                <a:r>
                  <a:rPr lang="fr-FR" sz="2400" b="0" dirty="0"/>
                  <a:t> have a matrix of </a:t>
                </a:r>
                <a:r>
                  <a:rPr lang="fr-FR" sz="2400" b="0" dirty="0" err="1"/>
                  <a:t>seed</a:t>
                </a:r>
                <a:r>
                  <a:rPr lang="fr-FR" sz="2400" b="0" dirty="0"/>
                  <a:t>/</a:t>
                </a:r>
                <a:r>
                  <a:rPr lang="fr-FR" sz="2400" b="0" dirty="0" err="1"/>
                  <a:t>abundance</a:t>
                </a:r>
                <a:r>
                  <a:rPr lang="fr-FR" sz="2400" dirty="0"/>
                  <a:t> per observations</a:t>
                </a:r>
              </a:p>
              <a:p>
                <a:r>
                  <a:rPr lang="fr-FR" sz="2400" b="0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5"/>
                              <m:mcJc m:val="center"/>
                            </m:mcPr>
                          </m:mc>
                        </m:mcs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𝑏𝑠𝑒𝑟𝑣𝑎𝑡𝑖𝑜𝑛𝑠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𝑓𝑜𝑐𝑎𝑙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7"/>
                            </m:rP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𝑒𝑒𝑑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mr>
                      <m:m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mr>
                      <m:m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mr>
                    </m:m>
                  </m:oMath>
                </a14:m>
                <a:r>
                  <a:rPr lang="fr-FR" sz="2400" b="0" dirty="0"/>
                  <a:t>    *</a:t>
                </a:r>
                <a:endParaRPr lang="fr-FR" sz="2400" b="0" dirty="0">
                  <a:solidFill>
                    <a:schemeClr val="accent2"/>
                  </a:solidFill>
                </a:endParaRPr>
              </a:p>
              <a:p>
                <a:endParaRPr lang="fr-FR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A293A7-B477-E449-9235-A55587810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00" y="818270"/>
                <a:ext cx="11522400" cy="2481961"/>
              </a:xfrm>
              <a:prstGeom prst="rect">
                <a:avLst/>
              </a:prstGeom>
              <a:blipFill>
                <a:blip r:embed="rId2"/>
                <a:stretch>
                  <a:fillRect l="-1652" t="-3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F4E9C00-84D9-6045-ABE7-0E313C8AF865}"/>
              </a:ext>
            </a:extLst>
          </p:cNvPr>
          <p:cNvSpPr/>
          <p:nvPr/>
        </p:nvSpPr>
        <p:spPr>
          <a:xfrm>
            <a:off x="4301067" y="1879601"/>
            <a:ext cx="4402666" cy="127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67C093-211A-FA4E-9684-1B6F6C586CD8}"/>
              </a:ext>
            </a:extLst>
          </p:cNvPr>
          <p:cNvSpPr/>
          <p:nvPr/>
        </p:nvSpPr>
        <p:spPr>
          <a:xfrm>
            <a:off x="9321800" y="1879601"/>
            <a:ext cx="999066" cy="127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BD1A61-B9DE-C548-B987-4FB0938DA6DC}"/>
                  </a:ext>
                </a:extLst>
              </p:cNvPr>
              <p:cNvSpPr txBox="1"/>
              <p:nvPr/>
            </p:nvSpPr>
            <p:spPr>
              <a:xfrm>
                <a:off x="415599" y="3429000"/>
                <a:ext cx="10642925" cy="1221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Matrix of multiplied abundance for observations 1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5"/>
                              <m:mcJc m:val="center"/>
                            </m:mcPr>
                          </m:mc>
                        </m:mcs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mr>
                      <m:m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[ ]</m:t>
                          </m:r>
                        </m:e>
                      </m:mr>
                      <m:m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0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e>
                          <m:r>
                            <a:rPr lang="fr-FR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 ]</m:t>
                          </m:r>
                        </m:e>
                      </m:mr>
                      <m:m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0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10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e>
                        <m:e>
                          <m:r>
                            <a:rPr lang="fr-F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[ ]</m:t>
                          </m:r>
                        </m:e>
                      </m:mr>
                    </m:m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BD1A61-B9DE-C548-B987-4FB0938DA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99" y="3429000"/>
                <a:ext cx="10642925" cy="1221616"/>
              </a:xfrm>
              <a:prstGeom prst="rect">
                <a:avLst/>
              </a:prstGeom>
              <a:blipFill>
                <a:blip r:embed="rId3"/>
                <a:stretch>
                  <a:fillRect l="-477" b="-30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8FB86C-5089-A94B-88C7-37BE72727B9E}"/>
                  </a:ext>
                </a:extLst>
              </p:cNvPr>
              <p:cNvSpPr txBox="1"/>
              <p:nvPr/>
            </p:nvSpPr>
            <p:spPr>
              <a:xfrm>
                <a:off x="0" y="4741175"/>
                <a:ext cx="3933824" cy="1705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fr-FR" sz="1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fr-FR" sz="1800" b="0" i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m:rPr>
                                <m:brk m:alnAt="7"/>
                              </m:rP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𝑖𝑖𝑖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m:rPr>
                                <m:sty m:val="p"/>
                                <m:brk m:alnAt="7"/>
                              </m:rPr>
                              <a:rPr lang="fr-FR" sz="1800" b="0" i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m:rPr>
                                <m:brk m:alnAt="7"/>
                              </m:rP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𝑖𝑖𝑗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func>
                              <m:funcPr>
                                <m:ctrlPr>
                                  <a:rPr lang="fr-FR" sz="1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800" b="0" i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fr-FR" sz="1800" b="0" i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m:rPr>
                                    <m:brk m:alnAt="7"/>
                                  </m:rPr>
                                  <a:rPr lang="fr-FR" sz="1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𝑖𝑖𝑘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  <m: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</m:m>
                    </m:oMath>
                  </m:oMathPara>
                </a14:m>
                <a:endParaRPr lang="fr-FR" sz="1800" b="0" baseline="-25000" dirty="0">
                  <a:solidFill>
                    <a:schemeClr val="tx1"/>
                  </a:solidFill>
                </a:endParaRPr>
              </a:p>
              <a:p>
                <a:pPr algn="ctr"/>
                <a:endParaRPr lang="fr-FR" i="1" dirty="0">
                  <a:solidFill>
                    <a:schemeClr val="accent6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fr-FR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fr-FR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fr-FR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fr-F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𝑗𝑖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fr-F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m:rPr>
                                <m:sty m:val="p"/>
                                <m:brk m:alnAt="7"/>
                              </m:rPr>
                              <a:rPr lang="fr-FR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fr-F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  <m:r>
                                  <a:rPr lang="fr-FR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func>
                              <m:funcPr>
                                <m:ctrlP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fr-FR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fr-FR" b="0" i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fr-FR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fr-FR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mr>
                      </m:m>
                    </m:oMath>
                  </m:oMathPara>
                </a14:m>
                <a:endParaRPr lang="fr-FR" dirty="0">
                  <a:solidFill>
                    <a:schemeClr val="accent6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algn="ctr"/>
                <a:endParaRPr lang="fr-FR" sz="1800" b="0" baseline="-250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fr-FR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fr-FR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fr-FR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m:rPr>
                                <m:sty m:val="p"/>
                                <m:brk m:alnAt="7"/>
                              </m:rPr>
                              <a:rPr lang="fr-FR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func>
                              <m:funcPr>
                                <m:ctrlP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fr-FR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fr-FR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fr-FR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  <m: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  <m: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</m:m>
                    </m:oMath>
                  </m:oMathPara>
                </a14:m>
                <a:endParaRPr lang="fr-FR" sz="1800" b="0" baseline="-25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fr-FR" dirty="0"/>
                  <a:t>with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fr-FR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fr-FR" sz="1800" b="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8FB86C-5089-A94B-88C7-37BE72727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41175"/>
                <a:ext cx="3933824" cy="1705852"/>
              </a:xfrm>
              <a:prstGeom prst="rect">
                <a:avLst/>
              </a:prstGeom>
              <a:blipFill>
                <a:blip r:embed="rId4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3179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01C4-7BC7-F64E-BC9E-DB9A7D14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4670"/>
            <a:ext cx="11360800" cy="763600"/>
          </a:xfrm>
        </p:spPr>
        <p:txBody>
          <a:bodyPr>
            <a:normAutofit fontScale="90000"/>
          </a:bodyPr>
          <a:lstStyle/>
          <a:p>
            <a:r>
              <a:rPr lang="fr-FR" dirty="0"/>
              <a:t>How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HOIs</a:t>
            </a:r>
            <a:r>
              <a:rPr lang="fr-FR" dirty="0"/>
              <a:t> 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A293A7-B477-E449-9235-A5558781042E}"/>
                  </a:ext>
                </a:extLst>
              </p:cNvPr>
              <p:cNvSpPr txBox="1"/>
              <p:nvPr/>
            </p:nvSpPr>
            <p:spPr>
              <a:xfrm>
                <a:off x="415600" y="818270"/>
                <a:ext cx="11522400" cy="2481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2400" b="0" dirty="0"/>
                  <a:t>For a focal </a:t>
                </a:r>
                <a:r>
                  <a:rPr lang="fr-FR" sz="2400" b="0" dirty="0" err="1"/>
                  <a:t>species</a:t>
                </a:r>
                <a:r>
                  <a:rPr lang="fr-FR" sz="2400" b="0" dirty="0"/>
                  <a:t> i</a:t>
                </a:r>
              </a:p>
              <a:p>
                <a:r>
                  <a:rPr lang="fr-FR" sz="2400" b="0" dirty="0"/>
                  <a:t> </a:t>
                </a:r>
              </a:p>
              <a:p>
                <a:r>
                  <a:rPr lang="fr-FR" sz="2400" b="0" dirty="0" err="1"/>
                  <a:t>We</a:t>
                </a:r>
                <a:r>
                  <a:rPr lang="fr-FR" sz="2400" b="0" dirty="0"/>
                  <a:t> have a matrix of </a:t>
                </a:r>
                <a:r>
                  <a:rPr lang="fr-FR" sz="2400" b="0" dirty="0" err="1"/>
                  <a:t>seed</a:t>
                </a:r>
                <a:r>
                  <a:rPr lang="fr-FR" sz="2400" b="0" dirty="0"/>
                  <a:t>/</a:t>
                </a:r>
                <a:r>
                  <a:rPr lang="fr-FR" sz="2400" b="0" dirty="0" err="1"/>
                  <a:t>abundance</a:t>
                </a:r>
                <a:r>
                  <a:rPr lang="fr-FR" sz="2400" dirty="0"/>
                  <a:t> per observations</a:t>
                </a:r>
              </a:p>
              <a:p>
                <a:r>
                  <a:rPr lang="fr-FR" sz="2400" b="0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5"/>
                              <m:mcJc m:val="center"/>
                            </m:mcPr>
                          </m:mc>
                        </m:mcs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𝑏𝑠𝑒𝑟𝑣𝑎𝑡𝑖𝑜𝑛𝑠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𝑓𝑜𝑐𝑎𝑙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7"/>
                            </m:rP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𝑒𝑒𝑑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mr>
                      <m:m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mr>
                      <m:m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mr>
                    </m:m>
                  </m:oMath>
                </a14:m>
                <a:r>
                  <a:rPr lang="fr-FR" sz="2400" b="0" dirty="0"/>
                  <a:t>    *</a:t>
                </a:r>
                <a:endParaRPr lang="fr-FR" sz="2400" b="0" dirty="0">
                  <a:solidFill>
                    <a:schemeClr val="accent2"/>
                  </a:solidFill>
                </a:endParaRPr>
              </a:p>
              <a:p>
                <a:endParaRPr lang="fr-FR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A293A7-B477-E449-9235-A55587810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00" y="818270"/>
                <a:ext cx="11522400" cy="2481961"/>
              </a:xfrm>
              <a:prstGeom prst="rect">
                <a:avLst/>
              </a:prstGeom>
              <a:blipFill>
                <a:blip r:embed="rId2"/>
                <a:stretch>
                  <a:fillRect l="-1652" t="-3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F4E9C00-84D9-6045-ABE7-0E313C8AF865}"/>
              </a:ext>
            </a:extLst>
          </p:cNvPr>
          <p:cNvSpPr/>
          <p:nvPr/>
        </p:nvSpPr>
        <p:spPr>
          <a:xfrm>
            <a:off x="4301067" y="1879601"/>
            <a:ext cx="4402666" cy="127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67C093-211A-FA4E-9684-1B6F6C586CD8}"/>
              </a:ext>
            </a:extLst>
          </p:cNvPr>
          <p:cNvSpPr/>
          <p:nvPr/>
        </p:nvSpPr>
        <p:spPr>
          <a:xfrm>
            <a:off x="9321800" y="1879601"/>
            <a:ext cx="999066" cy="127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BD1A61-B9DE-C548-B987-4FB0938DA6DC}"/>
                  </a:ext>
                </a:extLst>
              </p:cNvPr>
              <p:cNvSpPr txBox="1"/>
              <p:nvPr/>
            </p:nvSpPr>
            <p:spPr>
              <a:xfrm>
                <a:off x="415599" y="3429000"/>
                <a:ext cx="10642925" cy="1221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Matrix of multiplied abundance for observations 1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5"/>
                              <m:mcJc m:val="center"/>
                            </m:mcPr>
                          </m:mc>
                        </m:mcs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mr>
                      <m:m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[ ]</m:t>
                          </m:r>
                        </m:e>
                      </m:mr>
                      <m:m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0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e>
                          <m:r>
                            <a:rPr lang="fr-FR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 ]</m:t>
                          </m:r>
                        </m:e>
                      </m:mr>
                      <m:m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0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10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e>
                        <m:e>
                          <m:r>
                            <a:rPr lang="fr-F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[ ]</m:t>
                          </m:r>
                        </m:e>
                      </m:mr>
                    </m:m>
                    <m:r>
                      <a:rPr lang="fr-FR" b="0" i="1" smtClean="0">
                        <a:latin typeface="Cambria Math" panose="02040503050406030204" pitchFamily="18" charset="0"/>
                      </a:rPr>
                      <m:t>   ⇒   </m:t>
                    </m:r>
                    <m:m>
                      <m:mPr>
                        <m:mcs>
                          <m:mc>
                            <m:mcPr>
                              <m:count m:val="5"/>
                              <m:mcJc m:val="center"/>
                            </m:mcPr>
                          </m:mc>
                        </m:mcs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mr>
                      <m:m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mr>
                      <m:m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0</m:t>
                          </m:r>
                        </m: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e>
                          <m:r>
                            <a:rPr lang="fr-FR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mr>
                      <m:m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0</m:t>
                          </m:r>
                        </m: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25</m:t>
                          </m:r>
                        </m:e>
                        <m:e>
                          <m:r>
                            <a:rPr lang="fr-F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mr>
                    </m:m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BD1A61-B9DE-C548-B987-4FB0938DA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99" y="3429000"/>
                <a:ext cx="10642925" cy="1221616"/>
              </a:xfrm>
              <a:prstGeom prst="rect">
                <a:avLst/>
              </a:prstGeom>
              <a:blipFill>
                <a:blip r:embed="rId3"/>
                <a:stretch>
                  <a:fillRect l="-477" b="-30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8FB86C-5089-A94B-88C7-37BE72727B9E}"/>
                  </a:ext>
                </a:extLst>
              </p:cNvPr>
              <p:cNvSpPr txBox="1"/>
              <p:nvPr/>
            </p:nvSpPr>
            <p:spPr>
              <a:xfrm>
                <a:off x="0" y="4741175"/>
                <a:ext cx="3933824" cy="1705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fr-FR" sz="1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fr-FR" sz="1800" b="0" i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m:rPr>
                                <m:brk m:alnAt="7"/>
                              </m:rP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𝑖𝑖𝑖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m:rPr>
                                <m:sty m:val="p"/>
                                <m:brk m:alnAt="7"/>
                              </m:rPr>
                              <a:rPr lang="fr-FR" sz="1800" b="0" i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m:rPr>
                                <m:brk m:alnAt="7"/>
                              </m:rP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𝑖𝑖𝑗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func>
                              <m:funcPr>
                                <m:ctrlPr>
                                  <a:rPr lang="fr-FR" sz="1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800" b="0" i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fr-FR" sz="1800" b="0" i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m:rPr>
                                    <m:brk m:alnAt="7"/>
                                  </m:rPr>
                                  <a:rPr lang="fr-FR" sz="1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𝑖𝑖𝑘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  <m: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</m:m>
                    </m:oMath>
                  </m:oMathPara>
                </a14:m>
                <a:endParaRPr lang="fr-FR" sz="1800" b="0" baseline="-25000" dirty="0">
                  <a:solidFill>
                    <a:schemeClr val="tx1"/>
                  </a:solidFill>
                </a:endParaRPr>
              </a:p>
              <a:p>
                <a:pPr algn="ctr"/>
                <a:endParaRPr lang="fr-FR" i="1" dirty="0">
                  <a:solidFill>
                    <a:schemeClr val="accent6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fr-FR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fr-FR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fr-FR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fr-F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𝑗𝑖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fr-F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m:rPr>
                                <m:sty m:val="p"/>
                                <m:brk m:alnAt="7"/>
                              </m:rPr>
                              <a:rPr lang="fr-FR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fr-F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  <m:r>
                                  <a:rPr lang="fr-FR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func>
                              <m:funcPr>
                                <m:ctrlP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fr-FR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fr-FR" b="0" i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fr-FR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fr-FR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mr>
                      </m:m>
                    </m:oMath>
                  </m:oMathPara>
                </a14:m>
                <a:endParaRPr lang="fr-FR" dirty="0">
                  <a:solidFill>
                    <a:schemeClr val="accent6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algn="ctr"/>
                <a:endParaRPr lang="fr-FR" sz="1800" b="0" baseline="-250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fr-FR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fr-FR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fr-FR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m:rPr>
                                <m:sty m:val="p"/>
                                <m:brk m:alnAt="7"/>
                              </m:rPr>
                              <a:rPr lang="fr-FR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func>
                              <m:funcPr>
                                <m:ctrlP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fr-FR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fr-FR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fr-FR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  <m: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  <m: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</m:m>
                    </m:oMath>
                  </m:oMathPara>
                </a14:m>
                <a:endParaRPr lang="fr-FR" sz="1800" b="0" baseline="-25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fr-FR" dirty="0"/>
                  <a:t>with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fr-FR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fr-FR" sz="1800" b="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8FB86C-5089-A94B-88C7-37BE72727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41175"/>
                <a:ext cx="3933824" cy="1705852"/>
              </a:xfrm>
              <a:prstGeom prst="rect">
                <a:avLst/>
              </a:prstGeom>
              <a:blipFill>
                <a:blip r:embed="rId4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84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3217</TotalTime>
  <Words>845</Words>
  <Application>Microsoft Macintosh PowerPoint</Application>
  <PresentationFormat>Widescreen</PresentationFormat>
  <Paragraphs>239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Grouping factors, to reduce complexity</vt:lpstr>
      <vt:lpstr>Plan</vt:lpstr>
      <vt:lpstr>Beverton-Holt model</vt:lpstr>
      <vt:lpstr>Behind the model</vt:lpstr>
      <vt:lpstr>Behind the model</vt:lpstr>
      <vt:lpstr>How to add HOIs ? </vt:lpstr>
      <vt:lpstr>How to add HOIs ? </vt:lpstr>
      <vt:lpstr>How to add HOIs ? </vt:lpstr>
      <vt:lpstr>How to add HOIs for higher trophic level ? </vt:lpstr>
      <vt:lpstr>How to add HOIs for higher trophic level ? </vt:lpstr>
      <vt:lpstr>How to add HOIs for higher trophic level ? </vt:lpstr>
      <vt:lpstr>How to add HOIs for higher trophic level ? </vt:lpstr>
      <vt:lpstr>Plan</vt:lpstr>
      <vt:lpstr>Plan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Buche</dc:creator>
  <cp:lastModifiedBy>Lisa Buche</cp:lastModifiedBy>
  <cp:revision>15</cp:revision>
  <dcterms:created xsi:type="dcterms:W3CDTF">2021-11-02T09:21:44Z</dcterms:created>
  <dcterms:modified xsi:type="dcterms:W3CDTF">2021-11-17T09:16:55Z</dcterms:modified>
</cp:coreProperties>
</file>