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6"/>
  </p:notesMasterIdLst>
  <p:sldIdLst>
    <p:sldId id="263" r:id="rId2"/>
    <p:sldId id="264" r:id="rId3"/>
    <p:sldId id="262" r:id="rId4"/>
    <p:sldId id="272" r:id="rId5"/>
    <p:sldId id="256" r:id="rId6"/>
    <p:sldId id="257" r:id="rId7"/>
    <p:sldId id="273" r:id="rId8"/>
    <p:sldId id="284" r:id="rId9"/>
    <p:sldId id="276" r:id="rId10"/>
    <p:sldId id="258" r:id="rId11"/>
    <p:sldId id="268" r:id="rId12"/>
    <p:sldId id="260" r:id="rId13"/>
    <p:sldId id="274" r:id="rId14"/>
    <p:sldId id="266" r:id="rId15"/>
    <p:sldId id="265" r:id="rId16"/>
    <p:sldId id="267" r:id="rId17"/>
    <p:sldId id="269" r:id="rId18"/>
    <p:sldId id="271" r:id="rId19"/>
    <p:sldId id="275" r:id="rId20"/>
    <p:sldId id="281" r:id="rId21"/>
    <p:sldId id="277" r:id="rId22"/>
    <p:sldId id="279" r:id="rId23"/>
    <p:sldId id="282" r:id="rId24"/>
    <p:sldId id="283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4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7ED19-3D8B-4FA9-8E48-CE4C66C43079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458C0-AE9A-4B16-A95D-A02938014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4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58C0-AE9A-4B16-A95D-A029380143D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49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41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8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6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3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2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7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01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3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11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9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/>
          <a:lstStyle/>
          <a:p>
            <a:r>
              <a:rPr lang="ko-KR" altLang="en-US" b="1" dirty="0" smtClean="0"/>
              <a:t>게임 서버 포트폴리오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sz="2000" dirty="0" smtClean="0"/>
              <a:t>(‘Battle Snake’ </a:t>
            </a:r>
            <a:r>
              <a:rPr lang="ko-KR" altLang="en-US" sz="2000" dirty="0" smtClean="0"/>
              <a:t>프로젝트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08648"/>
            <a:ext cx="6400800" cy="1752600"/>
          </a:xfrm>
        </p:spPr>
        <p:txBody>
          <a:bodyPr/>
          <a:lstStyle/>
          <a:p>
            <a:r>
              <a:rPr lang="ko-KR" altLang="en-US" b="1" dirty="0" smtClean="0"/>
              <a:t>송 진규</a:t>
            </a:r>
            <a:endParaRPr lang="en-US" altLang="ko-KR" b="1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39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69108" y="220578"/>
            <a:ext cx="183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Net </a:t>
            </a:r>
            <a:r>
              <a:rPr lang="ko-KR" altLang="en-US" sz="2000" b="1" dirty="0" smtClean="0"/>
              <a:t>서버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7504" y="2004830"/>
            <a:ext cx="960523" cy="47535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277255" y="1340768"/>
            <a:ext cx="7471210" cy="2710043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364686" y="1740050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en-US" altLang="ko-KR" sz="9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할당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580710" y="1797250"/>
            <a:ext cx="11913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Accept Thread x 1</a:t>
            </a:r>
          </a:p>
        </p:txBody>
      </p:sp>
      <p:sp>
        <p:nvSpPr>
          <p:cNvPr id="45" name="원통 44"/>
          <p:cNvSpPr/>
          <p:nvPr/>
        </p:nvSpPr>
        <p:spPr>
          <a:xfrm>
            <a:off x="3342519" y="1913158"/>
            <a:ext cx="974495" cy="660372"/>
          </a:xfrm>
          <a:prstGeom prst="can">
            <a:avLst>
              <a:gd name="adj" fmla="val 2108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700" dirty="0" smtClean="0">
                <a:solidFill>
                  <a:schemeClr val="tx1"/>
                </a:solidFill>
              </a:rPr>
              <a:t>-Stack)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1079850" y="780053"/>
            <a:ext cx="3384423" cy="416024"/>
          </a:xfrm>
          <a:prstGeom prst="wedgeRoundRectCallout">
            <a:avLst>
              <a:gd name="adj1" fmla="val 26558"/>
              <a:gd name="adj2" fmla="val 22095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</a:rPr>
              <a:t>비어있는 </a:t>
            </a:r>
            <a:r>
              <a:rPr lang="en-US" altLang="ko-KR" sz="800" dirty="0">
                <a:solidFill>
                  <a:schemeClr val="tx1"/>
                </a:solidFill>
              </a:rPr>
              <a:t>Session</a:t>
            </a:r>
            <a:r>
              <a:rPr lang="ko-KR" altLang="en-US" sz="800" dirty="0">
                <a:solidFill>
                  <a:schemeClr val="tx1"/>
                </a:solidFill>
              </a:rPr>
              <a:t>의 </a:t>
            </a:r>
            <a:r>
              <a:rPr lang="en-US" altLang="ko-KR" sz="800" dirty="0">
                <a:solidFill>
                  <a:schemeClr val="tx1"/>
                </a:solidFill>
              </a:rPr>
              <a:t>Index </a:t>
            </a:r>
            <a:r>
              <a:rPr lang="ko-KR" altLang="en-US" sz="800" dirty="0" smtClean="0">
                <a:solidFill>
                  <a:schemeClr val="tx1"/>
                </a:solidFill>
              </a:rPr>
              <a:t>보관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smtClean="0">
                <a:solidFill>
                  <a:schemeClr val="tx1"/>
                </a:solidFill>
              </a:rPr>
              <a:t>Accept </a:t>
            </a:r>
            <a:r>
              <a:rPr lang="ko-KR" altLang="en-US" sz="800" dirty="0">
                <a:solidFill>
                  <a:schemeClr val="tx1"/>
                </a:solidFill>
              </a:rPr>
              <a:t>시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이 </a:t>
            </a:r>
            <a:r>
              <a:rPr lang="en-US" altLang="ko-KR" sz="800" dirty="0">
                <a:solidFill>
                  <a:schemeClr val="tx1"/>
                </a:solidFill>
              </a:rPr>
              <a:t>stack</a:t>
            </a:r>
            <a:r>
              <a:rPr lang="ko-KR" altLang="en-US" sz="8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800" dirty="0" smtClean="0">
                <a:solidFill>
                  <a:schemeClr val="tx1"/>
                </a:solidFill>
              </a:rPr>
              <a:t>할당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651125" y="1811384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567733" y="1736607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네트워크 송수신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783757" y="1793807"/>
            <a:ext cx="12474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Worker Thread x N</a:t>
            </a:r>
          </a:p>
        </p:txBody>
      </p:sp>
      <p:cxnSp>
        <p:nvCxnSpPr>
          <p:cNvPr id="50" name="직선 화살표 연결선 49"/>
          <p:cNvCxnSpPr>
            <a:stCxn id="45" idx="2"/>
            <a:endCxn id="42" idx="3"/>
          </p:cNvCxnSpPr>
          <p:nvPr/>
        </p:nvCxnSpPr>
        <p:spPr>
          <a:xfrm flipH="1">
            <a:off x="3020870" y="2243344"/>
            <a:ext cx="321649" cy="7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7" idx="1"/>
            <a:endCxn id="45" idx="4"/>
          </p:cNvCxnSpPr>
          <p:nvPr/>
        </p:nvCxnSpPr>
        <p:spPr>
          <a:xfrm flipH="1">
            <a:off x="4317014" y="2240663"/>
            <a:ext cx="250719" cy="26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24" idx="3"/>
            <a:endCxn id="42" idx="1"/>
          </p:cNvCxnSpPr>
          <p:nvPr/>
        </p:nvCxnSpPr>
        <p:spPr>
          <a:xfrm>
            <a:off x="1068027" y="2242507"/>
            <a:ext cx="296659" cy="15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6627801" y="1749905"/>
            <a:ext cx="1904640" cy="1175039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6804248" y="1793821"/>
            <a:ext cx="1640164" cy="369318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900" dirty="0" smtClean="0"/>
              <a:t>Network Session </a:t>
            </a:r>
            <a:r>
              <a:rPr lang="en-US" altLang="ko-KR" sz="900" dirty="0" err="1" smtClean="0"/>
              <a:t>struct</a:t>
            </a:r>
            <a:endParaRPr lang="en-US" altLang="ko-KR" sz="900" dirty="0"/>
          </a:p>
          <a:p>
            <a:pPr algn="ctr"/>
            <a:r>
              <a:rPr lang="en-US" altLang="ko-KR" sz="900" dirty="0" smtClean="0"/>
              <a:t>(</a:t>
            </a:r>
            <a:r>
              <a:rPr lang="en-US" altLang="ko-KR" sz="900" dirty="0" err="1" smtClean="0"/>
              <a:t>stSession</a:t>
            </a:r>
            <a:r>
              <a:rPr lang="en-US" altLang="ko-KR" sz="900" dirty="0" smtClean="0"/>
              <a:t> x </a:t>
            </a:r>
            <a:r>
              <a:rPr lang="ko-KR" altLang="en-US" sz="900" dirty="0" smtClean="0"/>
              <a:t>최대 </a:t>
            </a:r>
            <a:r>
              <a:rPr lang="ko-KR" altLang="en-US" sz="900" dirty="0" err="1" smtClean="0"/>
              <a:t>접속자</a:t>
            </a:r>
            <a:r>
              <a:rPr lang="ko-KR" altLang="en-US" sz="900" dirty="0" smtClean="0"/>
              <a:t> 수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63" name="원통 62"/>
          <p:cNvSpPr/>
          <p:nvPr/>
        </p:nvSpPr>
        <p:spPr>
          <a:xfrm>
            <a:off x="6731669" y="2242003"/>
            <a:ext cx="864667" cy="577493"/>
          </a:xfrm>
          <a:prstGeom prst="can">
            <a:avLst>
              <a:gd name="adj" fmla="val 3040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LockFree</a:t>
            </a:r>
            <a:r>
              <a:rPr lang="en-US" altLang="ko-KR" sz="700" dirty="0">
                <a:solidFill>
                  <a:schemeClr val="tx1"/>
                </a:solidFill>
              </a:rPr>
              <a:t>-Queue)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5" name="모서리가 둥근 사각형 설명선 64"/>
          <p:cNvSpPr/>
          <p:nvPr/>
        </p:nvSpPr>
        <p:spPr>
          <a:xfrm>
            <a:off x="5994515" y="772378"/>
            <a:ext cx="2975289" cy="431373"/>
          </a:xfrm>
          <a:prstGeom prst="wedgeRoundRectCallout">
            <a:avLst>
              <a:gd name="adj1" fmla="val 13908"/>
              <a:gd name="adj2" fmla="val 18747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</a:rPr>
              <a:t>정적 배열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smtClean="0">
                <a:solidFill>
                  <a:schemeClr val="tx1"/>
                </a:solidFill>
              </a:rPr>
              <a:t>[</a:t>
            </a:r>
            <a:r>
              <a:rPr lang="en-US" altLang="ko-KR" sz="800" dirty="0">
                <a:solidFill>
                  <a:schemeClr val="tx1"/>
                </a:solidFill>
              </a:rPr>
              <a:t>Blank Session Index </a:t>
            </a:r>
            <a:r>
              <a:rPr lang="en-US" altLang="ko-KR" sz="800" dirty="0" smtClean="0">
                <a:solidFill>
                  <a:schemeClr val="tx1"/>
                </a:solidFill>
              </a:rPr>
              <a:t>Stack] </a:t>
            </a:r>
            <a:r>
              <a:rPr lang="ko-KR" altLang="en-US" sz="800" dirty="0" smtClean="0">
                <a:solidFill>
                  <a:schemeClr val="tx1"/>
                </a:solidFill>
              </a:rPr>
              <a:t>에 빈 </a:t>
            </a:r>
            <a:r>
              <a:rPr lang="en-US" altLang="ko-KR" sz="800" dirty="0" smtClean="0">
                <a:solidFill>
                  <a:schemeClr val="tx1"/>
                </a:solidFill>
              </a:rPr>
              <a:t>Session</a:t>
            </a:r>
            <a:r>
              <a:rPr lang="ko-KR" altLang="en-US" sz="800" dirty="0" smtClean="0">
                <a:solidFill>
                  <a:schemeClr val="tx1"/>
                </a:solidFill>
              </a:rPr>
              <a:t>의 </a:t>
            </a:r>
            <a:r>
              <a:rPr lang="en-US" altLang="ko-KR" sz="800" dirty="0" smtClean="0">
                <a:solidFill>
                  <a:schemeClr val="tx1"/>
                </a:solidFill>
              </a:rPr>
              <a:t>Index</a:t>
            </a:r>
            <a:r>
              <a:rPr lang="ko-KR" altLang="en-US" sz="800" dirty="0" smtClean="0">
                <a:solidFill>
                  <a:schemeClr val="tx1"/>
                </a:solidFill>
              </a:rPr>
              <a:t>보관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6" name="원통 65"/>
          <p:cNvSpPr/>
          <p:nvPr/>
        </p:nvSpPr>
        <p:spPr>
          <a:xfrm>
            <a:off x="7652324" y="2249033"/>
            <a:ext cx="736099" cy="570463"/>
          </a:xfrm>
          <a:prstGeom prst="can">
            <a:avLst>
              <a:gd name="adj" fmla="val 3040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Recv</a:t>
            </a:r>
            <a:r>
              <a:rPr lang="en-US" altLang="ko-KR" sz="7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RingBuffer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56785" y="1340768"/>
            <a:ext cx="987707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1277255" y="4221088"/>
            <a:ext cx="7471210" cy="1872208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711411" y="5661248"/>
            <a:ext cx="2262095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CContentServer</a:t>
            </a:r>
            <a:r>
              <a:rPr lang="en-US" altLang="ko-KR" sz="900" b="1" dirty="0" smtClean="0"/>
              <a:t> : public 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모듈을 상속받는 컨텐츠 파트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1364686" y="3861048"/>
            <a:ext cx="1503542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961168" y="3874368"/>
            <a:ext cx="1600473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OnClinetLeave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651125" y="3874368"/>
            <a:ext cx="1280576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OnRecv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7" name="직선 화살표 연결선 76"/>
          <p:cNvCxnSpPr>
            <a:endCxn id="70" idx="0"/>
          </p:cNvCxnSpPr>
          <p:nvPr/>
        </p:nvCxnSpPr>
        <p:spPr>
          <a:xfrm>
            <a:off x="2116457" y="2748162"/>
            <a:ext cx="0" cy="11128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382960" y="3180274"/>
            <a:ext cx="1725142" cy="27821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파트로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전달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81" name="꺾인 연결선 80"/>
          <p:cNvCxnSpPr/>
          <p:nvPr/>
        </p:nvCxnSpPr>
        <p:spPr>
          <a:xfrm rot="5400000">
            <a:off x="3703754" y="2488026"/>
            <a:ext cx="1054872" cy="171781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5532524" y="2819496"/>
            <a:ext cx="0" cy="10415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5186413" y="3304605"/>
            <a:ext cx="844801" cy="372932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Decoding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422186" y="4414825"/>
            <a:ext cx="2213374" cy="526343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언제든 세션에게 </a:t>
            </a:r>
            <a:r>
              <a:rPr lang="en-US" altLang="ko-KR" sz="900" dirty="0" smtClean="0">
                <a:solidFill>
                  <a:schemeClr val="tx1"/>
                </a:solidFill>
              </a:rPr>
              <a:t>Packet</a:t>
            </a:r>
            <a:r>
              <a:rPr lang="ko-KR" altLang="en-US" sz="900" dirty="0" smtClean="0">
                <a:solidFill>
                  <a:schemeClr val="tx1"/>
                </a:solidFill>
              </a:rPr>
              <a:t>을 </a:t>
            </a:r>
            <a:r>
              <a:rPr lang="en-US" altLang="ko-KR" sz="900" dirty="0" smtClean="0">
                <a:solidFill>
                  <a:schemeClr val="tx1"/>
                </a:solidFill>
              </a:rPr>
              <a:t>Send</a:t>
            </a:r>
            <a:r>
              <a:rPr lang="ko-KR" altLang="en-US" sz="9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할 수 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>
            <a:endCxn id="91" idx="2"/>
          </p:cNvCxnSpPr>
          <p:nvPr/>
        </p:nvCxnSpPr>
        <p:spPr>
          <a:xfrm flipV="1">
            <a:off x="6948169" y="4005064"/>
            <a:ext cx="0" cy="4817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90"/>
          <p:cNvSpPr/>
          <p:nvPr/>
        </p:nvSpPr>
        <p:spPr>
          <a:xfrm>
            <a:off x="6252604" y="3609924"/>
            <a:ext cx="1391130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SendPacket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Cpacket</a:t>
            </a:r>
            <a:r>
              <a:rPr lang="en-US" altLang="ko-KR" sz="900" dirty="0" smtClean="0">
                <a:solidFill>
                  <a:schemeClr val="tx1"/>
                </a:solidFill>
              </a:rPr>
              <a:t>*)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764772" y="3609924"/>
            <a:ext cx="856184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Disconenct</a:t>
            </a:r>
            <a:r>
              <a:rPr lang="en-US" altLang="ko-KR" sz="900" dirty="0" smtClean="0">
                <a:solidFill>
                  <a:schemeClr val="tx1"/>
                </a:solidFill>
              </a:rPr>
              <a:t> 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endCxn id="92" idx="2"/>
          </p:cNvCxnSpPr>
          <p:nvPr/>
        </p:nvCxnSpPr>
        <p:spPr>
          <a:xfrm flipV="1">
            <a:off x="8186729" y="4005064"/>
            <a:ext cx="6135" cy="4097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원통 95"/>
          <p:cNvSpPr/>
          <p:nvPr/>
        </p:nvSpPr>
        <p:spPr>
          <a:xfrm>
            <a:off x="1471136" y="4681735"/>
            <a:ext cx="1285686" cy="637019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보관 자료구조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7" name="모서리가 둥근 사각형 설명선 96"/>
          <p:cNvSpPr/>
          <p:nvPr/>
        </p:nvSpPr>
        <p:spPr>
          <a:xfrm>
            <a:off x="1382961" y="5661248"/>
            <a:ext cx="2061332" cy="369304"/>
          </a:xfrm>
          <a:prstGeom prst="wedgeRoundRectCallout">
            <a:avLst>
              <a:gd name="adj1" fmla="val -23764"/>
              <a:gd name="adj2" fmla="val -12473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네트워</a:t>
            </a:r>
            <a:r>
              <a:rPr lang="ko-KR" altLang="en-US" sz="900" dirty="0">
                <a:solidFill>
                  <a:schemeClr val="tx1"/>
                </a:solidFill>
              </a:rPr>
              <a:t>크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파</a:t>
            </a:r>
            <a:r>
              <a:rPr lang="ko-KR" altLang="en-US" sz="900" dirty="0">
                <a:solidFill>
                  <a:schemeClr val="tx1"/>
                </a:solidFill>
              </a:rPr>
              <a:t>트</a:t>
            </a:r>
            <a:r>
              <a:rPr lang="ko-KR" altLang="en-US" sz="900" dirty="0" smtClean="0">
                <a:solidFill>
                  <a:schemeClr val="tx1"/>
                </a:solidFill>
              </a:rPr>
              <a:t>와 컨텐츠 파트는 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ko-KR" altLang="en-US" sz="900" dirty="0">
                <a:solidFill>
                  <a:schemeClr val="tx1"/>
                </a:solidFill>
              </a:rPr>
              <a:t>를 이용해 통신한다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70" idx="2"/>
            <a:endCxn id="96" idx="1"/>
          </p:cNvCxnSpPr>
          <p:nvPr/>
        </p:nvCxnSpPr>
        <p:spPr>
          <a:xfrm flipH="1">
            <a:off x="2113979" y="4365104"/>
            <a:ext cx="2478" cy="3166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96" idx="4"/>
            <a:endCxn id="74" idx="2"/>
          </p:cNvCxnSpPr>
          <p:nvPr/>
        </p:nvCxnSpPr>
        <p:spPr>
          <a:xfrm flipV="1">
            <a:off x="2756822" y="4378424"/>
            <a:ext cx="1004583" cy="6218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사각형 설명선 105"/>
          <p:cNvSpPr/>
          <p:nvPr/>
        </p:nvSpPr>
        <p:spPr>
          <a:xfrm>
            <a:off x="7716708" y="3295979"/>
            <a:ext cx="936104" cy="187626"/>
          </a:xfrm>
          <a:prstGeom prst="wedgeRoundRectCallout">
            <a:avLst>
              <a:gd name="adj1" fmla="val -25687"/>
              <a:gd name="adj2" fmla="val 12264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세션 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V="1">
            <a:off x="7164288" y="2819496"/>
            <a:ext cx="0" cy="7904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6493763" y="3212976"/>
            <a:ext cx="1102573" cy="216024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Encoding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6307309" y="2315440"/>
            <a:ext cx="320492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7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47601" y="220578"/>
            <a:ext cx="1653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MMOServer</a:t>
            </a:r>
            <a:endParaRPr lang="ko-KR" altLang="en-US" sz="20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3034456"/>
            <a:ext cx="5112568" cy="1546672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0040" y="3523162"/>
            <a:ext cx="4680520" cy="932592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2406" y="3163120"/>
            <a:ext cx="4582735" cy="1292633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단점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모듈 내부의 </a:t>
            </a:r>
            <a:r>
              <a:rPr lang="ko-KR" altLang="en-US" sz="1000" dirty="0" err="1" smtClean="0"/>
              <a:t>스레드가</a:t>
            </a:r>
            <a:r>
              <a:rPr lang="ko-KR" altLang="en-US" sz="1000" dirty="0" smtClean="0"/>
              <a:t> 항시 루프를 돌기 때문에 </a:t>
            </a:r>
            <a:r>
              <a:rPr lang="en-US" altLang="ko-KR" sz="1000" dirty="0" smtClean="0"/>
              <a:t>CPU </a:t>
            </a:r>
            <a:r>
              <a:rPr lang="ko-KR" altLang="en-US" sz="1000" dirty="0" err="1" smtClean="0"/>
              <a:t>사용율이</a:t>
            </a:r>
            <a:r>
              <a:rPr lang="ko-KR" altLang="en-US" sz="1000" dirty="0" smtClean="0"/>
              <a:t> 높다</a:t>
            </a:r>
            <a:r>
              <a:rPr lang="en-US" altLang="ko-KR" sz="1000" dirty="0" smtClean="0"/>
              <a:t>.</a:t>
            </a:r>
          </a:p>
          <a:p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Auth</a:t>
            </a:r>
            <a:r>
              <a:rPr lang="en-US" altLang="ko-KR" sz="1000" dirty="0"/>
              <a:t>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Game </a:t>
            </a:r>
            <a:r>
              <a:rPr lang="ko-KR" altLang="en-US" sz="1000" dirty="0" err="1" smtClean="0"/>
              <a:t>스레드에</a:t>
            </a:r>
            <a:r>
              <a:rPr lang="ko-KR" altLang="en-US" sz="1000" dirty="0" smtClean="0"/>
              <a:t> 지정된 프레임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루프 횟수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에 따라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 속도가 결정되며 최대 처리속도 한계가 있음 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범용적으로 적용하기 어려운 구조</a:t>
            </a:r>
            <a:endParaRPr lang="en-US" altLang="ko-KR" sz="1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8646" y="4653136"/>
            <a:ext cx="5112568" cy="1008112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59532" y="5145475"/>
            <a:ext cx="4680520" cy="387535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9532" y="4781800"/>
            <a:ext cx="4582735" cy="67708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사용처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배틀 서버</a:t>
            </a:r>
            <a:endParaRPr lang="en-US" altLang="ko-KR" sz="1000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8646" y="1096607"/>
            <a:ext cx="5112568" cy="1854216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9532" y="1637426"/>
            <a:ext cx="4680520" cy="1241388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9532" y="1225272"/>
            <a:ext cx="4582735" cy="160041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장점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네트워크의 </a:t>
            </a:r>
            <a:r>
              <a:rPr lang="en-US" altLang="ko-KR" sz="1000" dirty="0"/>
              <a:t>Session</a:t>
            </a:r>
            <a:r>
              <a:rPr lang="ko-KR" altLang="en-US" sz="1000" dirty="0"/>
              <a:t>과 </a:t>
            </a:r>
            <a:r>
              <a:rPr lang="ko-KR" altLang="en-US" sz="1000" dirty="0" err="1"/>
              <a:t>컨텐츠의</a:t>
            </a:r>
            <a:r>
              <a:rPr lang="ko-KR" altLang="en-US" sz="1000" dirty="0"/>
              <a:t> </a:t>
            </a:r>
            <a:r>
              <a:rPr lang="en-US" altLang="ko-KR" sz="1000" dirty="0"/>
              <a:t>Player</a:t>
            </a:r>
            <a:r>
              <a:rPr lang="ko-KR" altLang="en-US" sz="1000" dirty="0"/>
              <a:t>가 </a:t>
            </a:r>
            <a:r>
              <a:rPr lang="en-US" altLang="ko-KR" sz="1000" dirty="0"/>
              <a:t>1</a:t>
            </a:r>
            <a:r>
              <a:rPr lang="ko-KR" altLang="en-US" sz="1000" dirty="0"/>
              <a:t>개로 구성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상속 구조</a:t>
            </a:r>
            <a:r>
              <a:rPr lang="en-US" altLang="ko-KR" sz="1000" dirty="0"/>
              <a:t>) </a:t>
            </a:r>
            <a:r>
              <a:rPr lang="en-US" altLang="ko-KR" sz="1000" dirty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네트워크 모듈과 </a:t>
            </a:r>
            <a:r>
              <a:rPr lang="ko-KR" altLang="en-US" sz="1000" dirty="0">
                <a:sym typeface="Wingdings" pitchFamily="2" charset="2"/>
              </a:rPr>
              <a:t>컨텐츠 간의 통신 </a:t>
            </a:r>
            <a:r>
              <a:rPr lang="ko-KR" altLang="en-US" sz="1000" dirty="0" smtClean="0">
                <a:sym typeface="Wingdings" pitchFamily="2" charset="2"/>
              </a:rPr>
              <a:t>최소화</a:t>
            </a:r>
            <a:endParaRPr lang="en-US" altLang="ko-KR" sz="1000" dirty="0" smtClean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endParaRPr lang="en-US" altLang="ko-KR" sz="500" dirty="0" smtClean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Auth</a:t>
            </a:r>
            <a:r>
              <a:rPr lang="en-US" altLang="ko-KR" sz="1000" dirty="0" smtClean="0"/>
              <a:t> </a:t>
            </a:r>
            <a:r>
              <a:rPr lang="ko-KR" altLang="en-US" sz="1000" dirty="0" err="1"/>
              <a:t>스레드와</a:t>
            </a:r>
            <a:r>
              <a:rPr lang="ko-KR" altLang="en-US" sz="1000" dirty="0"/>
              <a:t> </a:t>
            </a:r>
            <a:r>
              <a:rPr lang="en-US" altLang="ko-KR" sz="1000" dirty="0"/>
              <a:t>Game </a:t>
            </a:r>
            <a:r>
              <a:rPr lang="ko-KR" altLang="en-US" sz="1000" dirty="0" err="1"/>
              <a:t>스레드를</a:t>
            </a:r>
            <a:r>
              <a:rPr lang="ko-KR" altLang="en-US" sz="1000" dirty="0"/>
              <a:t> 분리해 게임 개발에 적합한 </a:t>
            </a:r>
            <a:r>
              <a:rPr lang="ko-KR" altLang="en-US" sz="1000" dirty="0" smtClean="0"/>
              <a:t>구조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스레드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별 모드 지정으로 </a:t>
            </a:r>
            <a:r>
              <a:rPr lang="ko-KR" altLang="en-US" sz="1000" dirty="0" err="1" smtClean="0"/>
              <a:t>스레</a:t>
            </a:r>
            <a:r>
              <a:rPr lang="ko-KR" altLang="en-US" sz="1000" dirty="0" err="1"/>
              <a:t>드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동기화 </a:t>
            </a:r>
            <a:r>
              <a:rPr lang="ko-KR" altLang="en-US" sz="1000" dirty="0" smtClean="0"/>
              <a:t>제거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모듈 </a:t>
            </a:r>
            <a:r>
              <a:rPr lang="ko-KR" altLang="en-US" sz="1000" dirty="0"/>
              <a:t>내부에 컨텐츠 처리 </a:t>
            </a:r>
            <a:r>
              <a:rPr lang="ko-KR" altLang="en-US" sz="1000" dirty="0" err="1"/>
              <a:t>스레드와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패킷</a:t>
            </a:r>
            <a:r>
              <a:rPr lang="ko-KR" altLang="en-US" sz="1000" dirty="0"/>
              <a:t> 처리 기능을 포함</a:t>
            </a:r>
            <a:r>
              <a:rPr lang="en-US" altLang="ko-KR" sz="1000" dirty="0"/>
              <a:t>.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91880" y="91749"/>
            <a:ext cx="2256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MMOServer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9512" y="934981"/>
            <a:ext cx="8712968" cy="2350003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07504" y="548680"/>
            <a:ext cx="8928992" cy="6192688"/>
          </a:xfrm>
          <a:prstGeom prst="roundRect">
            <a:avLst>
              <a:gd name="adj" fmla="val 264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371043" y="620688"/>
            <a:ext cx="2137061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CGameServer</a:t>
            </a:r>
            <a:r>
              <a:rPr lang="en-US" altLang="ko-KR" sz="900" b="1" dirty="0" smtClean="0"/>
              <a:t> : public CMMOServer</a:t>
            </a:r>
            <a:endParaRPr lang="en-US" altLang="ko-KR" sz="9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44332" y="971464"/>
            <a:ext cx="987708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CMMOServer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51520" y="1959476"/>
            <a:ext cx="1368152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en-US" altLang="ko-KR" sz="9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할당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0169" y="2011254"/>
            <a:ext cx="133151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Accept Thread x 1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608641" y="1959476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세션 </a:t>
            </a:r>
            <a:r>
              <a:rPr lang="ko-KR" altLang="en-US" sz="900" dirty="0">
                <a:solidFill>
                  <a:schemeClr val="tx1"/>
                </a:solidFill>
              </a:rPr>
              <a:t>인증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최초 컨텐츠 로딩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담당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752658" y="2016676"/>
            <a:ext cx="1115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err="1"/>
              <a:t>Auth</a:t>
            </a:r>
            <a:r>
              <a:rPr lang="en-US" altLang="ko-KR" sz="900" b="1" dirty="0"/>
              <a:t> Thread x 1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081585" y="1978182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인게임</a:t>
            </a:r>
            <a:r>
              <a:rPr lang="ko-KR" altLang="en-US" sz="900" dirty="0" smtClean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세션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228184" y="2035382"/>
            <a:ext cx="120860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Game Thread x 1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7506213" y="1979813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종료된 세션 정리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배열 재사용을 위해 </a:t>
            </a:r>
            <a:r>
              <a:rPr lang="en-US" altLang="ko-KR" sz="900" dirty="0">
                <a:solidFill>
                  <a:schemeClr val="tx1"/>
                </a:solidFill>
              </a:rPr>
              <a:t>Index </a:t>
            </a:r>
            <a:r>
              <a:rPr lang="ko-KR" altLang="en-US" sz="900" dirty="0">
                <a:solidFill>
                  <a:schemeClr val="tx1"/>
                </a:solidFill>
              </a:rPr>
              <a:t>반환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596336" y="2037013"/>
            <a:ext cx="131425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Release Thread x 1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83920" y="91749"/>
            <a:ext cx="947720" cy="375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4" name="꺾인 연결선 93"/>
          <p:cNvCxnSpPr>
            <a:stCxn id="93" idx="1"/>
            <a:endCxn id="60" idx="1"/>
          </p:cNvCxnSpPr>
          <p:nvPr/>
        </p:nvCxnSpPr>
        <p:spPr>
          <a:xfrm rot="10800000" flipV="1">
            <a:off x="251520" y="279360"/>
            <a:ext cx="132400" cy="2184172"/>
          </a:xfrm>
          <a:prstGeom prst="bentConnector3">
            <a:avLst>
              <a:gd name="adj1" fmla="val 24659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원통 98"/>
          <p:cNvSpPr/>
          <p:nvPr/>
        </p:nvSpPr>
        <p:spPr>
          <a:xfrm>
            <a:off x="1872338" y="1260802"/>
            <a:ext cx="1000258" cy="640061"/>
          </a:xfrm>
          <a:prstGeom prst="can">
            <a:avLst>
              <a:gd name="adj" fmla="val 1911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Accpet</a:t>
            </a:r>
            <a:r>
              <a:rPr lang="en-US" altLang="ko-KR" sz="700" dirty="0">
                <a:solidFill>
                  <a:schemeClr val="tx1"/>
                </a:solidFill>
              </a:rPr>
              <a:t> Socket </a:t>
            </a:r>
            <a:r>
              <a:rPr lang="en-US" altLang="ko-KR" sz="700" dirty="0" smtClean="0">
                <a:solidFill>
                  <a:schemeClr val="tx1"/>
                </a:solidFill>
              </a:rPr>
              <a:t>Queue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(list </a:t>
            </a:r>
            <a:r>
              <a:rPr lang="ko-KR" altLang="en-US" sz="700" dirty="0" smtClean="0">
                <a:solidFill>
                  <a:schemeClr val="tx1"/>
                </a:solidFill>
              </a:rPr>
              <a:t>구조의 </a:t>
            </a:r>
            <a:r>
              <a:rPr lang="en-US" altLang="ko-KR" sz="700" dirty="0" smtClean="0">
                <a:solidFill>
                  <a:schemeClr val="tx1"/>
                </a:solidFill>
              </a:rPr>
              <a:t>Queue)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216420" y="2046592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728321" y="1959476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Send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872338" y="2016676"/>
            <a:ext cx="11874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Send Thread x </a:t>
            </a:r>
            <a:r>
              <a:rPr lang="en-US" altLang="ko-KR" sz="900" b="1" dirty="0" smtClean="0"/>
              <a:t>1</a:t>
            </a:r>
            <a:endParaRPr lang="en-US" altLang="ko-KR" sz="900" b="1" dirty="0"/>
          </a:p>
        </p:txBody>
      </p:sp>
      <p:cxnSp>
        <p:nvCxnSpPr>
          <p:cNvPr id="103" name="꺾인 연결선 102"/>
          <p:cNvCxnSpPr>
            <a:stCxn id="60" idx="0"/>
            <a:endCxn id="99" idx="2"/>
          </p:cNvCxnSpPr>
          <p:nvPr/>
        </p:nvCxnSpPr>
        <p:spPr>
          <a:xfrm rot="5400000" flipH="1" flipV="1">
            <a:off x="1214646" y="1301784"/>
            <a:ext cx="378643" cy="93674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99" idx="4"/>
            <a:endCxn id="80" idx="0"/>
          </p:cNvCxnSpPr>
          <p:nvPr/>
        </p:nvCxnSpPr>
        <p:spPr>
          <a:xfrm>
            <a:off x="2872596" y="1580833"/>
            <a:ext cx="2401801" cy="37864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사각형 설명선 104"/>
          <p:cNvSpPr/>
          <p:nvPr/>
        </p:nvSpPr>
        <p:spPr>
          <a:xfrm>
            <a:off x="563147" y="824737"/>
            <a:ext cx="1965538" cy="346108"/>
          </a:xfrm>
          <a:prstGeom prst="wedgeRoundRectCallout">
            <a:avLst>
              <a:gd name="adj1" fmla="val 33206"/>
              <a:gd name="adj2" fmla="val 8196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새로운 </a:t>
            </a:r>
            <a:r>
              <a:rPr lang="en-US" altLang="ko-KR" sz="800" dirty="0" smtClean="0">
                <a:solidFill>
                  <a:schemeClr val="tx1"/>
                </a:solidFill>
              </a:rPr>
              <a:t>socket</a:t>
            </a:r>
            <a:r>
              <a:rPr lang="ko-KR" altLang="en-US" sz="800" dirty="0" smtClean="0">
                <a:solidFill>
                  <a:schemeClr val="tx1"/>
                </a:solidFill>
              </a:rPr>
              <a:t>을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Auth</a:t>
            </a:r>
            <a:r>
              <a:rPr lang="en-US" altLang="ko-KR" sz="800" dirty="0" smtClean="0">
                <a:solidFill>
                  <a:schemeClr val="tx1"/>
                </a:solidFill>
              </a:rPr>
              <a:t> Thread</a:t>
            </a:r>
            <a:r>
              <a:rPr lang="ko-KR" altLang="en-US" sz="800" dirty="0" smtClean="0">
                <a:solidFill>
                  <a:schemeClr val="tx1"/>
                </a:solidFill>
              </a:rPr>
              <a:t>로 전달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원통 105"/>
          <p:cNvSpPr/>
          <p:nvPr/>
        </p:nvSpPr>
        <p:spPr>
          <a:xfrm>
            <a:off x="6345237" y="1144518"/>
            <a:ext cx="974495" cy="591450"/>
          </a:xfrm>
          <a:prstGeom prst="can">
            <a:avLst>
              <a:gd name="adj" fmla="val 2108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Blank Session Index Stack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700" dirty="0" smtClean="0">
                <a:solidFill>
                  <a:schemeClr val="tx1"/>
                </a:solidFill>
              </a:rPr>
              <a:t>-Stack)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07" name="꺾인 연결선 106"/>
          <p:cNvCxnSpPr>
            <a:stCxn id="85" idx="0"/>
            <a:endCxn id="106" idx="4"/>
          </p:cNvCxnSpPr>
          <p:nvPr/>
        </p:nvCxnSpPr>
        <p:spPr>
          <a:xfrm rot="16200000" flipV="1">
            <a:off x="7476066" y="1283909"/>
            <a:ext cx="539570" cy="85223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06" idx="2"/>
          </p:cNvCxnSpPr>
          <p:nvPr/>
        </p:nvCxnSpPr>
        <p:spPr>
          <a:xfrm rot="10800000" flipV="1">
            <a:off x="5404733" y="1440243"/>
            <a:ext cx="940504" cy="519232"/>
          </a:xfrm>
          <a:prstGeom prst="bentConnector3">
            <a:avLst>
              <a:gd name="adj1" fmla="val 1002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사각형 설명선 108"/>
          <p:cNvSpPr/>
          <p:nvPr/>
        </p:nvSpPr>
        <p:spPr>
          <a:xfrm>
            <a:off x="6275938" y="604421"/>
            <a:ext cx="2640795" cy="494141"/>
          </a:xfrm>
          <a:prstGeom prst="wedgeRoundRectCallout">
            <a:avLst>
              <a:gd name="adj1" fmla="val -30098"/>
              <a:gd name="adj2" fmla="val 6907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</a:rPr>
              <a:t>비어있는 </a:t>
            </a:r>
            <a:r>
              <a:rPr lang="en-US" altLang="ko-KR" sz="800" dirty="0">
                <a:solidFill>
                  <a:schemeClr val="tx1"/>
                </a:solidFill>
              </a:rPr>
              <a:t>Session</a:t>
            </a:r>
            <a:r>
              <a:rPr lang="ko-KR" altLang="en-US" sz="800" dirty="0">
                <a:solidFill>
                  <a:schemeClr val="tx1"/>
                </a:solidFill>
              </a:rPr>
              <a:t>의 </a:t>
            </a:r>
            <a:r>
              <a:rPr lang="en-US" altLang="ko-KR" sz="800" dirty="0">
                <a:solidFill>
                  <a:schemeClr val="tx1"/>
                </a:solidFill>
              </a:rPr>
              <a:t>Index </a:t>
            </a:r>
            <a:r>
              <a:rPr lang="ko-KR" altLang="en-US" sz="800" dirty="0">
                <a:solidFill>
                  <a:schemeClr val="tx1"/>
                </a:solidFill>
              </a:rPr>
              <a:t>보관 </a:t>
            </a:r>
            <a:r>
              <a:rPr lang="ko-KR" altLang="en-US" sz="800" dirty="0" smtClean="0">
                <a:solidFill>
                  <a:schemeClr val="tx1"/>
                </a:solidFill>
              </a:rPr>
              <a:t>공간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</a:rPr>
              <a:t>신규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접속자</a:t>
            </a:r>
            <a:r>
              <a:rPr lang="ko-KR" altLang="en-US" sz="800" dirty="0" smtClean="0">
                <a:solidFill>
                  <a:schemeClr val="tx1"/>
                </a:solidFill>
              </a:rPr>
              <a:t> 처리 시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이 </a:t>
            </a:r>
            <a:r>
              <a:rPr lang="en-US" altLang="ko-KR" sz="800" dirty="0">
                <a:solidFill>
                  <a:schemeClr val="tx1"/>
                </a:solidFill>
              </a:rPr>
              <a:t>stack</a:t>
            </a:r>
            <a:r>
              <a:rPr lang="ko-KR" altLang="en-US" sz="800" dirty="0">
                <a:solidFill>
                  <a:schemeClr val="tx1"/>
                </a:solidFill>
              </a:rPr>
              <a:t>에서 인덱스를 꺼내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해당 인덱스의 배열에 세션 </a:t>
            </a:r>
            <a:r>
              <a:rPr lang="ko-KR" altLang="en-US" sz="800" dirty="0" smtClean="0">
                <a:solidFill>
                  <a:schemeClr val="tx1"/>
                </a:solidFill>
              </a:rPr>
              <a:t>할당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오른쪽 화살표 109"/>
          <p:cNvSpPr/>
          <p:nvPr/>
        </p:nvSpPr>
        <p:spPr>
          <a:xfrm>
            <a:off x="5890471" y="2346807"/>
            <a:ext cx="265705" cy="218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5748922" y="2577764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Thread</a:t>
            </a: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모드 변경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2" name="오른쪽 화살표 111"/>
          <p:cNvSpPr/>
          <p:nvPr/>
        </p:nvSpPr>
        <p:spPr>
          <a:xfrm>
            <a:off x="7296127" y="2355432"/>
            <a:ext cx="265705" cy="218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7070944" y="2564904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Thread</a:t>
            </a: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모드 변경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4" name="아래로 구부러진 화살표 113"/>
          <p:cNvSpPr/>
          <p:nvPr/>
        </p:nvSpPr>
        <p:spPr>
          <a:xfrm>
            <a:off x="5684024" y="1800762"/>
            <a:ext cx="2470700" cy="230174"/>
          </a:xfrm>
          <a:prstGeom prst="curvedDownArrow">
            <a:avLst>
              <a:gd name="adj1" fmla="val 31118"/>
              <a:gd name="adj2" fmla="val 66010"/>
              <a:gd name="adj3" fmla="val 34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532384" y="1820180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Thread</a:t>
            </a: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모드 변경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39552" y="4005064"/>
            <a:ext cx="7713912" cy="2592288"/>
          </a:xfrm>
          <a:prstGeom prst="roundRect">
            <a:avLst>
              <a:gd name="adj" fmla="val 2647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1187624" y="4077071"/>
            <a:ext cx="6408712" cy="1892981"/>
          </a:xfrm>
          <a:prstGeom prst="roundRect">
            <a:avLst>
              <a:gd name="adj" fmla="val 2647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723804" y="5569562"/>
            <a:ext cx="1295484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Csession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네트워크의 </a:t>
            </a:r>
            <a:r>
              <a:rPr lang="en-US" altLang="ko-KR" sz="900" b="1" dirty="0" smtClean="0"/>
              <a:t>Session)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634572" y="6381328"/>
            <a:ext cx="1513492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Cplayer</a:t>
            </a:r>
            <a:r>
              <a:rPr lang="en-US" altLang="ko-KR" sz="900" b="1" dirty="0" smtClean="0"/>
              <a:t> :public </a:t>
            </a:r>
            <a:r>
              <a:rPr lang="en-US" altLang="ko-KR" sz="900" b="1" dirty="0" err="1" smtClean="0"/>
              <a:t>Csession</a:t>
            </a:r>
            <a:endParaRPr lang="en-US" altLang="ko-KR" sz="900" b="1" dirty="0" smtClean="0"/>
          </a:p>
        </p:txBody>
      </p:sp>
      <p:sp>
        <p:nvSpPr>
          <p:cNvPr id="120" name="원통 119"/>
          <p:cNvSpPr/>
          <p:nvPr/>
        </p:nvSpPr>
        <p:spPr>
          <a:xfrm>
            <a:off x="3292890" y="4509120"/>
            <a:ext cx="935289" cy="557088"/>
          </a:xfrm>
          <a:prstGeom prst="can">
            <a:avLst>
              <a:gd name="adj" fmla="val 202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Complete </a:t>
            </a:r>
            <a:r>
              <a:rPr lang="en-US" altLang="ko-KR" sz="700" dirty="0" err="1">
                <a:solidFill>
                  <a:schemeClr val="tx1"/>
                </a:solidFill>
              </a:rPr>
              <a:t>Recv</a:t>
            </a:r>
            <a:r>
              <a:rPr lang="en-US" altLang="ko-KR" sz="700" dirty="0">
                <a:solidFill>
                  <a:schemeClr val="tx1"/>
                </a:solidFill>
              </a:rPr>
              <a:t> Packet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(list </a:t>
            </a:r>
            <a:r>
              <a:rPr lang="ko-KR" altLang="en-US" sz="700" dirty="0">
                <a:solidFill>
                  <a:schemeClr val="tx1"/>
                </a:solidFill>
              </a:rPr>
              <a:t>구조의 </a:t>
            </a:r>
            <a:r>
              <a:rPr lang="en-US" altLang="ko-KR" sz="700" dirty="0">
                <a:solidFill>
                  <a:schemeClr val="tx1"/>
                </a:solidFill>
              </a:rPr>
              <a:t>Queue)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1" name="원통 120"/>
          <p:cNvSpPr/>
          <p:nvPr/>
        </p:nvSpPr>
        <p:spPr>
          <a:xfrm>
            <a:off x="1260676" y="4498941"/>
            <a:ext cx="935289" cy="557088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Send Queue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LockFree</a:t>
            </a:r>
            <a:r>
              <a:rPr lang="en-US" altLang="ko-KR" sz="700" dirty="0">
                <a:solidFill>
                  <a:schemeClr val="tx1"/>
                </a:solidFill>
              </a:rPr>
              <a:t>-Queue)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2" name="원통 121"/>
          <p:cNvSpPr/>
          <p:nvPr/>
        </p:nvSpPr>
        <p:spPr>
          <a:xfrm>
            <a:off x="2280148" y="4505236"/>
            <a:ext cx="935289" cy="557088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</a:rPr>
              <a:t>Recv</a:t>
            </a:r>
            <a:r>
              <a:rPr lang="en-US" altLang="ko-KR" sz="700" dirty="0">
                <a:solidFill>
                  <a:schemeClr val="tx1"/>
                </a:solidFill>
              </a:rPr>
              <a:t> Queue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RingBuffer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70286" y="5308004"/>
            <a:ext cx="850891" cy="3532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SendPacket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Cpacket</a:t>
            </a:r>
            <a:r>
              <a:rPr lang="en-US" altLang="ko-KR" sz="900" dirty="0" smtClean="0">
                <a:solidFill>
                  <a:schemeClr val="tx1"/>
                </a:solidFill>
              </a:rPr>
              <a:t>*)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6156176" y="5437003"/>
            <a:ext cx="918064" cy="29625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Disconenct</a:t>
            </a:r>
            <a:r>
              <a:rPr lang="en-US" altLang="ko-KR" sz="900" dirty="0" smtClean="0">
                <a:solidFill>
                  <a:schemeClr val="tx1"/>
                </a:solidFill>
              </a:rPr>
              <a:t>()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27" name="모서리가 둥근 사각형 설명선 126"/>
          <p:cNvSpPr/>
          <p:nvPr/>
        </p:nvSpPr>
        <p:spPr>
          <a:xfrm>
            <a:off x="4932040" y="5459743"/>
            <a:ext cx="936104" cy="279255"/>
          </a:xfrm>
          <a:prstGeom prst="wedgeRoundRectCallout">
            <a:avLst>
              <a:gd name="adj1" fmla="val 78354"/>
              <a:gd name="adj2" fmla="val 1885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세션 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모서리가 둥근 사각형 설명선 127"/>
          <p:cNvSpPr/>
          <p:nvPr/>
        </p:nvSpPr>
        <p:spPr>
          <a:xfrm>
            <a:off x="4403145" y="4739076"/>
            <a:ext cx="1296631" cy="346108"/>
          </a:xfrm>
          <a:prstGeom prst="wedgeRoundRectCallout">
            <a:avLst>
              <a:gd name="adj1" fmla="val -62570"/>
              <a:gd name="adj2" fmla="val -24105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err="1" smtClean="0">
                <a:solidFill>
                  <a:schemeClr val="tx1"/>
                </a:solidFill>
              </a:rPr>
              <a:t>Recv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완료된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보관 공간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29" name="꺾인 연결선 128"/>
          <p:cNvCxnSpPr>
            <a:stCxn id="121" idx="1"/>
            <a:endCxn id="72" idx="2"/>
          </p:cNvCxnSpPr>
          <p:nvPr/>
        </p:nvCxnSpPr>
        <p:spPr>
          <a:xfrm rot="5400000" flipH="1" flipV="1">
            <a:off x="1295523" y="3400387"/>
            <a:ext cx="1531353" cy="6657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1545916" y="3675939"/>
            <a:ext cx="1102573" cy="216024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Encoding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32" name="꺾인 연결선 131"/>
          <p:cNvCxnSpPr>
            <a:stCxn id="122" idx="1"/>
          </p:cNvCxnSpPr>
          <p:nvPr/>
        </p:nvCxnSpPr>
        <p:spPr>
          <a:xfrm rot="5400000" flipH="1" flipV="1">
            <a:off x="2322563" y="3479934"/>
            <a:ext cx="1450532" cy="6000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>
            <a:off x="3707904" y="3054704"/>
            <a:ext cx="0" cy="14442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모서리가 둥근 직사각형 129"/>
          <p:cNvSpPr/>
          <p:nvPr/>
        </p:nvSpPr>
        <p:spPr>
          <a:xfrm>
            <a:off x="3437124" y="3350816"/>
            <a:ext cx="844801" cy="372932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Decoding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36" name="꺾인 연결선 135"/>
          <p:cNvCxnSpPr/>
          <p:nvPr/>
        </p:nvCxnSpPr>
        <p:spPr>
          <a:xfrm rot="5400000" flipH="1" flipV="1">
            <a:off x="3730946" y="3196832"/>
            <a:ext cx="1541532" cy="1099497"/>
          </a:xfrm>
          <a:prstGeom prst="bentConnector3">
            <a:avLst>
              <a:gd name="adj1" fmla="val 4384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/>
          <p:nvPr/>
        </p:nvCxnSpPr>
        <p:spPr>
          <a:xfrm rot="5400000" flipH="1" flipV="1">
            <a:off x="4816291" y="2290548"/>
            <a:ext cx="1522826" cy="2986806"/>
          </a:xfrm>
          <a:prstGeom prst="bentConnector3">
            <a:avLst>
              <a:gd name="adj1" fmla="val 4123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3347864" y="6032373"/>
            <a:ext cx="2290258" cy="3489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언제든 세션에게 </a:t>
            </a:r>
            <a:r>
              <a:rPr lang="en-US" altLang="ko-KR" sz="800" dirty="0">
                <a:solidFill>
                  <a:schemeClr val="tx1"/>
                </a:solidFill>
              </a:rPr>
              <a:t>Packet</a:t>
            </a:r>
            <a:r>
              <a:rPr lang="ko-KR" altLang="en-US" sz="800" dirty="0">
                <a:solidFill>
                  <a:schemeClr val="tx1"/>
                </a:solidFill>
              </a:rPr>
              <a:t>을 </a:t>
            </a:r>
            <a:r>
              <a:rPr lang="en-US" altLang="ko-KR" sz="800" dirty="0">
                <a:solidFill>
                  <a:schemeClr val="tx1"/>
                </a:solidFill>
              </a:rPr>
              <a:t>Send</a:t>
            </a:r>
            <a:r>
              <a:rPr lang="ko-KR" altLang="en-US" sz="800" dirty="0">
                <a:solidFill>
                  <a:schemeClr val="tx1"/>
                </a:solidFill>
              </a:rPr>
              <a:t>하거나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Disconenct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할 수 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6125284" y="4054212"/>
            <a:ext cx="1903100" cy="1001817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>
                <a:solidFill>
                  <a:schemeClr val="tx1"/>
                </a:solidFill>
              </a:rPr>
              <a:t>OnGame_ClinetJoin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OnGame_ClinetLeave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OnGame_Packet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>
                <a:solidFill>
                  <a:schemeClr val="tx1"/>
                </a:solidFill>
              </a:rPr>
              <a:t>OnAuth_ClinetJoin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>
                <a:solidFill>
                  <a:schemeClr val="tx1"/>
                </a:solidFill>
              </a:rPr>
              <a:t>OnAuth_ClinetLeave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OnAuth_Packet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6156176" y="5139400"/>
            <a:ext cx="1832801" cy="233816"/>
          </a:xfrm>
          <a:prstGeom prst="roundRect">
            <a:avLst>
              <a:gd name="adj" fmla="val 12074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Virtual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OnGame_ClientRelease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155" name="꺾인 연결선 154"/>
          <p:cNvCxnSpPr>
            <a:stCxn id="85" idx="3"/>
            <a:endCxn id="147" idx="3"/>
          </p:cNvCxnSpPr>
          <p:nvPr/>
        </p:nvCxnSpPr>
        <p:spPr>
          <a:xfrm flipH="1">
            <a:off x="7988977" y="2483869"/>
            <a:ext cx="848747" cy="2772439"/>
          </a:xfrm>
          <a:prstGeom prst="bentConnector3">
            <a:avLst>
              <a:gd name="adj1" fmla="val -26934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모서리가 둥근 직사각형 157"/>
          <p:cNvSpPr/>
          <p:nvPr/>
        </p:nvSpPr>
        <p:spPr>
          <a:xfrm>
            <a:off x="5412124" y="3140968"/>
            <a:ext cx="1248108" cy="4856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Virtual </a:t>
            </a:r>
          </a:p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OnAuth_Update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Virtual</a:t>
            </a:r>
          </a:p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OnGame_Update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174" name="꺾인 연결선 173"/>
          <p:cNvCxnSpPr>
            <a:stCxn id="144" idx="1"/>
            <a:endCxn id="123" idx="2"/>
          </p:cNvCxnSpPr>
          <p:nvPr/>
        </p:nvCxnSpPr>
        <p:spPr>
          <a:xfrm rot="10800000">
            <a:off x="1695732" y="5661249"/>
            <a:ext cx="1652132" cy="54560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꺾인 연결선 176"/>
          <p:cNvCxnSpPr>
            <a:stCxn id="144" idx="3"/>
            <a:endCxn id="125" idx="2"/>
          </p:cNvCxnSpPr>
          <p:nvPr/>
        </p:nvCxnSpPr>
        <p:spPr>
          <a:xfrm flipV="1">
            <a:off x="5638122" y="5733256"/>
            <a:ext cx="977086" cy="47359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 186"/>
          <p:cNvCxnSpPr>
            <a:endCxn id="146" idx="1"/>
          </p:cNvCxnSpPr>
          <p:nvPr/>
        </p:nvCxnSpPr>
        <p:spPr>
          <a:xfrm rot="16200000" flipH="1">
            <a:off x="4852262" y="3282099"/>
            <a:ext cx="1568826" cy="977217"/>
          </a:xfrm>
          <a:prstGeom prst="bentConnector2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꺾인 연결선 189"/>
          <p:cNvCxnSpPr/>
          <p:nvPr/>
        </p:nvCxnSpPr>
        <p:spPr>
          <a:xfrm rot="16200000" flipH="1">
            <a:off x="6414303" y="3520253"/>
            <a:ext cx="1067920" cy="1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꺾인 연결선 223"/>
          <p:cNvCxnSpPr>
            <a:stCxn id="80" idx="2"/>
            <a:endCxn id="158" idx="1"/>
          </p:cNvCxnSpPr>
          <p:nvPr/>
        </p:nvCxnSpPr>
        <p:spPr>
          <a:xfrm rot="16200000" flipH="1">
            <a:off x="5135164" y="3106820"/>
            <a:ext cx="416192" cy="137727"/>
          </a:xfrm>
          <a:prstGeom prst="bentConnector2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꺾인 연결선 226"/>
          <p:cNvCxnSpPr>
            <a:endCxn id="158" idx="3"/>
          </p:cNvCxnSpPr>
          <p:nvPr/>
        </p:nvCxnSpPr>
        <p:spPr>
          <a:xfrm rot="5400000">
            <a:off x="6570318" y="3077842"/>
            <a:ext cx="395852" cy="216024"/>
          </a:xfrm>
          <a:prstGeom prst="bentConnector2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/>
          <p:nvPr/>
        </p:nvCxnSpPr>
        <p:spPr>
          <a:xfrm flipV="1">
            <a:off x="1691680" y="5062324"/>
            <a:ext cx="0" cy="2456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3149092" y="1959476"/>
            <a:ext cx="1331511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네트워크 송수신 처리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236366" y="2016676"/>
            <a:ext cx="12916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Worker Thread x N</a:t>
            </a:r>
          </a:p>
        </p:txBody>
      </p:sp>
    </p:spTree>
    <p:extLst>
      <p:ext uri="{BB962C8B-B14F-4D97-AF65-F5344CB8AC3E}">
        <p14:creationId xmlns:p14="http://schemas.microsoft.com/office/powerpoint/2010/main" val="14081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39552" y="24208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컨텐츠 서버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7504" y="482072"/>
            <a:ext cx="8928992" cy="6187288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74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5468" y="2925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채팅서버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2079266"/>
            <a:ext cx="5112568" cy="1853790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60040" y="2600909"/>
            <a:ext cx="4680520" cy="1188131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2406" y="2207930"/>
            <a:ext cx="4752529" cy="160041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서로 다른 구조를 가진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개의 채팅서버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서로 다른 구조를 가진 채팅서버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 제작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b="1" dirty="0" smtClean="0"/>
              <a:t>Worker </a:t>
            </a:r>
            <a:r>
              <a:rPr lang="ko-KR" altLang="en-US" sz="1000" b="1" dirty="0" err="1" smtClean="0"/>
              <a:t>스레드</a:t>
            </a:r>
            <a:r>
              <a:rPr lang="ko-KR" altLang="en-US" sz="1000" b="1" dirty="0" smtClean="0"/>
              <a:t> 구조 </a:t>
            </a:r>
            <a:r>
              <a:rPr lang="en-US" altLang="ko-KR" sz="1000" b="1" dirty="0" smtClean="0"/>
              <a:t>: </a:t>
            </a:r>
            <a:r>
              <a:rPr lang="en-US" altLang="ko-KR" sz="1000" dirty="0" smtClean="0"/>
              <a:t>Worker </a:t>
            </a:r>
            <a:r>
              <a:rPr lang="ko-KR" altLang="en-US" sz="1000" dirty="0" err="1" smtClean="0"/>
              <a:t>스레드가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단일 </a:t>
            </a:r>
            <a:r>
              <a:rPr lang="en-US" altLang="ko-KR" sz="1000" b="1" dirty="0" smtClean="0"/>
              <a:t>Update </a:t>
            </a:r>
            <a:r>
              <a:rPr lang="ko-KR" altLang="en-US" sz="1000" b="1" dirty="0" err="1" smtClean="0"/>
              <a:t>스레드</a:t>
            </a:r>
            <a:r>
              <a:rPr lang="ko-KR" altLang="en-US" sz="1000" b="1" dirty="0" smtClean="0"/>
              <a:t> 구조 </a:t>
            </a:r>
            <a:r>
              <a:rPr lang="en-US" altLang="ko-KR" sz="1000" b="1" dirty="0" smtClean="0"/>
              <a:t>: </a:t>
            </a:r>
            <a:r>
              <a:rPr lang="en-US" altLang="ko-KR" sz="1000" dirty="0" smtClean="0"/>
              <a:t>Worker </a:t>
            </a:r>
            <a:r>
              <a:rPr lang="ko-KR" altLang="en-US" sz="1000" dirty="0" err="1" smtClean="0"/>
              <a:t>스레드는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Update</a:t>
            </a:r>
            <a:r>
              <a:rPr lang="ko-KR" altLang="en-US" sz="1000" dirty="0" err="1" smtClean="0"/>
              <a:t>스레드에게</a:t>
            </a:r>
            <a:r>
              <a:rPr lang="ko-KR" altLang="en-US" sz="1000" dirty="0" smtClean="0"/>
              <a:t> 일감을 전달하고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실제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처리는 단일 </a:t>
            </a:r>
            <a:r>
              <a:rPr lang="en-US" altLang="ko-KR" sz="1000" dirty="0" smtClean="0"/>
              <a:t>Update </a:t>
            </a:r>
            <a:r>
              <a:rPr lang="ko-KR" altLang="en-US" sz="1000" dirty="0" err="1" smtClean="0"/>
              <a:t>스레드에서</a:t>
            </a:r>
            <a:r>
              <a:rPr lang="ko-KR" altLang="en-US" sz="1000" dirty="0" smtClean="0"/>
              <a:t> 처리 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en-US" altLang="ko-KR" sz="1000" b="1" dirty="0" smtClean="0"/>
              <a:t>※ </a:t>
            </a:r>
            <a:r>
              <a:rPr lang="ko-KR" altLang="en-US" sz="1000" b="1" dirty="0" smtClean="0"/>
              <a:t>최종 라이브는 </a:t>
            </a:r>
            <a:r>
              <a:rPr lang="en-US" altLang="ko-KR" sz="1000" b="1" dirty="0" smtClean="0"/>
              <a:t>Worker </a:t>
            </a:r>
            <a:r>
              <a:rPr lang="ko-KR" altLang="en-US" sz="1000" b="1" dirty="0" err="1" smtClean="0"/>
              <a:t>스레드</a:t>
            </a:r>
            <a:r>
              <a:rPr lang="ko-KR" altLang="en-US" sz="1000" b="1" dirty="0" smtClean="0"/>
              <a:t> 구조의 채팅서버를 사용했으며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단일 </a:t>
            </a:r>
            <a:r>
              <a:rPr lang="en-US" altLang="ko-KR" sz="1000" b="1" dirty="0" smtClean="0"/>
              <a:t>Update </a:t>
            </a:r>
            <a:r>
              <a:rPr lang="ko-KR" altLang="en-US" sz="1000" b="1" dirty="0" err="1" smtClean="0"/>
              <a:t>스레드</a:t>
            </a:r>
            <a:r>
              <a:rPr lang="ko-KR" altLang="en-US" sz="1000" b="1" dirty="0" smtClean="0"/>
              <a:t> 구조는 연습 및 </a:t>
            </a:r>
            <a:r>
              <a:rPr lang="en-US" altLang="ko-KR" sz="1000" b="1" dirty="0" smtClean="0"/>
              <a:t>Worker </a:t>
            </a:r>
            <a:r>
              <a:rPr lang="ko-KR" altLang="en-US" sz="1000" b="1" dirty="0" err="1" smtClean="0"/>
              <a:t>스레드</a:t>
            </a:r>
            <a:r>
              <a:rPr lang="ko-KR" altLang="en-US" sz="1000" b="1" dirty="0" smtClean="0"/>
              <a:t> 구조와 성능 비교 용도</a:t>
            </a:r>
            <a:endParaRPr lang="en-US" altLang="ko-KR" sz="1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1521" y="801115"/>
            <a:ext cx="5112568" cy="1134135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2407" y="1284830"/>
            <a:ext cx="4680520" cy="497778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52407" y="886650"/>
            <a:ext cx="4582735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Net </a:t>
            </a:r>
            <a:r>
              <a:rPr lang="ko-KR" altLang="en-US" sz="1000" dirty="0" smtClean="0"/>
              <a:t>서버를 상속받는 채팅서버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2</a:t>
            </a:r>
            <a:r>
              <a:rPr lang="ko-KR" altLang="en-US" sz="1000" dirty="0" smtClean="0"/>
              <a:t>개의 채팅서버 제작</a:t>
            </a:r>
            <a:endParaRPr lang="en-US" altLang="ko-KR" sz="1000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0"/>
          <p:cNvSpPr/>
          <p:nvPr/>
        </p:nvSpPr>
        <p:spPr>
          <a:xfrm>
            <a:off x="1005721" y="2953655"/>
            <a:ext cx="7471210" cy="3324293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927930" y="73335"/>
            <a:ext cx="387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채팅서버 </a:t>
            </a:r>
            <a:r>
              <a:rPr lang="en-US" altLang="ko-KR" sz="2000" b="1" dirty="0" smtClean="0"/>
              <a:t>– Worker </a:t>
            </a:r>
            <a:r>
              <a:rPr lang="ko-KR" altLang="en-US" sz="2000" b="1" dirty="0" err="1" smtClean="0"/>
              <a:t>스레드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704762" y="5735096"/>
            <a:ext cx="2146679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CChatServer</a:t>
            </a:r>
            <a:r>
              <a:rPr lang="en-US" altLang="ko-KR" sz="900" b="1" dirty="0" smtClean="0"/>
              <a:t> : public 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모듈을 상속받는 채팅 서버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5721" y="698733"/>
            <a:ext cx="7471210" cy="2019451"/>
          </a:xfrm>
          <a:prstGeom prst="roundRect">
            <a:avLst>
              <a:gd name="adj" fmla="val 7555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194708" y="692696"/>
            <a:ext cx="987707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077697" y="2593615"/>
            <a:ext cx="1503542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674179" y="2606935"/>
            <a:ext cx="1600473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OnClinetLeave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515840" y="2606935"/>
            <a:ext cx="1280576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OnRecv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3" name="원통 92"/>
          <p:cNvSpPr/>
          <p:nvPr/>
        </p:nvSpPr>
        <p:spPr>
          <a:xfrm>
            <a:off x="1183275" y="3870312"/>
            <a:ext cx="828925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Player </a:t>
            </a:r>
            <a:r>
              <a:rPr lang="ko-KR" altLang="en-US" sz="700" dirty="0" smtClean="0">
                <a:solidFill>
                  <a:schemeClr val="tx1"/>
                </a:solidFill>
              </a:rPr>
              <a:t>구조체 관리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메모리</a:t>
            </a:r>
            <a:r>
              <a:rPr lang="ko-KR" altLang="en-US" sz="700" dirty="0" err="1">
                <a:solidFill>
                  <a:schemeClr val="tx1"/>
                </a:solidFill>
              </a:rPr>
              <a:t>풀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MemoryPool</a:t>
            </a:r>
            <a:r>
              <a:rPr lang="en-US" altLang="ko-KR" sz="700" dirty="0" smtClean="0">
                <a:solidFill>
                  <a:schemeClr val="tx1"/>
                </a:solidFill>
              </a:rPr>
              <a:t>  TLS)</a:t>
            </a:r>
          </a:p>
        </p:txBody>
      </p:sp>
      <p:sp>
        <p:nvSpPr>
          <p:cNvPr id="94" name="원통 93"/>
          <p:cNvSpPr/>
          <p:nvPr/>
        </p:nvSpPr>
        <p:spPr>
          <a:xfrm>
            <a:off x="3714191" y="4326576"/>
            <a:ext cx="936104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플레이어 관리 자료구조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unordered_map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432116" y="3443924"/>
            <a:ext cx="1448024" cy="59849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채팅서버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처리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로그인 요청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방 입장 요청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채팅 전송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093192" y="5448761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062624" y="5409453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1034982" y="5369329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1085681" y="5426543"/>
            <a:ext cx="1029421" cy="230818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algn="ctr"/>
            <a:r>
              <a:rPr lang="en-US" altLang="ko-KR" sz="900" dirty="0" smtClean="0"/>
              <a:t>Player </a:t>
            </a:r>
            <a:r>
              <a:rPr lang="en-US" altLang="ko-KR" sz="900" dirty="0" err="1" smtClean="0"/>
              <a:t>struct</a:t>
            </a:r>
            <a:r>
              <a:rPr lang="en-US" altLang="ko-KR" sz="900" dirty="0" smtClean="0"/>
              <a:t> x n</a:t>
            </a:r>
            <a:endParaRPr lang="en-US" altLang="ko-KR" sz="900" dirty="0"/>
          </a:p>
        </p:txBody>
      </p:sp>
      <p:cxnSp>
        <p:nvCxnSpPr>
          <p:cNvPr id="113" name="꺾인 연결선 112"/>
          <p:cNvCxnSpPr>
            <a:stCxn id="93" idx="1"/>
            <a:endCxn id="58" idx="2"/>
          </p:cNvCxnSpPr>
          <p:nvPr/>
        </p:nvCxnSpPr>
        <p:spPr>
          <a:xfrm rot="5400000" flipH="1" flipV="1">
            <a:off x="1327283" y="3368127"/>
            <a:ext cx="772641" cy="2317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1458404" y="4509410"/>
            <a:ext cx="3065" cy="8599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/>
          <p:cNvSpPr/>
          <p:nvPr/>
        </p:nvSpPr>
        <p:spPr>
          <a:xfrm>
            <a:off x="1098364" y="917984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en-US" altLang="ko-KR" sz="9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할당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1314388" y="980728"/>
            <a:ext cx="11913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Accept Thread x 1</a:t>
            </a: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5496" y="1252146"/>
            <a:ext cx="852247" cy="3465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65" name="직선 화살표 연결선 164"/>
          <p:cNvCxnSpPr>
            <a:stCxn id="164" idx="3"/>
            <a:endCxn id="161" idx="1"/>
          </p:cNvCxnSpPr>
          <p:nvPr/>
        </p:nvCxnSpPr>
        <p:spPr>
          <a:xfrm flipV="1">
            <a:off x="887743" y="1422040"/>
            <a:ext cx="210621" cy="33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169"/>
          <p:cNvSpPr/>
          <p:nvPr/>
        </p:nvSpPr>
        <p:spPr>
          <a:xfrm>
            <a:off x="4093813" y="1136777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4010421" y="1062000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네트워크 송수신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226445" y="1119200"/>
            <a:ext cx="12474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Worker Thread x N</a:t>
            </a:r>
          </a:p>
        </p:txBody>
      </p:sp>
      <p:cxnSp>
        <p:nvCxnSpPr>
          <p:cNvPr id="173" name="꺾인 연결선 172"/>
          <p:cNvCxnSpPr/>
          <p:nvPr/>
        </p:nvCxnSpPr>
        <p:spPr>
          <a:xfrm rot="5400000">
            <a:off x="3823334" y="1652168"/>
            <a:ext cx="462046" cy="14474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 175"/>
          <p:cNvCxnSpPr/>
          <p:nvPr/>
        </p:nvCxnSpPr>
        <p:spPr>
          <a:xfrm rot="16200000" flipH="1">
            <a:off x="5434805" y="1758800"/>
            <a:ext cx="462046" cy="12342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endCxn id="58" idx="0"/>
          </p:cNvCxnSpPr>
          <p:nvPr/>
        </p:nvCxnSpPr>
        <p:spPr>
          <a:xfrm>
            <a:off x="1829468" y="1926096"/>
            <a:ext cx="0" cy="6675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1087863" y="2153515"/>
            <a:ext cx="1725142" cy="27821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파트로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전달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85" name="모서리가 둥근 사각형 설명선 184"/>
          <p:cNvSpPr/>
          <p:nvPr/>
        </p:nvSpPr>
        <p:spPr>
          <a:xfrm>
            <a:off x="2137008" y="3913999"/>
            <a:ext cx="1977000" cy="316024"/>
          </a:xfrm>
          <a:prstGeom prst="wedgeRoundRectCallout">
            <a:avLst>
              <a:gd name="adj1" fmla="val 35067"/>
              <a:gd name="adj2" fmla="val 7969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네트워크로부터 받은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ko-KR" altLang="en-US" sz="900" dirty="0" smtClean="0">
                <a:solidFill>
                  <a:schemeClr val="tx1"/>
                </a:solidFill>
              </a:rPr>
              <a:t>를 기준으로 </a:t>
            </a:r>
            <a:r>
              <a:rPr lang="en-US" altLang="ko-KR" sz="900" dirty="0" smtClean="0">
                <a:solidFill>
                  <a:schemeClr val="tx1"/>
                </a:solidFill>
              </a:rPr>
              <a:t>Player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96" name="꺾인 연결선 195"/>
          <p:cNvCxnSpPr/>
          <p:nvPr/>
        </p:nvCxnSpPr>
        <p:spPr>
          <a:xfrm rot="16200000" flipH="1">
            <a:off x="2524395" y="2535735"/>
            <a:ext cx="1228905" cy="23527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꺾인 연결선 198"/>
          <p:cNvCxnSpPr/>
          <p:nvPr/>
        </p:nvCxnSpPr>
        <p:spPr>
          <a:xfrm rot="16200000" flipV="1">
            <a:off x="3521034" y="3364870"/>
            <a:ext cx="1215585" cy="707827"/>
          </a:xfrm>
          <a:prstGeom prst="bentConnector3">
            <a:avLst>
              <a:gd name="adj1" fmla="val 6206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꺾인 연결선 202"/>
          <p:cNvCxnSpPr>
            <a:stCxn id="59" idx="3"/>
            <a:endCxn id="93" idx="3"/>
          </p:cNvCxnSpPr>
          <p:nvPr/>
        </p:nvCxnSpPr>
        <p:spPr>
          <a:xfrm flipH="1">
            <a:off x="1597738" y="2858963"/>
            <a:ext cx="2676914" cy="1650447"/>
          </a:xfrm>
          <a:prstGeom prst="bentConnector4">
            <a:avLst>
              <a:gd name="adj1" fmla="val -21108"/>
              <a:gd name="adj2" fmla="val 13684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모서리가 둥근 직사각형 210"/>
          <p:cNvSpPr/>
          <p:nvPr/>
        </p:nvSpPr>
        <p:spPr>
          <a:xfrm>
            <a:off x="5246871" y="4448555"/>
            <a:ext cx="1847788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stPlayer</a:t>
            </a:r>
            <a:r>
              <a:rPr lang="en-US" altLang="ko-KR" sz="900" dirty="0">
                <a:solidFill>
                  <a:schemeClr val="tx1"/>
                </a:solidFill>
              </a:rPr>
              <a:t>* </a:t>
            </a:r>
            <a:r>
              <a:rPr lang="en-US" altLang="ko-KR" sz="900" dirty="0" err="1">
                <a:solidFill>
                  <a:schemeClr val="tx1"/>
                </a:solidFill>
              </a:rPr>
              <a:t>FindPlayer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/>
          <p:cNvCxnSpPr>
            <a:stCxn id="60" idx="2"/>
            <a:endCxn id="99" idx="0"/>
          </p:cNvCxnSpPr>
          <p:nvPr/>
        </p:nvCxnSpPr>
        <p:spPr>
          <a:xfrm>
            <a:off x="6156128" y="3110991"/>
            <a:ext cx="0" cy="3329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아래쪽 화살표 216"/>
          <p:cNvSpPr/>
          <p:nvPr/>
        </p:nvSpPr>
        <p:spPr>
          <a:xfrm>
            <a:off x="6066916" y="4119803"/>
            <a:ext cx="216024" cy="254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모서리가 둥근 사각형 설명선 217"/>
          <p:cNvSpPr/>
          <p:nvPr/>
        </p:nvSpPr>
        <p:spPr>
          <a:xfrm>
            <a:off x="6699456" y="4075596"/>
            <a:ext cx="1977000" cy="316024"/>
          </a:xfrm>
          <a:prstGeom prst="wedgeRoundRectCallout">
            <a:avLst>
              <a:gd name="adj1" fmla="val -59182"/>
              <a:gd name="adj2" fmla="val 5239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ko-KR" altLang="en-US" sz="900" dirty="0" smtClean="0">
                <a:solidFill>
                  <a:schemeClr val="tx1"/>
                </a:solidFill>
              </a:rPr>
              <a:t>를 이용해 플레이어 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아래쪽 화살표 218"/>
          <p:cNvSpPr/>
          <p:nvPr/>
        </p:nvSpPr>
        <p:spPr>
          <a:xfrm rot="5400000">
            <a:off x="4844222" y="4499320"/>
            <a:ext cx="216024" cy="421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4842780" y="4832294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smtClean="0">
                <a:solidFill>
                  <a:srgbClr val="FF0000"/>
                </a:solidFill>
              </a:rPr>
              <a:t>Player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검색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0"/>
          <p:cNvSpPr/>
          <p:nvPr/>
        </p:nvSpPr>
        <p:spPr>
          <a:xfrm>
            <a:off x="1005721" y="2809639"/>
            <a:ext cx="7471210" cy="3787713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297822" y="6183327"/>
            <a:ext cx="2146679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CChatServer</a:t>
            </a:r>
            <a:r>
              <a:rPr lang="en-US" altLang="ko-KR" sz="900" b="1" dirty="0" smtClean="0"/>
              <a:t> : public 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모듈을 상속받는 채팅 서버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5721" y="554717"/>
            <a:ext cx="7471210" cy="2019451"/>
          </a:xfrm>
          <a:prstGeom prst="roundRect">
            <a:avLst>
              <a:gd name="adj" fmla="val 7555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194708" y="548680"/>
            <a:ext cx="987707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CNetServer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077697" y="2449599"/>
            <a:ext cx="1503542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OnClientJoin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674179" y="2462919"/>
            <a:ext cx="1600473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OnClinetLeave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515840" y="2462919"/>
            <a:ext cx="1280576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Virtual Void </a:t>
            </a:r>
            <a:r>
              <a:rPr lang="en-US" altLang="ko-KR" sz="900" dirty="0" err="1">
                <a:solidFill>
                  <a:schemeClr val="tx1"/>
                </a:solidFill>
              </a:rPr>
              <a:t>OnRecv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b="1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3" name="원통 92"/>
          <p:cNvSpPr/>
          <p:nvPr/>
        </p:nvSpPr>
        <p:spPr>
          <a:xfrm>
            <a:off x="3851920" y="5877272"/>
            <a:ext cx="828925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Player </a:t>
            </a:r>
            <a:r>
              <a:rPr lang="ko-KR" altLang="en-US" sz="700" dirty="0" smtClean="0">
                <a:solidFill>
                  <a:schemeClr val="tx1"/>
                </a:solidFill>
              </a:rPr>
              <a:t>구조체 관리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메모리</a:t>
            </a:r>
            <a:r>
              <a:rPr lang="ko-KR" altLang="en-US" sz="700" dirty="0" err="1">
                <a:solidFill>
                  <a:schemeClr val="tx1"/>
                </a:solidFill>
              </a:rPr>
              <a:t>풀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MemoryPool</a:t>
            </a:r>
            <a:r>
              <a:rPr lang="en-US" altLang="ko-KR" sz="700" dirty="0" smtClean="0">
                <a:solidFill>
                  <a:schemeClr val="tx1"/>
                </a:solidFill>
              </a:rPr>
              <a:t>  TLS)</a:t>
            </a:r>
          </a:p>
        </p:txBody>
      </p:sp>
      <p:sp>
        <p:nvSpPr>
          <p:cNvPr id="94" name="원통 93"/>
          <p:cNvSpPr/>
          <p:nvPr/>
        </p:nvSpPr>
        <p:spPr>
          <a:xfrm>
            <a:off x="4813893" y="5877272"/>
            <a:ext cx="936104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플레이어 관리 자료구조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unordered_map</a:t>
            </a:r>
            <a:r>
              <a:rPr lang="en-US" altLang="ko-KR" sz="7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427004" y="4576451"/>
            <a:ext cx="1448024" cy="59849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채팅서버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처리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로그인 요청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방 입장 요청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</a:rPr>
              <a:t>채팅 전송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1098364" y="773968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en-US" altLang="ko-KR" sz="900" dirty="0" smtClean="0">
                <a:solidFill>
                  <a:schemeClr val="tx1"/>
                </a:solidFill>
              </a:rPr>
              <a:t>accept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유저에게 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할당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1314388" y="836712"/>
            <a:ext cx="11913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Accept Thread x 1</a:t>
            </a: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90252" y="1108130"/>
            <a:ext cx="852247" cy="34650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65" name="직선 화살표 연결선 164"/>
          <p:cNvCxnSpPr>
            <a:stCxn id="164" idx="3"/>
            <a:endCxn id="161" idx="1"/>
          </p:cNvCxnSpPr>
          <p:nvPr/>
        </p:nvCxnSpPr>
        <p:spPr>
          <a:xfrm flipV="1">
            <a:off x="942499" y="1278024"/>
            <a:ext cx="155865" cy="33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모서리가 둥근 직사각형 169"/>
          <p:cNvSpPr/>
          <p:nvPr/>
        </p:nvSpPr>
        <p:spPr>
          <a:xfrm>
            <a:off x="4093813" y="992761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4010421" y="917984"/>
            <a:ext cx="1656184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네트워크 송수신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226445" y="975184"/>
            <a:ext cx="12474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Worker Thread x N</a:t>
            </a:r>
          </a:p>
        </p:txBody>
      </p:sp>
      <p:cxnSp>
        <p:nvCxnSpPr>
          <p:cNvPr id="173" name="꺾인 연결선 172"/>
          <p:cNvCxnSpPr/>
          <p:nvPr/>
        </p:nvCxnSpPr>
        <p:spPr>
          <a:xfrm rot="5400000">
            <a:off x="3823334" y="1508152"/>
            <a:ext cx="462046" cy="14474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 175"/>
          <p:cNvCxnSpPr/>
          <p:nvPr/>
        </p:nvCxnSpPr>
        <p:spPr>
          <a:xfrm rot="16200000" flipH="1">
            <a:off x="5434805" y="1614784"/>
            <a:ext cx="462046" cy="12342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endCxn id="58" idx="0"/>
          </p:cNvCxnSpPr>
          <p:nvPr/>
        </p:nvCxnSpPr>
        <p:spPr>
          <a:xfrm>
            <a:off x="1829468" y="1782080"/>
            <a:ext cx="0" cy="6675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1087863" y="2009499"/>
            <a:ext cx="1725142" cy="27821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파트로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전달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6330971" y="5910102"/>
            <a:ext cx="1847788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stPlayer</a:t>
            </a:r>
            <a:r>
              <a:rPr lang="en-US" altLang="ko-KR" sz="900" dirty="0">
                <a:solidFill>
                  <a:schemeClr val="tx1"/>
                </a:solidFill>
              </a:rPr>
              <a:t>* </a:t>
            </a:r>
            <a:r>
              <a:rPr lang="en-US" altLang="ko-KR" sz="900" dirty="0" err="1">
                <a:solidFill>
                  <a:schemeClr val="tx1"/>
                </a:solidFill>
              </a:rPr>
              <a:t>FindPlayer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SessionID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7" name="아래쪽 화살표 216"/>
          <p:cNvSpPr/>
          <p:nvPr/>
        </p:nvSpPr>
        <p:spPr>
          <a:xfrm>
            <a:off x="7020272" y="5229200"/>
            <a:ext cx="216024" cy="589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모서리가 둥근 사각형 설명선 217"/>
          <p:cNvSpPr/>
          <p:nvPr/>
        </p:nvSpPr>
        <p:spPr>
          <a:xfrm>
            <a:off x="7488431" y="5374561"/>
            <a:ext cx="1476057" cy="316024"/>
          </a:xfrm>
          <a:prstGeom prst="wedgeRoundRectCallout">
            <a:avLst>
              <a:gd name="adj1" fmla="val -43403"/>
              <a:gd name="adj2" fmla="val 10699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err="1" smtClean="0">
                <a:solidFill>
                  <a:schemeClr val="tx1"/>
                </a:solidFill>
              </a:rPr>
              <a:t>SessionID</a:t>
            </a:r>
            <a:r>
              <a:rPr lang="ko-KR" altLang="en-US" sz="900" dirty="0" smtClean="0">
                <a:solidFill>
                  <a:schemeClr val="tx1"/>
                </a:solidFill>
              </a:rPr>
              <a:t>를 이용해 플레이어 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아래쪽 화살표 218"/>
          <p:cNvSpPr/>
          <p:nvPr/>
        </p:nvSpPr>
        <p:spPr>
          <a:xfrm rot="5400000">
            <a:off x="5928322" y="5960867"/>
            <a:ext cx="216024" cy="421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5926880" y="6293841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smtClean="0">
                <a:solidFill>
                  <a:srgbClr val="FF0000"/>
                </a:solidFill>
              </a:rPr>
              <a:t>Player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검색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64751" y="73335"/>
            <a:ext cx="4471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채팅서버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단일 </a:t>
            </a:r>
            <a:r>
              <a:rPr lang="en-US" altLang="ko-KR" sz="2000" b="1" dirty="0" smtClean="0"/>
              <a:t>Update </a:t>
            </a:r>
            <a:r>
              <a:rPr lang="ko-KR" altLang="en-US" sz="2000" b="1" dirty="0" err="1" smtClean="0"/>
              <a:t>스레드</a:t>
            </a:r>
            <a:r>
              <a:rPr lang="ko-KR" altLang="en-US" sz="2000" b="1" dirty="0" smtClean="0"/>
              <a:t> 구조</a:t>
            </a:r>
            <a:endParaRPr lang="ko-KR" altLang="en-US" sz="2000" b="1" dirty="0"/>
          </a:p>
        </p:txBody>
      </p:sp>
      <p:sp>
        <p:nvSpPr>
          <p:cNvPr id="44" name="원통 43"/>
          <p:cNvSpPr/>
          <p:nvPr/>
        </p:nvSpPr>
        <p:spPr>
          <a:xfrm>
            <a:off x="1170070" y="4086170"/>
            <a:ext cx="828925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일감 구조체 관리 </a:t>
            </a:r>
            <a:r>
              <a:rPr lang="ko-KR" altLang="en-US" sz="700" dirty="0" smtClean="0">
                <a:solidFill>
                  <a:schemeClr val="tx1"/>
                </a:solidFill>
              </a:rPr>
              <a:t>메모리 풀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MemoryPool</a:t>
            </a:r>
            <a:r>
              <a:rPr lang="en-US" altLang="ko-KR" sz="700" dirty="0">
                <a:solidFill>
                  <a:schemeClr val="tx1"/>
                </a:solidFill>
              </a:rPr>
              <a:t>  TLS)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150967" y="5295481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117988" y="5246869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1070566" y="5204720"/>
            <a:ext cx="1119382" cy="365767"/>
          </a:xfrm>
          <a:prstGeom prst="roundRect">
            <a:avLst>
              <a:gd name="adj" fmla="val 49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일감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struct</a:t>
            </a:r>
            <a:r>
              <a:rPr lang="en-US" altLang="ko-KR" sz="900" dirty="0" smtClean="0">
                <a:solidFill>
                  <a:schemeClr val="tx1"/>
                </a:solidFill>
              </a:rPr>
              <a:t> x n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170070" y="3374842"/>
            <a:ext cx="2389652" cy="39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Update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스레드에게</a:t>
            </a:r>
            <a:r>
              <a:rPr lang="ko-KR" altLang="en-US" sz="900" dirty="0" smtClean="0">
                <a:solidFill>
                  <a:schemeClr val="tx1"/>
                </a:solidFill>
              </a:rPr>
              <a:t> 전달할 일감 생성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1" name="꺾인 연결선 60"/>
          <p:cNvCxnSpPr>
            <a:stCxn id="60" idx="2"/>
            <a:endCxn id="53" idx="3"/>
          </p:cNvCxnSpPr>
          <p:nvPr/>
        </p:nvCxnSpPr>
        <p:spPr>
          <a:xfrm rot="5400000">
            <a:off x="4555207" y="1971490"/>
            <a:ext cx="605437" cy="259640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3893300" y="3769982"/>
            <a:ext cx="1656184" cy="16045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일감 큐에 있는 일감 처리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211455" y="3864195"/>
            <a:ext cx="10070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/>
              <a:t>Update Thread</a:t>
            </a:r>
            <a:endParaRPr lang="en-US" altLang="ko-KR" sz="900" b="1" dirty="0"/>
          </a:p>
        </p:txBody>
      </p:sp>
      <p:sp>
        <p:nvSpPr>
          <p:cNvPr id="69" name="원통 68"/>
          <p:cNvSpPr/>
          <p:nvPr/>
        </p:nvSpPr>
        <p:spPr>
          <a:xfrm>
            <a:off x="2581239" y="4075739"/>
            <a:ext cx="828925" cy="639098"/>
          </a:xfrm>
          <a:prstGeom prst="can">
            <a:avLst>
              <a:gd name="adj" fmla="val 173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일감 관리 자료구조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700" dirty="0" smtClean="0">
                <a:solidFill>
                  <a:schemeClr val="tx1"/>
                </a:solidFill>
              </a:rPr>
              <a:t>-Queue)</a:t>
            </a:r>
          </a:p>
        </p:txBody>
      </p:sp>
      <p:cxnSp>
        <p:nvCxnSpPr>
          <p:cNvPr id="83" name="직선 화살표 연결선 82"/>
          <p:cNvCxnSpPr>
            <a:stCxn id="58" idx="2"/>
          </p:cNvCxnSpPr>
          <p:nvPr/>
        </p:nvCxnSpPr>
        <p:spPr>
          <a:xfrm>
            <a:off x="1829468" y="2953655"/>
            <a:ext cx="0" cy="4211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3083504" y="2966975"/>
            <a:ext cx="0" cy="4211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44" idx="1"/>
          </p:cNvCxnSpPr>
          <p:nvPr/>
        </p:nvCxnSpPr>
        <p:spPr>
          <a:xfrm flipV="1">
            <a:off x="1584533" y="3769982"/>
            <a:ext cx="0" cy="3161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endCxn id="69" idx="1"/>
          </p:cNvCxnSpPr>
          <p:nvPr/>
        </p:nvCxnSpPr>
        <p:spPr>
          <a:xfrm>
            <a:off x="2995701" y="3769982"/>
            <a:ext cx="1" cy="3057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67" idx="3"/>
            <a:endCxn id="99" idx="1"/>
          </p:cNvCxnSpPr>
          <p:nvPr/>
        </p:nvCxnSpPr>
        <p:spPr>
          <a:xfrm>
            <a:off x="5549484" y="4572272"/>
            <a:ext cx="877520" cy="3034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endCxn id="44" idx="3"/>
          </p:cNvCxnSpPr>
          <p:nvPr/>
        </p:nvCxnSpPr>
        <p:spPr>
          <a:xfrm rot="10800000">
            <a:off x="1584533" y="4725268"/>
            <a:ext cx="2308768" cy="28790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V="1">
            <a:off x="1403648" y="4725268"/>
            <a:ext cx="0" cy="4794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H="1" flipV="1">
            <a:off x="4321216" y="5374561"/>
            <a:ext cx="1" cy="5027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4177199" y="5374561"/>
            <a:ext cx="1" cy="5027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H="1" flipV="1">
            <a:off x="5236694" y="5374561"/>
            <a:ext cx="1" cy="5027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5092677" y="5374561"/>
            <a:ext cx="1" cy="5027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모서리가 둥근 사각형 설명선 124"/>
          <p:cNvSpPr/>
          <p:nvPr/>
        </p:nvSpPr>
        <p:spPr>
          <a:xfrm>
            <a:off x="2309330" y="5429752"/>
            <a:ext cx="1762280" cy="316024"/>
          </a:xfrm>
          <a:prstGeom prst="wedgeRoundRectCallout">
            <a:avLst>
              <a:gd name="adj1" fmla="val -15870"/>
              <a:gd name="adj2" fmla="val -28881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Update Thread</a:t>
            </a:r>
            <a:r>
              <a:rPr lang="ko-KR" altLang="en-US" sz="900" dirty="0" smtClean="0">
                <a:solidFill>
                  <a:schemeClr val="tx1"/>
                </a:solidFill>
              </a:rPr>
              <a:t>에게 일감 전달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모서리가 둥근 사각형 설명선 125"/>
          <p:cNvSpPr/>
          <p:nvPr/>
        </p:nvSpPr>
        <p:spPr>
          <a:xfrm>
            <a:off x="5693789" y="3747271"/>
            <a:ext cx="1915937" cy="361610"/>
          </a:xfrm>
          <a:prstGeom prst="wedgeRoundRectCallout">
            <a:avLst>
              <a:gd name="adj1" fmla="val -63213"/>
              <a:gd name="adj2" fmla="val 3731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Update Thread</a:t>
            </a:r>
            <a:r>
              <a:rPr lang="ko-KR" altLang="en-US" sz="900" dirty="0" smtClean="0">
                <a:solidFill>
                  <a:schemeClr val="tx1"/>
                </a:solidFill>
              </a:rPr>
              <a:t>가 모든 작업 처리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>
            <a:stCxn id="69" idx="4"/>
          </p:cNvCxnSpPr>
          <p:nvPr/>
        </p:nvCxnSpPr>
        <p:spPr>
          <a:xfrm>
            <a:off x="3410164" y="4395288"/>
            <a:ext cx="4831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2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9484" y="2205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배틀서버</a:t>
            </a:r>
            <a:endParaRPr lang="ko-KR" altLang="en-US" sz="2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801115"/>
            <a:ext cx="5112568" cy="1278151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284829"/>
            <a:ext cx="4680520" cy="641795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4414" y="886650"/>
            <a:ext cx="4582735" cy="98485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MMOServer</a:t>
            </a:r>
            <a:r>
              <a:rPr lang="ko-KR" altLang="en-US" sz="1000" dirty="0" smtClean="0"/>
              <a:t>를 상속받는 배틀 서버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접속</a:t>
            </a:r>
            <a:r>
              <a:rPr lang="ko-KR" altLang="en-US" sz="1000" dirty="0"/>
              <a:t>한</a:t>
            </a:r>
            <a:r>
              <a:rPr lang="ko-KR" altLang="en-US" sz="1000" dirty="0" smtClean="0"/>
              <a:t> 유저 인증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게</a:t>
            </a:r>
            <a:r>
              <a:rPr lang="ko-KR" altLang="en-US" sz="1000" dirty="0"/>
              <a:t>임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 담당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비동기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HTTP </a:t>
            </a:r>
            <a:r>
              <a:rPr lang="ko-KR" altLang="en-US" sz="1000" dirty="0" smtClean="0"/>
              <a:t>통신</a:t>
            </a:r>
            <a:endParaRPr lang="en-US" altLang="ko-KR" sz="10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3527" y="2223282"/>
            <a:ext cx="5112568" cy="3077926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4414" y="3284984"/>
            <a:ext cx="4680520" cy="792088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4413" y="4221089"/>
            <a:ext cx="4680520" cy="887300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4414" y="2650895"/>
            <a:ext cx="4680520" cy="562081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4413" y="2276872"/>
            <a:ext cx="4582736" cy="2831516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err="1" smtClean="0"/>
              <a:t>비동기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HTTP </a:t>
            </a:r>
            <a:r>
              <a:rPr lang="ko-KR" altLang="en-US" b="1" dirty="0" smtClean="0"/>
              <a:t>통신</a:t>
            </a:r>
          </a:p>
          <a:p>
            <a:endParaRPr lang="en-US" altLang="ko-KR" sz="1000" dirty="0"/>
          </a:p>
          <a:p>
            <a:r>
              <a:rPr lang="ko-KR" altLang="en-US" sz="1000" b="1" dirty="0" smtClean="0"/>
              <a:t>목적</a:t>
            </a:r>
            <a:endParaRPr lang="en-US" altLang="ko-KR" sz="1000" b="1" dirty="0" smtClean="0"/>
          </a:p>
          <a:p>
            <a:r>
              <a:rPr lang="en-US" altLang="ko-KR" sz="1000" dirty="0" smtClean="0"/>
              <a:t>- Block </a:t>
            </a:r>
            <a:r>
              <a:rPr lang="ko-KR" altLang="en-US" sz="1000" dirty="0" smtClean="0"/>
              <a:t>작업을 </a:t>
            </a:r>
            <a:r>
              <a:rPr lang="ko-KR" altLang="en-US" sz="1000" dirty="0" err="1" smtClean="0"/>
              <a:t>비동기로</a:t>
            </a:r>
            <a:r>
              <a:rPr lang="ko-KR" altLang="en-US" sz="1000" dirty="0" smtClean="0"/>
              <a:t> 처리함으로써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Auth</a:t>
            </a:r>
            <a:r>
              <a:rPr lang="en-US" altLang="ko-KR" sz="1000" dirty="0" smtClean="0"/>
              <a:t>/Game </a:t>
            </a:r>
            <a:r>
              <a:rPr lang="ko-KR" altLang="en-US" sz="1000" dirty="0" err="1" smtClean="0"/>
              <a:t>스레드의</a:t>
            </a:r>
            <a:r>
              <a:rPr lang="ko-KR" altLang="en-US" sz="1000" dirty="0" smtClean="0"/>
              <a:t> 처리 속도 증가</a:t>
            </a:r>
            <a:endParaRPr lang="en-US" altLang="ko-KR" sz="1000" dirty="0" smtClean="0"/>
          </a:p>
          <a:p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1. HTTP Read Thread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/>
              <a:t>PHP API </a:t>
            </a:r>
            <a:r>
              <a:rPr lang="ko-KR" altLang="en-US" sz="1000" dirty="0"/>
              <a:t>읽기용 </a:t>
            </a:r>
            <a:r>
              <a:rPr lang="ko-KR" altLang="en-US" sz="1000" dirty="0" err="1"/>
              <a:t>스레드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GQCS</a:t>
            </a:r>
            <a:r>
              <a:rPr lang="ko-KR" altLang="en-US" sz="1000" dirty="0"/>
              <a:t>로 대기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PQCS</a:t>
            </a:r>
            <a:r>
              <a:rPr lang="ko-KR" altLang="en-US" sz="1000" dirty="0"/>
              <a:t>로 전달받은 일감 </a:t>
            </a:r>
            <a:r>
              <a:rPr lang="ko-KR" altLang="en-US" sz="1000" dirty="0" smtClean="0"/>
              <a:t>처리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en-US" altLang="ko-KR" sz="1000" b="1" dirty="0" smtClean="0"/>
              <a:t>2. HTTP Write Thread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/>
              <a:t>PHP API </a:t>
            </a:r>
            <a:r>
              <a:rPr lang="ko-KR" altLang="en-US" sz="1000" dirty="0"/>
              <a:t>쓰기용 </a:t>
            </a:r>
            <a:r>
              <a:rPr lang="ko-KR" altLang="en-US" sz="1000" dirty="0" err="1"/>
              <a:t>스레드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이벤트로 대기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Queue</a:t>
            </a:r>
            <a:r>
              <a:rPr lang="ko-KR" altLang="en-US" sz="1000" dirty="0"/>
              <a:t>로 전달받은 일감 처리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Write </a:t>
            </a:r>
            <a:r>
              <a:rPr lang="ko-KR" altLang="en-US" sz="1000" dirty="0" smtClean="0"/>
              <a:t>동기화를 위해 </a:t>
            </a:r>
            <a:r>
              <a:rPr lang="ko-KR" altLang="en-US" sz="1000" dirty="0" err="1" smtClean="0"/>
              <a:t>스레드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개로 제한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35896" y="91749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배틀서버 구조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9512" y="851492"/>
            <a:ext cx="8712968" cy="1425380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07504" y="548680"/>
            <a:ext cx="8928992" cy="4680520"/>
          </a:xfrm>
          <a:prstGeom prst="roundRect">
            <a:avLst>
              <a:gd name="adj" fmla="val 264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979712" y="2487759"/>
            <a:ext cx="4896544" cy="1085257"/>
          </a:xfrm>
          <a:prstGeom prst="roundRect">
            <a:avLst>
              <a:gd name="adj" fmla="val 2647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079246" y="2631775"/>
            <a:ext cx="4648917" cy="667964"/>
          </a:xfrm>
          <a:prstGeom prst="roundRect">
            <a:avLst>
              <a:gd name="adj" fmla="val 2647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779912" y="2882471"/>
            <a:ext cx="1295484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Csession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네트워크의 </a:t>
            </a:r>
            <a:r>
              <a:rPr lang="en-US" altLang="ko-KR" sz="900" b="1" dirty="0" smtClean="0"/>
              <a:t>Session)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680702" y="3299739"/>
            <a:ext cx="1513492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Cplayer</a:t>
            </a:r>
            <a:r>
              <a:rPr lang="en-US" altLang="ko-KR" sz="900" b="1" dirty="0" smtClean="0"/>
              <a:t> :public </a:t>
            </a:r>
            <a:r>
              <a:rPr lang="en-US" altLang="ko-KR" sz="900" b="1" dirty="0" err="1" smtClean="0"/>
              <a:t>Csession</a:t>
            </a:r>
            <a:endParaRPr lang="en-US" altLang="ko-KR" sz="9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3436639" y="551152"/>
            <a:ext cx="2143473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err="1" smtClean="0"/>
              <a:t>CBattleServer</a:t>
            </a:r>
            <a:r>
              <a:rPr lang="en-US" altLang="ko-KR" sz="900" b="1" dirty="0" smtClean="0"/>
              <a:t> : public CMMOServer</a:t>
            </a:r>
            <a:endParaRPr lang="en-US" altLang="ko-KR" sz="9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995936" y="836712"/>
            <a:ext cx="987708" cy="3693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CMMOServer</a:t>
            </a:r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네트워크 모듈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2135712" y="2534259"/>
            <a:ext cx="1199587" cy="3186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 요청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39552" y="1081726"/>
            <a:ext cx="1925257" cy="1051130"/>
          </a:xfrm>
          <a:prstGeom prst="roundRect">
            <a:avLst>
              <a:gd name="adj" fmla="val 402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34959" y="1087443"/>
            <a:ext cx="1115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err="1"/>
              <a:t>Auth</a:t>
            </a:r>
            <a:r>
              <a:rPr lang="en-US" altLang="ko-KR" sz="900" b="1" dirty="0"/>
              <a:t> Thread x 1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51520" y="2580055"/>
            <a:ext cx="1566494" cy="1353001"/>
          </a:xfrm>
          <a:prstGeom prst="roundRect">
            <a:avLst>
              <a:gd name="adj" fmla="val 962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err="1" smtClean="0">
                <a:solidFill>
                  <a:schemeClr val="tx1"/>
                </a:solidFill>
              </a:rPr>
              <a:t>Auth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컨텐츠 처리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로그인 요청 후처리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인증 오류처리 등</a:t>
            </a:r>
            <a:r>
              <a:rPr lang="en-US" altLang="ko-KR" sz="900" dirty="0" smtClean="0">
                <a:solidFill>
                  <a:schemeClr val="tx1"/>
                </a:solidFill>
              </a:rPr>
              <a:t>..)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21870" y="2637256"/>
            <a:ext cx="1115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err="1" smtClean="0"/>
              <a:t>OnAuth_Update</a:t>
            </a:r>
            <a:endParaRPr lang="en-US" altLang="ko-KR" sz="900" b="1" dirty="0"/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789423" y="1372192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처리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781524" y="1745749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tx1"/>
                </a:solidFill>
              </a:rPr>
              <a:t>Auth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모드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Update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처리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82" name="꺾인 연결선 181"/>
          <p:cNvCxnSpPr/>
          <p:nvPr/>
        </p:nvCxnSpPr>
        <p:spPr>
          <a:xfrm>
            <a:off x="2195980" y="1565746"/>
            <a:ext cx="543059" cy="92715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모서리가 둥근 직사각형 186"/>
          <p:cNvSpPr/>
          <p:nvPr/>
        </p:nvSpPr>
        <p:spPr>
          <a:xfrm>
            <a:off x="2267744" y="4581128"/>
            <a:ext cx="1656184" cy="5040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2195736" y="4509120"/>
            <a:ext cx="1656184" cy="5040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2322070" y="4638328"/>
            <a:ext cx="15298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/>
              <a:t>HTTP Read Thread x n</a:t>
            </a:r>
            <a:endParaRPr lang="en-US" altLang="ko-KR" sz="900" b="1" dirty="0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5148064" y="4518273"/>
            <a:ext cx="1656184" cy="5040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220072" y="4638328"/>
            <a:ext cx="15298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/>
              <a:t>HTTP Write Thread x 1</a:t>
            </a:r>
            <a:endParaRPr lang="en-US" altLang="ko-KR" sz="900" b="1" dirty="0"/>
          </a:p>
        </p:txBody>
      </p:sp>
      <p:grpSp>
        <p:nvGrpSpPr>
          <p:cNvPr id="191" name="그룹 190"/>
          <p:cNvGrpSpPr/>
          <p:nvPr/>
        </p:nvGrpSpPr>
        <p:grpSpPr>
          <a:xfrm>
            <a:off x="3540259" y="5445224"/>
            <a:ext cx="2064142" cy="1156329"/>
            <a:chOff x="2149448" y="2016374"/>
            <a:chExt cx="8641588" cy="470861"/>
          </a:xfrm>
        </p:grpSpPr>
        <p:sp>
          <p:nvSpPr>
            <p:cNvPr id="192" name="모서리가 둥근 직사각형 191"/>
            <p:cNvSpPr/>
            <p:nvPr/>
          </p:nvSpPr>
          <p:spPr>
            <a:xfrm>
              <a:off x="2149448" y="2016374"/>
              <a:ext cx="8641588" cy="47086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982890" y="2016374"/>
              <a:ext cx="4385618" cy="7832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PHP API</a:t>
              </a:r>
              <a:endParaRPr lang="en-US" altLang="ko-KR" sz="900" b="1" dirty="0"/>
            </a:p>
          </p:txBody>
        </p:sp>
      </p:grpSp>
      <p:sp>
        <p:nvSpPr>
          <p:cNvPr id="194" name="직사각형 193"/>
          <p:cNvSpPr/>
          <p:nvPr/>
        </p:nvSpPr>
        <p:spPr>
          <a:xfrm>
            <a:off x="3651373" y="5733255"/>
            <a:ext cx="1872208" cy="2280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계정 생성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3651373" y="6010343"/>
            <a:ext cx="1872207" cy="2372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유저 정보 쓰기</a:t>
            </a:r>
            <a:r>
              <a:rPr lang="en-US" altLang="ko-KR" sz="900" dirty="0" smtClean="0">
                <a:solidFill>
                  <a:schemeClr val="tx1"/>
                </a:solidFill>
              </a:rPr>
              <a:t> / </a:t>
            </a:r>
            <a:r>
              <a:rPr lang="ko-KR" altLang="en-US" sz="900" dirty="0" smtClean="0">
                <a:solidFill>
                  <a:schemeClr val="tx1"/>
                </a:solidFill>
              </a:rPr>
              <a:t>읽</a:t>
            </a:r>
            <a:r>
              <a:rPr lang="ko-KR" altLang="en-US" sz="900" dirty="0">
                <a:solidFill>
                  <a:schemeClr val="tx1"/>
                </a:solidFill>
              </a:rPr>
              <a:t>기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3651373" y="6298375"/>
            <a:ext cx="1872208" cy="2064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정보 쓰</a:t>
            </a:r>
            <a:r>
              <a:rPr lang="ko-KR" altLang="en-US" sz="900" dirty="0">
                <a:solidFill>
                  <a:schemeClr val="tx1"/>
                </a:solidFill>
              </a:rPr>
              <a:t>기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읽</a:t>
            </a:r>
            <a:r>
              <a:rPr lang="ko-KR" altLang="en-US" sz="900" dirty="0">
                <a:solidFill>
                  <a:schemeClr val="tx1"/>
                </a:solidFill>
              </a:rPr>
              <a:t>기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97" name="꺾인 연결선 196"/>
          <p:cNvCxnSpPr>
            <a:stCxn id="187" idx="2"/>
            <a:endCxn id="192" idx="1"/>
          </p:cNvCxnSpPr>
          <p:nvPr/>
        </p:nvCxnSpPr>
        <p:spPr>
          <a:xfrm rot="16200000" flipH="1">
            <a:off x="2848945" y="5332074"/>
            <a:ext cx="938205" cy="44442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꺾인 연결선 199"/>
          <p:cNvCxnSpPr>
            <a:stCxn id="189" idx="2"/>
            <a:endCxn id="192" idx="3"/>
          </p:cNvCxnSpPr>
          <p:nvPr/>
        </p:nvCxnSpPr>
        <p:spPr>
          <a:xfrm rot="5400000">
            <a:off x="5289749" y="5336982"/>
            <a:ext cx="1001060" cy="37175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원통 203"/>
          <p:cNvSpPr/>
          <p:nvPr/>
        </p:nvSpPr>
        <p:spPr>
          <a:xfrm>
            <a:off x="566267" y="4487714"/>
            <a:ext cx="935289" cy="557088"/>
          </a:xfrm>
          <a:prstGeom prst="can">
            <a:avLst>
              <a:gd name="adj" fmla="val 202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 Read Queue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700" dirty="0" smtClean="0">
                <a:solidFill>
                  <a:schemeClr val="tx1"/>
                </a:solidFill>
              </a:rPr>
              <a:t>-Queue)</a:t>
            </a:r>
          </a:p>
        </p:txBody>
      </p:sp>
      <p:sp>
        <p:nvSpPr>
          <p:cNvPr id="217" name="원통 216"/>
          <p:cNvSpPr/>
          <p:nvPr/>
        </p:nvSpPr>
        <p:spPr>
          <a:xfrm>
            <a:off x="2267744" y="3717032"/>
            <a:ext cx="935289" cy="412936"/>
          </a:xfrm>
          <a:prstGeom prst="can">
            <a:avLst>
              <a:gd name="adj" fmla="val 202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IOCP </a:t>
            </a:r>
            <a:r>
              <a:rPr lang="ko-KR" altLang="en-US" sz="700" dirty="0" smtClean="0">
                <a:solidFill>
                  <a:schemeClr val="tx1"/>
                </a:solidFill>
              </a:rPr>
              <a:t>큐</a:t>
            </a:r>
            <a:endParaRPr lang="en-US" altLang="ko-KR" sz="700" dirty="0" smtClean="0">
              <a:solidFill>
                <a:schemeClr val="tx1"/>
              </a:solidFill>
            </a:endParaRPr>
          </a:p>
        </p:txBody>
      </p:sp>
      <p:cxnSp>
        <p:nvCxnSpPr>
          <p:cNvPr id="221" name="직선 화살표 연결선 220"/>
          <p:cNvCxnSpPr>
            <a:stCxn id="217" idx="3"/>
          </p:cNvCxnSpPr>
          <p:nvPr/>
        </p:nvCxnSpPr>
        <p:spPr>
          <a:xfrm>
            <a:off x="2735389" y="4129968"/>
            <a:ext cx="3650" cy="3883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/>
          <p:cNvCxnSpPr>
            <a:stCxn id="185" idx="1"/>
            <a:endCxn id="204" idx="4"/>
          </p:cNvCxnSpPr>
          <p:nvPr/>
        </p:nvCxnSpPr>
        <p:spPr>
          <a:xfrm flipH="1">
            <a:off x="1501556" y="4761148"/>
            <a:ext cx="694180" cy="51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꺾인 연결선 227"/>
          <p:cNvCxnSpPr>
            <a:stCxn id="156" idx="2"/>
            <a:endCxn id="89" idx="0"/>
          </p:cNvCxnSpPr>
          <p:nvPr/>
        </p:nvCxnSpPr>
        <p:spPr>
          <a:xfrm rot="5400000">
            <a:off x="964178" y="2059429"/>
            <a:ext cx="591215" cy="450036"/>
          </a:xfrm>
          <a:prstGeom prst="bentConnector3">
            <a:avLst>
              <a:gd name="adj1" fmla="val 6611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/>
          <p:cNvCxnSpPr>
            <a:stCxn id="204" idx="1"/>
            <a:endCxn id="89" idx="2"/>
          </p:cNvCxnSpPr>
          <p:nvPr/>
        </p:nvCxnSpPr>
        <p:spPr>
          <a:xfrm flipV="1">
            <a:off x="1033912" y="3933056"/>
            <a:ext cx="855" cy="5546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모서리가 둥근 직사각형 240"/>
          <p:cNvSpPr/>
          <p:nvPr/>
        </p:nvSpPr>
        <p:spPr>
          <a:xfrm>
            <a:off x="6588224" y="1081726"/>
            <a:ext cx="1925257" cy="1051130"/>
          </a:xfrm>
          <a:prstGeom prst="roundRect">
            <a:avLst>
              <a:gd name="adj" fmla="val 402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6983631" y="1087443"/>
            <a:ext cx="125312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/>
              <a:t>Game Thread </a:t>
            </a:r>
            <a:r>
              <a:rPr lang="en-US" altLang="ko-KR" sz="900" b="1" dirty="0"/>
              <a:t>x 1</a:t>
            </a: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6838095" y="1372192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패킷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처리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6830196" y="1745749"/>
            <a:ext cx="1470673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Game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모드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Update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처리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5316121" y="2554933"/>
            <a:ext cx="1395385" cy="3186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사망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킬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게임종료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48" name="꺾인 연결선 247"/>
          <p:cNvCxnSpPr/>
          <p:nvPr/>
        </p:nvCxnSpPr>
        <p:spPr>
          <a:xfrm rot="10800000" flipV="1">
            <a:off x="6013813" y="1570883"/>
            <a:ext cx="824282" cy="9940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모서리가 둥근 직사각형 252"/>
          <p:cNvSpPr/>
          <p:nvPr/>
        </p:nvSpPr>
        <p:spPr>
          <a:xfrm>
            <a:off x="7020272" y="2580055"/>
            <a:ext cx="1728192" cy="1353001"/>
          </a:xfrm>
          <a:prstGeom prst="roundRect">
            <a:avLst>
              <a:gd name="adj" fmla="val 962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Game </a:t>
            </a:r>
            <a:r>
              <a:rPr lang="ko-KR" altLang="en-US" sz="900" dirty="0" smtClean="0">
                <a:solidFill>
                  <a:schemeClr val="tx1"/>
                </a:solidFill>
              </a:rPr>
              <a:t>컨텐츠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7290622" y="2637256"/>
            <a:ext cx="11154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err="1" smtClean="0"/>
              <a:t>OnGame_Update</a:t>
            </a:r>
            <a:endParaRPr lang="en-US" altLang="ko-KR" sz="900" b="1" dirty="0"/>
          </a:p>
        </p:txBody>
      </p:sp>
      <p:cxnSp>
        <p:nvCxnSpPr>
          <p:cNvPr id="255" name="꺾인 연결선 254"/>
          <p:cNvCxnSpPr>
            <a:stCxn id="244" idx="2"/>
            <a:endCxn id="253" idx="0"/>
          </p:cNvCxnSpPr>
          <p:nvPr/>
        </p:nvCxnSpPr>
        <p:spPr>
          <a:xfrm rot="16200000" flipH="1">
            <a:off x="7429343" y="2125029"/>
            <a:ext cx="591215" cy="318835"/>
          </a:xfrm>
          <a:prstGeom prst="bentConnector3">
            <a:avLst>
              <a:gd name="adj1" fmla="val 631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원통 288"/>
          <p:cNvSpPr/>
          <p:nvPr/>
        </p:nvSpPr>
        <p:spPr>
          <a:xfrm>
            <a:off x="7300611" y="4452366"/>
            <a:ext cx="1000258" cy="640061"/>
          </a:xfrm>
          <a:prstGeom prst="can">
            <a:avLst>
              <a:gd name="adj" fmla="val 1911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HTTP Write Queue</a:t>
            </a: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(list </a:t>
            </a:r>
            <a:r>
              <a:rPr lang="ko-KR" altLang="en-US" sz="700" dirty="0" smtClean="0">
                <a:solidFill>
                  <a:schemeClr val="tx1"/>
                </a:solidFill>
              </a:rPr>
              <a:t>구조의 </a:t>
            </a:r>
            <a:r>
              <a:rPr lang="en-US" altLang="ko-KR" sz="700" dirty="0" smtClean="0">
                <a:solidFill>
                  <a:schemeClr val="tx1"/>
                </a:solidFill>
              </a:rPr>
              <a:t>Queue)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cxnSp>
        <p:nvCxnSpPr>
          <p:cNvPr id="290" name="직선 화살표 연결선 289"/>
          <p:cNvCxnSpPr>
            <a:stCxn id="289" idx="2"/>
            <a:endCxn id="189" idx="3"/>
          </p:cNvCxnSpPr>
          <p:nvPr/>
        </p:nvCxnSpPr>
        <p:spPr>
          <a:xfrm flipH="1" flipV="1">
            <a:off x="6804248" y="4770301"/>
            <a:ext cx="496363" cy="20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꺾인 연결선 290"/>
          <p:cNvCxnSpPr>
            <a:stCxn id="247" idx="2"/>
            <a:endCxn id="289" idx="1"/>
          </p:cNvCxnSpPr>
          <p:nvPr/>
        </p:nvCxnSpPr>
        <p:spPr>
          <a:xfrm rot="16200000" flipH="1">
            <a:off x="6117899" y="2769525"/>
            <a:ext cx="1578756" cy="1786926"/>
          </a:xfrm>
          <a:prstGeom prst="bentConnector3">
            <a:avLst>
              <a:gd name="adj1" fmla="val 7185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모서리가 둥근 직사각형 291"/>
          <p:cNvSpPr/>
          <p:nvPr/>
        </p:nvSpPr>
        <p:spPr>
          <a:xfrm>
            <a:off x="5552120" y="3870223"/>
            <a:ext cx="1285976" cy="216024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Enqueue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후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SetEvent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93" name="꺾인 연결선 292"/>
          <p:cNvCxnSpPr/>
          <p:nvPr/>
        </p:nvCxnSpPr>
        <p:spPr>
          <a:xfrm rot="16200000" flipV="1">
            <a:off x="2567207" y="5264259"/>
            <a:ext cx="1144886" cy="801222"/>
          </a:xfrm>
          <a:prstGeom prst="bentConnector3">
            <a:avLst>
              <a:gd name="adj1" fmla="val 174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그룹 209"/>
          <p:cNvGrpSpPr/>
          <p:nvPr/>
        </p:nvGrpSpPr>
        <p:grpSpPr>
          <a:xfrm>
            <a:off x="2366602" y="5358149"/>
            <a:ext cx="981262" cy="489115"/>
            <a:chOff x="10410059" y="12415478"/>
            <a:chExt cx="1564687" cy="762555"/>
          </a:xfrm>
        </p:grpSpPr>
        <p:sp>
          <p:nvSpPr>
            <p:cNvPr id="211" name="직사각형 210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10638634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4" name="꺾인 연결선 293"/>
          <p:cNvCxnSpPr/>
          <p:nvPr/>
        </p:nvCxnSpPr>
        <p:spPr>
          <a:xfrm rot="5400000" flipH="1" flipV="1">
            <a:off x="5318756" y="5298820"/>
            <a:ext cx="1285200" cy="713913"/>
          </a:xfrm>
          <a:prstGeom prst="bentConnector3">
            <a:avLst>
              <a:gd name="adj1" fmla="val 405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그룹 213"/>
          <p:cNvGrpSpPr/>
          <p:nvPr/>
        </p:nvGrpSpPr>
        <p:grpSpPr>
          <a:xfrm>
            <a:off x="5768660" y="5363248"/>
            <a:ext cx="981262" cy="489115"/>
            <a:chOff x="10410059" y="12415478"/>
            <a:chExt cx="1564687" cy="762555"/>
          </a:xfrm>
        </p:grpSpPr>
        <p:sp>
          <p:nvSpPr>
            <p:cNvPr id="215" name="직사각형 214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10638634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24" name="모서리가 둥근 직사각형 323"/>
          <p:cNvSpPr/>
          <p:nvPr/>
        </p:nvSpPr>
        <p:spPr>
          <a:xfrm>
            <a:off x="4295423" y="2551107"/>
            <a:ext cx="949589" cy="2845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이동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공격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25" name="직선 화살표 연결선 324"/>
          <p:cNvCxnSpPr>
            <a:stCxn id="151" idx="2"/>
            <a:endCxn id="217" idx="1"/>
          </p:cNvCxnSpPr>
          <p:nvPr/>
        </p:nvCxnSpPr>
        <p:spPr>
          <a:xfrm flipH="1">
            <a:off x="2735389" y="2852936"/>
            <a:ext cx="117" cy="8640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모서리가 둥근 직사각형 217"/>
          <p:cNvSpPr/>
          <p:nvPr/>
        </p:nvSpPr>
        <p:spPr>
          <a:xfrm>
            <a:off x="2129231" y="3140968"/>
            <a:ext cx="1285976" cy="216024"/>
          </a:xfrm>
          <a:prstGeom prst="roundRect">
            <a:avLst>
              <a:gd name="adj" fmla="val 495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PQCS</a:t>
            </a:r>
            <a:r>
              <a:rPr lang="ko-KR" altLang="en-US" sz="900" dirty="0" smtClean="0">
                <a:solidFill>
                  <a:schemeClr val="tx1"/>
                </a:solidFill>
              </a:rPr>
              <a:t>로 일감 전달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26" name="꺾인 연결선 325"/>
          <p:cNvCxnSpPr>
            <a:stCxn id="243" idx="1"/>
            <a:endCxn id="324" idx="0"/>
          </p:cNvCxnSpPr>
          <p:nvPr/>
        </p:nvCxnSpPr>
        <p:spPr>
          <a:xfrm rot="10800000" flipV="1">
            <a:off x="4770219" y="1493737"/>
            <a:ext cx="2067877" cy="105736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모서리가 둥근 직사각형 330"/>
          <p:cNvSpPr/>
          <p:nvPr/>
        </p:nvSpPr>
        <p:spPr>
          <a:xfrm>
            <a:off x="3436640" y="2554933"/>
            <a:ext cx="780420" cy="2845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방 입장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37" name="꺾인 연결선 336"/>
          <p:cNvCxnSpPr>
            <a:stCxn id="155" idx="3"/>
            <a:endCxn id="331" idx="0"/>
          </p:cNvCxnSpPr>
          <p:nvPr/>
        </p:nvCxnSpPr>
        <p:spPr>
          <a:xfrm>
            <a:off x="2195980" y="1493738"/>
            <a:ext cx="1630870" cy="106119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14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39552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라이브러</a:t>
            </a:r>
            <a:r>
              <a:rPr lang="ko-KR" altLang="en-US" b="1" dirty="0"/>
              <a:t>리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952" y="3085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목차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7" y="908720"/>
            <a:ext cx="3001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hlinkClick r:id="rId2" action="ppaction://hlinksldjump"/>
              </a:rPr>
              <a:t>‘Battle Snake’ </a:t>
            </a:r>
            <a:r>
              <a:rPr lang="ko-KR" altLang="en-US" dirty="0" smtClean="0">
                <a:hlinkClick r:id="rId2" action="ppaction://hlinksldjump"/>
              </a:rPr>
              <a:t>서버 구조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>
                <a:hlinkClick r:id="rId3" action="ppaction://hlinksldjump"/>
              </a:rPr>
              <a:t>네트워크 모듈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>
                <a:hlinkClick r:id="rId4" action="ppaction://hlinksldjump"/>
              </a:rPr>
              <a:t>컨텐</a:t>
            </a:r>
            <a:r>
              <a:rPr lang="ko-KR" altLang="en-US" dirty="0">
                <a:hlinkClick r:id="rId4" action="ppaction://hlinksldjump"/>
              </a:rPr>
              <a:t>츠</a:t>
            </a:r>
            <a:r>
              <a:rPr lang="ko-KR" altLang="en-US" dirty="0" smtClean="0">
                <a:hlinkClick r:id="rId4" action="ppaction://hlinksldjump"/>
              </a:rPr>
              <a:t> 서버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>
                <a:hlinkClick r:id="rId5" action="ppaction://hlinksldjump"/>
              </a:rPr>
              <a:t>라이브러리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1270" y="292586"/>
            <a:ext cx="2934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Profiler, Parser, </a:t>
            </a:r>
            <a:r>
              <a:rPr lang="en-US" altLang="ko-KR" sz="2000" b="1" dirty="0" err="1" smtClean="0"/>
              <a:t>Loging</a:t>
            </a:r>
            <a:endParaRPr lang="ko-KR" altLang="en-US" sz="2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801114"/>
            <a:ext cx="5112568" cy="1403750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233248"/>
            <a:ext cx="4680520" cy="864096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5536" y="825414"/>
            <a:ext cx="4582735" cy="1292633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b="1" dirty="0" smtClean="0"/>
              <a:t>Profiler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마이크로 세컨드 단위로 성능을 측정하는 </a:t>
            </a:r>
            <a:r>
              <a:rPr lang="ko-KR" altLang="en-US" sz="1000" dirty="0" err="1" smtClean="0"/>
              <a:t>프로파일러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TLS(Thread Local </a:t>
            </a:r>
            <a:r>
              <a:rPr lang="en-US" altLang="ko-KR" sz="1000" dirty="0" err="1" smtClean="0"/>
              <a:t>Storasge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결과를 </a:t>
            </a:r>
            <a:r>
              <a:rPr lang="en-US" altLang="ko-KR" sz="1000" dirty="0" smtClean="0"/>
              <a:t>File</a:t>
            </a:r>
            <a:r>
              <a:rPr lang="ko-KR" altLang="en-US" sz="1000" dirty="0" smtClean="0"/>
              <a:t>로 저장하거나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콘솔 화면에 출력할 수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b="1" dirty="0" smtClean="0"/>
              <a:t>사용처 </a:t>
            </a:r>
            <a:r>
              <a:rPr lang="en-US" altLang="ko-KR" sz="1000" b="1" dirty="0" smtClean="0"/>
              <a:t>: </a:t>
            </a:r>
            <a:r>
              <a:rPr lang="ko-KR" altLang="en-US" sz="1000" b="1" dirty="0"/>
              <a:t>배틀 서버의 </a:t>
            </a:r>
            <a:r>
              <a:rPr lang="en-US" altLang="ko-KR" sz="1000" b="1" dirty="0"/>
              <a:t>HTTP Read Thread , HTTP Write </a:t>
            </a:r>
            <a:r>
              <a:rPr lang="en-US" altLang="ko-KR" sz="1000" b="1" dirty="0" smtClean="0"/>
              <a:t>Thread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13670" y="2276872"/>
            <a:ext cx="5112568" cy="123730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14556" y="2672510"/>
            <a:ext cx="4680520" cy="767407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85678" y="2301172"/>
            <a:ext cx="4582735" cy="1138745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b="1" dirty="0"/>
              <a:t>Parser</a:t>
            </a:r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txt </a:t>
            </a:r>
            <a:r>
              <a:rPr lang="ko-KR" altLang="en-US" sz="1000" dirty="0"/>
              <a:t>파일을 </a:t>
            </a:r>
            <a:r>
              <a:rPr lang="ko-KR" altLang="en-US" sz="1000" dirty="0" err="1"/>
              <a:t>파싱하는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라이브러리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ko-KR" altLang="en-US" sz="1000" b="1" dirty="0" smtClean="0"/>
              <a:t>사용처 </a:t>
            </a:r>
            <a:r>
              <a:rPr lang="en-US" altLang="ko-KR" sz="1000" b="1" dirty="0" smtClean="0"/>
              <a:t>: </a:t>
            </a:r>
            <a:r>
              <a:rPr lang="ko-KR" altLang="en-US" sz="1000" b="1" dirty="0"/>
              <a:t>각 서버 시작 시</a:t>
            </a:r>
            <a:r>
              <a:rPr lang="en-US" altLang="ko-KR" sz="1000" b="1" dirty="0"/>
              <a:t> Worker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수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최대 접속가능 </a:t>
            </a:r>
            <a:r>
              <a:rPr lang="ko-KR" altLang="en-US" sz="1000" b="1" dirty="0" err="1"/>
              <a:t>유저수</a:t>
            </a:r>
            <a:r>
              <a:rPr lang="ko-KR" altLang="en-US" sz="1000" b="1" dirty="0"/>
              <a:t> 등 서버의 기본정보를 읽어올 때 </a:t>
            </a:r>
            <a:r>
              <a:rPr lang="ko-KR" altLang="en-US" sz="1000" b="1" dirty="0" smtClean="0"/>
              <a:t>사용</a:t>
            </a:r>
            <a:endParaRPr lang="en-US" altLang="ko-KR" sz="10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85756" y="3629688"/>
            <a:ext cx="5256584" cy="1403750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86642" y="4005064"/>
            <a:ext cx="5011682" cy="920854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95536" y="3600634"/>
            <a:ext cx="5040560" cy="1446522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b="1" dirty="0" err="1"/>
              <a:t>Loging</a:t>
            </a:r>
            <a:r>
              <a:rPr lang="en-US" altLang="ko-KR" b="1" dirty="0"/>
              <a:t> </a:t>
            </a:r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로그 내용을 </a:t>
            </a:r>
            <a:r>
              <a:rPr lang="en-US" altLang="ko-KR" sz="1000" dirty="0" smtClean="0"/>
              <a:t>txt</a:t>
            </a:r>
            <a:r>
              <a:rPr lang="ko-KR" altLang="en-US" sz="1000" dirty="0" smtClean="0"/>
              <a:t>파일로 </a:t>
            </a:r>
            <a:r>
              <a:rPr lang="ko-KR" altLang="en-US" sz="1000" dirty="0"/>
              <a:t>저장하는 라이브러리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일반 로그</a:t>
            </a:r>
            <a:r>
              <a:rPr lang="en-US" altLang="ko-KR" sz="1000" dirty="0"/>
              <a:t>, 16</a:t>
            </a:r>
            <a:r>
              <a:rPr lang="ko-KR" altLang="en-US" sz="1000" dirty="0"/>
              <a:t>진수로그 총 </a:t>
            </a:r>
            <a:r>
              <a:rPr lang="en-US" altLang="ko-KR" sz="1000" dirty="0"/>
              <a:t>2</a:t>
            </a:r>
            <a:r>
              <a:rPr lang="ko-KR" altLang="en-US" sz="1000" dirty="0"/>
              <a:t>종류의 로그 남기기 가능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/>
              <a:t>싱글톤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b="1" dirty="0" smtClean="0"/>
              <a:t>사용처 </a:t>
            </a:r>
            <a:r>
              <a:rPr lang="en-US" altLang="ko-KR" sz="1000" b="1" dirty="0" smtClean="0"/>
              <a:t>: </a:t>
            </a:r>
            <a:r>
              <a:rPr lang="ko-KR" altLang="en-US" sz="1000" b="1" dirty="0"/>
              <a:t>서버가 </a:t>
            </a:r>
            <a:r>
              <a:rPr lang="en-US" altLang="ko-KR" sz="1000" b="1" dirty="0"/>
              <a:t>Crash </a:t>
            </a:r>
            <a:r>
              <a:rPr lang="ko-KR" altLang="en-US" sz="1000" b="1" dirty="0"/>
              <a:t>나는 </a:t>
            </a:r>
            <a:r>
              <a:rPr lang="ko-KR" altLang="en-US" sz="1000" b="1" dirty="0" smtClean="0"/>
              <a:t>상황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하트비트로 </a:t>
            </a:r>
            <a:r>
              <a:rPr lang="ko-KR" altLang="en-US" sz="1000" b="1" dirty="0"/>
              <a:t>끊기는 유저에 대한 </a:t>
            </a:r>
            <a:r>
              <a:rPr lang="ko-KR" altLang="en-US" sz="1000" b="1" dirty="0" smtClean="0"/>
              <a:t>로그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기타 </a:t>
            </a:r>
            <a:r>
              <a:rPr lang="ko-KR" altLang="en-US" sz="1000" b="1" dirty="0"/>
              <a:t>등등</a:t>
            </a:r>
            <a:r>
              <a:rPr lang="en-US" altLang="ko-KR" sz="1000" b="1" dirty="0"/>
              <a:t>…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5589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9342" y="291874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/>
              <a:t>메모리풀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TLS</a:t>
            </a:r>
            <a:endParaRPr lang="ko-KR" altLang="en-US" sz="2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801115"/>
            <a:ext cx="5112568" cy="1144595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284829"/>
            <a:ext cx="4680520" cy="559995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4414" y="886650"/>
            <a:ext cx="4582735" cy="98485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Thread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Local Storage</a:t>
            </a:r>
            <a:r>
              <a:rPr lang="ko-KR" altLang="en-US" sz="1000" dirty="0"/>
              <a:t>를 이용한 </a:t>
            </a:r>
            <a:r>
              <a:rPr lang="ko-KR" altLang="en-US" sz="1000" dirty="0" err="1" smtClean="0"/>
              <a:t>메모리풀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템플릿 사용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new </a:t>
            </a:r>
            <a:r>
              <a:rPr lang="en-US" altLang="ko-KR" sz="1000" dirty="0"/>
              <a:t>/ delete</a:t>
            </a:r>
            <a:r>
              <a:rPr lang="ko-KR" altLang="en-US" sz="1000" dirty="0"/>
              <a:t>보다 빠른 </a:t>
            </a:r>
            <a:r>
              <a:rPr lang="ko-KR" altLang="en-US" sz="1000" dirty="0" smtClean="0"/>
              <a:t>속도 목표</a:t>
            </a:r>
            <a:endParaRPr lang="en-US" altLang="ko-KR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3527" y="2033070"/>
            <a:ext cx="5112568" cy="3384376"/>
          </a:xfrm>
          <a:prstGeom prst="roundRect">
            <a:avLst>
              <a:gd name="adj" fmla="val 182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4414" y="2460684"/>
            <a:ext cx="4680520" cy="841666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4413" y="2086660"/>
            <a:ext cx="4582736" cy="1215689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b="1" dirty="0" smtClean="0"/>
              <a:t>New/delete</a:t>
            </a:r>
            <a:r>
              <a:rPr lang="ko-KR" altLang="en-US" b="1" dirty="0" smtClean="0"/>
              <a:t>와 비교 테스트</a:t>
            </a:r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New/ delete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dirty="0"/>
              <a:t>메모리 풀 </a:t>
            </a:r>
            <a:r>
              <a:rPr lang="en-US" altLang="ko-KR" sz="1000" dirty="0" err="1" smtClean="0"/>
              <a:t>Alloc</a:t>
            </a:r>
            <a:r>
              <a:rPr lang="en-US" altLang="ko-KR" sz="1000" dirty="0" smtClean="0"/>
              <a:t> / </a:t>
            </a:r>
            <a:r>
              <a:rPr lang="ko-KR" altLang="en-US" sz="1000" dirty="0"/>
              <a:t>메모리 풀 </a:t>
            </a:r>
            <a:r>
              <a:rPr lang="en-US" altLang="ko-KR" sz="1000" dirty="0"/>
              <a:t>Free</a:t>
            </a:r>
            <a:r>
              <a:rPr lang="ko-KR" altLang="en-US" sz="1000" dirty="0"/>
              <a:t>를 각각 </a:t>
            </a:r>
            <a:r>
              <a:rPr lang="en-US" altLang="ko-KR" sz="1000" dirty="0"/>
              <a:t>1</a:t>
            </a:r>
            <a:r>
              <a:rPr lang="ko-KR" altLang="en-US" sz="1000" dirty="0" err="1"/>
              <a:t>억회</a:t>
            </a:r>
            <a:r>
              <a:rPr lang="ko-KR" altLang="en-US" sz="1000" dirty="0"/>
              <a:t> 테스트 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/>
              <a:t>직접 제작한 </a:t>
            </a:r>
            <a:r>
              <a:rPr lang="ko-KR" altLang="en-US" sz="1000" dirty="0" err="1"/>
              <a:t>프로파일링</a:t>
            </a:r>
            <a:r>
              <a:rPr lang="ko-KR" altLang="en-US" sz="1000" dirty="0"/>
              <a:t> 라이브러리 사용</a:t>
            </a:r>
            <a:r>
              <a:rPr lang="en-US" altLang="ko-KR" sz="1000" dirty="0" smtClean="0"/>
              <a:t>)</a:t>
            </a:r>
          </a:p>
          <a:p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New </a:t>
            </a:r>
            <a:r>
              <a:rPr lang="ko-KR" altLang="en-US" sz="1000" dirty="0"/>
              <a:t>보다 </a:t>
            </a:r>
            <a:r>
              <a:rPr lang="ko-KR" altLang="en-US" sz="1000" b="1" dirty="0"/>
              <a:t>약 </a:t>
            </a:r>
            <a:r>
              <a:rPr lang="en-US" altLang="ko-KR" sz="1000" b="1" dirty="0" smtClean="0"/>
              <a:t>11</a:t>
            </a:r>
            <a:r>
              <a:rPr lang="ko-KR" altLang="en-US" sz="1000" b="1" dirty="0" smtClean="0"/>
              <a:t>배 </a:t>
            </a:r>
            <a:r>
              <a:rPr lang="ko-KR" altLang="en-US" sz="1000" b="1" dirty="0"/>
              <a:t>빠른 </a:t>
            </a:r>
            <a:r>
              <a:rPr lang="en-US" altLang="ko-KR" sz="1000" b="1" dirty="0" err="1" smtClean="0"/>
              <a:t>Alloc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Delete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보다 </a:t>
            </a:r>
            <a:r>
              <a:rPr lang="ko-KR" altLang="en-US" sz="1000" b="1" dirty="0"/>
              <a:t>약 </a:t>
            </a:r>
            <a:r>
              <a:rPr lang="en-US" altLang="ko-KR" sz="1000" b="1" dirty="0" smtClean="0"/>
              <a:t>4.3</a:t>
            </a:r>
            <a:r>
              <a:rPr lang="ko-KR" altLang="en-US" sz="1000" b="1" dirty="0" smtClean="0"/>
              <a:t>배 </a:t>
            </a:r>
            <a:r>
              <a:rPr lang="ko-KR" altLang="en-US" sz="1000" b="1" dirty="0"/>
              <a:t>빠른 </a:t>
            </a:r>
            <a:r>
              <a:rPr lang="en-US" altLang="ko-KR" sz="1000" b="1" dirty="0" smtClean="0"/>
              <a:t>Free</a:t>
            </a:r>
            <a:endParaRPr lang="en-US" altLang="ko-KR" sz="10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15" y="3428744"/>
            <a:ext cx="4680520" cy="180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437908" y="3833270"/>
            <a:ext cx="653532" cy="1404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3275856" y="3292188"/>
            <a:ext cx="1647247" cy="273112"/>
          </a:xfrm>
          <a:prstGeom prst="wedgeRoundRectCallout">
            <a:avLst>
              <a:gd name="adj1" fmla="val -64681"/>
              <a:gd name="adj2" fmla="val 16893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마이크로 세컨드 기준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평균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3529" y="5489454"/>
            <a:ext cx="5112568" cy="89187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24415" y="5981793"/>
            <a:ext cx="4680520" cy="313405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24415" y="5618118"/>
            <a:ext cx="4582735" cy="67708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사용처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동적 할당이 필요한 모든 경우</a:t>
            </a:r>
            <a:r>
              <a:rPr lang="en-US" altLang="ko-KR" sz="1000" dirty="0" smtClean="0"/>
              <a:t> (Ex. </a:t>
            </a:r>
            <a:r>
              <a:rPr lang="ko-KR" altLang="en-US" sz="1000" dirty="0" smtClean="0"/>
              <a:t>채팅서버의 플레이어 구조체</a:t>
            </a:r>
            <a:r>
              <a:rPr lang="en-US" altLang="ko-KR" sz="1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75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4655" y="249456"/>
            <a:ext cx="237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LockFree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자료구조</a:t>
            </a:r>
            <a:endParaRPr lang="ko-KR" altLang="en-US" sz="2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692696"/>
            <a:ext cx="5112568" cy="1205718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141906"/>
            <a:ext cx="4680520" cy="702918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4414" y="717849"/>
            <a:ext cx="4582735" cy="1138745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LockFree</a:t>
            </a:r>
            <a:r>
              <a:rPr lang="en-US" altLang="ko-KR" sz="1000" dirty="0" smtClean="0"/>
              <a:t>-Queue / </a:t>
            </a:r>
            <a:r>
              <a:rPr lang="en-US" altLang="ko-KR" sz="1000" dirty="0" err="1" smtClean="0"/>
              <a:t>LockFree</a:t>
            </a:r>
            <a:r>
              <a:rPr lang="en-US" altLang="ko-KR" sz="1000" dirty="0" smtClean="0"/>
              <a:t>-Stack 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개의 </a:t>
            </a:r>
            <a:r>
              <a:rPr lang="ko-KR" altLang="en-US" sz="1000" dirty="0" err="1" smtClean="0"/>
              <a:t>락프리</a:t>
            </a:r>
            <a:r>
              <a:rPr lang="ko-KR" altLang="en-US" sz="1000" dirty="0" smtClean="0"/>
              <a:t> 자료구조 제작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템플릿 사용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b="1" dirty="0" smtClean="0"/>
              <a:t>double </a:t>
            </a:r>
            <a:r>
              <a:rPr lang="en-US" altLang="ko-KR" sz="1000" b="1" dirty="0"/>
              <a:t>CAS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기반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Unique </a:t>
            </a:r>
            <a:r>
              <a:rPr lang="en-US" altLang="ko-KR" sz="1000" dirty="0"/>
              <a:t>Count </a:t>
            </a:r>
            <a:r>
              <a:rPr lang="ko-KR" altLang="en-US" sz="1000" dirty="0" smtClean="0"/>
              <a:t>사용</a:t>
            </a:r>
            <a:endParaRPr lang="en-US" altLang="ko-KR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3527" y="1959962"/>
            <a:ext cx="5112568" cy="3745928"/>
          </a:xfrm>
          <a:prstGeom prst="roundRect">
            <a:avLst>
              <a:gd name="adj" fmla="val 182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4414" y="2387575"/>
            <a:ext cx="4680520" cy="875991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4413" y="2013552"/>
            <a:ext cx="4582736" cy="136957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b="1" dirty="0" smtClean="0"/>
              <a:t>Critical Section</a:t>
            </a:r>
            <a:r>
              <a:rPr lang="ko-KR" altLang="en-US" b="1" dirty="0" smtClean="0"/>
              <a:t>과 비교 테스트</a:t>
            </a:r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스레드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개가 </a:t>
            </a:r>
            <a:r>
              <a:rPr lang="ko-KR" altLang="en-US" sz="1000" dirty="0"/>
              <a:t>각각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만개의 </a:t>
            </a:r>
            <a:r>
              <a:rPr lang="ko-KR" altLang="en-US" sz="1000" dirty="0"/>
              <a:t>데이터</a:t>
            </a:r>
            <a:r>
              <a:rPr lang="en-US" altLang="ko-KR" sz="1000" dirty="0"/>
              <a:t>, </a:t>
            </a:r>
            <a:r>
              <a:rPr lang="ko-KR" altLang="en-US" sz="1000" dirty="0"/>
              <a:t>총 </a:t>
            </a:r>
            <a:r>
              <a:rPr lang="en-US" altLang="ko-KR" sz="1000" dirty="0"/>
              <a:t>1</a:t>
            </a:r>
            <a:r>
              <a:rPr lang="en-US" altLang="ko-KR" sz="1000" dirty="0" smtClean="0"/>
              <a:t>00</a:t>
            </a:r>
            <a:r>
              <a:rPr lang="ko-KR" altLang="en-US" sz="1000" dirty="0" smtClean="0"/>
              <a:t>만개의 </a:t>
            </a:r>
            <a:r>
              <a:rPr lang="ko-KR" altLang="en-US" sz="1000" dirty="0"/>
              <a:t>데이터를 </a:t>
            </a:r>
            <a:r>
              <a:rPr lang="en-US" altLang="ko-KR" sz="1000" dirty="0" err="1"/>
              <a:t>Enqueue</a:t>
            </a:r>
            <a:r>
              <a:rPr lang="en-US" altLang="ko-KR" sz="1000" dirty="0"/>
              <a:t> / </a:t>
            </a:r>
            <a:r>
              <a:rPr lang="en-US" altLang="ko-KR" sz="1000" dirty="0" err="1" smtClean="0"/>
              <a:t>Dequeue</a:t>
            </a:r>
            <a:r>
              <a:rPr lang="en-US" altLang="ko-KR" sz="1000" dirty="0" smtClean="0"/>
              <a:t> (</a:t>
            </a:r>
            <a:r>
              <a:rPr lang="ko-KR" altLang="en-US" sz="1000" dirty="0"/>
              <a:t>직접 제작한 </a:t>
            </a:r>
            <a:r>
              <a:rPr lang="ko-KR" altLang="en-US" sz="1000" dirty="0" err="1"/>
              <a:t>프로파일링</a:t>
            </a:r>
            <a:r>
              <a:rPr lang="ko-KR" altLang="en-US" sz="1000" dirty="0"/>
              <a:t> 라이브러리 사용</a:t>
            </a:r>
            <a:r>
              <a:rPr lang="en-US" altLang="ko-KR" sz="1000" dirty="0" smtClean="0"/>
              <a:t>)</a:t>
            </a:r>
          </a:p>
          <a:p>
            <a:endParaRPr lang="en-US" altLang="ko-KR" sz="5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LockFree</a:t>
            </a:r>
            <a:r>
              <a:rPr lang="en-US" altLang="ko-KR" sz="1000" dirty="0" smtClean="0"/>
              <a:t>-Queue</a:t>
            </a:r>
            <a:r>
              <a:rPr lang="ko-KR" altLang="en-US" sz="1000" dirty="0" smtClean="0"/>
              <a:t>의 </a:t>
            </a:r>
            <a:r>
              <a:rPr lang="en-US" altLang="ko-KR" sz="1000" dirty="0" err="1" smtClean="0"/>
              <a:t>Enqueue</a:t>
            </a:r>
            <a:r>
              <a:rPr lang="en-US" altLang="ko-KR" sz="1000" dirty="0" smtClean="0"/>
              <a:t>/ </a:t>
            </a:r>
            <a:r>
              <a:rPr lang="en-US" altLang="ko-KR" sz="1000" dirty="0" err="1" smtClean="0"/>
              <a:t>Dequeue</a:t>
            </a:r>
            <a:r>
              <a:rPr lang="ko-KR" altLang="en-US" sz="1000" dirty="0" smtClean="0"/>
              <a:t>가</a:t>
            </a:r>
            <a:r>
              <a:rPr lang="ko-KR" altLang="en-US" sz="1000" b="1" dirty="0" smtClean="0"/>
              <a:t> 약 </a:t>
            </a:r>
            <a:r>
              <a:rPr lang="en-US" altLang="ko-KR" sz="1000" b="1" dirty="0" smtClean="0"/>
              <a:t>1.6</a:t>
            </a:r>
            <a:r>
              <a:rPr lang="ko-KR" altLang="en-US" sz="1000" b="1" dirty="0" smtClean="0"/>
              <a:t>배 빠름</a:t>
            </a:r>
            <a:r>
              <a:rPr lang="en-US" altLang="ko-KR" sz="1000" b="1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2693" y="5767508"/>
            <a:ext cx="5112568" cy="82984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3578" y="6062175"/>
            <a:ext cx="4878501" cy="467293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70053" y="5741630"/>
            <a:ext cx="4806493" cy="75402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사용처</a:t>
            </a:r>
            <a:endParaRPr lang="en-US" altLang="ko-KR" b="1" dirty="0"/>
          </a:p>
          <a:p>
            <a:endParaRPr lang="en-US" altLang="ko-KR" sz="5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데이터 관리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Thread </a:t>
            </a:r>
            <a:r>
              <a:rPr lang="ko-KR" altLang="en-US" sz="1000" dirty="0" smtClean="0"/>
              <a:t>간 통신</a:t>
            </a:r>
            <a:endParaRPr lang="en-US" altLang="ko-KR" sz="1000" dirty="0" smtClean="0"/>
          </a:p>
          <a:p>
            <a:r>
              <a:rPr lang="en-US" altLang="ko-KR" sz="1000" dirty="0" smtClean="0"/>
              <a:t>(Ex.  </a:t>
            </a:r>
            <a:r>
              <a:rPr lang="ko-KR" altLang="en-US" sz="1000" dirty="0" err="1" smtClean="0"/>
              <a:t>배틀서버에서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HTTP Read Thread</a:t>
            </a:r>
            <a:r>
              <a:rPr lang="ko-KR" altLang="en-US" sz="1000" dirty="0" smtClean="0"/>
              <a:t>에게 일감 전달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5007149" y="4309181"/>
            <a:ext cx="1728192" cy="273112"/>
          </a:xfrm>
          <a:prstGeom prst="wedgeRoundRectCallout">
            <a:avLst>
              <a:gd name="adj1" fmla="val -53999"/>
              <a:gd name="adj2" fmla="val 11524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Critical Section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프로파일링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6" y="3400122"/>
            <a:ext cx="4553998" cy="1045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모서리가 둥근 사각형 설명선 33"/>
          <p:cNvSpPr/>
          <p:nvPr/>
        </p:nvSpPr>
        <p:spPr>
          <a:xfrm>
            <a:off x="4986136" y="3078385"/>
            <a:ext cx="1728192" cy="273112"/>
          </a:xfrm>
          <a:prstGeom prst="wedgeRoundRectCallout">
            <a:avLst>
              <a:gd name="adj1" fmla="val -54498"/>
              <a:gd name="adj2" fmla="val 14051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 err="1" smtClean="0">
                <a:solidFill>
                  <a:schemeClr val="tx1"/>
                </a:solidFill>
              </a:rPr>
              <a:t>LockFree</a:t>
            </a:r>
            <a:r>
              <a:rPr lang="en-US" altLang="ko-KR" sz="900" b="1" dirty="0" smtClean="0">
                <a:solidFill>
                  <a:schemeClr val="tx1"/>
                </a:solidFill>
              </a:rPr>
              <a:t>-Queue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프로파일링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6" y="4551315"/>
            <a:ext cx="4541560" cy="1059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329460" y="3831909"/>
            <a:ext cx="740664" cy="613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13470" y="4959246"/>
            <a:ext cx="740664" cy="613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2893945" y="3485068"/>
            <a:ext cx="1647247" cy="273112"/>
          </a:xfrm>
          <a:prstGeom prst="wedgeRoundRectCallout">
            <a:avLst>
              <a:gd name="adj1" fmla="val -40592"/>
              <a:gd name="adj2" fmla="val 9313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마이크로 세컨드 기준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평균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3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4677" y="292586"/>
            <a:ext cx="2214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HTTP </a:t>
            </a:r>
            <a:r>
              <a:rPr lang="ko-KR" altLang="en-US" sz="2000" b="1" dirty="0" smtClean="0"/>
              <a:t>라이브러</a:t>
            </a:r>
            <a:r>
              <a:rPr lang="ko-KR" altLang="en-US" sz="2000" b="1" dirty="0"/>
              <a:t>리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845344"/>
            <a:ext cx="5112568" cy="1187726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329059"/>
            <a:ext cx="4680520" cy="586678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4414" y="930880"/>
            <a:ext cx="4507626" cy="1138745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IP </a:t>
            </a:r>
            <a:r>
              <a:rPr lang="en-US" altLang="ko-KR" sz="1000" dirty="0" smtClean="0"/>
              <a:t>/ Domain</a:t>
            </a:r>
            <a:r>
              <a:rPr lang="ko-KR" altLang="en-US" sz="1000" dirty="0" smtClean="0"/>
              <a:t>을 이용한 </a:t>
            </a:r>
            <a:r>
              <a:rPr lang="en-US" altLang="ko-KR" sz="1000" dirty="0" smtClean="0"/>
              <a:t>HTTP </a:t>
            </a:r>
            <a:r>
              <a:rPr lang="ko-KR" altLang="en-US" sz="1000" dirty="0" smtClean="0"/>
              <a:t>통신용 라이브러리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기본 </a:t>
            </a:r>
            <a:r>
              <a:rPr lang="ko-KR" altLang="en-US" sz="1000" dirty="0" err="1" smtClean="0"/>
              <a:t>웹통신</a:t>
            </a:r>
            <a:r>
              <a:rPr lang="ko-KR" altLang="en-US" sz="1000" dirty="0" smtClean="0"/>
              <a:t> 구조 </a:t>
            </a:r>
            <a:r>
              <a:rPr lang="en-US" altLang="ko-KR" sz="1000" dirty="0" smtClean="0"/>
              <a:t>(Connect -&gt; Send -&gt; </a:t>
            </a:r>
            <a:r>
              <a:rPr lang="en-US" altLang="ko-KR" sz="1000" dirty="0" err="1" smtClean="0"/>
              <a:t>Recv</a:t>
            </a:r>
            <a:r>
              <a:rPr lang="en-US" altLang="ko-KR" sz="1000" dirty="0" smtClean="0"/>
              <a:t> -&gt; Disconnect) 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비동기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HTTP </a:t>
            </a:r>
            <a:r>
              <a:rPr lang="ko-KR" altLang="en-US" sz="1000" dirty="0"/>
              <a:t>통신을 </a:t>
            </a:r>
            <a:r>
              <a:rPr lang="ko-KR" altLang="en-US" sz="1000" dirty="0" smtClean="0"/>
              <a:t>위한 도구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94288" y="2114805"/>
            <a:ext cx="5112568" cy="1502441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5174" y="2598520"/>
            <a:ext cx="4680520" cy="894454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95173" y="2200341"/>
            <a:ext cx="4672205" cy="1292633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목적</a:t>
            </a:r>
            <a:endParaRPr lang="en-US" altLang="ko-KR" b="1" dirty="0"/>
          </a:p>
          <a:p>
            <a:endParaRPr lang="en-US" altLang="ko-KR" sz="1000" dirty="0"/>
          </a:p>
          <a:p>
            <a:r>
              <a:rPr lang="ko-KR" altLang="en-US" sz="1000" dirty="0" smtClean="0"/>
              <a:t>웹 통신 자체는</a:t>
            </a:r>
            <a:r>
              <a:rPr lang="en-US" altLang="ko-KR" sz="1000" dirty="0" smtClean="0"/>
              <a:t>, Block</a:t>
            </a:r>
            <a:r>
              <a:rPr lang="ko-KR" altLang="en-US" sz="1000" dirty="0" smtClean="0"/>
              <a:t>으로 작동할 수 밖에 없다</a:t>
            </a:r>
            <a:r>
              <a:rPr lang="en-US" altLang="ko-KR" sz="1000" dirty="0" smtClean="0"/>
              <a:t>.</a:t>
            </a:r>
          </a:p>
          <a:p>
            <a:endParaRPr lang="en-US" altLang="ko-KR" sz="500" dirty="0" smtClean="0"/>
          </a:p>
          <a:p>
            <a:r>
              <a:rPr lang="ko-KR" altLang="en-US" sz="1000" dirty="0" smtClean="0"/>
              <a:t>하지만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웹 통신 담당 </a:t>
            </a:r>
            <a:r>
              <a:rPr lang="ko-KR" altLang="en-US" sz="1000" dirty="0" err="1" smtClean="0"/>
              <a:t>스레드를</a:t>
            </a:r>
            <a:r>
              <a:rPr lang="ko-KR" altLang="en-US" sz="1000" dirty="0" smtClean="0"/>
              <a:t> 따로 둠으로써 웹 통신 작업을 </a:t>
            </a:r>
            <a:r>
              <a:rPr lang="ko-KR" altLang="en-US" sz="1000" dirty="0" err="1" smtClean="0"/>
              <a:t>비동기처럼</a:t>
            </a:r>
            <a:r>
              <a:rPr lang="ko-KR" altLang="en-US" sz="1000" dirty="0" smtClean="0"/>
              <a:t> 처리할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생산자 </a:t>
            </a:r>
            <a:r>
              <a:rPr lang="en-US" altLang="ko-KR" sz="1000" b="1" dirty="0" smtClean="0"/>
              <a:t>– </a:t>
            </a:r>
            <a:r>
              <a:rPr lang="ko-KR" altLang="en-US" sz="1000" b="1" dirty="0" smtClean="0"/>
              <a:t>소비자 모델</a:t>
            </a:r>
            <a:r>
              <a:rPr lang="en-US" altLang="ko-KR" sz="1000" b="1" dirty="0" smtClean="0"/>
              <a:t>)</a:t>
            </a:r>
          </a:p>
          <a:p>
            <a:endParaRPr lang="en-US" altLang="ko-KR" sz="500" b="1" dirty="0"/>
          </a:p>
          <a:p>
            <a:r>
              <a:rPr lang="ko-KR" altLang="en-US" sz="1000" dirty="0" smtClean="0"/>
              <a:t>해당 라이브러리는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소비자 </a:t>
            </a:r>
            <a:r>
              <a:rPr lang="ko-KR" altLang="en-US" sz="1000" dirty="0" err="1" smtClean="0"/>
              <a:t>스레드가</a:t>
            </a:r>
            <a:r>
              <a:rPr lang="ko-KR" altLang="en-US" sz="1000" dirty="0" smtClean="0"/>
              <a:t> 웹 통신을 사용할 때 사용한다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5973" y="3689254"/>
            <a:ext cx="5112568" cy="89187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86859" y="4181593"/>
            <a:ext cx="4680520" cy="313405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86859" y="3817918"/>
            <a:ext cx="4582735" cy="67708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사용처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배틀 서버의 </a:t>
            </a:r>
            <a:r>
              <a:rPr lang="en-US" altLang="ko-KR" sz="1000" dirty="0" smtClean="0"/>
              <a:t>HTTP Read Thread , HTTP Write Thread</a:t>
            </a:r>
          </a:p>
        </p:txBody>
      </p:sp>
    </p:spTree>
    <p:extLst>
      <p:ext uri="{BB962C8B-B14F-4D97-AF65-F5344CB8AC3E}">
        <p14:creationId xmlns:p14="http://schemas.microsoft.com/office/powerpoint/2010/main" val="36665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5687" y="292586"/>
            <a:ext cx="3163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HTTP </a:t>
            </a:r>
            <a:r>
              <a:rPr lang="ko-KR" altLang="en-US" sz="2000" b="1" dirty="0" smtClean="0"/>
              <a:t>라이브러리 사용 예</a:t>
            </a:r>
            <a:endParaRPr lang="ko-KR" altLang="en-US" sz="20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83044" y="1052736"/>
            <a:ext cx="3240360" cy="4032448"/>
          </a:xfrm>
          <a:prstGeom prst="roundRect">
            <a:avLst>
              <a:gd name="adj" fmla="val 489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38874" y="1127504"/>
            <a:ext cx="18243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b="1" dirty="0" err="1" smtClean="0"/>
              <a:t>배틀서버의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Content Thread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생산자 </a:t>
            </a:r>
            <a:r>
              <a:rPr lang="en-US" altLang="ko-KR" sz="1200" dirty="0" smtClean="0"/>
              <a:t>Thread)</a:t>
            </a:r>
          </a:p>
        </p:txBody>
      </p:sp>
      <p:sp>
        <p:nvSpPr>
          <p:cNvPr id="48" name="원통 47"/>
          <p:cNvSpPr/>
          <p:nvPr/>
        </p:nvSpPr>
        <p:spPr>
          <a:xfrm>
            <a:off x="3837277" y="1887803"/>
            <a:ext cx="1100445" cy="741486"/>
          </a:xfrm>
          <a:prstGeom prst="can">
            <a:avLst>
              <a:gd name="adj" fmla="val 202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일감 전달 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원통 54"/>
          <p:cNvSpPr/>
          <p:nvPr/>
        </p:nvSpPr>
        <p:spPr>
          <a:xfrm>
            <a:off x="3826381" y="2899308"/>
            <a:ext cx="1100445" cy="741486"/>
          </a:xfrm>
          <a:prstGeom prst="can">
            <a:avLst>
              <a:gd name="adj" fmla="val 2023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완료된 일감 전달 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7" name="오른쪽 화살표 56"/>
          <p:cNvSpPr/>
          <p:nvPr/>
        </p:nvSpPr>
        <p:spPr>
          <a:xfrm rot="5400000">
            <a:off x="1731009" y="2455956"/>
            <a:ext cx="319556" cy="346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226906" y="2135093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HTTP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통신 요</a:t>
            </a:r>
            <a:r>
              <a:rPr lang="ko-KR" altLang="en-US" sz="900" b="1" dirty="0">
                <a:solidFill>
                  <a:schemeClr val="tx1"/>
                </a:solidFill>
              </a:rPr>
              <a:t>청</a:t>
            </a:r>
          </a:p>
        </p:txBody>
      </p:sp>
      <p:cxnSp>
        <p:nvCxnSpPr>
          <p:cNvPr id="59" name="직선 화살표 연결선 58"/>
          <p:cNvCxnSpPr>
            <a:stCxn id="58" idx="3"/>
            <a:endCxn id="48" idx="2"/>
          </p:cNvCxnSpPr>
          <p:nvPr/>
        </p:nvCxnSpPr>
        <p:spPr>
          <a:xfrm>
            <a:off x="2633463" y="2256639"/>
            <a:ext cx="1203814" cy="19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78" idx="1"/>
            <a:endCxn id="55" idx="4"/>
          </p:cNvCxnSpPr>
          <p:nvPr/>
        </p:nvCxnSpPr>
        <p:spPr>
          <a:xfrm rot="10800000">
            <a:off x="4926826" y="3270052"/>
            <a:ext cx="1421466" cy="1145735"/>
          </a:xfrm>
          <a:prstGeom prst="bentConnector3">
            <a:avLst>
              <a:gd name="adj1" fmla="val 5849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1187508" y="2928423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…..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기타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로직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4" name="오른쪽 화살표 83"/>
          <p:cNvSpPr/>
          <p:nvPr/>
        </p:nvSpPr>
        <p:spPr>
          <a:xfrm rot="5400000">
            <a:off x="1731009" y="3343437"/>
            <a:ext cx="319556" cy="346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1147745" y="3842919"/>
            <a:ext cx="1406557" cy="243091"/>
          </a:xfrm>
          <a:prstGeom prst="roundRect">
            <a:avLst>
              <a:gd name="adj" fmla="val 4958"/>
            </a:avLst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HTTP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통신 완료 체크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87" name="꺾인 연결선 86"/>
          <p:cNvCxnSpPr>
            <a:stCxn id="55" idx="2"/>
            <a:endCxn id="85" idx="3"/>
          </p:cNvCxnSpPr>
          <p:nvPr/>
        </p:nvCxnSpPr>
        <p:spPr>
          <a:xfrm rot="10800000" flipV="1">
            <a:off x="2554303" y="3270051"/>
            <a:ext cx="1272079" cy="6944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48" idx="4"/>
            <a:endCxn id="60" idx="1"/>
          </p:cNvCxnSpPr>
          <p:nvPr/>
        </p:nvCxnSpPr>
        <p:spPr>
          <a:xfrm>
            <a:off x="4937722" y="2258546"/>
            <a:ext cx="14310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사각형 설명선 26"/>
          <p:cNvSpPr/>
          <p:nvPr/>
        </p:nvSpPr>
        <p:spPr>
          <a:xfrm>
            <a:off x="2449133" y="2599935"/>
            <a:ext cx="1482418" cy="316024"/>
          </a:xfrm>
          <a:prstGeom prst="wedgeRoundRectCallout">
            <a:avLst>
              <a:gd name="adj1" fmla="val -44409"/>
              <a:gd name="adj2" fmla="val 9607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소비자에게 일을 전담시킨 후 다른 일을 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327174" y="1161439"/>
            <a:ext cx="3528392" cy="4032448"/>
          </a:xfrm>
          <a:prstGeom prst="roundRect">
            <a:avLst>
              <a:gd name="adj" fmla="val 489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220072" y="1052736"/>
            <a:ext cx="3528392" cy="4032448"/>
          </a:xfrm>
          <a:prstGeom prst="roundRect">
            <a:avLst>
              <a:gd name="adj" fmla="val 489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256839" y="2954174"/>
            <a:ext cx="1571340" cy="562596"/>
          </a:xfrm>
          <a:prstGeom prst="roundRect">
            <a:avLst>
              <a:gd name="adj" fmla="val 88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56839" y="2962800"/>
            <a:ext cx="1630512" cy="553970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000" b="1" dirty="0" smtClean="0"/>
              <a:t>HTTP </a:t>
            </a:r>
            <a:r>
              <a:rPr lang="ko-KR" altLang="en-US" sz="1000" b="1" dirty="0" smtClean="0"/>
              <a:t>라이브러리</a:t>
            </a:r>
            <a:endParaRPr lang="en-US" altLang="ko-KR" sz="1000" b="1" dirty="0" smtClean="0"/>
          </a:p>
          <a:p>
            <a:pPr algn="ctr"/>
            <a:endParaRPr lang="en-US" altLang="ko-KR" sz="1000" b="1" dirty="0"/>
          </a:p>
          <a:p>
            <a:pPr algn="ctr"/>
            <a:r>
              <a:rPr lang="en-US" altLang="ko-KR" sz="1000" dirty="0" smtClean="0"/>
              <a:t>HTTP </a:t>
            </a:r>
            <a:r>
              <a:rPr lang="ko-KR" altLang="en-US" sz="1000" dirty="0" smtClean="0"/>
              <a:t>데이터 </a:t>
            </a:r>
            <a:r>
              <a:rPr lang="en-US" altLang="ko-KR" sz="1000" dirty="0" err="1" smtClean="0"/>
              <a:t>Recv</a:t>
            </a:r>
            <a:r>
              <a:rPr lang="en-US" altLang="ko-KR" sz="1000" dirty="0" smtClean="0"/>
              <a:t>/Send</a:t>
            </a:r>
            <a:endParaRPr lang="en-US" altLang="ko-KR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5724128" y="1149139"/>
            <a:ext cx="25202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b="1" dirty="0" err="1" smtClean="0"/>
              <a:t>배틀서버의</a:t>
            </a:r>
            <a:r>
              <a:rPr lang="ko-KR" altLang="en-US" sz="1500" b="1" dirty="0" smtClean="0"/>
              <a:t> </a:t>
            </a:r>
            <a:endParaRPr lang="en-US" altLang="ko-KR" sz="1500" b="1" dirty="0" smtClean="0"/>
          </a:p>
          <a:p>
            <a:pPr algn="ctr"/>
            <a:r>
              <a:rPr lang="en-US" altLang="ko-KR" sz="1500" b="1" dirty="0" smtClean="0"/>
              <a:t>HTTP Read Thread x 20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소비자 </a:t>
            </a:r>
            <a:r>
              <a:rPr lang="en-US" altLang="ko-KR" sz="1200" dirty="0" smtClean="0"/>
              <a:t>Thread)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6368817" y="2135856"/>
            <a:ext cx="1406557" cy="245379"/>
          </a:xfrm>
          <a:prstGeom prst="roundRect">
            <a:avLst>
              <a:gd name="adj" fmla="val 4958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HTTP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통신 시작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6" name="오른쪽 화살표 75"/>
          <p:cNvSpPr/>
          <p:nvPr/>
        </p:nvSpPr>
        <p:spPr>
          <a:xfrm rot="5400000">
            <a:off x="6774868" y="3699044"/>
            <a:ext cx="553406" cy="346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348292" y="4293096"/>
            <a:ext cx="1406557" cy="245379"/>
          </a:xfrm>
          <a:prstGeom prst="roundRect">
            <a:avLst>
              <a:gd name="adj" fmla="val 4958"/>
            </a:avLst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HTTP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통신 완료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rot="5400000">
            <a:off x="6783467" y="2525634"/>
            <a:ext cx="458912" cy="346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사각형 설명선 96"/>
          <p:cNvSpPr/>
          <p:nvPr/>
        </p:nvSpPr>
        <p:spPr>
          <a:xfrm>
            <a:off x="7704348" y="2540955"/>
            <a:ext cx="936104" cy="316024"/>
          </a:xfrm>
          <a:prstGeom prst="wedgeRoundRectCallout">
            <a:avLst>
              <a:gd name="adj1" fmla="val -42864"/>
              <a:gd name="adj2" fmla="val 10699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스레드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Block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73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79512" y="780748"/>
            <a:ext cx="5112568" cy="1386262"/>
          </a:xfrm>
          <a:prstGeom prst="roundRect">
            <a:avLst>
              <a:gd name="adj" fmla="val 1050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9512" y="2311026"/>
            <a:ext cx="5112568" cy="345638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0398" y="2851303"/>
            <a:ext cx="4680520" cy="953781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8032" y="3966352"/>
            <a:ext cx="4680520" cy="648930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7297" y="4759298"/>
            <a:ext cx="4680520" cy="883840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3528" y="2455042"/>
            <a:ext cx="4680520" cy="3170070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작업 내역 요</a:t>
            </a:r>
            <a:r>
              <a:rPr lang="ko-KR" altLang="en-US" b="1" dirty="0"/>
              <a:t>약</a:t>
            </a:r>
            <a:endParaRPr lang="en-US" altLang="ko-KR" b="1" dirty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r>
              <a:rPr lang="en-US" altLang="ko-KR" sz="1200" b="1" dirty="0" err="1" smtClean="0"/>
              <a:t>Stateful</a:t>
            </a:r>
            <a:r>
              <a:rPr lang="en-US" altLang="ko-KR" sz="1200" b="1" dirty="0" smtClean="0"/>
              <a:t> Server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채팅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매칭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마스터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배틀 서버 제작 </a:t>
            </a:r>
            <a:r>
              <a:rPr lang="en-US" altLang="ko-KR" sz="1000" dirty="0" smtClean="0"/>
              <a:t>(</a:t>
            </a:r>
            <a:r>
              <a:rPr lang="ko-KR" altLang="en-US" sz="1000" dirty="0"/>
              <a:t>직접 제작한 네트워크 모듈 </a:t>
            </a:r>
            <a:r>
              <a:rPr lang="ko-KR" altLang="en-US" sz="1000" dirty="0" smtClean="0"/>
              <a:t>사용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DB</a:t>
            </a:r>
            <a:r>
              <a:rPr lang="ko-KR" altLang="en-US" sz="1000" dirty="0" smtClean="0"/>
              <a:t>에 데이터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쓰기 및 읽기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HTTP </a:t>
            </a:r>
            <a:r>
              <a:rPr lang="ko-KR" altLang="en-US" sz="1000" dirty="0" smtClean="0"/>
              <a:t>통신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락프리</a:t>
            </a:r>
            <a:r>
              <a:rPr lang="ko-KR" altLang="en-US" sz="1000" dirty="0" smtClean="0"/>
              <a:t> 자료구조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메모리풀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프로파일링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파서 등 라이브러리 제작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2. Web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PHP</a:t>
            </a:r>
            <a:r>
              <a:rPr lang="ko-KR" altLang="en-US" sz="1000" dirty="0" smtClean="0"/>
              <a:t>를 이용해</a:t>
            </a:r>
            <a:r>
              <a:rPr lang="en-US" altLang="ko-KR" sz="1000" dirty="0" smtClean="0"/>
              <a:t> DB</a:t>
            </a:r>
            <a:r>
              <a:rPr lang="ko-KR" altLang="en-US" sz="1000" dirty="0" smtClean="0"/>
              <a:t>에 데이터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쓰기 및 읽기 </a:t>
            </a:r>
            <a:r>
              <a:rPr lang="en-US" altLang="ko-KR" sz="1000" dirty="0" smtClean="0"/>
              <a:t>(Log </a:t>
            </a:r>
            <a:r>
              <a:rPr lang="ko-KR" altLang="en-US" sz="1000" dirty="0" smtClean="0"/>
              <a:t>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유저 정보 읽기 및 쓰기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Apache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3. DB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MySQL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 정보 관리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Replication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Sharding</a:t>
            </a:r>
            <a:endParaRPr lang="en-US" altLang="ko-KR" sz="1000" dirty="0"/>
          </a:p>
        </p:txBody>
      </p:sp>
      <p:sp>
        <p:nvSpPr>
          <p:cNvPr id="8" name="직사각형 7"/>
          <p:cNvSpPr/>
          <p:nvPr/>
        </p:nvSpPr>
        <p:spPr>
          <a:xfrm>
            <a:off x="288032" y="88585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/>
              <a:t>Battle Snake</a:t>
            </a:r>
            <a:r>
              <a:rPr lang="ko-KR" altLang="en-US" b="1" dirty="0" smtClean="0"/>
              <a:t>는</a:t>
            </a:r>
            <a:r>
              <a:rPr lang="en-US" altLang="ko-KR" b="1" dirty="0" smtClean="0"/>
              <a:t>?</a:t>
            </a:r>
            <a:endParaRPr lang="en-US" altLang="ko-KR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364088" y="780748"/>
            <a:ext cx="3600400" cy="5096524"/>
          </a:xfrm>
          <a:prstGeom prst="roundRect">
            <a:avLst>
              <a:gd name="adj" fmla="val 3525"/>
            </a:avLst>
          </a:prstGeom>
          <a:blipFill dpi="0" rotWithShape="1">
            <a:blip r:embed="rId2">
              <a:alphaModFix amt="6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8907" y="1255187"/>
            <a:ext cx="493204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탄창 </a:t>
            </a:r>
            <a:r>
              <a:rPr lang="en-US" altLang="ko-KR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 </a:t>
            </a:r>
            <a:r>
              <a:rPr lang="ko-KR" altLang="en-US" sz="15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메디킷</a:t>
            </a:r>
            <a:r>
              <a:rPr lang="ko-KR" altLang="en-US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ko-KR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 </a:t>
            </a:r>
            <a:r>
              <a:rPr lang="ko-KR" altLang="en-US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헬멧 등의 아이템을 이용해 유저를 처치하고 승리를 쟁취하는 </a:t>
            </a:r>
            <a:r>
              <a:rPr lang="en-US" altLang="ko-KR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MOTPS(Multiplayer </a:t>
            </a:r>
            <a:r>
              <a:rPr lang="en-US" altLang="ko-KR" sz="15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Online Third-Person Shooter</a:t>
            </a:r>
            <a:r>
              <a:rPr lang="en-US" altLang="ko-KR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 </a:t>
            </a:r>
            <a:r>
              <a:rPr lang="ko-KR" altLang="en-US" sz="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게임</a:t>
            </a:r>
            <a:endParaRPr lang="ko-KR" altLang="en-US" sz="1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37784" y="266915"/>
            <a:ext cx="2946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프로젝트 </a:t>
            </a:r>
            <a:r>
              <a:rPr lang="en-US" altLang="ko-KR" sz="2000" b="1" dirty="0" smtClean="0"/>
              <a:t>‘Battle Snake’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5754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39552" y="22768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‘Battle Snake’ </a:t>
            </a:r>
            <a:r>
              <a:rPr lang="ko-KR" altLang="en-US" b="1" dirty="0" smtClean="0"/>
              <a:t>서버 구조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3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모서리가 둥근 직사각형 92"/>
          <p:cNvSpPr/>
          <p:nvPr/>
        </p:nvSpPr>
        <p:spPr>
          <a:xfrm>
            <a:off x="1218123" y="740247"/>
            <a:ext cx="1150507" cy="728550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365624" y="784721"/>
            <a:ext cx="875498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900" b="1" dirty="0" smtClean="0"/>
              <a:t>Sharding DB</a:t>
            </a:r>
            <a:endParaRPr lang="en-US" altLang="ko-KR" sz="900" b="1" dirty="0"/>
          </a:p>
        </p:txBody>
      </p:sp>
      <p:sp>
        <p:nvSpPr>
          <p:cNvPr id="95" name="원통 94"/>
          <p:cNvSpPr/>
          <p:nvPr/>
        </p:nvSpPr>
        <p:spPr>
          <a:xfrm>
            <a:off x="1524042" y="1046303"/>
            <a:ext cx="489654" cy="373265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761105" y="1900913"/>
            <a:ext cx="2064142" cy="1156329"/>
            <a:chOff x="2149448" y="2016374"/>
            <a:chExt cx="8641588" cy="470861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2149448" y="2016374"/>
              <a:ext cx="8641588" cy="47086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82890" y="2016374"/>
              <a:ext cx="4385618" cy="7832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PHP API</a:t>
              </a:r>
              <a:endParaRPr lang="en-US" altLang="ko-KR" sz="900" b="1" dirty="0"/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872219" y="2188944"/>
            <a:ext cx="1872208" cy="2280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계정 생성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72219" y="2466032"/>
            <a:ext cx="1872207" cy="2372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유저 정보 갱신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얻기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872219" y="2754064"/>
            <a:ext cx="1872208" cy="2064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정보 갱신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얻기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4659818" y="820326"/>
            <a:ext cx="3656598" cy="1735952"/>
          </a:xfrm>
          <a:prstGeom prst="roundRect">
            <a:avLst>
              <a:gd name="adj" fmla="val 264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2" name="그룹 111"/>
          <p:cNvGrpSpPr/>
          <p:nvPr/>
        </p:nvGrpSpPr>
        <p:grpSpPr>
          <a:xfrm>
            <a:off x="4605393" y="734019"/>
            <a:ext cx="3656598" cy="1735952"/>
            <a:chOff x="792238" y="1440311"/>
            <a:chExt cx="2147858" cy="1877603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792238" y="1440311"/>
              <a:ext cx="2147858" cy="1877603"/>
            </a:xfrm>
            <a:prstGeom prst="roundRect">
              <a:avLst>
                <a:gd name="adj" fmla="val 264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522246" y="1466079"/>
              <a:ext cx="751780" cy="266282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1000" b="1" dirty="0" smtClean="0"/>
                <a:t>Battle </a:t>
              </a:r>
              <a:r>
                <a:rPr lang="ko-KR" altLang="en-US" sz="1000" b="1" dirty="0" smtClean="0"/>
                <a:t>서버 군 </a:t>
              </a:r>
              <a:r>
                <a:rPr lang="en-US" altLang="ko-KR" sz="1000" b="1" dirty="0" smtClean="0"/>
                <a:t>x n</a:t>
              </a:r>
              <a:endParaRPr lang="en-US" altLang="ko-KR" sz="1000" dirty="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724761" y="1036350"/>
            <a:ext cx="1839888" cy="1368152"/>
            <a:chOff x="1368303" y="2016374"/>
            <a:chExt cx="1839888" cy="576064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1368303" y="2016374"/>
              <a:ext cx="1839888" cy="576064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841681" y="2033221"/>
              <a:ext cx="893131" cy="97181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Battle Server</a:t>
              </a:r>
              <a:endParaRPr lang="en-US" altLang="ko-KR" sz="900" dirty="0"/>
            </a:p>
          </p:txBody>
        </p:sp>
      </p:grpSp>
      <p:sp>
        <p:nvSpPr>
          <p:cNvPr id="118" name="직사각형 117"/>
          <p:cNvSpPr/>
          <p:nvPr/>
        </p:nvSpPr>
        <p:spPr>
          <a:xfrm>
            <a:off x="4908464" y="1292386"/>
            <a:ext cx="1462458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배틀 </a:t>
            </a:r>
            <a:r>
              <a:rPr lang="en-US" altLang="ko-KR" sz="900" dirty="0" smtClean="0">
                <a:solidFill>
                  <a:schemeClr val="tx1"/>
                </a:solidFill>
              </a:rPr>
              <a:t>MMO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913796" y="1663863"/>
            <a:ext cx="1462458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채팅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911861" y="2016769"/>
            <a:ext cx="1462458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클라이언트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6749823" y="1044110"/>
            <a:ext cx="1395275" cy="971603"/>
            <a:chOff x="1415927" y="2027662"/>
            <a:chExt cx="1395275" cy="575765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1415927" y="2027662"/>
              <a:ext cx="1395275" cy="575765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724955" y="2030888"/>
              <a:ext cx="822598" cy="136773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Chat Server</a:t>
              </a:r>
              <a:endParaRPr lang="en-US" altLang="ko-KR" sz="900" dirty="0"/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6897938" y="1308531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채팅 </a:t>
            </a:r>
            <a:r>
              <a:rPr lang="en-US" altLang="ko-KR" sz="900" dirty="0" smtClean="0">
                <a:solidFill>
                  <a:schemeClr val="tx1"/>
                </a:solidFill>
              </a:rPr>
              <a:t>Net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6897938" y="1661219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클라이언트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283968" y="700235"/>
            <a:ext cx="1034301" cy="20848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Scale out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가능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37" name="직선 화살표 연결선 136"/>
          <p:cNvCxnSpPr/>
          <p:nvPr/>
        </p:nvCxnSpPr>
        <p:spPr>
          <a:xfrm flipH="1">
            <a:off x="2825248" y="2195467"/>
            <a:ext cx="177263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/>
          <p:cNvGrpSpPr/>
          <p:nvPr/>
        </p:nvGrpSpPr>
        <p:grpSpPr>
          <a:xfrm>
            <a:off x="3345254" y="1891808"/>
            <a:ext cx="981262" cy="489115"/>
            <a:chOff x="10410059" y="12415478"/>
            <a:chExt cx="1564687" cy="762555"/>
          </a:xfrm>
        </p:grpSpPr>
        <p:sp>
          <p:nvSpPr>
            <p:cNvPr id="135" name="직사각형 134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0684198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6780013" y="2816273"/>
            <a:ext cx="1395275" cy="971603"/>
            <a:chOff x="1415927" y="2027662"/>
            <a:chExt cx="1395275" cy="575765"/>
          </a:xfrm>
        </p:grpSpPr>
        <p:sp>
          <p:nvSpPr>
            <p:cNvPr id="152" name="모서리가 둥근 직사각형 151"/>
            <p:cNvSpPr/>
            <p:nvPr/>
          </p:nvSpPr>
          <p:spPr>
            <a:xfrm>
              <a:off x="1415927" y="2027662"/>
              <a:ext cx="1395275" cy="575765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656186" y="2030888"/>
              <a:ext cx="950839" cy="136773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Master Server</a:t>
              </a:r>
              <a:endParaRPr lang="en-US" altLang="ko-KR" sz="900" dirty="0"/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6928128" y="3080694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배틀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6928128" y="3433382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7480070" y="2684121"/>
            <a:ext cx="1599273" cy="169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Battle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서버 군 부하분산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>
            <a:stCxn id="125" idx="1"/>
            <a:endCxn id="119" idx="3"/>
          </p:cNvCxnSpPr>
          <p:nvPr/>
        </p:nvCxnSpPr>
        <p:spPr>
          <a:xfrm flipH="1">
            <a:off x="6376254" y="1805235"/>
            <a:ext cx="521684" cy="264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120" idx="3"/>
            <a:endCxn id="154" idx="1"/>
          </p:cNvCxnSpPr>
          <p:nvPr/>
        </p:nvCxnSpPr>
        <p:spPr>
          <a:xfrm>
            <a:off x="6374319" y="2160785"/>
            <a:ext cx="553809" cy="1063925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173"/>
          <p:cNvSpPr/>
          <p:nvPr/>
        </p:nvSpPr>
        <p:spPr>
          <a:xfrm>
            <a:off x="4743468" y="2882966"/>
            <a:ext cx="1590360" cy="971603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4686032" y="2816272"/>
            <a:ext cx="1590360" cy="971603"/>
            <a:chOff x="1415927" y="2027662"/>
            <a:chExt cx="1590360" cy="575765"/>
          </a:xfrm>
        </p:grpSpPr>
        <p:sp>
          <p:nvSpPr>
            <p:cNvPr id="167" name="모서리가 둥근 직사각형 166"/>
            <p:cNvSpPr/>
            <p:nvPr/>
          </p:nvSpPr>
          <p:spPr>
            <a:xfrm>
              <a:off x="1415927" y="2027662"/>
              <a:ext cx="1590360" cy="575765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470352" y="2030888"/>
              <a:ext cx="1535935" cy="136773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Matchmaking Server x n</a:t>
              </a:r>
              <a:endParaRPr lang="en-US" altLang="ko-KR" sz="900" b="1" dirty="0"/>
            </a:p>
          </p:txBody>
        </p:sp>
      </p:grpSp>
      <p:sp>
        <p:nvSpPr>
          <p:cNvPr id="169" name="직사각형 168"/>
          <p:cNvSpPr/>
          <p:nvPr/>
        </p:nvSpPr>
        <p:spPr>
          <a:xfrm>
            <a:off x="4940671" y="3080693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Net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940671" y="3433381"/>
            <a:ext cx="1127527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Lan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클라이언트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71" name="직선 화살표 연결선 170"/>
          <p:cNvCxnSpPr>
            <a:endCxn id="155" idx="1"/>
          </p:cNvCxnSpPr>
          <p:nvPr/>
        </p:nvCxnSpPr>
        <p:spPr>
          <a:xfrm>
            <a:off x="6091270" y="3577397"/>
            <a:ext cx="836858" cy="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4283967" y="2649596"/>
            <a:ext cx="1034301" cy="20848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Scale out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가능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76" name="꺾인 연결선 175"/>
          <p:cNvCxnSpPr>
            <a:stCxn id="167" idx="1"/>
            <a:endCxn id="106" idx="2"/>
          </p:cNvCxnSpPr>
          <p:nvPr/>
        </p:nvCxnSpPr>
        <p:spPr>
          <a:xfrm rot="10800000">
            <a:off x="1793176" y="3057242"/>
            <a:ext cx="2892856" cy="24483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그룹 178"/>
          <p:cNvGrpSpPr/>
          <p:nvPr/>
        </p:nvGrpSpPr>
        <p:grpSpPr>
          <a:xfrm>
            <a:off x="3051758" y="3052520"/>
            <a:ext cx="981262" cy="489115"/>
            <a:chOff x="10410059" y="12415478"/>
            <a:chExt cx="1564687" cy="762555"/>
          </a:xfrm>
        </p:grpSpPr>
        <p:sp>
          <p:nvSpPr>
            <p:cNvPr id="180" name="직사각형 179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10684198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5" name="모서리가 둥근 직사각형 194"/>
          <p:cNvSpPr/>
          <p:nvPr/>
        </p:nvSpPr>
        <p:spPr>
          <a:xfrm>
            <a:off x="6391668" y="5449826"/>
            <a:ext cx="1947702" cy="728550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6488117" y="5496570"/>
            <a:ext cx="1874168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900" b="1" dirty="0" smtClean="0"/>
              <a:t>Matchmaking DB (Replication)</a:t>
            </a:r>
            <a:endParaRPr lang="en-US" altLang="ko-KR" sz="900" b="1" dirty="0"/>
          </a:p>
        </p:txBody>
      </p:sp>
      <p:sp>
        <p:nvSpPr>
          <p:cNvPr id="197" name="원통 196"/>
          <p:cNvSpPr/>
          <p:nvPr/>
        </p:nvSpPr>
        <p:spPr>
          <a:xfrm>
            <a:off x="7092280" y="5727374"/>
            <a:ext cx="489654" cy="373265"/>
          </a:xfrm>
          <a:prstGeom prst="can">
            <a:avLst>
              <a:gd name="adj" fmla="val 3873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모서리가 둥근 사각형 설명선 202"/>
          <p:cNvSpPr/>
          <p:nvPr/>
        </p:nvSpPr>
        <p:spPr>
          <a:xfrm>
            <a:off x="4227711" y="6263060"/>
            <a:ext cx="1858238" cy="476407"/>
          </a:xfrm>
          <a:prstGeom prst="wedgeRoundRectCallout">
            <a:avLst>
              <a:gd name="adj1" fmla="val 15712"/>
              <a:gd name="adj2" fmla="val -145891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Scale out</a:t>
            </a:r>
            <a:r>
              <a:rPr lang="ko-KR" altLang="en-US" sz="900" dirty="0" smtClean="0">
                <a:solidFill>
                  <a:schemeClr val="tx1"/>
                </a:solidFill>
              </a:rPr>
              <a:t>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서버를 클라이언트에게 전달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761105" y="5805264"/>
            <a:ext cx="986842" cy="52152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spcCol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클라이언트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Connect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05" name="꺾인 연결선 204"/>
          <p:cNvCxnSpPr>
            <a:stCxn id="204" idx="3"/>
            <a:endCxn id="231" idx="2"/>
          </p:cNvCxnSpPr>
          <p:nvPr/>
        </p:nvCxnSpPr>
        <p:spPr>
          <a:xfrm flipV="1">
            <a:off x="1747947" y="5733256"/>
            <a:ext cx="3295067" cy="33277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그룹 207"/>
          <p:cNvGrpSpPr/>
          <p:nvPr/>
        </p:nvGrpSpPr>
        <p:grpSpPr>
          <a:xfrm>
            <a:off x="2716923" y="5837678"/>
            <a:ext cx="981262" cy="489115"/>
            <a:chOff x="10410059" y="12415478"/>
            <a:chExt cx="1564687" cy="762555"/>
          </a:xfrm>
        </p:grpSpPr>
        <p:sp>
          <p:nvSpPr>
            <p:cNvPr id="209" name="직사각형 208"/>
            <p:cNvSpPr/>
            <p:nvPr/>
          </p:nvSpPr>
          <p:spPr>
            <a:xfrm>
              <a:off x="10410059" y="12415478"/>
              <a:ext cx="1564687" cy="762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HTTP (POST)</a:t>
              </a: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10612386" y="12783306"/>
              <a:ext cx="1121699" cy="2802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tx1"/>
                  </a:solidFill>
                </a:rPr>
                <a:t>JSON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1" name="모서리가 둥근 사각형 설명선 210"/>
          <p:cNvSpPr/>
          <p:nvPr/>
        </p:nvSpPr>
        <p:spPr>
          <a:xfrm>
            <a:off x="57523" y="4266506"/>
            <a:ext cx="2786285" cy="1044043"/>
          </a:xfrm>
          <a:prstGeom prst="wedgeRoundRectCallout">
            <a:avLst>
              <a:gd name="adj1" fmla="val -20907"/>
              <a:gd name="adj2" fmla="val 8646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클라이언트 접속 절차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</a:rPr>
              <a:t>로비에서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</a:t>
            </a:r>
            <a:r>
              <a:rPr lang="ko-KR" altLang="en-US" sz="900" dirty="0">
                <a:solidFill>
                  <a:schemeClr val="tx1"/>
                </a:solidFill>
              </a:rPr>
              <a:t>를</a:t>
            </a:r>
            <a:r>
              <a:rPr lang="ko-KR" altLang="en-US" sz="900" dirty="0" smtClean="0">
                <a:solidFill>
                  <a:schemeClr val="tx1"/>
                </a:solidFill>
              </a:rPr>
              <a:t> 알아온다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서버에서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</a:rPr>
              <a:t>배틀서버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채팅서버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방</a:t>
            </a:r>
            <a:r>
              <a:rPr lang="en-US" altLang="ko-KR" sz="900" dirty="0" smtClean="0">
                <a:solidFill>
                  <a:schemeClr val="tx1"/>
                </a:solidFill>
              </a:rPr>
              <a:t>] </a:t>
            </a:r>
            <a:r>
              <a:rPr lang="ko-KR" altLang="en-US" sz="900" dirty="0" smtClean="0">
                <a:solidFill>
                  <a:schemeClr val="tx1"/>
                </a:solidFill>
              </a:rPr>
              <a:t>을 </a:t>
            </a:r>
            <a:r>
              <a:rPr lang="ko-KR" altLang="en-US" sz="900" dirty="0">
                <a:solidFill>
                  <a:schemeClr val="tx1"/>
                </a:solidFill>
              </a:rPr>
              <a:t>알아온다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배틀서버와</a:t>
            </a:r>
            <a:r>
              <a:rPr lang="ko-KR" altLang="en-US" sz="900" dirty="0" smtClean="0">
                <a:solidFill>
                  <a:schemeClr val="tx1"/>
                </a:solidFill>
              </a:rPr>
              <a:t> 채팅서버에 로그인 후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방 입장</a:t>
            </a:r>
          </a:p>
        </p:txBody>
      </p:sp>
      <p:cxnSp>
        <p:nvCxnSpPr>
          <p:cNvPr id="213" name="꺾인 연결선 212"/>
          <p:cNvCxnSpPr>
            <a:stCxn id="174" idx="2"/>
            <a:endCxn id="195" idx="0"/>
          </p:cNvCxnSpPr>
          <p:nvPr/>
        </p:nvCxnSpPr>
        <p:spPr>
          <a:xfrm rot="16200000" flipH="1">
            <a:off x="5654455" y="3738761"/>
            <a:ext cx="1595257" cy="18268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모서리가 둥근 사각형 설명선 211"/>
          <p:cNvSpPr/>
          <p:nvPr/>
        </p:nvSpPr>
        <p:spPr>
          <a:xfrm>
            <a:off x="6876256" y="4071348"/>
            <a:ext cx="2156202" cy="476305"/>
          </a:xfrm>
          <a:prstGeom prst="wedgeRoundRectCallout">
            <a:avLst>
              <a:gd name="adj1" fmla="val -21303"/>
              <a:gd name="adj2" fmla="val -10556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Scale out</a:t>
            </a:r>
            <a:r>
              <a:rPr lang="ko-KR" altLang="en-US" sz="900" dirty="0" smtClean="0">
                <a:solidFill>
                  <a:schemeClr val="tx1"/>
                </a:solidFill>
              </a:rPr>
              <a:t>된 </a:t>
            </a:r>
            <a:r>
              <a:rPr lang="en-US" altLang="ko-KR" sz="900" dirty="0" smtClean="0">
                <a:solidFill>
                  <a:schemeClr val="tx1"/>
                </a:solidFill>
              </a:rPr>
              <a:t>Battle </a:t>
            </a:r>
            <a:r>
              <a:rPr lang="ko-KR" altLang="en-US" sz="900" dirty="0" smtClean="0">
                <a:solidFill>
                  <a:schemeClr val="tx1"/>
                </a:solidFill>
              </a:rPr>
              <a:t>서버 군을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서버로 전달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26" name="꺾인 연결선 225"/>
          <p:cNvCxnSpPr>
            <a:stCxn id="231" idx="3"/>
            <a:endCxn id="195" idx="1"/>
          </p:cNvCxnSpPr>
          <p:nvPr/>
        </p:nvCxnSpPr>
        <p:spPr>
          <a:xfrm>
            <a:off x="5946076" y="5402022"/>
            <a:ext cx="445592" cy="41207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2843808" y="76562"/>
            <a:ext cx="3657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‘Battle Snake’ </a:t>
            </a:r>
            <a:r>
              <a:rPr lang="ko-KR" altLang="en-US" sz="2000" b="1" dirty="0" smtClean="0"/>
              <a:t>서버 전체 구조</a:t>
            </a:r>
            <a:endParaRPr lang="ko-KR" altLang="en-US" sz="2000" b="1" dirty="0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4139952" y="5070788"/>
            <a:ext cx="1806124" cy="662468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88" name="그룹 187"/>
          <p:cNvGrpSpPr/>
          <p:nvPr/>
        </p:nvGrpSpPr>
        <p:grpSpPr>
          <a:xfrm>
            <a:off x="4067944" y="5010262"/>
            <a:ext cx="1806124" cy="662468"/>
            <a:chOff x="1415927" y="2022019"/>
            <a:chExt cx="1395275" cy="392574"/>
          </a:xfrm>
        </p:grpSpPr>
        <p:sp>
          <p:nvSpPr>
            <p:cNvPr id="189" name="모서리가 둥근 직사각형 188"/>
            <p:cNvSpPr/>
            <p:nvPr/>
          </p:nvSpPr>
          <p:spPr>
            <a:xfrm>
              <a:off x="1415927" y="2022019"/>
              <a:ext cx="1395275" cy="392574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825316" y="2030888"/>
              <a:ext cx="568606" cy="136773"/>
            </a:xfrm>
            <a:prstGeom prst="rect">
              <a:avLst/>
            </a:prstGeom>
            <a:noFill/>
          </p:spPr>
          <p:txBody>
            <a:bodyPr wrap="non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Lobby x n</a:t>
              </a:r>
              <a:endParaRPr lang="en-US" altLang="ko-KR" sz="900" b="1" dirty="0"/>
            </a:p>
          </p:txBody>
        </p:sp>
      </p:grpSp>
      <p:sp>
        <p:nvSpPr>
          <p:cNvPr id="191" name="직사각형 190"/>
          <p:cNvSpPr/>
          <p:nvPr/>
        </p:nvSpPr>
        <p:spPr>
          <a:xfrm>
            <a:off x="4164926" y="5284207"/>
            <a:ext cx="1586001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dirty="0" smtClean="0">
                <a:solidFill>
                  <a:schemeClr val="tx1"/>
                </a:solidFill>
              </a:rPr>
              <a:t> 서버 정보 얻기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3515869" y="4879556"/>
            <a:ext cx="1034301" cy="20848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Scale out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가능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5275490" y="4879556"/>
            <a:ext cx="1600766" cy="2056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매치메이킹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서버 부하분산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240" name="직선 화살표 연결선 239"/>
          <p:cNvCxnSpPr>
            <a:stCxn id="106" idx="0"/>
            <a:endCxn id="93" idx="2"/>
          </p:cNvCxnSpPr>
          <p:nvPr/>
        </p:nvCxnSpPr>
        <p:spPr>
          <a:xfrm flipV="1">
            <a:off x="1793176" y="1468797"/>
            <a:ext cx="201" cy="4321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사각형 설명선 72"/>
          <p:cNvSpPr/>
          <p:nvPr/>
        </p:nvSpPr>
        <p:spPr>
          <a:xfrm>
            <a:off x="360187" y="276617"/>
            <a:ext cx="1997784" cy="296527"/>
          </a:xfrm>
          <a:prstGeom prst="wedgeRoundRectCallout">
            <a:avLst>
              <a:gd name="adj1" fmla="val -1440"/>
              <a:gd name="adj2" fmla="val 11552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 err="1" smtClean="0">
                <a:solidFill>
                  <a:srgbClr val="FF0000"/>
                </a:solidFill>
              </a:rPr>
              <a:t>Sharding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 DB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의 자세한 내용은 다음 페이지 참조</a:t>
            </a:r>
            <a:endParaRPr lang="en-US" altLang="ko-KR" sz="9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5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0384" y="71031"/>
            <a:ext cx="231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Sharding DB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63711" y="620689"/>
            <a:ext cx="4365986" cy="3324182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65573" y="897659"/>
            <a:ext cx="1451306" cy="1114668"/>
            <a:chOff x="1849685" y="2016375"/>
            <a:chExt cx="1386027" cy="65021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849685" y="2016375"/>
              <a:ext cx="1386027" cy="65021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9099" y="2023789"/>
              <a:ext cx="1179722" cy="21542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err="1" smtClean="0"/>
                <a:t>shDB_Index</a:t>
              </a:r>
              <a:endParaRPr lang="en-US" altLang="ko-KR" sz="900" b="1" dirty="0"/>
            </a:p>
            <a:p>
              <a:pPr algn="ctr"/>
              <a:r>
                <a:rPr lang="en-US" altLang="ko-KR" sz="900" b="1" dirty="0" smtClean="0"/>
                <a:t>(master)</a:t>
              </a:r>
              <a:endParaRPr lang="en-US" altLang="ko-KR" sz="900" b="1" dirty="0"/>
            </a:p>
          </p:txBody>
        </p:sp>
      </p:grpSp>
      <p:sp>
        <p:nvSpPr>
          <p:cNvPr id="9" name="원통 8"/>
          <p:cNvSpPr/>
          <p:nvPr/>
        </p:nvSpPr>
        <p:spPr>
          <a:xfrm>
            <a:off x="448729" y="1270409"/>
            <a:ext cx="1235284" cy="660900"/>
          </a:xfrm>
          <a:prstGeom prst="can">
            <a:avLst>
              <a:gd name="adj" fmla="val 2955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6838" y="1558441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AllocateTBL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5700" y="620688"/>
            <a:ext cx="2422204" cy="276971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1200" b="1" dirty="0" smtClean="0"/>
              <a:t>Sharding Info DB (Replication)</a:t>
            </a:r>
            <a:endParaRPr lang="en-US" altLang="ko-KR" sz="1200" dirty="0"/>
          </a:p>
        </p:txBody>
      </p:sp>
      <p:sp>
        <p:nvSpPr>
          <p:cNvPr id="31" name="왼쪽/오른쪽 화살표 30"/>
          <p:cNvSpPr/>
          <p:nvPr/>
        </p:nvSpPr>
        <p:spPr>
          <a:xfrm>
            <a:off x="1866067" y="1280575"/>
            <a:ext cx="935438" cy="2349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2" name="TextBox 31"/>
          <p:cNvSpPr txBox="1"/>
          <p:nvPr/>
        </p:nvSpPr>
        <p:spPr>
          <a:xfrm>
            <a:off x="1930943" y="1049771"/>
            <a:ext cx="798554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900" b="1" dirty="0" smtClean="0"/>
              <a:t>Replication</a:t>
            </a:r>
            <a:endParaRPr lang="en-US" altLang="ko-KR" sz="9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35996" y="958162"/>
            <a:ext cx="1451306" cy="1114668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873513" y="882114"/>
            <a:ext cx="1451306" cy="1114668"/>
            <a:chOff x="1849685" y="2016375"/>
            <a:chExt cx="1386027" cy="65021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849685" y="2016375"/>
              <a:ext cx="1386027" cy="65021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29099" y="2023789"/>
              <a:ext cx="1179722" cy="21542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err="1" smtClean="0"/>
                <a:t>shDB_Index</a:t>
              </a:r>
              <a:r>
                <a:rPr lang="en-US" altLang="ko-KR" sz="900" b="1" dirty="0" smtClean="0"/>
                <a:t> x n</a:t>
              </a:r>
              <a:endParaRPr lang="en-US" altLang="ko-KR" sz="900" b="1" dirty="0"/>
            </a:p>
            <a:p>
              <a:pPr algn="ctr"/>
              <a:r>
                <a:rPr lang="en-US" altLang="ko-KR" sz="900" b="1" dirty="0" smtClean="0"/>
                <a:t>(slave)</a:t>
              </a:r>
              <a:endParaRPr lang="en-US" altLang="ko-KR" sz="900" b="1" dirty="0"/>
            </a:p>
          </p:txBody>
        </p:sp>
      </p:grpSp>
      <p:sp>
        <p:nvSpPr>
          <p:cNvPr id="38" name="원통 37"/>
          <p:cNvSpPr/>
          <p:nvPr/>
        </p:nvSpPr>
        <p:spPr>
          <a:xfrm>
            <a:off x="2956669" y="1254864"/>
            <a:ext cx="1235284" cy="660900"/>
          </a:xfrm>
          <a:prstGeom prst="can">
            <a:avLst>
              <a:gd name="adj" fmla="val 2955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154778" y="1542896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AllocateTBL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14761" y="2288687"/>
            <a:ext cx="1451306" cy="1450628"/>
            <a:chOff x="1849685" y="2010818"/>
            <a:chExt cx="1386027" cy="846184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1849685" y="2010818"/>
              <a:ext cx="1386027" cy="846184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29099" y="2023789"/>
              <a:ext cx="1179722" cy="21542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err="1"/>
                <a:t>shDB_Info</a:t>
              </a:r>
              <a:endParaRPr lang="en-US" altLang="ko-KR" sz="900" b="1" dirty="0"/>
            </a:p>
            <a:p>
              <a:pPr algn="ctr"/>
              <a:r>
                <a:rPr lang="en-US" altLang="ko-KR" sz="900" b="1" dirty="0"/>
                <a:t>(master)</a:t>
              </a:r>
            </a:p>
          </p:txBody>
        </p:sp>
      </p:grpSp>
      <p:sp>
        <p:nvSpPr>
          <p:cNvPr id="44" name="원통 43"/>
          <p:cNvSpPr/>
          <p:nvPr/>
        </p:nvSpPr>
        <p:spPr>
          <a:xfrm>
            <a:off x="497917" y="2670963"/>
            <a:ext cx="1235284" cy="962474"/>
          </a:xfrm>
          <a:prstGeom prst="can">
            <a:avLst>
              <a:gd name="adj" fmla="val 215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65892" y="2930419"/>
            <a:ext cx="939878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AvailableTBL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65892" y="3280933"/>
            <a:ext cx="939879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dbconnectTBL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956667" y="2310923"/>
            <a:ext cx="1451306" cy="1450628"/>
            <a:chOff x="1849685" y="2010818"/>
            <a:chExt cx="1386027" cy="846184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1849685" y="2010818"/>
              <a:ext cx="1386027" cy="846184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29099" y="2023789"/>
              <a:ext cx="1179722" cy="215423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pPr algn="ctr"/>
              <a:r>
                <a:rPr lang="en-US" altLang="ko-KR" sz="900" b="1" dirty="0" err="1" smtClean="0"/>
                <a:t>shDB_Info</a:t>
              </a:r>
              <a:r>
                <a:rPr lang="en-US" altLang="ko-KR" sz="900" b="1" dirty="0" smtClean="0"/>
                <a:t> x n</a:t>
              </a:r>
              <a:endParaRPr lang="en-US" altLang="ko-KR" sz="900" b="1" dirty="0"/>
            </a:p>
            <a:p>
              <a:pPr algn="ctr"/>
              <a:r>
                <a:rPr lang="en-US" altLang="ko-KR" sz="900" b="1" dirty="0" smtClean="0"/>
                <a:t>(slave)</a:t>
              </a:r>
              <a:endParaRPr lang="en-US" altLang="ko-KR" sz="900" b="1" dirty="0"/>
            </a:p>
          </p:txBody>
        </p:sp>
      </p:grpSp>
      <p:sp>
        <p:nvSpPr>
          <p:cNvPr id="50" name="원통 49"/>
          <p:cNvSpPr/>
          <p:nvPr/>
        </p:nvSpPr>
        <p:spPr>
          <a:xfrm>
            <a:off x="3039823" y="2693199"/>
            <a:ext cx="1235284" cy="962474"/>
          </a:xfrm>
          <a:prstGeom prst="can">
            <a:avLst>
              <a:gd name="adj" fmla="val 215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207798" y="2952655"/>
            <a:ext cx="939878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AvailableTBL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207798" y="3303169"/>
            <a:ext cx="939879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dbconnectTBL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3" name="왼쪽/오른쪽 화살표 52"/>
          <p:cNvSpPr/>
          <p:nvPr/>
        </p:nvSpPr>
        <p:spPr>
          <a:xfrm>
            <a:off x="1962802" y="2892004"/>
            <a:ext cx="935438" cy="2349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4" name="TextBox 53"/>
          <p:cNvSpPr txBox="1"/>
          <p:nvPr/>
        </p:nvSpPr>
        <p:spPr>
          <a:xfrm>
            <a:off x="2027678" y="2661200"/>
            <a:ext cx="798554" cy="230804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r>
              <a:rPr lang="en-US" altLang="ko-KR" sz="900" b="1" dirty="0" smtClean="0"/>
              <a:t>Replication</a:t>
            </a:r>
            <a:endParaRPr lang="en-US" altLang="ko-KR" sz="900" dirty="0"/>
          </a:p>
        </p:txBody>
      </p:sp>
      <p:sp>
        <p:nvSpPr>
          <p:cNvPr id="55" name="모서리가 둥근 사각형 설명선 54"/>
          <p:cNvSpPr/>
          <p:nvPr/>
        </p:nvSpPr>
        <p:spPr>
          <a:xfrm>
            <a:off x="4715791" y="766816"/>
            <a:ext cx="2651088" cy="532883"/>
          </a:xfrm>
          <a:prstGeom prst="wedgeRoundRectCallout">
            <a:avLst>
              <a:gd name="adj1" fmla="val -82128"/>
              <a:gd name="adj2" fmla="val 12045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유저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식별자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AccountNo</a:t>
            </a:r>
            <a:r>
              <a:rPr lang="en-US" altLang="ko-KR" sz="900" dirty="0" smtClean="0">
                <a:solidFill>
                  <a:schemeClr val="tx1"/>
                </a:solidFill>
              </a:rPr>
              <a:t>),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Content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DB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Number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(PK : </a:t>
            </a:r>
            <a:r>
              <a:rPr lang="en-US" altLang="ko-KR" sz="900" b="1" dirty="0" err="1">
                <a:solidFill>
                  <a:schemeClr val="tx1"/>
                </a:solidFill>
              </a:rPr>
              <a:t>AccountNo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6" name="모서리가 둥근 사각형 설명선 55"/>
          <p:cNvSpPr/>
          <p:nvPr/>
        </p:nvSpPr>
        <p:spPr>
          <a:xfrm>
            <a:off x="4691542" y="1568906"/>
            <a:ext cx="2278734" cy="1189005"/>
          </a:xfrm>
          <a:prstGeom prst="wedgeRoundRectCallout">
            <a:avLst>
              <a:gd name="adj1" fmla="val -79577"/>
              <a:gd name="adj2" fmla="val 7717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Content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DB </a:t>
            </a:r>
            <a:r>
              <a:rPr lang="ko-KR" altLang="en-US" sz="900" dirty="0" smtClean="0">
                <a:solidFill>
                  <a:schemeClr val="tx1"/>
                </a:solidFill>
              </a:rPr>
              <a:t>별 저장 가능한 유저 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(PK : Content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DB Number)</a:t>
            </a:r>
            <a:endParaRPr lang="ko-KR" altLang="en-US" sz="900" b="1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779350" y="2000954"/>
            <a:ext cx="2017809" cy="6756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Sharding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분산 지점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신규 계정 생성 시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AvailableTBL</a:t>
            </a:r>
            <a:r>
              <a:rPr lang="ko-KR" altLang="en-US" sz="900" dirty="0" smtClean="0">
                <a:solidFill>
                  <a:schemeClr val="tx1"/>
                </a:solidFill>
              </a:rPr>
              <a:t>을 기준으로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 저장될 </a:t>
            </a:r>
            <a:r>
              <a:rPr lang="en-US" altLang="ko-KR" sz="900" dirty="0" smtClean="0">
                <a:solidFill>
                  <a:schemeClr val="tx1"/>
                </a:solidFill>
              </a:rPr>
              <a:t>Content DB </a:t>
            </a:r>
            <a:r>
              <a:rPr lang="ko-KR" altLang="en-US" sz="900" dirty="0" smtClean="0">
                <a:solidFill>
                  <a:schemeClr val="tx1"/>
                </a:solidFill>
              </a:rPr>
              <a:t>결정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사각형 설명선 57"/>
          <p:cNvSpPr/>
          <p:nvPr/>
        </p:nvSpPr>
        <p:spPr>
          <a:xfrm>
            <a:off x="4713172" y="3147060"/>
            <a:ext cx="2541906" cy="432048"/>
          </a:xfrm>
          <a:prstGeom prst="wedgeRoundRectCallout">
            <a:avLst>
              <a:gd name="adj1" fmla="val -76854"/>
              <a:gd name="adj2" fmla="val 1487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Content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DB Number, Content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DB </a:t>
            </a:r>
            <a:r>
              <a:rPr lang="ko-KR" altLang="en-US" sz="900" dirty="0" smtClean="0">
                <a:solidFill>
                  <a:schemeClr val="tx1"/>
                </a:solidFill>
              </a:rPr>
              <a:t>접속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(PK : Content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DB </a:t>
            </a:r>
            <a:r>
              <a:rPr lang="en-US" altLang="ko-KR" sz="900" b="1" dirty="0">
                <a:solidFill>
                  <a:schemeClr val="tx1"/>
                </a:solidFill>
              </a:rPr>
              <a:t>Number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63711" y="4723380"/>
            <a:ext cx="4365986" cy="1807601"/>
          </a:xfrm>
          <a:prstGeom prst="roundRect">
            <a:avLst>
              <a:gd name="adj" fmla="val 26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1419415" y="4723380"/>
            <a:ext cx="1847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Content DB (Sharding)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7584" y="5055013"/>
            <a:ext cx="1451306" cy="1360355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395595" y="5199030"/>
            <a:ext cx="1235284" cy="1080120"/>
          </a:xfrm>
          <a:prstGeom prst="can">
            <a:avLst>
              <a:gd name="adj" fmla="val 2316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93704" y="5504314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accountTBL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91875" y="5199030"/>
            <a:ext cx="1008219" cy="23080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shDB_data_1</a:t>
            </a:r>
            <a:endParaRPr lang="en-US" altLang="ko-KR" sz="900" b="1" dirty="0"/>
          </a:p>
        </p:txBody>
      </p:sp>
      <p:sp>
        <p:nvSpPr>
          <p:cNvPr id="63" name="직사각형 62"/>
          <p:cNvSpPr/>
          <p:nvPr/>
        </p:nvSpPr>
        <p:spPr>
          <a:xfrm>
            <a:off x="595617" y="5867354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contentsTBL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829876" y="5055013"/>
            <a:ext cx="1451306" cy="1360355"/>
          </a:xfrm>
          <a:prstGeom prst="roundRect">
            <a:avLst>
              <a:gd name="adj" fmla="val 2647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7" name="원통 66"/>
          <p:cNvSpPr/>
          <p:nvPr/>
        </p:nvSpPr>
        <p:spPr>
          <a:xfrm>
            <a:off x="1937887" y="5199030"/>
            <a:ext cx="1235284" cy="1080120"/>
          </a:xfrm>
          <a:prstGeom prst="can">
            <a:avLst>
              <a:gd name="adj" fmla="val 2316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135996" y="5504314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accountTBL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34167" y="5199030"/>
            <a:ext cx="1008219" cy="230804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pPr algn="ctr"/>
            <a:r>
              <a:rPr lang="en-US" altLang="ko-KR" sz="900" b="1" dirty="0" smtClean="0"/>
              <a:t>shDB_data_2</a:t>
            </a:r>
            <a:endParaRPr lang="en-US" altLang="ko-KR" sz="900" b="1" dirty="0"/>
          </a:p>
        </p:txBody>
      </p:sp>
      <p:sp>
        <p:nvSpPr>
          <p:cNvPr id="70" name="직사각형 69"/>
          <p:cNvSpPr/>
          <p:nvPr/>
        </p:nvSpPr>
        <p:spPr>
          <a:xfrm>
            <a:off x="2137909" y="5867354"/>
            <a:ext cx="886045" cy="268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contentsTBL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85675" y="5361548"/>
            <a:ext cx="661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...</a:t>
            </a:r>
            <a:endParaRPr lang="ko-KR" altLang="en-US" sz="3000" b="1" dirty="0"/>
          </a:p>
        </p:txBody>
      </p:sp>
      <p:sp>
        <p:nvSpPr>
          <p:cNvPr id="72" name="모서리가 둥근 사각형 설명선 71"/>
          <p:cNvSpPr/>
          <p:nvPr/>
        </p:nvSpPr>
        <p:spPr>
          <a:xfrm>
            <a:off x="291532" y="4074911"/>
            <a:ext cx="2317723" cy="500754"/>
          </a:xfrm>
          <a:prstGeom prst="wedgeRoundRectCallout">
            <a:avLst>
              <a:gd name="adj1" fmla="val -16184"/>
              <a:gd name="adj2" fmla="val 18371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유저의 닉네임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전적정보</a:t>
            </a:r>
            <a:r>
              <a:rPr lang="ko-KR" altLang="en-US" sz="900" dirty="0" smtClean="0">
                <a:solidFill>
                  <a:schemeClr val="tx1"/>
                </a:solidFill>
              </a:rPr>
              <a:t> 등 컨텐츠 정보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(PK : </a:t>
            </a:r>
            <a:r>
              <a:rPr lang="en-US" altLang="ko-KR" sz="900" b="1" dirty="0" err="1">
                <a:solidFill>
                  <a:schemeClr val="tx1"/>
                </a:solidFill>
              </a:rPr>
              <a:t>AccountNo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5364088" y="3844050"/>
            <a:ext cx="2064142" cy="1156329"/>
            <a:chOff x="2149448" y="2016374"/>
            <a:chExt cx="8641588" cy="470861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2149448" y="2016374"/>
              <a:ext cx="8641588" cy="470861"/>
            </a:xfrm>
            <a:prstGeom prst="roundRect">
              <a:avLst>
                <a:gd name="adj" fmla="val 264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9" tIns="45706" rIns="91409" bIns="45706" rtlCol="0" anchor="ctr"/>
            <a:lstStyle/>
            <a:p>
              <a:pPr algn="ctr"/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982890" y="2016374"/>
              <a:ext cx="4385618" cy="78320"/>
            </a:xfrm>
            <a:prstGeom prst="rect">
              <a:avLst/>
            </a:prstGeom>
            <a:noFill/>
          </p:spPr>
          <p:txBody>
            <a:bodyPr wrap="square" lIns="91409" tIns="45706" rIns="91409" bIns="45706" rtlCol="0">
              <a:spAutoFit/>
            </a:bodyPr>
            <a:lstStyle/>
            <a:p>
              <a:r>
                <a:rPr lang="en-US" altLang="ko-KR" sz="900" b="1" dirty="0" smtClean="0"/>
                <a:t>PHP API</a:t>
              </a:r>
              <a:endParaRPr lang="en-US" altLang="ko-KR" sz="900" b="1" dirty="0"/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5475202" y="4132081"/>
            <a:ext cx="1872208" cy="2280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계정 생성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475202" y="4409169"/>
            <a:ext cx="1872207" cy="2372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유저 정보 갱신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얻기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475202" y="4697201"/>
            <a:ext cx="1872208" cy="2064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컨텐츠 정보 갱신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얻기 </a:t>
            </a:r>
            <a:r>
              <a:rPr lang="en-US" altLang="ko-KR" sz="900" dirty="0" smtClean="0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모서리가 둥근 사각형 설명선 78"/>
          <p:cNvSpPr/>
          <p:nvPr/>
        </p:nvSpPr>
        <p:spPr>
          <a:xfrm>
            <a:off x="5475202" y="5395329"/>
            <a:ext cx="3277720" cy="1144989"/>
          </a:xfrm>
          <a:prstGeom prst="wedgeRoundRectCallout">
            <a:avLst>
              <a:gd name="adj1" fmla="val -21059"/>
              <a:gd name="adj2" fmla="val -8893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Sharding Info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DB</a:t>
            </a:r>
            <a:r>
              <a:rPr lang="ko-KR" altLang="en-US" sz="900" dirty="0" smtClean="0">
                <a:solidFill>
                  <a:schemeClr val="tx1"/>
                </a:solidFill>
              </a:rPr>
              <a:t>를 거쳐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Content DB(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Sharding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r>
              <a:rPr lang="ko-KR" altLang="en-US" sz="900" dirty="0" smtClean="0">
                <a:solidFill>
                  <a:schemeClr val="tx1"/>
                </a:solidFill>
              </a:rPr>
              <a:t>에 접속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chemeClr val="tx1"/>
                </a:solidFill>
              </a:rPr>
              <a:t>유저가 저장된 </a:t>
            </a:r>
            <a:r>
              <a:rPr lang="en-US" altLang="ko-KR" sz="9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900" dirty="0" smtClean="0">
                <a:solidFill>
                  <a:schemeClr val="tx1"/>
                </a:solidFill>
              </a:rPr>
              <a:t>의 </a:t>
            </a:r>
            <a:r>
              <a:rPr lang="en-US" altLang="ko-KR" sz="900" dirty="0" smtClean="0">
                <a:solidFill>
                  <a:schemeClr val="tx1"/>
                </a:solidFill>
              </a:rPr>
              <a:t>Number</a:t>
            </a:r>
            <a:r>
              <a:rPr lang="ko-KR" altLang="en-US" sz="900" dirty="0" smtClean="0">
                <a:solidFill>
                  <a:schemeClr val="tx1"/>
                </a:solidFill>
              </a:rPr>
              <a:t>를 알아온다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shDB_Index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에 접근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ko-KR" sz="900" dirty="0" smtClean="0">
                <a:solidFill>
                  <a:schemeClr val="tx1"/>
                </a:solidFill>
              </a:rPr>
              <a:t>Number</a:t>
            </a:r>
            <a:r>
              <a:rPr lang="ko-KR" altLang="en-US" sz="900" dirty="0" smtClean="0">
                <a:solidFill>
                  <a:schemeClr val="tx1"/>
                </a:solidFill>
              </a:rPr>
              <a:t>를 이용해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IP</a:t>
            </a:r>
            <a:r>
              <a:rPr lang="ko-KR" altLang="en-US" sz="900" dirty="0" smtClean="0">
                <a:solidFill>
                  <a:schemeClr val="tx1"/>
                </a:solidFill>
              </a:rPr>
              <a:t>와 </a:t>
            </a:r>
            <a:r>
              <a:rPr lang="en-US" altLang="ko-KR" sz="900" dirty="0" smtClean="0">
                <a:solidFill>
                  <a:schemeClr val="tx1"/>
                </a:solidFill>
              </a:rPr>
              <a:t>Port </a:t>
            </a:r>
            <a:r>
              <a:rPr lang="ko-KR" altLang="en-US" sz="900" dirty="0" smtClean="0">
                <a:solidFill>
                  <a:schemeClr val="tx1"/>
                </a:solidFill>
              </a:rPr>
              <a:t>등의 접속정보를 알아온다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en-US" altLang="ko-KR" sz="900" b="1" dirty="0" err="1" smtClean="0">
                <a:solidFill>
                  <a:schemeClr val="tx1"/>
                </a:solidFill>
              </a:rPr>
              <a:t>shDB_Info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에 접근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ko-KR" sz="900" dirty="0" smtClean="0">
                <a:solidFill>
                  <a:schemeClr val="tx1"/>
                </a:solidFill>
              </a:rPr>
              <a:t>Content DB</a:t>
            </a:r>
            <a:r>
              <a:rPr lang="ko-KR" altLang="en-US" sz="900" dirty="0" smtClean="0">
                <a:solidFill>
                  <a:schemeClr val="tx1"/>
                </a:solidFill>
              </a:rPr>
              <a:t>에 접속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0" name="꺾인 연결선 79"/>
          <p:cNvCxnSpPr/>
          <p:nvPr/>
        </p:nvCxnSpPr>
        <p:spPr>
          <a:xfrm rot="10800000">
            <a:off x="3022041" y="3980186"/>
            <a:ext cx="2342048" cy="442030"/>
          </a:xfrm>
          <a:prstGeom prst="bentConnector3">
            <a:avLst>
              <a:gd name="adj1" fmla="val 100093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3071194" y="4024752"/>
            <a:ext cx="276670" cy="26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84" name="타원 83"/>
          <p:cNvSpPr/>
          <p:nvPr/>
        </p:nvSpPr>
        <p:spPr>
          <a:xfrm>
            <a:off x="3848636" y="3980186"/>
            <a:ext cx="276670" cy="26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cxnSp>
        <p:nvCxnSpPr>
          <p:cNvPr id="85" name="꺾인 연결선 84"/>
          <p:cNvCxnSpPr/>
          <p:nvPr/>
        </p:nvCxnSpPr>
        <p:spPr>
          <a:xfrm rot="10800000">
            <a:off x="3770387" y="3940218"/>
            <a:ext cx="1593703" cy="352878"/>
          </a:xfrm>
          <a:prstGeom prst="bentConnector3">
            <a:avLst>
              <a:gd name="adj1" fmla="val 99798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10800000" flipV="1">
            <a:off x="4529697" y="4567815"/>
            <a:ext cx="834391" cy="120496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4577456" y="5375195"/>
            <a:ext cx="276670" cy="26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3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8676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39552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네트워크 모듈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6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34413" y="29258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개요</a:t>
            </a:r>
            <a:endParaRPr lang="ko-KR" altLang="en-US" sz="2000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48419" y="943145"/>
            <a:ext cx="5112568" cy="1167479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9305" y="1378829"/>
            <a:ext cx="4680520" cy="621181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49305" y="1015154"/>
            <a:ext cx="4582735" cy="984857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네트워크 모듈이란</a:t>
            </a:r>
            <a:r>
              <a:rPr lang="en-US" altLang="ko-KR" b="1" dirty="0" smtClean="0"/>
              <a:t>?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Accept/Send/</a:t>
            </a:r>
            <a:r>
              <a:rPr lang="en-US" altLang="ko-KR" sz="1000" dirty="0" err="1" smtClean="0"/>
              <a:t>Recv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세션종료 등 네트워크 관련 작업을 처리하는 모듈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IOCP(I/O Completion Port)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각 서버는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네트워크 모듈을 상속받아 제작</a:t>
            </a:r>
            <a:endParaRPr lang="en-US" altLang="ko-KR" sz="1000" dirty="0" smtClean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48419" y="2227450"/>
            <a:ext cx="5112568" cy="1064769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9305" y="2765921"/>
            <a:ext cx="4680520" cy="428412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9305" y="2356115"/>
            <a:ext cx="4582735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en-US" altLang="ko-KR" b="1" dirty="0" smtClean="0"/>
              <a:t>2</a:t>
            </a:r>
            <a:r>
              <a:rPr lang="ko-KR" altLang="en-US" b="1" dirty="0" smtClean="0"/>
              <a:t>종류의 네트워크 모듈 제작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b="1" dirty="0" smtClean="0"/>
              <a:t>Net </a:t>
            </a:r>
            <a:r>
              <a:rPr lang="ko-KR" altLang="en-US" sz="1000" b="1" dirty="0" smtClean="0"/>
              <a:t>서버 </a:t>
            </a:r>
            <a:r>
              <a:rPr lang="en-US" altLang="ko-KR" sz="1000" b="1" dirty="0" smtClean="0"/>
              <a:t>: </a:t>
            </a:r>
            <a:r>
              <a:rPr lang="ko-KR" altLang="en-US" sz="1000" dirty="0" smtClean="0"/>
              <a:t>기본적</a:t>
            </a:r>
            <a:r>
              <a:rPr lang="ko-KR" altLang="en-US" sz="1000" dirty="0"/>
              <a:t>인</a:t>
            </a:r>
            <a:r>
              <a:rPr lang="ko-KR" altLang="en-US" sz="1000" dirty="0" smtClean="0"/>
              <a:t> 네트워크 모듈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b="1" dirty="0" smtClean="0"/>
              <a:t>MMO </a:t>
            </a:r>
            <a:r>
              <a:rPr lang="ko-KR" altLang="en-US" sz="1000" b="1" dirty="0" smtClean="0"/>
              <a:t>서버 </a:t>
            </a:r>
            <a:r>
              <a:rPr lang="en-US" altLang="ko-KR" sz="1000" b="1" dirty="0" smtClean="0"/>
              <a:t>: </a:t>
            </a:r>
            <a:r>
              <a:rPr lang="ko-KR" altLang="en-US" sz="1000" dirty="0" smtClean="0"/>
              <a:t>게임서버 제작에 특화된 네트워크 모듈</a:t>
            </a:r>
            <a:endParaRPr lang="en-US" altLang="ko-KR" sz="1000" dirty="0" smtClean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7297" y="3365538"/>
            <a:ext cx="5112568" cy="2511734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58183" y="3904009"/>
            <a:ext cx="4680520" cy="421162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58183" y="3494203"/>
            <a:ext cx="4582735" cy="830968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네트워크 모듈 사용 후 서버 </a:t>
            </a:r>
            <a:r>
              <a:rPr lang="ko-KR" altLang="en-US" b="1" dirty="0" err="1" smtClean="0"/>
              <a:t>구현부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컨텐츠 파트는 네트워크 모듈을 상속받아 제작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가상함수를 통</a:t>
            </a:r>
            <a:r>
              <a:rPr lang="ko-KR" altLang="en-US" sz="1000" dirty="0"/>
              <a:t>한</a:t>
            </a:r>
            <a:r>
              <a:rPr lang="ko-KR" altLang="en-US" sz="1000" dirty="0" smtClean="0"/>
              <a:t> 이벤트 </a:t>
            </a:r>
            <a:r>
              <a:rPr lang="ko-KR" altLang="en-US" sz="1000" dirty="0" err="1" smtClean="0"/>
              <a:t>핸들러</a:t>
            </a:r>
            <a:r>
              <a:rPr lang="ko-KR" altLang="en-US" sz="1000" dirty="0" smtClean="0"/>
              <a:t> 제공</a:t>
            </a:r>
            <a:endParaRPr lang="en-US" altLang="ko-KR" sz="1000" dirty="0" smtClean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95536" y="4437112"/>
            <a:ext cx="4491837" cy="1284282"/>
          </a:xfrm>
          <a:prstGeom prst="roundRect">
            <a:avLst>
              <a:gd name="adj" fmla="val 264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10674" y="4797940"/>
            <a:ext cx="1712404" cy="771342"/>
          </a:xfrm>
          <a:prstGeom prst="roundRect">
            <a:avLst>
              <a:gd name="adj" fmla="val 8698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네트워크 파트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네트워크 모듈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871149" y="4781154"/>
            <a:ext cx="1856420" cy="788128"/>
          </a:xfrm>
          <a:prstGeom prst="roundRect">
            <a:avLst>
              <a:gd name="adj" fmla="val 7158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9" tIns="45706" rIns="91409" bIns="45706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컨텐츠 처리 파트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네트워크 모듈을 상속받음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왼쪽/오른쪽 화살표 38"/>
          <p:cNvSpPr/>
          <p:nvPr/>
        </p:nvSpPr>
        <p:spPr>
          <a:xfrm>
            <a:off x="2286423" y="5148486"/>
            <a:ext cx="507926" cy="216024"/>
          </a:xfrm>
          <a:prstGeom prst="left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51069" y="4437112"/>
            <a:ext cx="764699" cy="323137"/>
          </a:xfrm>
          <a:prstGeom prst="rect">
            <a:avLst/>
          </a:prstGeom>
          <a:noFill/>
        </p:spPr>
        <p:txBody>
          <a:bodyPr wrap="none" lIns="91409" tIns="45706" rIns="91409" bIns="45706" rtlCol="0">
            <a:spAutoFit/>
          </a:bodyPr>
          <a:lstStyle/>
          <a:p>
            <a:pPr algn="ctr"/>
            <a:r>
              <a:rPr lang="en-US" altLang="ko-KR" sz="1500" b="1" dirty="0" smtClean="0"/>
              <a:t>Server</a:t>
            </a:r>
            <a:endParaRPr lang="en-US" altLang="ko-KR" sz="15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246265" y="471643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002060"/>
                </a:solidFill>
              </a:rPr>
              <a:t>(virtual)</a:t>
            </a:r>
          </a:p>
          <a:p>
            <a:pPr algn="ctr"/>
            <a:r>
              <a:rPr lang="en-US" altLang="ko-KR" sz="800" b="1" dirty="0" smtClean="0"/>
              <a:t>Event </a:t>
            </a:r>
          </a:p>
          <a:p>
            <a:pPr algn="ctr"/>
            <a:r>
              <a:rPr lang="en-US" altLang="ko-KR" sz="800" b="1" dirty="0" smtClean="0"/>
              <a:t>Handler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26301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952" y="260648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Net </a:t>
            </a:r>
            <a:r>
              <a:rPr lang="ko-KR" altLang="en-US" sz="2000" b="1" dirty="0" smtClean="0"/>
              <a:t>서버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3527" y="2132856"/>
            <a:ext cx="5112568" cy="1368152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32047" y="2556278"/>
            <a:ext cx="4680520" cy="864096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4413" y="2132856"/>
            <a:ext cx="4582735" cy="1446522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단점</a:t>
            </a:r>
            <a:endParaRPr lang="en-US" altLang="ko-KR" b="1" dirty="0"/>
          </a:p>
          <a:p>
            <a:endParaRPr lang="en-US" altLang="ko-KR" sz="1000" dirty="0"/>
          </a:p>
          <a:p>
            <a:r>
              <a:rPr lang="ko-KR" altLang="en-US" sz="1000" dirty="0" smtClean="0"/>
              <a:t>보통 게임서버를 만들 때는 컨텐츠 </a:t>
            </a:r>
            <a:r>
              <a:rPr lang="ko-KR" altLang="en-US" sz="1000" dirty="0" err="1" smtClean="0"/>
              <a:t>처리부를</a:t>
            </a:r>
            <a:r>
              <a:rPr lang="ko-KR" altLang="en-US" sz="1000" dirty="0" smtClean="0"/>
              <a:t> 위한 </a:t>
            </a:r>
            <a:r>
              <a:rPr lang="ko-KR" altLang="en-US" sz="1000" dirty="0" err="1" smtClean="0"/>
              <a:t>단일스레드가</a:t>
            </a:r>
            <a:r>
              <a:rPr lang="ko-KR" altLang="en-US" sz="1000" dirty="0" smtClean="0"/>
              <a:t> 구성된다</a:t>
            </a:r>
            <a:r>
              <a:rPr lang="en-US" altLang="ko-KR" sz="1000" dirty="0" smtClean="0"/>
              <a:t>.</a:t>
            </a:r>
          </a:p>
          <a:p>
            <a:endParaRPr lang="en-US" altLang="ko-KR" sz="500" dirty="0" smtClean="0"/>
          </a:p>
          <a:p>
            <a:r>
              <a:rPr lang="ko-KR" altLang="en-US" sz="1000" dirty="0" smtClean="0"/>
              <a:t>만약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 구조로 게임서버를 만들 경우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내용을 다시 </a:t>
            </a:r>
            <a:r>
              <a:rPr lang="en-US" altLang="ko-KR" sz="1000" dirty="0" smtClean="0"/>
              <a:t>Update </a:t>
            </a:r>
            <a:r>
              <a:rPr lang="ko-KR" altLang="en-US" sz="1000" dirty="0" err="1" smtClean="0"/>
              <a:t>스레드로</a:t>
            </a:r>
            <a:r>
              <a:rPr lang="ko-KR" altLang="en-US" sz="1000" dirty="0" smtClean="0"/>
              <a:t> 전달해야 하는 오버헤드 발생</a:t>
            </a:r>
            <a:r>
              <a:rPr lang="en-US" altLang="ko-KR" sz="1000" dirty="0" smtClean="0"/>
              <a:t>. </a:t>
            </a:r>
          </a:p>
          <a:p>
            <a:endParaRPr lang="en-US" altLang="ko-KR" sz="500" dirty="0" smtClean="0"/>
          </a:p>
          <a:p>
            <a:r>
              <a:rPr lang="ko-KR" altLang="en-US" sz="1000" dirty="0" smtClean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게임 서버에는 맞지 않는 </a:t>
            </a:r>
            <a:r>
              <a:rPr lang="ko-KR" altLang="en-US" sz="1000" dirty="0" smtClean="0"/>
              <a:t>구조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528" y="3627772"/>
            <a:ext cx="5112568" cy="1440160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24414" y="4120111"/>
            <a:ext cx="4680520" cy="775070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4414" y="3756436"/>
            <a:ext cx="4582735" cy="1138745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사용처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채팅 서버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매치메이킹</a:t>
            </a:r>
            <a:r>
              <a:rPr lang="ko-KR" altLang="en-US" sz="1000" dirty="0"/>
              <a:t> 서버</a:t>
            </a:r>
            <a:r>
              <a:rPr lang="en-US" altLang="ko-KR" sz="1000" dirty="0"/>
              <a:t>, </a:t>
            </a:r>
            <a:r>
              <a:rPr lang="ko-KR" altLang="en-US" sz="1000" dirty="0"/>
              <a:t>마스터 </a:t>
            </a:r>
            <a:r>
              <a:rPr lang="ko-KR" altLang="en-US" sz="1000" dirty="0" smtClean="0"/>
              <a:t>서버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en-US" altLang="ko-KR" sz="1000" b="1" dirty="0"/>
              <a:t>※ </a:t>
            </a:r>
            <a:r>
              <a:rPr lang="ko-KR" altLang="en-US" sz="1000" b="1" dirty="0" smtClean="0"/>
              <a:t>채팅서버</a:t>
            </a:r>
            <a:r>
              <a:rPr lang="en-US" altLang="ko-KR" sz="1000" b="1" dirty="0" smtClean="0"/>
              <a:t>, </a:t>
            </a:r>
            <a:r>
              <a:rPr lang="ko-KR" altLang="en-US" sz="1000" b="1" dirty="0" err="1" smtClean="0"/>
              <a:t>매치메이킹</a:t>
            </a:r>
            <a:r>
              <a:rPr lang="ko-KR" altLang="en-US" sz="1000" b="1" dirty="0" smtClean="0"/>
              <a:t> 서버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마스터 서버는 게임 컨텐츠 </a:t>
            </a:r>
            <a:r>
              <a:rPr lang="ko-KR" altLang="en-US" sz="1000" b="1" dirty="0" err="1" smtClean="0"/>
              <a:t>처리부를</a:t>
            </a:r>
            <a:r>
              <a:rPr lang="ko-KR" altLang="en-US" sz="1000" b="1" dirty="0" smtClean="0"/>
              <a:t> 위한 단일 </a:t>
            </a:r>
            <a:r>
              <a:rPr lang="ko-KR" altLang="en-US" sz="1000" b="1" dirty="0" err="1" smtClean="0"/>
              <a:t>스레드를</a:t>
            </a:r>
            <a:r>
              <a:rPr lang="ko-KR" altLang="en-US" sz="1000" b="1" dirty="0" smtClean="0"/>
              <a:t> 구성할 필요가 없기 때문에</a:t>
            </a:r>
            <a:r>
              <a:rPr lang="en-US" altLang="ko-KR" sz="1000" b="1" dirty="0" smtClean="0"/>
              <a:t>, Net </a:t>
            </a:r>
            <a:r>
              <a:rPr lang="ko-KR" altLang="en-US" sz="1000" b="1" dirty="0" smtClean="0"/>
              <a:t>서버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네트워크 모듈 사용</a:t>
            </a:r>
            <a:endParaRPr lang="en-US" altLang="ko-KR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710689"/>
            <a:ext cx="5112568" cy="1278151"/>
          </a:xfrm>
          <a:prstGeom prst="roundRect">
            <a:avLst>
              <a:gd name="adj" fmla="val 374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414" y="1133369"/>
            <a:ext cx="4680520" cy="770079"/>
          </a:xfrm>
          <a:prstGeom prst="roundRect">
            <a:avLst>
              <a:gd name="adj" fmla="val 612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4414" y="764704"/>
            <a:ext cx="4582735" cy="1138745"/>
          </a:xfrm>
          <a:prstGeom prst="rect">
            <a:avLst/>
          </a:prstGeom>
          <a:noFill/>
        </p:spPr>
        <p:txBody>
          <a:bodyPr wrap="square" lIns="91409" tIns="45706" rIns="91409" bIns="45706" rtlCol="0">
            <a:spAutoFit/>
          </a:bodyPr>
          <a:lstStyle/>
          <a:p>
            <a:r>
              <a:rPr lang="ko-KR" altLang="en-US" b="1" dirty="0" smtClean="0"/>
              <a:t>장점</a:t>
            </a:r>
            <a:endParaRPr lang="en-US" altLang="ko-KR" b="1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LockFree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구조의 네트워크 </a:t>
            </a:r>
            <a:r>
              <a:rPr lang="ko-KR" altLang="en-US" sz="1000" dirty="0" smtClean="0"/>
              <a:t>모듈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Worker </a:t>
            </a:r>
            <a:r>
              <a:rPr lang="ko-KR" altLang="en-US" sz="1000" dirty="0" err="1" smtClean="0"/>
              <a:t>스레드가</a:t>
            </a:r>
            <a:r>
              <a:rPr lang="ko-KR" altLang="en-US" sz="1000" dirty="0" smtClean="0"/>
              <a:t> 직접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처리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범용적으로 사용하기 좋은 구조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Unique</a:t>
            </a:r>
            <a:r>
              <a:rPr lang="ko-KR" altLang="en-US" sz="1000" dirty="0" smtClean="0"/>
              <a:t>값을 이용해 네트워크 파트 </a:t>
            </a:r>
            <a:r>
              <a:rPr lang="en-US" altLang="ko-KR" sz="1000" dirty="0" smtClean="0"/>
              <a:t>&lt;-&gt; </a:t>
            </a:r>
            <a:r>
              <a:rPr lang="ko-KR" altLang="en-US" sz="1000" dirty="0" smtClean="0"/>
              <a:t>컨텐츠 파트간 통신</a:t>
            </a:r>
            <a:endParaRPr lang="en-US" altLang="ko-KR" sz="1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7504" y="188640"/>
            <a:ext cx="8928992" cy="6480720"/>
          </a:xfrm>
          <a:prstGeom prst="roundRect">
            <a:avLst>
              <a:gd name="adj" fmla="val 31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1388</TotalTime>
  <Words>2001</Words>
  <Application>Microsoft Office PowerPoint</Application>
  <PresentationFormat>화면 슬라이드 쇼(4:3)</PresentationFormat>
  <Paragraphs>679</Paragraphs>
  <Slides>24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게임 서버 포트폴리오 (‘Battle Snake’ 프로젝트)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604</cp:revision>
  <dcterms:created xsi:type="dcterms:W3CDTF">2006-10-05T04:04:58Z</dcterms:created>
  <dcterms:modified xsi:type="dcterms:W3CDTF">2019-02-01T07:38:20Z</dcterms:modified>
</cp:coreProperties>
</file>