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57" r:id="rId5"/>
    <p:sldId id="261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33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39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88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26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06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55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70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55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62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7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57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90" y="332656"/>
            <a:ext cx="399942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목표</a:t>
            </a:r>
            <a:endParaRPr lang="en-US" altLang="ko-KR" sz="2000" b="1" dirty="0" smtClean="0"/>
          </a:p>
          <a:p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New</a:t>
            </a:r>
            <a:r>
              <a:rPr lang="en-US" altLang="ko-KR" sz="1400" dirty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delete</a:t>
            </a:r>
            <a:r>
              <a:rPr lang="ko-KR" altLang="en-US" sz="1400" dirty="0" smtClean="0"/>
              <a:t>보다 빠른 동적 할당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동적 해제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Thread Safe </a:t>
            </a:r>
            <a:r>
              <a:rPr lang="ko-KR" altLang="en-US" sz="1400" dirty="0" smtClean="0"/>
              <a:t>구조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기존 메모리 풀보다 </a:t>
            </a:r>
            <a:r>
              <a:rPr lang="ko-KR" altLang="en-US" sz="1400" dirty="0" smtClean="0"/>
              <a:t>속도 향상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2696" y="2010033"/>
            <a:ext cx="8856984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구현 스펙</a:t>
            </a:r>
            <a:endParaRPr lang="en-US" altLang="ko-KR" sz="2000" b="1" dirty="0" smtClean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Thread 1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자기 자신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만 접근할 수 있는 공간 필요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(TLS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등장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500" dirty="0" smtClean="0"/>
          </a:p>
          <a:p>
            <a:pPr marL="342900" indent="-342900">
              <a:buFontTx/>
              <a:buAutoNum type="arabicPeriod"/>
            </a:pPr>
            <a:r>
              <a:rPr lang="en-US" altLang="ko-KR" sz="1400" dirty="0" smtClean="0"/>
              <a:t>TLS</a:t>
            </a:r>
            <a:r>
              <a:rPr lang="ko-KR" altLang="en-US" sz="1400" dirty="0" smtClean="0"/>
              <a:t>에 일정 수의 </a:t>
            </a:r>
            <a:r>
              <a:rPr lang="en-US" altLang="ko-KR" sz="1400" dirty="0" smtClean="0"/>
              <a:t>Node </a:t>
            </a:r>
            <a:r>
              <a:rPr lang="ko-KR" altLang="en-US" sz="1400" dirty="0" smtClean="0"/>
              <a:t>보관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(Chuck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등장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  ※ Chuck : Node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집합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500" dirty="0" smtClean="0"/>
          </a:p>
          <a:p>
            <a:pPr marL="342900" indent="-342900">
              <a:buFontTx/>
              <a:buAutoNum type="arabicPeriod"/>
            </a:pPr>
            <a:r>
              <a:rPr lang="ko-KR" altLang="en-US" sz="1400" dirty="0" smtClean="0"/>
              <a:t>각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TLS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Chuck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Alloc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가 </a:t>
            </a:r>
            <a:r>
              <a:rPr lang="ko-KR" altLang="en-US" sz="1400" dirty="0" smtClean="0"/>
              <a:t>모두 사용되면 </a:t>
            </a:r>
            <a:r>
              <a:rPr lang="ko-KR" altLang="en-US" sz="1400" dirty="0" smtClean="0"/>
              <a:t>다시 </a:t>
            </a:r>
            <a:r>
              <a:rPr lang="en-US" altLang="ko-KR" sz="1400" dirty="0" smtClean="0"/>
              <a:t>Chuck</a:t>
            </a:r>
            <a:r>
              <a:rPr lang="ko-KR" altLang="en-US" sz="1400" dirty="0" smtClean="0"/>
              <a:t>를 </a:t>
            </a:r>
            <a:r>
              <a:rPr lang="ko-KR" altLang="en-US" sz="1400" dirty="0" smtClean="0"/>
              <a:t>가져와</a:t>
            </a:r>
            <a:r>
              <a:rPr lang="en-US" altLang="ko-KR" sz="1400" dirty="0" smtClean="0"/>
              <a:t>, TLS</a:t>
            </a:r>
            <a:r>
              <a:rPr lang="ko-KR" altLang="en-US" sz="1400" dirty="0" smtClean="0"/>
              <a:t>에 보관한다</a:t>
            </a:r>
            <a:r>
              <a:rPr lang="en-US" altLang="ko-KR" sz="1400" dirty="0" smtClean="0"/>
              <a:t>.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메모리 풀 등장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Chuck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를 관리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Tx/>
              <a:buAutoNum type="arabicPeriod"/>
            </a:pPr>
            <a:endParaRPr lang="en-US" altLang="ko-KR" sz="500" dirty="0" smtClean="0"/>
          </a:p>
          <a:p>
            <a:pPr marL="342900" indent="-342900">
              <a:buFontTx/>
              <a:buAutoNum type="arabicPeriod"/>
            </a:pPr>
            <a:r>
              <a:rPr lang="en-US" altLang="ko-KR" sz="1400" dirty="0" smtClean="0"/>
              <a:t>TLS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Chuck</a:t>
            </a:r>
            <a:r>
              <a:rPr lang="ko-KR" altLang="en-US" sz="1400" dirty="0" smtClean="0"/>
              <a:t>에 소속된 모든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가 사용됐다면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Chuck</a:t>
            </a:r>
            <a:r>
              <a:rPr lang="ko-KR" altLang="en-US" sz="1400" dirty="0" smtClean="0"/>
              <a:t>를 반환한다</a:t>
            </a:r>
            <a:r>
              <a:rPr lang="en-US" altLang="ko-KR" sz="1400" dirty="0" smtClean="0"/>
              <a:t>.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모든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Node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는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회용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25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3203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메모리 풀 </a:t>
            </a:r>
            <a:r>
              <a:rPr lang="en-US" altLang="ko-KR" b="1" dirty="0" smtClean="0"/>
              <a:t>TLS</a:t>
            </a:r>
            <a:r>
              <a:rPr lang="ko-KR" altLang="en-US" b="1" dirty="0"/>
              <a:t>의</a:t>
            </a:r>
            <a:r>
              <a:rPr lang="ko-KR" altLang="en-US" b="1" dirty="0" smtClean="0"/>
              <a:t> 객체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관계도</a:t>
            </a:r>
            <a:endParaRPr lang="en-US" altLang="ko-KR" b="1" dirty="0" smtClean="0"/>
          </a:p>
          <a:p>
            <a:endParaRPr lang="en-US" altLang="ko-KR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4757" y="1791389"/>
            <a:ext cx="2880320" cy="720080"/>
          </a:xfrm>
          <a:prstGeom prst="roundRect">
            <a:avLst>
              <a:gd name="adj" fmla="val 6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3474" y="1449199"/>
            <a:ext cx="27119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Class CMemoryPoolTLS&lt;DATA&gt;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796136" y="1889549"/>
            <a:ext cx="1708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Chuck</a:t>
            </a:r>
          </a:p>
          <a:p>
            <a:pPr algn="ctr"/>
            <a:r>
              <a:rPr lang="en-US" altLang="ko-KR" sz="1300" dirty="0"/>
              <a:t>(Node</a:t>
            </a:r>
            <a:r>
              <a:rPr lang="ko-KR" altLang="en-US" sz="1300" dirty="0"/>
              <a:t>의 집합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26" name="TextBox 25"/>
          <p:cNvSpPr txBox="1"/>
          <p:nvPr/>
        </p:nvSpPr>
        <p:spPr>
          <a:xfrm>
            <a:off x="5950294" y="1595393"/>
            <a:ext cx="13345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Struct stChuck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796137" y="3180466"/>
            <a:ext cx="1708404" cy="486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/>
              <a:t>stChunk</a:t>
            </a:r>
            <a:r>
              <a:rPr lang="en-US" altLang="ko-KR" sz="1300" dirty="0" smtClean="0"/>
              <a:t>* </a:t>
            </a:r>
            <a:r>
              <a:rPr lang="en-US" altLang="ko-KR" sz="1300" dirty="0" err="1" smtClean="0"/>
              <a:t>pChuck</a:t>
            </a:r>
            <a:endParaRPr lang="en-US" altLang="ko-KR" sz="1300" dirty="0" smtClean="0"/>
          </a:p>
          <a:p>
            <a:pPr algn="ctr"/>
            <a:r>
              <a:rPr lang="en-US" altLang="ko-KR" sz="1300" dirty="0" smtClean="0"/>
              <a:t>DATA </a:t>
            </a:r>
            <a:r>
              <a:rPr lang="en-US" altLang="ko-KR" sz="1300" dirty="0" err="1" smtClean="0"/>
              <a:t>data</a:t>
            </a:r>
            <a:endParaRPr lang="en-US" altLang="ko-KR" sz="13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017579" y="2885893"/>
            <a:ext cx="12833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Struct stNode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0219" y="3446002"/>
            <a:ext cx="262931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</a:rPr>
              <a:t>Class </a:t>
            </a:r>
            <a:r>
              <a:rPr lang="en-US" altLang="ko-KR" sz="1300" b="1" dirty="0" err="1" smtClean="0">
                <a:solidFill>
                  <a:srgbClr val="FF0000"/>
                </a:solidFill>
              </a:rPr>
              <a:t>CMemoryPool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&lt;</a:t>
            </a:r>
            <a:r>
              <a:rPr lang="en-US" altLang="ko-KR" sz="1300" b="1" dirty="0" err="1" smtClean="0">
                <a:solidFill>
                  <a:srgbClr val="FF0000"/>
                </a:solidFill>
              </a:rPr>
              <a:t>stChuck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&gt;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2777" y="3789040"/>
            <a:ext cx="25394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메모리 풀</a:t>
            </a:r>
            <a:endParaRPr lang="en-US" altLang="ko-KR" sz="1300" dirty="0" smtClean="0"/>
          </a:p>
          <a:p>
            <a:pPr algn="ctr"/>
            <a:r>
              <a:rPr lang="en-US" altLang="ko-KR" sz="1300" dirty="0" smtClean="0"/>
              <a:t>(Chunk</a:t>
            </a:r>
            <a:r>
              <a:rPr lang="ko-KR" altLang="en-US" sz="1300" dirty="0" smtClean="0"/>
              <a:t>를 다룬다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3" name="직사각형 2"/>
          <p:cNvSpPr/>
          <p:nvPr/>
        </p:nvSpPr>
        <p:spPr>
          <a:xfrm>
            <a:off x="636510" y="2022549"/>
            <a:ext cx="22637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/>
              <a:t>CMemoryPool</a:t>
            </a:r>
            <a:r>
              <a:rPr lang="en-US" altLang="ko-KR" sz="1000" b="1" dirty="0" smtClean="0"/>
              <a:t>&lt;</a:t>
            </a:r>
            <a:r>
              <a:rPr lang="en-US" altLang="ko-KR" sz="1000" b="1" dirty="0" err="1" smtClean="0"/>
              <a:t>stChuck</a:t>
            </a:r>
            <a:r>
              <a:rPr lang="en-US" altLang="ko-KR" sz="1000" b="1" dirty="0"/>
              <a:t>&gt; * </a:t>
            </a:r>
            <a:r>
              <a:rPr lang="en-US" altLang="ko-KR" sz="1000" b="1" dirty="0" err="1"/>
              <a:t>MPool</a:t>
            </a:r>
            <a:endParaRPr lang="ko-KR" altLang="en-US" sz="1000" b="1" dirty="0"/>
          </a:p>
        </p:txBody>
      </p:sp>
      <p:sp>
        <p:nvSpPr>
          <p:cNvPr id="44" name="오른쪽 화살표 43"/>
          <p:cNvSpPr/>
          <p:nvPr/>
        </p:nvSpPr>
        <p:spPr>
          <a:xfrm rot="16200000">
            <a:off x="6411012" y="2501234"/>
            <a:ext cx="470987" cy="3748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927972" y="2522230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u="sng" dirty="0" smtClean="0"/>
              <a:t>HAS-A </a:t>
            </a:r>
            <a:r>
              <a:rPr lang="ko-KR" altLang="en-US" sz="1000" b="1" u="sng" dirty="0" smtClean="0"/>
              <a:t>관계</a:t>
            </a:r>
            <a:endParaRPr lang="en-US" altLang="ko-KR" sz="1000" b="1" u="sng" dirty="0" smtClean="0"/>
          </a:p>
          <a:p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stNode</a:t>
            </a:r>
            <a:r>
              <a:rPr lang="ko-KR" altLang="en-US" sz="1000" dirty="0" smtClean="0"/>
              <a:t>는 </a:t>
            </a:r>
            <a:r>
              <a:rPr lang="en-US" altLang="ko-KR" sz="1000" dirty="0" err="1" smtClean="0"/>
              <a:t>stChuck</a:t>
            </a:r>
            <a:r>
              <a:rPr lang="ko-KR" altLang="en-US" sz="1000" dirty="0" smtClean="0"/>
              <a:t>를 가지고 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979712" y="2778343"/>
            <a:ext cx="3137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u="sng" dirty="0" smtClean="0"/>
              <a:t>HAS-A </a:t>
            </a:r>
            <a:r>
              <a:rPr lang="ko-KR" altLang="en-US" sz="1000" b="1" u="sng" dirty="0" smtClean="0"/>
              <a:t>관계</a:t>
            </a:r>
            <a:endParaRPr lang="en-US" altLang="ko-KR" sz="1000" b="1" u="sng" dirty="0" smtClean="0"/>
          </a:p>
          <a:p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CMemoryPoolTLS</a:t>
            </a:r>
            <a:r>
              <a:rPr lang="ko-KR" altLang="en-US" sz="1000" dirty="0" smtClean="0"/>
              <a:t>는 </a:t>
            </a:r>
            <a:r>
              <a:rPr lang="en-US" altLang="ko-KR" sz="1000" dirty="0" err="1" smtClean="0"/>
              <a:t>CMemoryPool</a:t>
            </a:r>
            <a:r>
              <a:rPr lang="ko-KR" altLang="en-US" sz="1000" dirty="0" smtClean="0"/>
              <a:t>을 가지고 있다</a:t>
            </a:r>
            <a:endParaRPr lang="en-US" altLang="ko-KR" sz="1000" dirty="0" smtClean="0"/>
          </a:p>
        </p:txBody>
      </p:sp>
      <p:sp>
        <p:nvSpPr>
          <p:cNvPr id="49" name="오른쪽 화살표 48"/>
          <p:cNvSpPr/>
          <p:nvPr/>
        </p:nvSpPr>
        <p:spPr>
          <a:xfrm rot="5400000">
            <a:off x="1462495" y="2765871"/>
            <a:ext cx="750843" cy="51386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오른쪽 화살표 52"/>
          <p:cNvSpPr/>
          <p:nvPr/>
        </p:nvSpPr>
        <p:spPr>
          <a:xfrm>
            <a:off x="3370460" y="1914247"/>
            <a:ext cx="2353668" cy="4189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13916" y="1327020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dirty="0" smtClean="0"/>
              <a:t>접근 방법</a:t>
            </a:r>
            <a:endParaRPr lang="en-US" altLang="ko-KR" sz="1000" b="1" u="sng" dirty="0" smtClean="0"/>
          </a:p>
          <a:p>
            <a:r>
              <a:rPr lang="en-US" altLang="ko-KR" sz="1000" dirty="0" smtClean="0"/>
              <a:t>: DATA</a:t>
            </a:r>
            <a:r>
              <a:rPr lang="ko-KR" altLang="en-US" sz="1000" dirty="0" smtClean="0"/>
              <a:t>를 </a:t>
            </a:r>
            <a:r>
              <a:rPr lang="en-US" altLang="ko-KR" sz="1000" dirty="0" err="1" smtClean="0"/>
              <a:t>stNode</a:t>
            </a:r>
            <a:r>
              <a:rPr lang="ko-KR" altLang="en-US" sz="1000" dirty="0" smtClean="0"/>
              <a:t>로 </a:t>
            </a:r>
            <a:r>
              <a:rPr lang="en-US" altLang="ko-KR" sz="1000" dirty="0" smtClean="0"/>
              <a:t>Casting</a:t>
            </a:r>
          </a:p>
          <a:p>
            <a:r>
              <a:rPr lang="en-US" altLang="ko-KR" sz="1000" dirty="0" smtClean="0"/>
              <a:t>: </a:t>
            </a:r>
            <a:r>
              <a:rPr lang="en-US" altLang="ko-KR" sz="1000" b="1" dirty="0" smtClean="0"/>
              <a:t>ex) ((Node*)</a:t>
            </a:r>
            <a:r>
              <a:rPr lang="en-US" altLang="ko-KR" sz="1000" b="1" dirty="0" err="1" smtClean="0"/>
              <a:t>pData</a:t>
            </a:r>
            <a:r>
              <a:rPr lang="en-US" altLang="ko-KR" sz="1000" b="1" dirty="0" smtClean="0"/>
              <a:t>)-&gt;</a:t>
            </a:r>
            <a:r>
              <a:rPr lang="en-US" altLang="ko-KR" sz="1000" b="1" dirty="0" err="1" smtClean="0"/>
              <a:t>pChuck</a:t>
            </a:r>
            <a:endParaRPr lang="en-US" altLang="ko-KR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39084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메모리 풀 </a:t>
            </a:r>
            <a:r>
              <a:rPr lang="en-US" altLang="ko-KR" b="1" dirty="0" smtClean="0"/>
              <a:t>TLS </a:t>
            </a:r>
            <a:r>
              <a:rPr lang="ko-KR" altLang="en-US" b="1" dirty="0" smtClean="0"/>
              <a:t>기본 구조</a:t>
            </a:r>
            <a:endParaRPr lang="en-US" altLang="ko-KR" b="1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39066" y="1405999"/>
            <a:ext cx="4896543" cy="4225780"/>
          </a:xfrm>
          <a:prstGeom prst="roundRect">
            <a:avLst>
              <a:gd name="adj" fmla="val 6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39551" y="1612854"/>
            <a:ext cx="1368152" cy="23762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57010" y="1684862"/>
            <a:ext cx="1368152" cy="23762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01026" y="1756870"/>
            <a:ext cx="1368152" cy="23762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2394" y="1252814"/>
            <a:ext cx="977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Thread x n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77558" y="1776767"/>
            <a:ext cx="2449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메모리 풀</a:t>
            </a:r>
            <a:endParaRPr lang="en-US" altLang="ko-KR" sz="1300" dirty="0" smtClean="0"/>
          </a:p>
          <a:p>
            <a:pPr algn="ctr"/>
            <a:r>
              <a:rPr lang="en-US" altLang="ko-KR" sz="1300" dirty="0" smtClean="0"/>
              <a:t>(Chunk</a:t>
            </a:r>
            <a:r>
              <a:rPr lang="ko-KR" altLang="en-US" sz="1300" dirty="0" smtClean="0"/>
              <a:t>를 다룬다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4408030" y="1484379"/>
            <a:ext cx="33323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Class CMemoryPool&lt;stChuck&gt; * MPool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07609" y="4067911"/>
            <a:ext cx="3653794" cy="452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002060"/>
                </a:solidFill>
              </a:rPr>
              <a:t>TLS</a:t>
            </a:r>
            <a:r>
              <a:rPr lang="ko-KR" altLang="en-US" sz="1000" dirty="0" smtClean="0">
                <a:solidFill>
                  <a:srgbClr val="002060"/>
                </a:solidFill>
              </a:rPr>
              <a:t>에 보관중인 </a:t>
            </a:r>
            <a:r>
              <a:rPr lang="en-US" altLang="ko-KR" sz="1000" dirty="0" smtClean="0">
                <a:solidFill>
                  <a:srgbClr val="002060"/>
                </a:solidFill>
              </a:rPr>
              <a:t>Chunk</a:t>
            </a:r>
            <a:r>
              <a:rPr lang="ko-KR" altLang="en-US" sz="1000" dirty="0" smtClean="0">
                <a:solidFill>
                  <a:srgbClr val="002060"/>
                </a:solidFill>
              </a:rPr>
              <a:t>에서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Node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의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data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주소 리턴</a:t>
            </a:r>
            <a:endParaRPr lang="en-US" altLang="ko-KR" sz="1000" b="1" dirty="0" smtClean="0">
              <a:solidFill>
                <a:srgbClr val="00206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7197" y="4566824"/>
            <a:ext cx="2149842" cy="9232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동적 </a:t>
            </a:r>
            <a:r>
              <a:rPr lang="en-US" altLang="ko-KR" dirty="0" smtClean="0">
                <a:solidFill>
                  <a:schemeClr val="tx1"/>
                </a:solidFill>
              </a:rPr>
              <a:t>TLS </a:t>
            </a:r>
            <a:r>
              <a:rPr lang="ko-KR" altLang="en-US" dirty="0" smtClean="0">
                <a:solidFill>
                  <a:schemeClr val="tx1"/>
                </a:solidFill>
              </a:rPr>
              <a:t>공간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1775" y="4636514"/>
            <a:ext cx="2211776" cy="9232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동적 </a:t>
            </a:r>
            <a:r>
              <a:rPr lang="en-US" altLang="ko-KR" dirty="0" smtClean="0">
                <a:solidFill>
                  <a:schemeClr val="tx1"/>
                </a:solidFill>
              </a:rPr>
              <a:t>TLS </a:t>
            </a:r>
            <a:r>
              <a:rPr lang="ko-KR" altLang="en-US" dirty="0" smtClean="0">
                <a:solidFill>
                  <a:schemeClr val="tx1"/>
                </a:solidFill>
              </a:rPr>
              <a:t>공간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9189" y="4708522"/>
            <a:ext cx="2206370" cy="9232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TLS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(Chunk</a:t>
            </a:r>
            <a:r>
              <a:rPr lang="ko-KR" altLang="en-US" sz="1500" dirty="0" smtClean="0">
                <a:solidFill>
                  <a:schemeClr val="tx1"/>
                </a:solidFill>
              </a:rPr>
              <a:t>의 주소 보관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위쪽/아래쪽 화살표 13"/>
          <p:cNvSpPr/>
          <p:nvPr/>
        </p:nvSpPr>
        <p:spPr>
          <a:xfrm>
            <a:off x="1259631" y="4165561"/>
            <a:ext cx="197131" cy="3471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4524" y="5653795"/>
            <a:ext cx="1572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Thread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별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TLS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공간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80490" y="3774200"/>
            <a:ext cx="12502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DATA* Alloc()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861825" y="4996922"/>
            <a:ext cx="4287610" cy="452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rgbClr val="002060"/>
                </a:solidFill>
              </a:rPr>
              <a:t>pData</a:t>
            </a:r>
            <a:r>
              <a:rPr lang="ko-KR" altLang="en-US" sz="1000" dirty="0" smtClean="0">
                <a:solidFill>
                  <a:srgbClr val="002060"/>
                </a:solidFill>
              </a:rPr>
              <a:t>가 소속된 </a:t>
            </a:r>
            <a:r>
              <a:rPr lang="en-US" altLang="ko-KR" sz="1000" dirty="0" smtClean="0">
                <a:solidFill>
                  <a:srgbClr val="002060"/>
                </a:solidFill>
              </a:rPr>
              <a:t>Chuck</a:t>
            </a:r>
            <a:r>
              <a:rPr lang="ko-KR" altLang="en-US" sz="1000" dirty="0" smtClean="0">
                <a:solidFill>
                  <a:srgbClr val="002060"/>
                </a:solidFill>
              </a:rPr>
              <a:t>의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모든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Node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가 반환</a:t>
            </a:r>
            <a:r>
              <a:rPr lang="ko-KR" altLang="en-US" sz="1000" dirty="0" smtClean="0">
                <a:solidFill>
                  <a:srgbClr val="002060"/>
                </a:solidFill>
              </a:rPr>
              <a:t>되었다면</a:t>
            </a:r>
            <a:r>
              <a:rPr lang="en-US" altLang="ko-KR" sz="1000" dirty="0" smtClean="0">
                <a:solidFill>
                  <a:srgbClr val="002060"/>
                </a:solidFill>
              </a:rPr>
              <a:t>, </a:t>
            </a:r>
          </a:p>
          <a:p>
            <a:pPr algn="ctr"/>
            <a:r>
              <a:rPr lang="ko-KR" altLang="en-US" sz="1000" b="1" dirty="0" smtClean="0">
                <a:solidFill>
                  <a:srgbClr val="002060"/>
                </a:solidFill>
              </a:rPr>
              <a:t>메모리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풀에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Chuck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반환</a:t>
            </a:r>
            <a:endParaRPr lang="en-US" altLang="ko-KR" sz="1000" b="1" dirty="0" smtClean="0">
              <a:solidFill>
                <a:srgbClr val="00206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54529" y="4680003"/>
            <a:ext cx="166462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Free(DATA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* </a:t>
            </a:r>
            <a:r>
              <a:rPr lang="en-US" altLang="ko-KR" sz="1300" b="1" dirty="0" err="1" smtClean="0">
                <a:solidFill>
                  <a:srgbClr val="FF0000"/>
                </a:solidFill>
              </a:rPr>
              <a:t>pData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)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283968" y="2872994"/>
            <a:ext cx="1591441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Chuck</a:t>
            </a:r>
          </a:p>
          <a:p>
            <a:pPr algn="ctr"/>
            <a:r>
              <a:rPr lang="en-US" altLang="ko-KR" sz="1300" dirty="0" smtClean="0"/>
              <a:t>(Node</a:t>
            </a:r>
            <a:r>
              <a:rPr lang="ko-KR" altLang="en-US" sz="1300" dirty="0" smtClean="0"/>
              <a:t>의 집합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39" name="TextBox 38"/>
          <p:cNvSpPr txBox="1"/>
          <p:nvPr/>
        </p:nvSpPr>
        <p:spPr>
          <a:xfrm>
            <a:off x="4044633" y="893427"/>
            <a:ext cx="4073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Class CMemoryPoolTLS&lt;DATA&gt;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59045" y="2580606"/>
            <a:ext cx="13345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Struct stChuck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52999" y="2870817"/>
            <a:ext cx="17084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실제 데이터 </a:t>
            </a:r>
            <a:endParaRPr lang="en-US" altLang="ko-KR" sz="1300" dirty="0" smtClean="0"/>
          </a:p>
          <a:p>
            <a:pPr algn="ctr"/>
            <a:r>
              <a:rPr lang="ko-KR" altLang="en-US" sz="1300" dirty="0" smtClean="0"/>
              <a:t>보관 공간</a:t>
            </a:r>
            <a:endParaRPr lang="en-US" altLang="ko-KR" sz="13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313036" y="2576244"/>
            <a:ext cx="12833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Struct stNode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9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예시</a:t>
            </a:r>
            <a:r>
              <a:rPr lang="en-US" altLang="ko-KR" b="1" dirty="0" smtClean="0"/>
              <a:t>)</a:t>
            </a:r>
            <a:r>
              <a:rPr lang="ko-KR" altLang="en-US" b="1" dirty="0"/>
              <a:t> </a:t>
            </a:r>
            <a:r>
              <a:rPr lang="en-US" altLang="ko-KR" b="1" dirty="0" smtClean="0"/>
              <a:t>Alloc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2133670" y="2354914"/>
            <a:ext cx="1373282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71" y="2062526"/>
            <a:ext cx="14830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Alloc() </a:t>
            </a:r>
            <a:r>
              <a:rPr lang="ko-KR" altLang="en-US" sz="1300" b="1" dirty="0" smtClean="0"/>
              <a:t>함수 호출</a:t>
            </a:r>
            <a:endParaRPr lang="ko-KR" altLang="en-US" sz="1300" dirty="0"/>
          </a:p>
        </p:txBody>
      </p:sp>
      <p:sp>
        <p:nvSpPr>
          <p:cNvPr id="21" name="직사각형 20"/>
          <p:cNvSpPr/>
          <p:nvPr/>
        </p:nvSpPr>
        <p:spPr>
          <a:xfrm>
            <a:off x="1892857" y="4792366"/>
            <a:ext cx="1887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2060"/>
                </a:solidFill>
              </a:rPr>
              <a:t>1.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동적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TLS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공간에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Chunk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가 </a:t>
            </a:r>
            <a:endParaRPr lang="en-US" altLang="ko-KR" sz="1000" b="1" dirty="0" smtClean="0">
              <a:solidFill>
                <a:srgbClr val="002060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rgbClr val="002060"/>
                </a:solidFill>
              </a:rPr>
              <a:t>있는지 확인</a:t>
            </a:r>
            <a:endParaRPr lang="en-US" altLang="ko-KR" sz="1000" b="1" dirty="0" smtClean="0">
              <a:solidFill>
                <a:srgbClr val="00206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20272" y="1928944"/>
            <a:ext cx="1659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2060"/>
                </a:solidFill>
              </a:rPr>
              <a:t>2.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없다면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,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 메모리 풀에서 </a:t>
            </a:r>
            <a:endParaRPr lang="en-US" altLang="ko-KR" sz="1000" b="1" dirty="0" smtClean="0">
              <a:solidFill>
                <a:srgbClr val="00206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002060"/>
                </a:solidFill>
              </a:rPr>
              <a:t>Chunk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를 얻어온다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042822" y="6077412"/>
            <a:ext cx="1741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2060"/>
                </a:solidFill>
              </a:rPr>
              <a:t>3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.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얻어온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Chuck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의 주소를 </a:t>
            </a:r>
            <a:endParaRPr lang="en-US" altLang="ko-KR" sz="1000" b="1" dirty="0" smtClean="0">
              <a:solidFill>
                <a:srgbClr val="00206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002060"/>
                </a:solidFill>
              </a:rPr>
              <a:t>TLS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에 보관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779912" y="548680"/>
            <a:ext cx="4896543" cy="6120680"/>
          </a:xfrm>
          <a:prstGeom prst="roundRect">
            <a:avLst>
              <a:gd name="adj" fmla="val 6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034800" y="899823"/>
            <a:ext cx="2449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메모리 풀</a:t>
            </a:r>
            <a:endParaRPr lang="en-US" altLang="ko-KR" sz="1300" dirty="0" smtClean="0"/>
          </a:p>
          <a:p>
            <a:pPr algn="ctr"/>
            <a:r>
              <a:rPr lang="en-US" altLang="ko-KR" sz="1300" dirty="0" smtClean="0"/>
              <a:t>(Chunk</a:t>
            </a:r>
            <a:r>
              <a:rPr lang="ko-KR" altLang="en-US" sz="1300" dirty="0" smtClean="0"/>
              <a:t>를 다룬다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32" name="TextBox 31"/>
          <p:cNvSpPr txBox="1"/>
          <p:nvPr/>
        </p:nvSpPr>
        <p:spPr>
          <a:xfrm>
            <a:off x="4392203" y="116632"/>
            <a:ext cx="368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Class CMemoryPoolTLS&lt;DATA&gt;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24529" y="607435"/>
            <a:ext cx="28177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CMemoryPool&lt;stChuck&gt;* MPool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30261" y="2450241"/>
            <a:ext cx="3653794" cy="4066025"/>
          </a:xfrm>
          <a:prstGeom prst="roundRect">
            <a:avLst>
              <a:gd name="adj" fmla="val 400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00206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10935" y="2132856"/>
            <a:ext cx="12502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DATA* Alloc()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 rot="16200000">
            <a:off x="6509934" y="1829633"/>
            <a:ext cx="780718" cy="33610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187110" y="3344503"/>
            <a:ext cx="22717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2060"/>
                </a:solidFill>
              </a:rPr>
              <a:t>4.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유저에게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Node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의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data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 주소 리턴</a:t>
            </a:r>
            <a:endParaRPr lang="en-US" altLang="ko-KR" sz="1000" b="1" dirty="0" smtClean="0">
              <a:solidFill>
                <a:srgbClr val="002060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26815" y="2058488"/>
            <a:ext cx="1368152" cy="23762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44274" y="2130496"/>
            <a:ext cx="1368152" cy="23762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88290" y="2202504"/>
            <a:ext cx="1368152" cy="23762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9658" y="1698448"/>
            <a:ext cx="977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Thread x n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3398" y="5012458"/>
            <a:ext cx="2149842" cy="9232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동적 </a:t>
            </a:r>
            <a:r>
              <a:rPr lang="en-US" altLang="ko-KR" dirty="0" smtClean="0">
                <a:solidFill>
                  <a:schemeClr val="tx1"/>
                </a:solidFill>
              </a:rPr>
              <a:t>TLS </a:t>
            </a:r>
            <a:r>
              <a:rPr lang="ko-KR" altLang="en-US" dirty="0" smtClean="0">
                <a:solidFill>
                  <a:schemeClr val="tx1"/>
                </a:solidFill>
              </a:rPr>
              <a:t>공간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27976" y="5082148"/>
            <a:ext cx="2211776" cy="9232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동적 </a:t>
            </a:r>
            <a:r>
              <a:rPr lang="en-US" altLang="ko-KR" dirty="0" smtClean="0">
                <a:solidFill>
                  <a:schemeClr val="tx1"/>
                </a:solidFill>
              </a:rPr>
              <a:t>TLS </a:t>
            </a:r>
            <a:r>
              <a:rPr lang="ko-KR" altLang="en-US" dirty="0" smtClean="0">
                <a:solidFill>
                  <a:schemeClr val="tx1"/>
                </a:solidFill>
              </a:rPr>
              <a:t>공간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05390" y="5154156"/>
            <a:ext cx="2206370" cy="9232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TLS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(Chunk</a:t>
            </a:r>
            <a:r>
              <a:rPr lang="ko-KR" altLang="en-US" sz="1500" dirty="0" smtClean="0">
                <a:solidFill>
                  <a:schemeClr val="tx1"/>
                </a:solidFill>
              </a:rPr>
              <a:t>의 주소 보관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9" name="위쪽/아래쪽 화살표 48"/>
          <p:cNvSpPr/>
          <p:nvPr/>
        </p:nvSpPr>
        <p:spPr>
          <a:xfrm>
            <a:off x="946895" y="4611195"/>
            <a:ext cx="197131" cy="3471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70725" y="6099429"/>
            <a:ext cx="1572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Thread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별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TLS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공간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89284" y="2498072"/>
            <a:ext cx="3692036" cy="39087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002060"/>
                </a:solidFill>
              </a:rPr>
              <a:t>// 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1. </a:t>
            </a:r>
            <a:r>
              <a:rPr lang="ko-KR" altLang="en-US" sz="1000" dirty="0" smtClean="0">
                <a:solidFill>
                  <a:srgbClr val="002060"/>
                </a:solidFill>
              </a:rPr>
              <a:t>이 함수를 호출한 스레드의 </a:t>
            </a:r>
            <a:r>
              <a:rPr lang="en-US" altLang="ko-KR" sz="1000" dirty="0" smtClean="0">
                <a:solidFill>
                  <a:srgbClr val="002060"/>
                </a:solidFill>
              </a:rPr>
              <a:t>TLS</a:t>
            </a:r>
            <a:r>
              <a:rPr lang="ko-KR" altLang="en-US" sz="1000" dirty="0" smtClean="0">
                <a:solidFill>
                  <a:srgbClr val="002060"/>
                </a:solidFill>
              </a:rPr>
              <a:t>에 </a:t>
            </a:r>
            <a:r>
              <a:rPr lang="en-US" altLang="ko-KR" sz="1000" dirty="0" smtClean="0">
                <a:solidFill>
                  <a:srgbClr val="002060"/>
                </a:solidFill>
              </a:rPr>
              <a:t>Chuck</a:t>
            </a:r>
            <a:r>
              <a:rPr lang="ko-KR" altLang="en-US" sz="1000" dirty="0" smtClean="0">
                <a:solidFill>
                  <a:srgbClr val="002060"/>
                </a:solidFill>
              </a:rPr>
              <a:t>가 있는지 확인</a:t>
            </a:r>
            <a:endParaRPr lang="en-US" altLang="ko-KR" sz="1000" dirty="0" smtClean="0">
              <a:solidFill>
                <a:srgbClr val="002060"/>
              </a:solidFill>
            </a:endParaRP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stChuck* pChuck = TlsSetValue(Index);</a:t>
            </a:r>
          </a:p>
          <a:p>
            <a:endParaRPr lang="en-US" altLang="ko-KR" sz="1000" dirty="0">
              <a:solidFill>
                <a:srgbClr val="002060"/>
              </a:solidFill>
            </a:endParaRP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//</a:t>
            </a:r>
            <a:r>
              <a:rPr lang="en-US" altLang="ko-KR" sz="1200" dirty="0" smtClean="0">
                <a:solidFill>
                  <a:srgbClr val="002060"/>
                </a:solidFill>
              </a:rPr>
              <a:t> </a:t>
            </a:r>
            <a:r>
              <a:rPr lang="en-US" altLang="ko-KR" sz="1000" dirty="0" smtClean="0">
                <a:solidFill>
                  <a:srgbClr val="002060"/>
                </a:solidFill>
              </a:rPr>
              <a:t>Chuck</a:t>
            </a:r>
            <a:r>
              <a:rPr lang="ko-KR" altLang="en-US" sz="1000" dirty="0" smtClean="0">
                <a:solidFill>
                  <a:srgbClr val="002060"/>
                </a:solidFill>
              </a:rPr>
              <a:t>가 없으면 메모리 풀에서 새로 할당</a:t>
            </a:r>
            <a:endParaRPr lang="en-US" altLang="ko-KR" sz="1000" dirty="0" smtClean="0">
              <a:solidFill>
                <a:srgbClr val="002060"/>
              </a:solidFill>
            </a:endParaRP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If(</a:t>
            </a:r>
            <a:r>
              <a:rPr lang="en-US" altLang="ko-KR" sz="1000" dirty="0">
                <a:solidFill>
                  <a:srgbClr val="002060"/>
                </a:solidFill>
              </a:rPr>
              <a:t>p</a:t>
            </a:r>
            <a:r>
              <a:rPr lang="en-US" altLang="ko-KR" sz="1000" dirty="0" smtClean="0">
                <a:solidFill>
                  <a:srgbClr val="002060"/>
                </a:solidFill>
              </a:rPr>
              <a:t>Chuck == nullptr)</a:t>
            </a: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sz="1000" dirty="0">
                <a:solidFill>
                  <a:srgbClr val="002060"/>
                </a:solidFill>
              </a:rPr>
              <a:t> </a:t>
            </a:r>
            <a:r>
              <a:rPr lang="en-US" altLang="ko-KR" sz="1000" dirty="0" smtClean="0">
                <a:solidFill>
                  <a:srgbClr val="002060"/>
                </a:solidFill>
              </a:rPr>
              <a:t>   // </a:t>
            </a:r>
            <a:r>
              <a:rPr lang="en-US" altLang="ko-KR" sz="1000" b="1" dirty="0">
                <a:solidFill>
                  <a:srgbClr val="002060"/>
                </a:solidFill>
              </a:rPr>
              <a:t>2. </a:t>
            </a:r>
            <a:r>
              <a:rPr lang="ko-KR" altLang="en-US" sz="1000" dirty="0" smtClean="0">
                <a:solidFill>
                  <a:srgbClr val="002060"/>
                </a:solidFill>
              </a:rPr>
              <a:t>메모리 풀에서 </a:t>
            </a:r>
            <a:r>
              <a:rPr lang="en-US" altLang="ko-KR" sz="1000" dirty="0" smtClean="0">
                <a:solidFill>
                  <a:srgbClr val="002060"/>
                </a:solidFill>
              </a:rPr>
              <a:t>Chuck</a:t>
            </a:r>
            <a:r>
              <a:rPr lang="ko-KR" altLang="en-US" sz="1000" dirty="0" smtClean="0">
                <a:solidFill>
                  <a:srgbClr val="002060"/>
                </a:solidFill>
              </a:rPr>
              <a:t>를 </a:t>
            </a:r>
            <a:r>
              <a:rPr lang="en-US" altLang="ko-KR" sz="1000" dirty="0" smtClean="0">
                <a:solidFill>
                  <a:srgbClr val="002060"/>
                </a:solidFill>
              </a:rPr>
              <a:t>Alloc</a:t>
            </a:r>
          </a:p>
          <a:p>
            <a:r>
              <a:rPr lang="en-US" altLang="ko-KR" sz="1000" dirty="0">
                <a:solidFill>
                  <a:srgbClr val="002060"/>
                </a:solidFill>
              </a:rPr>
              <a:t>    pChuck </a:t>
            </a:r>
            <a:r>
              <a:rPr lang="en-US" altLang="ko-KR" sz="1000" dirty="0" smtClean="0">
                <a:solidFill>
                  <a:srgbClr val="002060"/>
                </a:solidFill>
              </a:rPr>
              <a:t> = Mpool.Alloc();</a:t>
            </a:r>
          </a:p>
          <a:p>
            <a:endParaRPr lang="en-US" altLang="ko-KR" sz="1000" dirty="0" smtClean="0">
              <a:solidFill>
                <a:srgbClr val="002060"/>
              </a:solidFill>
            </a:endParaRP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    // 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3. </a:t>
            </a:r>
            <a:r>
              <a:rPr lang="en-US" altLang="ko-KR" sz="1000" dirty="0" smtClean="0">
                <a:solidFill>
                  <a:srgbClr val="002060"/>
                </a:solidFill>
              </a:rPr>
              <a:t>Alloc</a:t>
            </a:r>
            <a:r>
              <a:rPr lang="ko-KR" altLang="en-US" sz="1000" dirty="0" smtClean="0">
                <a:solidFill>
                  <a:srgbClr val="002060"/>
                </a:solidFill>
              </a:rPr>
              <a:t>한 </a:t>
            </a:r>
            <a:r>
              <a:rPr lang="en-US" altLang="ko-KR" sz="1000" dirty="0" smtClean="0">
                <a:solidFill>
                  <a:srgbClr val="002060"/>
                </a:solidFill>
              </a:rPr>
              <a:t>Chuck</a:t>
            </a:r>
            <a:r>
              <a:rPr lang="ko-KR" altLang="en-US" sz="1000" dirty="0" smtClean="0">
                <a:solidFill>
                  <a:srgbClr val="002060"/>
                </a:solidFill>
              </a:rPr>
              <a:t>를 </a:t>
            </a:r>
            <a:r>
              <a:rPr lang="en-US" altLang="ko-KR" sz="1000" dirty="0" smtClean="0">
                <a:solidFill>
                  <a:srgbClr val="002060"/>
                </a:solidFill>
              </a:rPr>
              <a:t>TLS</a:t>
            </a:r>
            <a:r>
              <a:rPr lang="ko-KR" altLang="en-US" sz="1000" dirty="0" smtClean="0">
                <a:solidFill>
                  <a:srgbClr val="002060"/>
                </a:solidFill>
              </a:rPr>
              <a:t>에 보관</a:t>
            </a:r>
            <a:endParaRPr lang="en-US" altLang="ko-KR" sz="1000" dirty="0" smtClean="0">
              <a:solidFill>
                <a:srgbClr val="002060"/>
              </a:solidFill>
            </a:endParaRPr>
          </a:p>
          <a:p>
            <a:r>
              <a:rPr lang="en-US" altLang="ko-KR" sz="1000" dirty="0">
                <a:solidFill>
                  <a:srgbClr val="002060"/>
                </a:solidFill>
              </a:rPr>
              <a:t> </a:t>
            </a:r>
            <a:r>
              <a:rPr lang="en-US" altLang="ko-KR" sz="1000" dirty="0" smtClean="0">
                <a:solidFill>
                  <a:srgbClr val="002060"/>
                </a:solidFill>
              </a:rPr>
              <a:t>   TlsSetValue(Index</a:t>
            </a:r>
            <a:r>
              <a:rPr lang="en-US" altLang="ko-KR" sz="1000" dirty="0">
                <a:solidFill>
                  <a:srgbClr val="002060"/>
                </a:solidFill>
              </a:rPr>
              <a:t>, pChuck </a:t>
            </a:r>
            <a:r>
              <a:rPr lang="en-US" altLang="ko-KR" sz="1000" dirty="0" smtClean="0">
                <a:solidFill>
                  <a:srgbClr val="002060"/>
                </a:solidFill>
              </a:rPr>
              <a:t>);</a:t>
            </a: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}</a:t>
            </a:r>
          </a:p>
          <a:p>
            <a:endParaRPr lang="en-US" altLang="ko-KR" sz="1000" dirty="0">
              <a:solidFill>
                <a:srgbClr val="002060"/>
              </a:solidFill>
            </a:endParaRP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// </a:t>
            </a:r>
            <a:r>
              <a:rPr lang="ko-KR" altLang="en-US" sz="1000" dirty="0" smtClean="0">
                <a:solidFill>
                  <a:srgbClr val="002060"/>
                </a:solidFill>
              </a:rPr>
              <a:t>리턴할 데이터의 주소 받아두기</a:t>
            </a:r>
            <a:endParaRPr lang="en-US" altLang="ko-KR" sz="1000" dirty="0" smtClean="0">
              <a:solidFill>
                <a:srgbClr val="002060"/>
              </a:solidFill>
            </a:endParaRP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DATA* Ret = </a:t>
            </a:r>
            <a:r>
              <a:rPr lang="en-US" altLang="ko-KR" sz="1000" dirty="0" smtClean="0">
                <a:solidFill>
                  <a:srgbClr val="002060"/>
                </a:solidFill>
              </a:rPr>
              <a:t>&amp;(</a:t>
            </a:r>
            <a:r>
              <a:rPr lang="en-US" altLang="ko-KR" sz="1000" dirty="0" err="1" smtClean="0">
                <a:solidFill>
                  <a:srgbClr val="002060"/>
                </a:solidFill>
              </a:rPr>
              <a:t>p</a:t>
            </a:r>
            <a:r>
              <a:rPr lang="en-US" altLang="ko-KR" sz="1000" dirty="0" err="1" smtClean="0">
                <a:solidFill>
                  <a:srgbClr val="002060"/>
                </a:solidFill>
              </a:rPr>
              <a:t>Chuck</a:t>
            </a:r>
            <a:r>
              <a:rPr lang="en-US" altLang="ko-KR" sz="1000" dirty="0" smtClean="0">
                <a:solidFill>
                  <a:srgbClr val="002060"/>
                </a:solidFill>
              </a:rPr>
              <a:t>-&gt;</a:t>
            </a:r>
            <a:r>
              <a:rPr lang="en-US" altLang="ko-KR" sz="1000" dirty="0" err="1" smtClean="0">
                <a:solidFill>
                  <a:srgbClr val="002060"/>
                </a:solidFill>
              </a:rPr>
              <a:t>alloc</a:t>
            </a:r>
            <a:r>
              <a:rPr lang="ko-KR" altLang="en-US" sz="1000" dirty="0" smtClean="0">
                <a:solidFill>
                  <a:srgbClr val="002060"/>
                </a:solidFill>
              </a:rPr>
              <a:t>가능한 </a:t>
            </a:r>
            <a:r>
              <a:rPr lang="en-US" altLang="ko-KR" sz="1000" dirty="0" smtClean="0">
                <a:solidFill>
                  <a:srgbClr val="002060"/>
                </a:solidFill>
              </a:rPr>
              <a:t>Node-&gt;Data)</a:t>
            </a:r>
            <a:endParaRPr lang="en-US" altLang="ko-KR" sz="1000" dirty="0" smtClean="0">
              <a:solidFill>
                <a:srgbClr val="002060"/>
              </a:solidFill>
            </a:endParaRPr>
          </a:p>
          <a:p>
            <a:endParaRPr lang="en-US" altLang="ko-KR" sz="1000" dirty="0">
              <a:solidFill>
                <a:srgbClr val="002060"/>
              </a:solidFill>
            </a:endParaRP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// </a:t>
            </a:r>
            <a:r>
              <a:rPr lang="ko-KR" altLang="en-US" sz="1000" dirty="0" smtClean="0">
                <a:solidFill>
                  <a:srgbClr val="002060"/>
                </a:solidFill>
              </a:rPr>
              <a:t>모든 데이터가 </a:t>
            </a:r>
            <a:r>
              <a:rPr lang="en-US" altLang="ko-KR" sz="1000" dirty="0" smtClean="0">
                <a:solidFill>
                  <a:srgbClr val="002060"/>
                </a:solidFill>
              </a:rPr>
              <a:t>Alloc</a:t>
            </a:r>
            <a:r>
              <a:rPr lang="ko-KR" altLang="en-US" sz="1000" dirty="0" smtClean="0">
                <a:solidFill>
                  <a:srgbClr val="002060"/>
                </a:solidFill>
              </a:rPr>
              <a:t>되었다면 </a:t>
            </a:r>
            <a:r>
              <a:rPr lang="en-US" altLang="ko-KR" sz="1000" dirty="0" smtClean="0">
                <a:solidFill>
                  <a:srgbClr val="002060"/>
                </a:solidFill>
              </a:rPr>
              <a:t>TLS</a:t>
            </a:r>
            <a:r>
              <a:rPr lang="ko-KR" altLang="en-US" sz="1000" dirty="0" smtClean="0">
                <a:solidFill>
                  <a:srgbClr val="002060"/>
                </a:solidFill>
              </a:rPr>
              <a:t>를 </a:t>
            </a:r>
            <a:r>
              <a:rPr lang="en-US" altLang="ko-KR" sz="1000" dirty="0" smtClean="0">
                <a:solidFill>
                  <a:srgbClr val="002060"/>
                </a:solidFill>
              </a:rPr>
              <a:t>nullptr</a:t>
            </a:r>
            <a:r>
              <a:rPr lang="ko-KR" altLang="en-US" sz="1000" dirty="0" smtClean="0">
                <a:solidFill>
                  <a:srgbClr val="002060"/>
                </a:solidFill>
              </a:rPr>
              <a:t>로 만든다</a:t>
            </a:r>
            <a:endParaRPr lang="en-US" altLang="ko-KR" sz="1000" dirty="0" smtClean="0">
              <a:solidFill>
                <a:srgbClr val="002060"/>
              </a:solidFill>
            </a:endParaRP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If(</a:t>
            </a:r>
            <a:r>
              <a:rPr lang="ko-KR" altLang="en-US" sz="1000" dirty="0" smtClean="0">
                <a:solidFill>
                  <a:srgbClr val="002060"/>
                </a:solidFill>
              </a:rPr>
              <a:t>모든 데이터 </a:t>
            </a:r>
            <a:r>
              <a:rPr lang="en-US" altLang="ko-KR" sz="1000" dirty="0" smtClean="0">
                <a:solidFill>
                  <a:srgbClr val="002060"/>
                </a:solidFill>
              </a:rPr>
              <a:t>Alloc)</a:t>
            </a: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    TlsSetValue(Index, nullptr);</a:t>
            </a: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}</a:t>
            </a:r>
          </a:p>
          <a:p>
            <a:endParaRPr lang="en-US" altLang="ko-KR" sz="1000" dirty="0">
              <a:solidFill>
                <a:srgbClr val="002060"/>
              </a:solidFill>
            </a:endParaRP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// 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4. </a:t>
            </a:r>
            <a:r>
              <a:rPr lang="ko-KR" altLang="en-US" sz="1000" dirty="0" smtClean="0">
                <a:solidFill>
                  <a:srgbClr val="002060"/>
                </a:solidFill>
              </a:rPr>
              <a:t>데이터의 주소 리턴</a:t>
            </a:r>
            <a:r>
              <a:rPr lang="en-US" altLang="ko-KR" sz="10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Return Ret;</a:t>
            </a:r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2441042" y="5474086"/>
            <a:ext cx="1914933" cy="4593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오른쪽 화살표 51"/>
          <p:cNvSpPr/>
          <p:nvPr/>
        </p:nvSpPr>
        <p:spPr>
          <a:xfrm rot="10800000">
            <a:off x="1856442" y="3573016"/>
            <a:ext cx="2499532" cy="4593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9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예시</a:t>
            </a:r>
            <a:r>
              <a:rPr lang="en-US" altLang="ko-KR" b="1" dirty="0" smtClean="0"/>
              <a:t>)</a:t>
            </a:r>
            <a:r>
              <a:rPr lang="ko-KR" altLang="en-US" b="1" dirty="0"/>
              <a:t> </a:t>
            </a:r>
            <a:r>
              <a:rPr lang="en-US" altLang="ko-KR" b="1" dirty="0" smtClean="0"/>
              <a:t>Free</a:t>
            </a:r>
            <a:endParaRPr lang="en-US" altLang="ko-KR" b="1" dirty="0" smtClean="0"/>
          </a:p>
        </p:txBody>
      </p:sp>
      <p:sp>
        <p:nvSpPr>
          <p:cNvPr id="10" name="오른쪽 화살표 9"/>
          <p:cNvSpPr/>
          <p:nvPr/>
        </p:nvSpPr>
        <p:spPr>
          <a:xfrm>
            <a:off x="2133671" y="2955514"/>
            <a:ext cx="1373282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72" y="2663126"/>
            <a:ext cx="14245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Free</a:t>
            </a:r>
            <a:r>
              <a:rPr lang="en-US" altLang="ko-KR" sz="1300" b="1" dirty="0" smtClean="0"/>
              <a:t>() </a:t>
            </a:r>
            <a:r>
              <a:rPr lang="ko-KR" altLang="en-US" sz="1300" b="1" dirty="0" smtClean="0"/>
              <a:t>함수 호출</a:t>
            </a:r>
            <a:endParaRPr lang="ko-KR" altLang="en-US" sz="13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787801" y="2103952"/>
            <a:ext cx="4896543" cy="3845328"/>
          </a:xfrm>
          <a:prstGeom prst="roundRect">
            <a:avLst>
              <a:gd name="adj" fmla="val 6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042689" y="2455095"/>
            <a:ext cx="2449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메모리 풀</a:t>
            </a:r>
            <a:endParaRPr lang="en-US" altLang="ko-KR" sz="1300" dirty="0" smtClean="0"/>
          </a:p>
          <a:p>
            <a:pPr algn="ctr"/>
            <a:r>
              <a:rPr lang="en-US" altLang="ko-KR" sz="1300" dirty="0" smtClean="0"/>
              <a:t>(Chunk</a:t>
            </a:r>
            <a:r>
              <a:rPr lang="ko-KR" altLang="en-US" sz="1300" dirty="0" smtClean="0"/>
              <a:t>를 다룬다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32" name="TextBox 31"/>
          <p:cNvSpPr txBox="1"/>
          <p:nvPr/>
        </p:nvSpPr>
        <p:spPr>
          <a:xfrm>
            <a:off x="4400092" y="1671904"/>
            <a:ext cx="368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Class CMemoryPoolTLS&lt;DATA&gt;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418" y="2162707"/>
            <a:ext cx="28177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CMemoryPool&lt;stChuck&gt;* MPool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38150" y="3901078"/>
            <a:ext cx="3653794" cy="1877642"/>
          </a:xfrm>
          <a:prstGeom prst="roundRect">
            <a:avLst>
              <a:gd name="adj" fmla="val 400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00206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08706" y="3593569"/>
            <a:ext cx="206518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void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 Free(DATA* </a:t>
            </a:r>
            <a:r>
              <a:rPr lang="en-US" altLang="ko-KR" sz="1300" b="1" dirty="0" err="1" smtClean="0">
                <a:solidFill>
                  <a:srgbClr val="FF0000"/>
                </a:solidFill>
              </a:rPr>
              <a:t>pData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)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26815" y="2058488"/>
            <a:ext cx="1368152" cy="23762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44274" y="2130496"/>
            <a:ext cx="1368152" cy="23762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88290" y="2202504"/>
            <a:ext cx="1368152" cy="23762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9658" y="1698448"/>
            <a:ext cx="977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Thread x n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3398" y="5012458"/>
            <a:ext cx="2149842" cy="9232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동적 </a:t>
            </a:r>
            <a:r>
              <a:rPr lang="en-US" altLang="ko-KR" dirty="0" smtClean="0">
                <a:solidFill>
                  <a:schemeClr val="tx1"/>
                </a:solidFill>
              </a:rPr>
              <a:t>TLS </a:t>
            </a:r>
            <a:r>
              <a:rPr lang="ko-KR" altLang="en-US" dirty="0" smtClean="0">
                <a:solidFill>
                  <a:schemeClr val="tx1"/>
                </a:solidFill>
              </a:rPr>
              <a:t>공간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27976" y="5082148"/>
            <a:ext cx="2211776" cy="9232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동적 </a:t>
            </a:r>
            <a:r>
              <a:rPr lang="en-US" altLang="ko-KR" dirty="0" smtClean="0">
                <a:solidFill>
                  <a:schemeClr val="tx1"/>
                </a:solidFill>
              </a:rPr>
              <a:t>TLS </a:t>
            </a:r>
            <a:r>
              <a:rPr lang="ko-KR" altLang="en-US" dirty="0" smtClean="0">
                <a:solidFill>
                  <a:schemeClr val="tx1"/>
                </a:solidFill>
              </a:rPr>
              <a:t>공간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05390" y="5154156"/>
            <a:ext cx="2206370" cy="9232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TLS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(Chunk</a:t>
            </a:r>
            <a:r>
              <a:rPr lang="ko-KR" altLang="en-US" sz="1500" dirty="0" smtClean="0">
                <a:solidFill>
                  <a:schemeClr val="tx1"/>
                </a:solidFill>
              </a:rPr>
              <a:t>의 주소 보관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9" name="위쪽/아래쪽 화살표 48"/>
          <p:cNvSpPr/>
          <p:nvPr/>
        </p:nvSpPr>
        <p:spPr>
          <a:xfrm>
            <a:off x="946895" y="4611195"/>
            <a:ext cx="197131" cy="3471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70725" y="6099429"/>
            <a:ext cx="1572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Thread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별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TLS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공간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97173" y="3978976"/>
            <a:ext cx="2962671" cy="1677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002060"/>
                </a:solidFill>
              </a:rPr>
              <a:t>// </a:t>
            </a:r>
            <a:r>
              <a:rPr lang="ko-KR" altLang="en-US" sz="1000" dirty="0" smtClean="0">
                <a:solidFill>
                  <a:srgbClr val="002060"/>
                </a:solidFill>
              </a:rPr>
              <a:t>인자로 받은 데이터를 </a:t>
            </a:r>
            <a:r>
              <a:rPr lang="en-US" altLang="ko-KR" sz="1000" dirty="0" err="1" smtClean="0">
                <a:solidFill>
                  <a:srgbClr val="002060"/>
                </a:solidFill>
              </a:rPr>
              <a:t>stChuck</a:t>
            </a:r>
            <a:r>
              <a:rPr lang="ko-KR" altLang="en-US" sz="1000" dirty="0" smtClean="0">
                <a:solidFill>
                  <a:srgbClr val="002060"/>
                </a:solidFill>
              </a:rPr>
              <a:t>로 </a:t>
            </a:r>
            <a:r>
              <a:rPr lang="en-US" altLang="ko-KR" sz="1000" dirty="0" smtClean="0">
                <a:solidFill>
                  <a:srgbClr val="002060"/>
                </a:solidFill>
              </a:rPr>
              <a:t>Casting</a:t>
            </a:r>
          </a:p>
          <a:p>
            <a:r>
              <a:rPr lang="en-US" altLang="ko-KR" sz="1000" dirty="0" err="1" smtClean="0">
                <a:solidFill>
                  <a:srgbClr val="002060"/>
                </a:solidFill>
              </a:rPr>
              <a:t>stChuck</a:t>
            </a:r>
            <a:r>
              <a:rPr lang="en-US" altLang="ko-KR" sz="1000" dirty="0" smtClean="0">
                <a:solidFill>
                  <a:srgbClr val="002060"/>
                </a:solidFill>
              </a:rPr>
              <a:t> </a:t>
            </a:r>
            <a:r>
              <a:rPr lang="en-US" altLang="ko-KR" sz="1000" dirty="0" err="1" smtClean="0">
                <a:solidFill>
                  <a:srgbClr val="002060"/>
                </a:solidFill>
              </a:rPr>
              <a:t>pChuck</a:t>
            </a:r>
            <a:r>
              <a:rPr lang="en-US" altLang="ko-KR" sz="1000" dirty="0" smtClean="0">
                <a:solidFill>
                  <a:srgbClr val="002060"/>
                </a:solidFill>
              </a:rPr>
              <a:t> = ((Node*)</a:t>
            </a:r>
            <a:r>
              <a:rPr lang="en-US" altLang="ko-KR" sz="1000" dirty="0" err="1" smtClean="0">
                <a:solidFill>
                  <a:srgbClr val="002060"/>
                </a:solidFill>
              </a:rPr>
              <a:t>pData</a:t>
            </a:r>
            <a:r>
              <a:rPr lang="en-US" altLang="ko-KR" sz="1000" dirty="0" smtClean="0">
                <a:solidFill>
                  <a:srgbClr val="002060"/>
                </a:solidFill>
              </a:rPr>
              <a:t>)-&gt;</a:t>
            </a:r>
            <a:r>
              <a:rPr lang="en-US" altLang="ko-KR" sz="1000" dirty="0" err="1" smtClean="0">
                <a:solidFill>
                  <a:srgbClr val="002060"/>
                </a:solidFill>
              </a:rPr>
              <a:t>pChuck</a:t>
            </a:r>
            <a:r>
              <a:rPr lang="en-US" altLang="ko-KR" sz="1000" dirty="0" smtClean="0">
                <a:solidFill>
                  <a:srgbClr val="002060"/>
                </a:solidFill>
              </a:rPr>
              <a:t>;</a:t>
            </a:r>
          </a:p>
          <a:p>
            <a:endParaRPr lang="en-US" altLang="ko-KR" sz="1000" dirty="0" smtClean="0">
              <a:solidFill>
                <a:srgbClr val="002060"/>
              </a:solidFill>
            </a:endParaRPr>
          </a:p>
          <a:p>
            <a:endParaRPr lang="en-US" altLang="ko-KR" sz="1000" dirty="0">
              <a:solidFill>
                <a:srgbClr val="002060"/>
              </a:solidFill>
            </a:endParaRP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// Chuck</a:t>
            </a:r>
            <a:r>
              <a:rPr lang="ko-KR" altLang="en-US" sz="1000" dirty="0" smtClean="0">
                <a:solidFill>
                  <a:srgbClr val="002060"/>
                </a:solidFill>
              </a:rPr>
              <a:t>의 모든 </a:t>
            </a:r>
            <a:r>
              <a:rPr lang="ko-KR" altLang="en-US" sz="1000" dirty="0" err="1" smtClean="0">
                <a:solidFill>
                  <a:srgbClr val="002060"/>
                </a:solidFill>
              </a:rPr>
              <a:t>노드가</a:t>
            </a:r>
            <a:r>
              <a:rPr lang="ko-KR" altLang="en-US" sz="1000" dirty="0" smtClean="0">
                <a:solidFill>
                  <a:srgbClr val="002060"/>
                </a:solidFill>
              </a:rPr>
              <a:t> 사용되었다면 </a:t>
            </a:r>
            <a:r>
              <a:rPr lang="ko-KR" altLang="en-US" sz="1000" dirty="0" err="1" smtClean="0">
                <a:solidFill>
                  <a:srgbClr val="002060"/>
                </a:solidFill>
              </a:rPr>
              <a:t>청크</a:t>
            </a:r>
            <a:r>
              <a:rPr lang="ko-KR" altLang="en-US" sz="1000" dirty="0" smtClean="0">
                <a:solidFill>
                  <a:srgbClr val="002060"/>
                </a:solidFill>
              </a:rPr>
              <a:t> 반환</a:t>
            </a:r>
            <a:endParaRPr lang="en-US" altLang="ko-KR" sz="1000" dirty="0" smtClean="0">
              <a:solidFill>
                <a:srgbClr val="002060"/>
              </a:solidFill>
            </a:endParaRP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If(</a:t>
            </a:r>
            <a:r>
              <a:rPr lang="ko-KR" altLang="en-US" sz="1000" dirty="0" smtClean="0">
                <a:solidFill>
                  <a:srgbClr val="002060"/>
                </a:solidFill>
              </a:rPr>
              <a:t>모든 </a:t>
            </a:r>
            <a:r>
              <a:rPr lang="ko-KR" altLang="en-US" sz="1000" dirty="0" err="1" smtClean="0">
                <a:solidFill>
                  <a:srgbClr val="002060"/>
                </a:solidFill>
              </a:rPr>
              <a:t>노드</a:t>
            </a:r>
            <a:r>
              <a:rPr lang="ko-KR" altLang="en-US" sz="1000" dirty="0">
                <a:solidFill>
                  <a:srgbClr val="002060"/>
                </a:solidFill>
              </a:rPr>
              <a:t> </a:t>
            </a:r>
            <a:r>
              <a:rPr lang="ko-KR" altLang="en-US" sz="1000" dirty="0" smtClean="0">
                <a:solidFill>
                  <a:srgbClr val="002060"/>
                </a:solidFill>
              </a:rPr>
              <a:t>사용됨</a:t>
            </a:r>
            <a:r>
              <a:rPr lang="en-US" altLang="ko-KR" sz="10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    // 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1.</a:t>
            </a:r>
            <a:r>
              <a:rPr lang="en-US" altLang="ko-KR" sz="13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1000" dirty="0" err="1" smtClean="0">
                <a:solidFill>
                  <a:srgbClr val="002060"/>
                </a:solidFill>
              </a:rPr>
              <a:t>청크를</a:t>
            </a:r>
            <a:r>
              <a:rPr lang="ko-KR" altLang="en-US" sz="1000" dirty="0" smtClean="0">
                <a:solidFill>
                  <a:srgbClr val="002060"/>
                </a:solidFill>
              </a:rPr>
              <a:t> </a:t>
            </a:r>
            <a:r>
              <a:rPr lang="ko-KR" altLang="en-US" sz="1000" dirty="0" err="1" smtClean="0">
                <a:solidFill>
                  <a:srgbClr val="002060"/>
                </a:solidFill>
              </a:rPr>
              <a:t>메모리풀로</a:t>
            </a:r>
            <a:r>
              <a:rPr lang="ko-KR" altLang="en-US" sz="1000" dirty="0" smtClean="0">
                <a:solidFill>
                  <a:srgbClr val="002060"/>
                </a:solidFill>
              </a:rPr>
              <a:t> </a:t>
            </a:r>
            <a:r>
              <a:rPr lang="ko-KR" altLang="en-US" sz="1000" dirty="0" smtClean="0">
                <a:solidFill>
                  <a:srgbClr val="002060"/>
                </a:solidFill>
              </a:rPr>
              <a:t>반환</a:t>
            </a:r>
            <a:endParaRPr lang="en-US" altLang="ko-KR" sz="1000" dirty="0" smtClean="0">
              <a:solidFill>
                <a:srgbClr val="002060"/>
              </a:solidFill>
            </a:endParaRP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    </a:t>
            </a:r>
            <a:r>
              <a:rPr lang="en-US" altLang="ko-KR" sz="1000" dirty="0" err="1" smtClean="0">
                <a:solidFill>
                  <a:srgbClr val="002060"/>
                </a:solidFill>
              </a:rPr>
              <a:t>Mpool.Free</a:t>
            </a:r>
            <a:r>
              <a:rPr lang="en-US" altLang="ko-KR" sz="1000" dirty="0" smtClean="0">
                <a:solidFill>
                  <a:srgbClr val="002060"/>
                </a:solidFill>
              </a:rPr>
              <a:t>(</a:t>
            </a:r>
            <a:r>
              <a:rPr lang="en-US" altLang="ko-KR" sz="1000" dirty="0" err="1" smtClean="0">
                <a:solidFill>
                  <a:srgbClr val="002060"/>
                </a:solidFill>
              </a:rPr>
              <a:t>pChuck</a:t>
            </a:r>
            <a:r>
              <a:rPr lang="en-US" altLang="ko-KR" sz="1000" dirty="0" smtClean="0">
                <a:solidFill>
                  <a:srgbClr val="002060"/>
                </a:solidFill>
              </a:rPr>
              <a:t>);</a:t>
            </a:r>
            <a:endParaRPr lang="en-US" altLang="ko-KR" sz="1000" dirty="0" smtClean="0">
              <a:solidFill>
                <a:srgbClr val="002060"/>
              </a:solidFill>
            </a:endParaRP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503226" y="3265678"/>
            <a:ext cx="17411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2060"/>
                </a:solidFill>
              </a:rPr>
              <a:t>1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.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메모리 풀에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Chuck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 반환</a:t>
            </a:r>
            <a:endParaRPr lang="en-US" altLang="ko-KR" sz="1000" b="1" dirty="0" smtClean="0">
              <a:solidFill>
                <a:srgbClr val="002060"/>
              </a:solidFill>
            </a:endParaRPr>
          </a:p>
        </p:txBody>
      </p:sp>
      <p:sp>
        <p:nvSpPr>
          <p:cNvPr id="38" name="오른쪽 화살표 37"/>
          <p:cNvSpPr/>
          <p:nvPr/>
        </p:nvSpPr>
        <p:spPr>
          <a:xfrm rot="16200000">
            <a:off x="6166231" y="3180314"/>
            <a:ext cx="490402" cy="33610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0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90" y="332656"/>
            <a:ext cx="581787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구현 후 테스트</a:t>
            </a:r>
            <a:endParaRPr lang="en-US" altLang="ko-KR" sz="2000" b="1" dirty="0" smtClean="0"/>
          </a:p>
          <a:p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new, delete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메모리 풀 </a:t>
            </a:r>
            <a:r>
              <a:rPr lang="en-US" altLang="ko-KR" sz="1400" dirty="0" err="1"/>
              <a:t>Alloc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메모리 풀 </a:t>
            </a:r>
            <a:r>
              <a:rPr lang="en-US" altLang="ko-KR" sz="1400" dirty="0"/>
              <a:t>Free</a:t>
            </a:r>
            <a:r>
              <a:rPr lang="ko-KR" altLang="en-US" sz="1400" dirty="0"/>
              <a:t>를 </a:t>
            </a:r>
            <a:r>
              <a:rPr lang="en-US" altLang="ko-KR" sz="1400" dirty="0" smtClean="0"/>
              <a:t>1</a:t>
            </a:r>
            <a:r>
              <a:rPr lang="ko-KR" altLang="en-US" sz="1400" dirty="0" err="1" smtClean="0"/>
              <a:t>억회</a:t>
            </a:r>
            <a:r>
              <a:rPr lang="ko-KR" altLang="en-US" sz="1400" dirty="0" smtClean="0"/>
              <a:t> 테스트 진행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9458" y="1447616"/>
            <a:ext cx="3903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결과 </a:t>
            </a:r>
            <a:endParaRPr lang="en-US" altLang="ko-KR" sz="2000" b="1" dirty="0" smtClean="0"/>
          </a:p>
          <a:p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New</a:t>
            </a:r>
            <a:r>
              <a:rPr lang="ko-KR" altLang="en-US" sz="1400" dirty="0" smtClean="0"/>
              <a:t>보다 약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배 빠른 </a:t>
            </a:r>
            <a:r>
              <a:rPr lang="en-US" altLang="ko-KR" sz="1400" dirty="0" err="1" smtClean="0"/>
              <a:t>Alloc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Delete</a:t>
            </a:r>
            <a:r>
              <a:rPr lang="ko-KR" altLang="en-US" sz="1400" dirty="0" smtClean="0"/>
              <a:t>보다 약 </a:t>
            </a:r>
            <a:r>
              <a:rPr lang="en-US" altLang="ko-KR" sz="1400" dirty="0" smtClean="0"/>
              <a:t>2.5</a:t>
            </a:r>
            <a:r>
              <a:rPr lang="ko-KR" altLang="en-US" sz="1400" dirty="0" smtClean="0"/>
              <a:t>배 빠른 </a:t>
            </a:r>
            <a:r>
              <a:rPr lang="en-US" altLang="ko-KR" sz="1400" dirty="0" smtClean="0"/>
              <a:t>Free 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※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첨부된 파일 </a:t>
            </a:r>
            <a:r>
              <a:rPr lang="en-US" altLang="ko-KR" sz="1400" b="1" dirty="0">
                <a:solidFill>
                  <a:srgbClr val="FF0000"/>
                </a:solidFill>
              </a:rPr>
              <a:t>Profiling_1 ~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Profiling_3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참조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612</Words>
  <Application>Microsoft Office PowerPoint</Application>
  <PresentationFormat>화면 슬라이드 쇼(4:3)</PresentationFormat>
  <Paragraphs>141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109</cp:revision>
  <dcterms:created xsi:type="dcterms:W3CDTF">2019-01-12T03:39:58Z</dcterms:created>
  <dcterms:modified xsi:type="dcterms:W3CDTF">2019-01-12T08:21:33Z</dcterms:modified>
</cp:coreProperties>
</file>